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9" r:id="rId3"/>
    <p:sldId id="283" r:id="rId4"/>
    <p:sldId id="284" r:id="rId5"/>
    <p:sldId id="285" r:id="rId6"/>
    <p:sldId id="287" r:id="rId7"/>
    <p:sldId id="290" r:id="rId8"/>
    <p:sldId id="291" r:id="rId9"/>
    <p:sldId id="288" r:id="rId10"/>
    <p:sldId id="293" r:id="rId11"/>
    <p:sldId id="289" r:id="rId12"/>
    <p:sldId id="292" r:id="rId13"/>
    <p:sldId id="296" r:id="rId14"/>
    <p:sldId id="299" r:id="rId15"/>
    <p:sldId id="294" r:id="rId16"/>
    <p:sldId id="298" r:id="rId17"/>
    <p:sldId id="29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24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64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84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864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769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425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814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653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90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10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80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10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19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8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2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31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39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409241-D8EA-4983-AE84-79F61A7BD24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0F96413-9E96-4E17-8900-2BFF7BBAA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10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117EEF-CF2F-49EB-93A0-874BDF5B5C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QUFE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23A01F-2D2D-4018-BA01-6C8EAA51B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13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Movement</a:t>
            </a:r>
            <a:r>
              <a:rPr lang="tr-TR" dirty="0"/>
              <a:t> of </a:t>
            </a:r>
            <a:r>
              <a:rPr lang="tr-TR" dirty="0" err="1"/>
              <a:t>Hucr</a:t>
            </a:r>
            <a:r>
              <a:rPr lang="tr-TR" dirty="0"/>
              <a:t> b. </a:t>
            </a:r>
            <a:r>
              <a:rPr lang="tr-TR" dirty="0" err="1"/>
              <a:t>Adıyy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• 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Ali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)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sympathizers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espacially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Hucr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Adiyy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were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very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angry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this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execution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governor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had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stop it since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displeasure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rised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amon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public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However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when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new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governor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Ziyad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Ebîhi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assigned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Hucr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his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friends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were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suppressed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because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his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threatening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actions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119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Movement</a:t>
            </a:r>
            <a:r>
              <a:rPr lang="tr-TR" dirty="0"/>
              <a:t> of </a:t>
            </a:r>
            <a:r>
              <a:rPr lang="tr-TR" dirty="0" err="1"/>
              <a:t>Hucr</a:t>
            </a:r>
            <a:r>
              <a:rPr lang="tr-TR" dirty="0"/>
              <a:t> b. </a:t>
            </a:r>
            <a:r>
              <a:rPr lang="tr-TR" dirty="0" err="1"/>
              <a:t>Adıyy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Occured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because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Muaviye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wanted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examine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whether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him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against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him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in a dilemma,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commanded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governor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Mugîre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b.Su’be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curse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Ali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)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wish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Uthman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)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repent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God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while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pulpit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Miber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) 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002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Movement</a:t>
            </a:r>
            <a:r>
              <a:rPr lang="tr-TR" dirty="0"/>
              <a:t> of </a:t>
            </a:r>
            <a:r>
              <a:rPr lang="tr-TR" dirty="0" err="1"/>
              <a:t>hucr</a:t>
            </a:r>
            <a:r>
              <a:rPr lang="tr-TR" dirty="0"/>
              <a:t> b. </a:t>
            </a:r>
            <a:r>
              <a:rPr lang="tr-TR" dirty="0" err="1"/>
              <a:t>adıyy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Hucr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his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friends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have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been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arrested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brought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Dimashk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had a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conversation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him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were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asked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return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their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ideas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curse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at Ali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) in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order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might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forgive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but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exept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one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were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presistent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their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ideas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Muaviye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gave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personally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decision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their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execution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74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Movement</a:t>
            </a:r>
            <a:r>
              <a:rPr lang="tr-TR" dirty="0"/>
              <a:t> of </a:t>
            </a:r>
            <a:r>
              <a:rPr lang="tr-TR" dirty="0" err="1"/>
              <a:t>hucr</a:t>
            </a:r>
            <a:r>
              <a:rPr lang="tr-TR" dirty="0"/>
              <a:t> b. </a:t>
            </a:r>
            <a:r>
              <a:rPr lang="tr-TR" dirty="0" err="1"/>
              <a:t>adıyy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But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movement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did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not stop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his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death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it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will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continue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Huseyin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b. Ali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other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people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Also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Aisha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(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r.a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)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got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upset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when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she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heard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death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Hucr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Hasan el-Basri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added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that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Umayyeds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will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be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perished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because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this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execution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other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actions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819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Huseyin</a:t>
            </a:r>
            <a:r>
              <a:rPr lang="tr-TR" dirty="0"/>
              <a:t> b. Ali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51A4B49-B9F2-4A3B-B8A7-159F2C0BFCF7}"/>
              </a:ext>
            </a:extLst>
          </p:cNvPr>
          <p:cNvSpPr txBox="1"/>
          <p:nvPr/>
        </p:nvSpPr>
        <p:spPr>
          <a:xfrm>
            <a:off x="1497496" y="2411896"/>
            <a:ext cx="9448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+mj-lt"/>
              </a:rPr>
              <a:t>•  </a:t>
            </a:r>
            <a:r>
              <a:rPr lang="tr-TR" sz="3200" dirty="0" err="1">
                <a:latin typeface="+mj-lt"/>
              </a:rPr>
              <a:t>After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death</a:t>
            </a:r>
            <a:r>
              <a:rPr lang="tr-TR" sz="3200" dirty="0">
                <a:latin typeface="+mj-lt"/>
              </a:rPr>
              <a:t> of Muaviye,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public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saw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this</a:t>
            </a:r>
            <a:r>
              <a:rPr lang="tr-TR" sz="3200" dirty="0">
                <a:latin typeface="+mj-lt"/>
              </a:rPr>
              <a:t> as an </a:t>
            </a:r>
            <a:r>
              <a:rPr lang="tr-TR" sz="3200" dirty="0" err="1">
                <a:latin typeface="+mj-lt"/>
              </a:rPr>
              <a:t>opportunity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get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rid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Umayyad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control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them</a:t>
            </a:r>
            <a:r>
              <a:rPr lang="tr-TR" sz="3200" dirty="0">
                <a:latin typeface="+mj-lt"/>
              </a:rPr>
              <a:t> since </a:t>
            </a:r>
            <a:r>
              <a:rPr lang="tr-TR" sz="3200" dirty="0" err="1">
                <a:latin typeface="+mj-lt"/>
              </a:rPr>
              <a:t>Huseyin</a:t>
            </a:r>
            <a:r>
              <a:rPr lang="tr-TR" sz="3200" dirty="0">
                <a:latin typeface="+mj-lt"/>
              </a:rPr>
              <a:t> b. Ali </a:t>
            </a:r>
            <a:r>
              <a:rPr lang="tr-TR" sz="3200" dirty="0" err="1">
                <a:latin typeface="+mj-lt"/>
              </a:rPr>
              <a:t>rejected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Yezid’s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caliphate</a:t>
            </a:r>
            <a:endParaRPr lang="tr-TR" sz="3200" dirty="0">
              <a:latin typeface="+mj-lt"/>
            </a:endParaRPr>
          </a:p>
          <a:p>
            <a:endParaRPr lang="tr-TR" sz="3200" dirty="0">
              <a:latin typeface="+mj-lt"/>
            </a:endParaRPr>
          </a:p>
          <a:p>
            <a:r>
              <a:rPr lang="tr-TR" sz="3200" b="1" dirty="0"/>
              <a:t>• </a:t>
            </a:r>
            <a:r>
              <a:rPr lang="tr-TR" sz="3200" dirty="0" err="1">
                <a:latin typeface="+mj-lt"/>
              </a:rPr>
              <a:t>So</a:t>
            </a:r>
            <a:r>
              <a:rPr lang="tr-TR" sz="3200" dirty="0">
                <a:latin typeface="+mj-lt"/>
              </a:rPr>
              <a:t> Süleyman b. </a:t>
            </a:r>
            <a:r>
              <a:rPr lang="tr-TR" sz="3200" dirty="0" err="1">
                <a:latin typeface="+mj-lt"/>
              </a:rPr>
              <a:t>Surad</a:t>
            </a:r>
            <a:r>
              <a:rPr lang="tr-TR" sz="3200" dirty="0">
                <a:latin typeface="+mj-lt"/>
              </a:rPr>
              <a:t>, </a:t>
            </a:r>
            <a:r>
              <a:rPr lang="tr-TR" sz="3200" dirty="0" err="1">
                <a:latin typeface="+mj-lt"/>
              </a:rPr>
              <a:t>Müseyyeb</a:t>
            </a:r>
            <a:r>
              <a:rPr lang="tr-TR" sz="3200" dirty="0">
                <a:latin typeface="+mj-lt"/>
              </a:rPr>
              <a:t> b. </a:t>
            </a:r>
            <a:r>
              <a:rPr lang="tr-TR" sz="3200" dirty="0" err="1">
                <a:latin typeface="+mj-lt"/>
              </a:rPr>
              <a:t>Necebe</a:t>
            </a:r>
            <a:r>
              <a:rPr lang="tr-TR" sz="3200" dirty="0">
                <a:latin typeface="+mj-lt"/>
              </a:rPr>
              <a:t>, </a:t>
            </a:r>
            <a:r>
              <a:rPr lang="tr-TR" sz="3200" dirty="0" err="1">
                <a:latin typeface="+mj-lt"/>
              </a:rPr>
              <a:t>Rufâa</a:t>
            </a:r>
            <a:r>
              <a:rPr lang="tr-TR" sz="3200" dirty="0">
                <a:latin typeface="+mj-lt"/>
              </a:rPr>
              <a:t> b. </a:t>
            </a:r>
            <a:r>
              <a:rPr lang="tr-TR" sz="3200" dirty="0" err="1">
                <a:latin typeface="+mj-lt"/>
              </a:rPr>
              <a:t>Şeddâd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Habib b. </a:t>
            </a:r>
            <a:r>
              <a:rPr lang="tr-TR" sz="3200" dirty="0" err="1">
                <a:latin typeface="+mj-lt"/>
              </a:rPr>
              <a:t>Muzahhar</a:t>
            </a:r>
            <a:r>
              <a:rPr lang="tr-TR" sz="3200" dirty="0">
                <a:latin typeface="+mj-lt"/>
              </a:rPr>
              <a:t> sent a </a:t>
            </a:r>
            <a:r>
              <a:rPr lang="tr-TR" sz="3200" dirty="0" err="1">
                <a:latin typeface="+mj-lt"/>
              </a:rPr>
              <a:t>letter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Mecca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were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Huseyin</a:t>
            </a:r>
            <a:r>
              <a:rPr lang="tr-TR" sz="3200" dirty="0">
                <a:latin typeface="+mj-lt"/>
              </a:rPr>
              <a:t> b. Ali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. </a:t>
            </a:r>
            <a:r>
              <a:rPr lang="tr-TR" sz="3200" dirty="0" err="1">
                <a:latin typeface="+mj-lt"/>
              </a:rPr>
              <a:t>After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that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numerous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letters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were</a:t>
            </a:r>
            <a:r>
              <a:rPr lang="tr-TR" sz="3200" dirty="0">
                <a:latin typeface="+mj-lt"/>
              </a:rPr>
              <a:t> sent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him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persuade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him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coming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922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Huseyin</a:t>
            </a:r>
            <a:r>
              <a:rPr lang="tr-TR" dirty="0"/>
              <a:t> b. Ali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51A4B49-B9F2-4A3B-B8A7-159F2C0BFCF7}"/>
              </a:ext>
            </a:extLst>
          </p:cNvPr>
          <p:cNvSpPr txBox="1"/>
          <p:nvPr/>
        </p:nvSpPr>
        <p:spPr>
          <a:xfrm>
            <a:off x="1497496" y="2411896"/>
            <a:ext cx="944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+mj-lt"/>
              </a:rPr>
              <a:t>•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public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wanted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discharge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their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governor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accept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Husein</a:t>
            </a:r>
            <a:r>
              <a:rPr lang="tr-TR" sz="3200" dirty="0">
                <a:latin typeface="+mj-lt"/>
              </a:rPr>
              <a:t> b. Ali as </a:t>
            </a:r>
            <a:r>
              <a:rPr lang="tr-TR" sz="3200" dirty="0" err="1">
                <a:latin typeface="+mj-lt"/>
              </a:rPr>
              <a:t>caliph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help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him</a:t>
            </a:r>
            <a:r>
              <a:rPr lang="tr-TR" sz="3200" dirty="0">
                <a:latin typeface="+mj-lt"/>
              </a:rPr>
              <a:t>. </a:t>
            </a:r>
            <a:r>
              <a:rPr lang="tr-TR" sz="3200" dirty="0" err="1">
                <a:latin typeface="+mj-lt"/>
              </a:rPr>
              <a:t>However</a:t>
            </a:r>
            <a:r>
              <a:rPr lang="tr-TR" sz="3200" dirty="0">
                <a:latin typeface="+mj-lt"/>
              </a:rPr>
              <a:t>, </a:t>
            </a:r>
            <a:r>
              <a:rPr lang="tr-TR" sz="3200" dirty="0" err="1">
                <a:latin typeface="+mj-lt"/>
              </a:rPr>
              <a:t>Huseyin</a:t>
            </a:r>
            <a:r>
              <a:rPr lang="tr-TR" sz="3200" dirty="0">
                <a:latin typeface="+mj-lt"/>
              </a:rPr>
              <a:t> b. Ali </a:t>
            </a:r>
            <a:r>
              <a:rPr lang="tr-TR" sz="3200" dirty="0" err="1">
                <a:latin typeface="+mj-lt"/>
              </a:rPr>
              <a:t>knew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that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well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that</a:t>
            </a:r>
            <a:r>
              <a:rPr lang="tr-TR" sz="3200" dirty="0">
                <a:latin typeface="+mj-lt"/>
              </a:rPr>
              <a:t> it </a:t>
            </a:r>
            <a:r>
              <a:rPr lang="tr-TR" sz="3200" dirty="0" err="1">
                <a:latin typeface="+mj-lt"/>
              </a:rPr>
              <a:t>should</a:t>
            </a:r>
            <a:r>
              <a:rPr lang="tr-TR" sz="3200" dirty="0">
                <a:latin typeface="+mj-lt"/>
              </a:rPr>
              <a:t> not be </a:t>
            </a:r>
            <a:r>
              <a:rPr lang="tr-TR" sz="3200" dirty="0" err="1">
                <a:latin typeface="+mj-lt"/>
              </a:rPr>
              <a:t>very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trustfull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public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as </a:t>
            </a:r>
            <a:r>
              <a:rPr lang="tr-TR" sz="3200" dirty="0" err="1">
                <a:latin typeface="+mj-lt"/>
              </a:rPr>
              <a:t>they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let</a:t>
            </a:r>
            <a:r>
              <a:rPr lang="tr-TR" sz="3200" dirty="0">
                <a:latin typeface="+mj-lt"/>
              </a:rPr>
              <a:t> his </a:t>
            </a:r>
            <a:r>
              <a:rPr lang="tr-TR" sz="3200" dirty="0" err="1">
                <a:latin typeface="+mj-lt"/>
              </a:rPr>
              <a:t>father</a:t>
            </a:r>
            <a:r>
              <a:rPr lang="tr-TR" sz="3200" dirty="0">
                <a:latin typeface="+mj-lt"/>
              </a:rPr>
              <a:t> in </a:t>
            </a:r>
            <a:r>
              <a:rPr lang="tr-TR" sz="3200" dirty="0" err="1">
                <a:latin typeface="+mj-lt"/>
              </a:rPr>
              <a:t>Sıffin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his </a:t>
            </a:r>
            <a:r>
              <a:rPr lang="tr-TR" sz="3200" dirty="0" err="1">
                <a:latin typeface="+mj-lt"/>
              </a:rPr>
              <a:t>brother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against</a:t>
            </a:r>
            <a:r>
              <a:rPr lang="tr-TR" sz="3200" dirty="0">
                <a:latin typeface="+mj-lt"/>
              </a:rPr>
              <a:t> Muaviye </a:t>
            </a:r>
            <a:r>
              <a:rPr lang="tr-TR" sz="3200" dirty="0" err="1">
                <a:latin typeface="+mj-lt"/>
              </a:rPr>
              <a:t>down</a:t>
            </a:r>
            <a:r>
              <a:rPr lang="tr-TR" sz="3200" dirty="0">
                <a:latin typeface="+mj-lt"/>
              </a:rPr>
              <a:t>. </a:t>
            </a:r>
            <a:r>
              <a:rPr lang="tr-TR" sz="3200" dirty="0" err="1">
                <a:latin typeface="+mj-lt"/>
              </a:rPr>
              <a:t>So</a:t>
            </a:r>
            <a:r>
              <a:rPr lang="tr-TR" sz="3200" dirty="0">
                <a:latin typeface="+mj-lt"/>
              </a:rPr>
              <a:t> he sent a </a:t>
            </a:r>
            <a:r>
              <a:rPr lang="tr-TR" sz="3200" dirty="0" err="1">
                <a:latin typeface="+mj-lt"/>
              </a:rPr>
              <a:t>group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leading</a:t>
            </a:r>
            <a:r>
              <a:rPr lang="tr-TR" sz="3200" dirty="0">
                <a:latin typeface="+mj-lt"/>
              </a:rPr>
              <a:t> Müslim b. </a:t>
            </a:r>
            <a:r>
              <a:rPr lang="tr-TR" sz="3200" dirty="0" err="1">
                <a:latin typeface="+mj-lt"/>
              </a:rPr>
              <a:t>Âkil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check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atmosphere</a:t>
            </a:r>
            <a:r>
              <a:rPr lang="tr-TR" sz="3200" dirty="0">
                <a:latin typeface="+mj-lt"/>
              </a:rPr>
              <a:t> in </a:t>
            </a:r>
            <a:r>
              <a:rPr lang="tr-TR" sz="3200" dirty="0" err="1">
                <a:latin typeface="+mj-lt"/>
              </a:rPr>
              <a:t>Kûfe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812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Huseyin</a:t>
            </a:r>
            <a:r>
              <a:rPr lang="tr-TR" dirty="0"/>
              <a:t> b. Ali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51A4B49-B9F2-4A3B-B8A7-159F2C0BFCF7}"/>
              </a:ext>
            </a:extLst>
          </p:cNvPr>
          <p:cNvSpPr txBox="1"/>
          <p:nvPr/>
        </p:nvSpPr>
        <p:spPr>
          <a:xfrm>
            <a:off x="1497496" y="2411896"/>
            <a:ext cx="9448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dirty="0">
                <a:latin typeface="+mj-lt"/>
              </a:rPr>
              <a:t>•  </a:t>
            </a:r>
            <a:r>
              <a:rPr lang="tr-TR" sz="3000" dirty="0" err="1">
                <a:latin typeface="+mj-lt"/>
              </a:rPr>
              <a:t>In</a:t>
            </a:r>
            <a:r>
              <a:rPr lang="tr-TR" sz="3000" dirty="0">
                <a:latin typeface="+mj-lt"/>
              </a:rPr>
              <a:t> a </a:t>
            </a:r>
            <a:r>
              <a:rPr lang="tr-TR" sz="3000" dirty="0" err="1">
                <a:latin typeface="+mj-lt"/>
              </a:rPr>
              <a:t>very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short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term</a:t>
            </a:r>
            <a:r>
              <a:rPr lang="tr-TR" sz="3000" dirty="0">
                <a:latin typeface="+mj-lt"/>
              </a:rPr>
              <a:t>, Müslim b. </a:t>
            </a:r>
            <a:r>
              <a:rPr lang="tr-TR" sz="3000" dirty="0" err="1">
                <a:latin typeface="+mj-lt"/>
              </a:rPr>
              <a:t>Âkil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managed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to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obtain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about</a:t>
            </a:r>
            <a:r>
              <a:rPr lang="tr-TR" sz="3000" dirty="0">
                <a:latin typeface="+mj-lt"/>
              </a:rPr>
              <a:t> 18.000 </a:t>
            </a:r>
            <a:r>
              <a:rPr lang="tr-TR" sz="3000" dirty="0" err="1">
                <a:latin typeface="+mj-lt"/>
              </a:rPr>
              <a:t>people’s</a:t>
            </a:r>
            <a:r>
              <a:rPr lang="tr-TR" sz="3000" dirty="0">
                <a:latin typeface="+mj-lt"/>
              </a:rPr>
              <a:t>  </a:t>
            </a:r>
            <a:r>
              <a:rPr lang="tr-TR" sz="3000" dirty="0" err="1">
                <a:latin typeface="+mj-lt"/>
              </a:rPr>
              <a:t>acception</a:t>
            </a:r>
            <a:r>
              <a:rPr lang="tr-TR" sz="3000" dirty="0">
                <a:latin typeface="+mj-lt"/>
              </a:rPr>
              <a:t> of </a:t>
            </a:r>
            <a:r>
              <a:rPr lang="tr-TR" sz="3000" dirty="0" err="1">
                <a:latin typeface="+mj-lt"/>
              </a:rPr>
              <a:t>Husain</a:t>
            </a:r>
            <a:r>
              <a:rPr lang="tr-TR" sz="3000" dirty="0">
                <a:latin typeface="+mj-lt"/>
              </a:rPr>
              <a:t> b. </a:t>
            </a:r>
            <a:r>
              <a:rPr lang="tr-TR" sz="3000" dirty="0" err="1">
                <a:latin typeface="+mj-lt"/>
              </a:rPr>
              <a:t>Ali’s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caliphate</a:t>
            </a:r>
            <a:r>
              <a:rPr lang="tr-TR" sz="3000" dirty="0">
                <a:latin typeface="+mj-lt"/>
              </a:rPr>
              <a:t> ( ~ 25% of </a:t>
            </a:r>
            <a:r>
              <a:rPr lang="tr-TR" sz="3000" dirty="0" err="1">
                <a:latin typeface="+mj-lt"/>
              </a:rPr>
              <a:t>Kûfe</a:t>
            </a:r>
            <a:r>
              <a:rPr lang="tr-TR" sz="3000" dirty="0">
                <a:latin typeface="+mj-lt"/>
              </a:rPr>
              <a:t> ) </a:t>
            </a:r>
            <a:r>
              <a:rPr lang="tr-TR" sz="3000" dirty="0" err="1">
                <a:latin typeface="+mj-lt"/>
              </a:rPr>
              <a:t>which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shows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that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Kûfe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does</a:t>
            </a:r>
            <a:r>
              <a:rPr lang="tr-TR" sz="3000" dirty="0">
                <a:latin typeface="+mj-lt"/>
              </a:rPr>
              <a:t> not </a:t>
            </a:r>
            <a:r>
              <a:rPr lang="tr-TR" sz="3000" dirty="0" err="1">
                <a:latin typeface="+mj-lt"/>
              </a:rPr>
              <a:t>want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the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Umayyad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sovereignty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anymore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and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reported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him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to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come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to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Kûfe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immediately</a:t>
            </a:r>
            <a:endParaRPr lang="tr-TR" sz="3000" dirty="0">
              <a:latin typeface="+mj-lt"/>
            </a:endParaRPr>
          </a:p>
          <a:p>
            <a:endParaRPr lang="tr-TR" sz="3000" dirty="0">
              <a:latin typeface="+mj-lt"/>
            </a:endParaRPr>
          </a:p>
          <a:p>
            <a:r>
              <a:rPr lang="tr-TR" sz="3000" dirty="0"/>
              <a:t>• </a:t>
            </a:r>
            <a:r>
              <a:rPr lang="tr-TR" sz="3000" dirty="0" err="1">
                <a:latin typeface="+mj-lt"/>
              </a:rPr>
              <a:t>This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concerned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Yezid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that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Kûfe</a:t>
            </a:r>
            <a:r>
              <a:rPr lang="tr-TR" sz="3000" dirty="0">
                <a:latin typeface="+mj-lt"/>
              </a:rPr>
              <a:t> can be </a:t>
            </a:r>
            <a:r>
              <a:rPr lang="tr-TR" sz="3000" dirty="0" err="1">
                <a:latin typeface="+mj-lt"/>
              </a:rPr>
              <a:t>lost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so</a:t>
            </a:r>
            <a:r>
              <a:rPr lang="tr-TR" sz="3000" dirty="0">
                <a:latin typeface="+mj-lt"/>
              </a:rPr>
              <a:t> he </a:t>
            </a:r>
            <a:r>
              <a:rPr lang="tr-TR" sz="3000" dirty="0" err="1">
                <a:latin typeface="+mj-lt"/>
              </a:rPr>
              <a:t>discharged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the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governor</a:t>
            </a:r>
            <a:r>
              <a:rPr lang="tr-TR" sz="3000" dirty="0">
                <a:latin typeface="+mj-lt"/>
              </a:rPr>
              <a:t> Numan b. Beşir </a:t>
            </a:r>
            <a:r>
              <a:rPr lang="tr-TR" sz="3000" dirty="0" err="1">
                <a:latin typeface="+mj-lt"/>
              </a:rPr>
              <a:t>that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did</a:t>
            </a:r>
            <a:r>
              <a:rPr lang="tr-TR" sz="3000" dirty="0">
                <a:latin typeface="+mj-lt"/>
              </a:rPr>
              <a:t> not </a:t>
            </a:r>
            <a:r>
              <a:rPr lang="tr-TR" sz="3000" dirty="0" err="1">
                <a:latin typeface="+mj-lt"/>
              </a:rPr>
              <a:t>accept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to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fight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against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the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grandson</a:t>
            </a:r>
            <a:r>
              <a:rPr lang="tr-TR" sz="3000" dirty="0">
                <a:latin typeface="+mj-lt"/>
              </a:rPr>
              <a:t> of </a:t>
            </a:r>
            <a:r>
              <a:rPr lang="tr-TR" sz="3000" dirty="0" err="1">
                <a:latin typeface="+mj-lt"/>
              </a:rPr>
              <a:t>the</a:t>
            </a:r>
            <a:r>
              <a:rPr lang="tr-TR" sz="3000" dirty="0">
                <a:latin typeface="+mj-lt"/>
              </a:rPr>
              <a:t> </a:t>
            </a:r>
            <a:r>
              <a:rPr lang="tr-TR" sz="3000" dirty="0" err="1">
                <a:latin typeface="+mj-lt"/>
              </a:rPr>
              <a:t>Prophet</a:t>
            </a:r>
            <a:endParaRPr lang="tr-TR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549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Huseyin</a:t>
            </a:r>
            <a:r>
              <a:rPr lang="tr-TR" dirty="0"/>
              <a:t> b. Ali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51A4B49-B9F2-4A3B-B8A7-159F2C0BFCF7}"/>
              </a:ext>
            </a:extLst>
          </p:cNvPr>
          <p:cNvSpPr txBox="1"/>
          <p:nvPr/>
        </p:nvSpPr>
        <p:spPr>
          <a:xfrm>
            <a:off x="1497496" y="2411896"/>
            <a:ext cx="944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+mj-lt"/>
              </a:rPr>
              <a:t>•  He </a:t>
            </a:r>
            <a:r>
              <a:rPr lang="tr-TR" sz="3200" dirty="0" err="1">
                <a:latin typeface="+mj-lt"/>
              </a:rPr>
              <a:t>than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assigned</a:t>
            </a:r>
            <a:r>
              <a:rPr lang="tr-TR" sz="3200" dirty="0">
                <a:latin typeface="+mj-lt"/>
              </a:rPr>
              <a:t> Ubeydullah </a:t>
            </a:r>
            <a:r>
              <a:rPr lang="tr-TR" sz="3200" dirty="0" err="1">
                <a:latin typeface="+mj-lt"/>
              </a:rPr>
              <a:t>who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also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governor</a:t>
            </a:r>
            <a:r>
              <a:rPr lang="tr-TR" sz="3200" dirty="0">
                <a:latin typeface="+mj-lt"/>
              </a:rPr>
              <a:t> of Basra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orderer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catch</a:t>
            </a:r>
            <a:r>
              <a:rPr lang="tr-TR" sz="3200" dirty="0">
                <a:latin typeface="+mj-lt"/>
              </a:rPr>
              <a:t>      Müslim b. </a:t>
            </a:r>
            <a:r>
              <a:rPr lang="tr-TR" sz="3200" dirty="0" err="1">
                <a:latin typeface="+mj-lt"/>
              </a:rPr>
              <a:t>Âkil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dead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or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alive</a:t>
            </a:r>
            <a:endParaRPr lang="tr-TR" sz="3200" dirty="0">
              <a:latin typeface="+mj-lt"/>
            </a:endParaRPr>
          </a:p>
          <a:p>
            <a:endParaRPr lang="tr-TR" sz="3200" dirty="0">
              <a:latin typeface="+mj-lt"/>
            </a:endParaRPr>
          </a:p>
          <a:p>
            <a:r>
              <a:rPr lang="tr-TR" sz="3200" dirty="0">
                <a:latin typeface="+mj-lt"/>
              </a:rPr>
              <a:t>•</a:t>
            </a:r>
            <a:r>
              <a:rPr lang="tr-TR" sz="3200" dirty="0"/>
              <a:t> </a:t>
            </a:r>
            <a:r>
              <a:rPr lang="tr-TR" sz="3200" dirty="0">
                <a:latin typeface="+mj-lt"/>
              </a:rPr>
              <a:t>He </a:t>
            </a:r>
            <a:r>
              <a:rPr lang="tr-TR" sz="3200" dirty="0" err="1">
                <a:latin typeface="+mj-lt"/>
              </a:rPr>
              <a:t>also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started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persuade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threated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succesfull</a:t>
            </a:r>
            <a:r>
              <a:rPr lang="tr-TR" sz="3200" dirty="0">
                <a:latin typeface="+mj-lt"/>
              </a:rPr>
              <a:t> as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began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observe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wait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whom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obey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614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UtHMAN</a:t>
            </a:r>
            <a:r>
              <a:rPr lang="tr-TR" dirty="0"/>
              <a:t> ( R.A. )</a:t>
            </a:r>
            <a:br>
              <a:rPr lang="tr-TR" dirty="0"/>
            </a:b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D10BFD-F41A-4DB3-9A9A-F0CD0D9F0A2F}"/>
              </a:ext>
            </a:extLst>
          </p:cNvPr>
          <p:cNvSpPr txBox="1"/>
          <p:nvPr/>
        </p:nvSpPr>
        <p:spPr>
          <a:xfrm>
            <a:off x="1298713" y="2040835"/>
            <a:ext cx="9594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>
                <a:latin typeface="+mj-lt"/>
              </a:rPr>
              <a:t>During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first</a:t>
            </a:r>
            <a:r>
              <a:rPr lang="tr-TR" sz="3200" dirty="0">
                <a:latin typeface="+mj-lt"/>
              </a:rPr>
              <a:t> 6 </a:t>
            </a:r>
            <a:r>
              <a:rPr lang="tr-TR" sz="3200" dirty="0" err="1">
                <a:latin typeface="+mj-lt"/>
              </a:rPr>
              <a:t>years</a:t>
            </a:r>
            <a:r>
              <a:rPr lang="tr-TR" sz="3200" dirty="0">
                <a:latin typeface="+mj-lt"/>
              </a:rPr>
              <a:t> of his </a:t>
            </a:r>
            <a:r>
              <a:rPr lang="tr-TR" sz="3200" dirty="0" err="1">
                <a:latin typeface="+mj-lt"/>
              </a:rPr>
              <a:t>caliphate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there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were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no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problems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because</a:t>
            </a:r>
            <a:r>
              <a:rPr lang="tr-TR" sz="3200" dirty="0">
                <a:latin typeface="+mj-lt"/>
              </a:rPr>
              <a:t> :</a:t>
            </a:r>
          </a:p>
          <a:p>
            <a:endParaRPr lang="tr-TR" sz="3200" dirty="0"/>
          </a:p>
          <a:p>
            <a:r>
              <a:rPr lang="tr-TR" sz="3200" dirty="0"/>
              <a:t>•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conquests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were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continuing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so</a:t>
            </a:r>
            <a:r>
              <a:rPr lang="tr-TR" sz="3200" dirty="0">
                <a:latin typeface="+mj-lt"/>
              </a:rPr>
              <a:t> a </a:t>
            </a:r>
            <a:r>
              <a:rPr lang="tr-TR" sz="3200" dirty="0" err="1">
                <a:latin typeface="+mj-lt"/>
              </a:rPr>
              <a:t>garisson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like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maintained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its</a:t>
            </a:r>
            <a:r>
              <a:rPr lang="tr-TR" sz="3200" dirty="0">
                <a:latin typeface="+mj-lt"/>
              </a:rPr>
              <a:t> life </a:t>
            </a:r>
            <a:r>
              <a:rPr lang="tr-TR" sz="3200" dirty="0" err="1">
                <a:latin typeface="+mj-lt"/>
              </a:rPr>
              <a:t>trough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booties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easily</a:t>
            </a:r>
            <a:r>
              <a:rPr lang="tr-TR" sz="3200" dirty="0">
                <a:latin typeface="+mj-lt"/>
              </a:rPr>
              <a:t>. </a:t>
            </a:r>
            <a:r>
              <a:rPr lang="tr-TR" sz="3200" dirty="0" err="1">
                <a:latin typeface="+mj-lt"/>
              </a:rPr>
              <a:t>It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basically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continuation</a:t>
            </a:r>
            <a:r>
              <a:rPr lang="tr-TR" sz="3200" dirty="0">
                <a:latin typeface="+mj-lt"/>
              </a:rPr>
              <a:t> of Umar ( </a:t>
            </a:r>
            <a:r>
              <a:rPr lang="tr-TR" sz="3200" dirty="0" err="1">
                <a:latin typeface="+mj-lt"/>
              </a:rPr>
              <a:t>r.a</a:t>
            </a:r>
            <a:r>
              <a:rPr lang="tr-TR" sz="3200" dirty="0">
                <a:latin typeface="+mj-lt"/>
              </a:rPr>
              <a:t>. ) ‘s </a:t>
            </a:r>
            <a:r>
              <a:rPr lang="tr-TR" sz="3200" dirty="0" err="1">
                <a:latin typeface="+mj-lt"/>
              </a:rPr>
              <a:t>caliphate</a:t>
            </a:r>
            <a:r>
              <a:rPr lang="tr-TR" sz="32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61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UtHMAN</a:t>
            </a:r>
            <a:r>
              <a:rPr lang="tr-TR" dirty="0"/>
              <a:t> ( R.A. )</a:t>
            </a:r>
            <a:br>
              <a:rPr lang="tr-TR" dirty="0"/>
            </a:b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D10BFD-F41A-4DB3-9A9A-F0CD0D9F0A2F}"/>
              </a:ext>
            </a:extLst>
          </p:cNvPr>
          <p:cNvSpPr txBox="1"/>
          <p:nvPr/>
        </p:nvSpPr>
        <p:spPr>
          <a:xfrm>
            <a:off x="1298713" y="2040835"/>
            <a:ext cx="95945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>
                <a:latin typeface="+mj-lt"/>
              </a:rPr>
              <a:t>However</a:t>
            </a:r>
            <a:r>
              <a:rPr lang="tr-TR" sz="3200" dirty="0">
                <a:latin typeface="+mj-lt"/>
              </a:rPr>
              <a:t>, </a:t>
            </a:r>
            <a:r>
              <a:rPr lang="tr-TR" sz="3200" dirty="0" err="1">
                <a:latin typeface="+mj-lt"/>
              </a:rPr>
              <a:t>during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second</a:t>
            </a:r>
            <a:r>
              <a:rPr lang="tr-TR" sz="3200" dirty="0">
                <a:latin typeface="+mj-lt"/>
              </a:rPr>
              <a:t> 6 </a:t>
            </a:r>
            <a:r>
              <a:rPr lang="tr-TR" sz="3200" dirty="0" err="1">
                <a:latin typeface="+mj-lt"/>
              </a:rPr>
              <a:t>years</a:t>
            </a:r>
            <a:r>
              <a:rPr lang="tr-TR" sz="3200" dirty="0">
                <a:latin typeface="+mj-lt"/>
              </a:rPr>
              <a:t> of his </a:t>
            </a:r>
            <a:r>
              <a:rPr lang="tr-TR" sz="3200" dirty="0" err="1">
                <a:latin typeface="+mj-lt"/>
              </a:rPr>
              <a:t>caliphate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there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occured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some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problems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because</a:t>
            </a:r>
            <a:r>
              <a:rPr lang="tr-TR" sz="3200" dirty="0">
                <a:latin typeface="+mj-lt"/>
              </a:rPr>
              <a:t> :</a:t>
            </a:r>
          </a:p>
          <a:p>
            <a:endParaRPr lang="tr-TR" sz="3200" dirty="0"/>
          </a:p>
          <a:p>
            <a:r>
              <a:rPr lang="tr-TR" sz="3200" dirty="0"/>
              <a:t>•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conquests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were</a:t>
            </a:r>
            <a:r>
              <a:rPr lang="tr-TR" sz="3200" dirty="0">
                <a:latin typeface="+mj-lt"/>
              </a:rPr>
              <a:t> not </a:t>
            </a:r>
            <a:r>
              <a:rPr lang="tr-TR" sz="3200" dirty="0" err="1">
                <a:latin typeface="+mj-lt"/>
              </a:rPr>
              <a:t>continuing</a:t>
            </a:r>
            <a:r>
              <a:rPr lang="tr-TR" sz="3200" dirty="0">
                <a:latin typeface="+mj-lt"/>
              </a:rPr>
              <a:t> since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borders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state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reached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its</a:t>
            </a:r>
            <a:r>
              <a:rPr lang="tr-TR" sz="3200" dirty="0">
                <a:latin typeface="+mj-lt"/>
              </a:rPr>
              <a:t> limit </a:t>
            </a:r>
            <a:r>
              <a:rPr lang="tr-TR" sz="3200" dirty="0" err="1">
                <a:latin typeface="+mj-lt"/>
              </a:rPr>
              <a:t>so</a:t>
            </a:r>
            <a:r>
              <a:rPr lang="tr-TR" sz="3200" dirty="0">
                <a:latin typeface="+mj-lt"/>
              </a:rPr>
              <a:t> a </a:t>
            </a:r>
            <a:r>
              <a:rPr lang="tr-TR" sz="3200" dirty="0" err="1">
                <a:latin typeface="+mj-lt"/>
              </a:rPr>
              <a:t>garisson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like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could</a:t>
            </a:r>
            <a:r>
              <a:rPr lang="tr-TR" sz="3200" dirty="0">
                <a:latin typeface="+mj-lt"/>
              </a:rPr>
              <a:t> not </a:t>
            </a:r>
            <a:r>
              <a:rPr lang="tr-TR" sz="3200" dirty="0" err="1">
                <a:latin typeface="+mj-lt"/>
              </a:rPr>
              <a:t>maintain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its</a:t>
            </a:r>
            <a:r>
              <a:rPr lang="tr-TR" sz="3200" dirty="0">
                <a:latin typeface="+mj-lt"/>
              </a:rPr>
              <a:t> life </a:t>
            </a:r>
            <a:r>
              <a:rPr lang="tr-TR" sz="3200" dirty="0" err="1">
                <a:latin typeface="+mj-lt"/>
              </a:rPr>
              <a:t>because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no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more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booty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plundered</a:t>
            </a:r>
            <a:r>
              <a:rPr lang="tr-TR" sz="3200" dirty="0">
                <a:latin typeface="+mj-lt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53500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UtHMAN</a:t>
            </a:r>
            <a:r>
              <a:rPr lang="tr-TR" dirty="0"/>
              <a:t> ( R.A. )</a:t>
            </a:r>
            <a:br>
              <a:rPr lang="tr-TR" dirty="0"/>
            </a:b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D10BFD-F41A-4DB3-9A9A-F0CD0D9F0A2F}"/>
              </a:ext>
            </a:extLst>
          </p:cNvPr>
          <p:cNvSpPr txBox="1"/>
          <p:nvPr/>
        </p:nvSpPr>
        <p:spPr>
          <a:xfrm>
            <a:off x="1298713" y="2040835"/>
            <a:ext cx="95945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• </a:t>
            </a:r>
            <a:r>
              <a:rPr lang="tr-TR" sz="3200" dirty="0" err="1">
                <a:latin typeface="+mj-lt"/>
              </a:rPr>
              <a:t>This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first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sign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economical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crisis</a:t>
            </a:r>
            <a:r>
              <a:rPr lang="tr-TR" sz="3200" dirty="0">
                <a:latin typeface="+mj-lt"/>
              </a:rPr>
              <a:t>. How?</a:t>
            </a:r>
          </a:p>
          <a:p>
            <a:r>
              <a:rPr lang="tr-TR" sz="3200" b="1" dirty="0"/>
              <a:t>↳</a:t>
            </a:r>
            <a:endParaRPr lang="tr-TR" sz="3200" b="1" dirty="0">
              <a:latin typeface="+mj-lt"/>
            </a:endParaRPr>
          </a:p>
          <a:p>
            <a:r>
              <a:rPr lang="tr-TR" sz="3200" b="1" dirty="0">
                <a:latin typeface="+mj-lt"/>
              </a:rPr>
              <a:t>   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money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shortage</a:t>
            </a:r>
            <a:r>
              <a:rPr lang="tr-TR" sz="3200" dirty="0">
                <a:latin typeface="+mj-lt"/>
              </a:rPr>
              <a:t> in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city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forced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seller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farmer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decrease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prices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goods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make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people</a:t>
            </a:r>
            <a:r>
              <a:rPr lang="tr-TR" sz="3200" dirty="0">
                <a:latin typeface="+mj-lt"/>
              </a:rPr>
              <a:t> buy but </a:t>
            </a:r>
            <a:r>
              <a:rPr lang="tr-TR" sz="3200" dirty="0" err="1">
                <a:latin typeface="+mj-lt"/>
              </a:rPr>
              <a:t>this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incured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loss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for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them</a:t>
            </a:r>
            <a:endParaRPr lang="tr-TR" sz="3200" dirty="0">
              <a:latin typeface="+mj-lt"/>
            </a:endParaRPr>
          </a:p>
          <a:p>
            <a:r>
              <a:rPr lang="tr-TR" sz="3200" b="1" dirty="0"/>
              <a:t>↳</a:t>
            </a:r>
          </a:p>
          <a:p>
            <a:r>
              <a:rPr lang="tr-TR" sz="3200" b="1" dirty="0">
                <a:latin typeface="+mj-lt"/>
              </a:rPr>
              <a:t>    </a:t>
            </a:r>
            <a:r>
              <a:rPr lang="tr-TR" sz="3200" dirty="0" err="1">
                <a:latin typeface="+mj-lt"/>
              </a:rPr>
              <a:t>Also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taxes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started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decrease</a:t>
            </a:r>
            <a:r>
              <a:rPr lang="tr-TR" sz="3200" dirty="0">
                <a:latin typeface="+mj-lt"/>
              </a:rPr>
              <a:t> since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farmer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incured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loss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stopped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farming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108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 err="1"/>
              <a:t>UtHMAN</a:t>
            </a:r>
            <a:r>
              <a:rPr lang="tr-TR" dirty="0"/>
              <a:t> ( R.A. )</a:t>
            </a:r>
            <a:br>
              <a:rPr lang="tr-TR" dirty="0"/>
            </a:b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D10BFD-F41A-4DB3-9A9A-F0CD0D9F0A2F}"/>
              </a:ext>
            </a:extLst>
          </p:cNvPr>
          <p:cNvSpPr txBox="1"/>
          <p:nvPr/>
        </p:nvSpPr>
        <p:spPr>
          <a:xfrm>
            <a:off x="1298713" y="2040835"/>
            <a:ext cx="9594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• </a:t>
            </a:r>
            <a:r>
              <a:rPr lang="tr-TR" sz="3200" dirty="0">
                <a:latin typeface="+mj-lt"/>
              </a:rPr>
              <a:t>How </a:t>
            </a:r>
            <a:r>
              <a:rPr lang="tr-TR" sz="3200" dirty="0" err="1">
                <a:latin typeface="+mj-lt"/>
              </a:rPr>
              <a:t>did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Uthman</a:t>
            </a:r>
            <a:r>
              <a:rPr lang="tr-TR" sz="3200" dirty="0">
                <a:latin typeface="+mj-lt"/>
              </a:rPr>
              <a:t> ( </a:t>
            </a:r>
            <a:r>
              <a:rPr lang="tr-TR" sz="3200" dirty="0" err="1">
                <a:latin typeface="+mj-lt"/>
              </a:rPr>
              <a:t>r.a</a:t>
            </a:r>
            <a:r>
              <a:rPr lang="tr-TR" sz="3200" dirty="0">
                <a:latin typeface="+mj-lt"/>
              </a:rPr>
              <a:t>. ) </a:t>
            </a:r>
            <a:r>
              <a:rPr lang="tr-TR" sz="3200" dirty="0" err="1">
                <a:latin typeface="+mj-lt"/>
              </a:rPr>
              <a:t>react</a:t>
            </a:r>
            <a:r>
              <a:rPr lang="tr-TR" sz="3200" dirty="0">
                <a:latin typeface="+mj-lt"/>
              </a:rPr>
              <a:t> ?</a:t>
            </a:r>
          </a:p>
          <a:p>
            <a:r>
              <a:rPr lang="tr-TR" sz="3200" b="1" dirty="0"/>
              <a:t>↳ </a:t>
            </a:r>
            <a:endParaRPr lang="tr-TR" sz="3200" dirty="0">
              <a:latin typeface="+mj-lt"/>
            </a:endParaRPr>
          </a:p>
          <a:p>
            <a:r>
              <a:rPr lang="tr-TR" sz="3200" dirty="0">
                <a:latin typeface="+mj-lt"/>
              </a:rPr>
              <a:t>   He </a:t>
            </a:r>
            <a:r>
              <a:rPr lang="tr-TR" sz="3200" dirty="0" err="1">
                <a:latin typeface="+mj-lt"/>
              </a:rPr>
              <a:t>discharged</a:t>
            </a:r>
            <a:r>
              <a:rPr lang="tr-TR" sz="3200" dirty="0">
                <a:latin typeface="+mj-lt"/>
              </a:rPr>
              <a:t> a </a:t>
            </a:r>
            <a:r>
              <a:rPr lang="tr-TR" sz="3200" dirty="0" err="1">
                <a:latin typeface="+mj-lt"/>
              </a:rPr>
              <a:t>couple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times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governor</a:t>
            </a:r>
            <a:endParaRPr lang="tr-TR" sz="3200" dirty="0">
              <a:latin typeface="+mj-lt"/>
            </a:endParaRPr>
          </a:p>
          <a:p>
            <a:r>
              <a:rPr lang="tr-TR" sz="3200" dirty="0">
                <a:latin typeface="+mj-lt"/>
              </a:rPr>
              <a:t>( </a:t>
            </a:r>
            <a:r>
              <a:rPr lang="tr-TR" sz="3200" dirty="0" err="1">
                <a:latin typeface="+mj-lt"/>
              </a:rPr>
              <a:t>Velid</a:t>
            </a:r>
            <a:r>
              <a:rPr lang="tr-TR" sz="3200" dirty="0">
                <a:latin typeface="+mj-lt"/>
              </a:rPr>
              <a:t> b. Ukbe → Said b. el-</a:t>
            </a:r>
            <a:r>
              <a:rPr lang="tr-TR" sz="3200" dirty="0" err="1">
                <a:latin typeface="+mj-lt"/>
              </a:rPr>
              <a:t>Âs</a:t>
            </a:r>
            <a:r>
              <a:rPr lang="tr-TR" sz="3200" dirty="0">
                <a:latin typeface="+mj-lt"/>
              </a:rPr>
              <a:t> → Ebu Musa el-</a:t>
            </a:r>
            <a:r>
              <a:rPr lang="tr-TR" sz="3200" dirty="0" err="1">
                <a:latin typeface="+mj-lt"/>
              </a:rPr>
              <a:t>Eshârî</a:t>
            </a:r>
            <a:r>
              <a:rPr lang="tr-TR" sz="3200" dirty="0">
                <a:latin typeface="+mj-lt"/>
              </a:rPr>
              <a:t> )</a:t>
            </a:r>
          </a:p>
          <a:p>
            <a:r>
              <a:rPr lang="tr-TR" sz="3200" b="1" dirty="0"/>
              <a:t>↳</a:t>
            </a:r>
          </a:p>
          <a:p>
            <a:r>
              <a:rPr lang="tr-TR" sz="3200" b="1" dirty="0">
                <a:latin typeface="+mj-lt"/>
              </a:rPr>
              <a:t>   </a:t>
            </a:r>
            <a:r>
              <a:rPr lang="tr-TR" sz="3200" dirty="0">
                <a:latin typeface="+mj-lt"/>
              </a:rPr>
              <a:t>He </a:t>
            </a:r>
            <a:r>
              <a:rPr lang="tr-TR" sz="3200" dirty="0" err="1">
                <a:latin typeface="+mj-lt"/>
              </a:rPr>
              <a:t>rent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lands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called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Sevad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some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people</a:t>
            </a:r>
            <a:r>
              <a:rPr lang="tr-TR" sz="3200" dirty="0">
                <a:latin typeface="+mj-lt"/>
              </a:rPr>
              <a:t> ( </a:t>
            </a:r>
            <a:r>
              <a:rPr lang="tr-TR" sz="3200" dirty="0" err="1">
                <a:latin typeface="+mj-lt"/>
              </a:rPr>
              <a:t>mainly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Quraish</a:t>
            </a:r>
            <a:r>
              <a:rPr lang="tr-TR" sz="3200" dirty="0">
                <a:latin typeface="+mj-lt"/>
              </a:rPr>
              <a:t> )</a:t>
            </a:r>
          </a:p>
          <a:p>
            <a:endParaRPr lang="tr-TR" sz="3200" dirty="0">
              <a:latin typeface="+mj-lt"/>
            </a:endParaRPr>
          </a:p>
          <a:p>
            <a:r>
              <a:rPr lang="tr-TR" sz="3200" dirty="0"/>
              <a:t> </a:t>
            </a:r>
            <a:r>
              <a:rPr lang="tr-TR" sz="32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021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Ali</a:t>
            </a:r>
            <a:r>
              <a:rPr lang="tr-TR" dirty="0"/>
              <a:t> ( R.A. )</a:t>
            </a:r>
            <a:br>
              <a:rPr lang="tr-TR" dirty="0"/>
            </a:b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D10BFD-F41A-4DB3-9A9A-F0CD0D9F0A2F}"/>
              </a:ext>
            </a:extLst>
          </p:cNvPr>
          <p:cNvSpPr txBox="1"/>
          <p:nvPr/>
        </p:nvSpPr>
        <p:spPr>
          <a:xfrm>
            <a:off x="1298713" y="2040835"/>
            <a:ext cx="95945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•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Cemel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Event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endParaRPr lang="tr-TR" sz="3200" dirty="0">
              <a:latin typeface="+mj-lt"/>
            </a:endParaRPr>
          </a:p>
          <a:p>
            <a:r>
              <a:rPr lang="tr-TR" sz="3200" b="1" dirty="0"/>
              <a:t>↳</a:t>
            </a:r>
          </a:p>
          <a:p>
            <a:r>
              <a:rPr lang="tr-TR" sz="3200" b="1" dirty="0">
                <a:latin typeface="+mj-lt"/>
              </a:rPr>
              <a:t>   </a:t>
            </a:r>
            <a:r>
              <a:rPr lang="tr-TR" sz="3200" dirty="0">
                <a:latin typeface="+mj-lt"/>
              </a:rPr>
              <a:t>Ebu Musa </a:t>
            </a:r>
            <a:r>
              <a:rPr lang="tr-TR" sz="3200" dirty="0" err="1">
                <a:latin typeface="+mj-lt"/>
              </a:rPr>
              <a:t>denied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sent </a:t>
            </a:r>
            <a:r>
              <a:rPr lang="tr-TR" sz="3200" dirty="0" err="1">
                <a:latin typeface="+mj-lt"/>
              </a:rPr>
              <a:t>him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soldiers</a:t>
            </a:r>
            <a:r>
              <a:rPr lang="tr-TR" sz="3200" dirty="0">
                <a:latin typeface="+mj-lt"/>
              </a:rPr>
              <a:t>. </a:t>
            </a:r>
            <a:r>
              <a:rPr lang="tr-TR" sz="3200" dirty="0" err="1">
                <a:latin typeface="+mj-lt"/>
              </a:rPr>
              <a:t>Upon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this</a:t>
            </a:r>
            <a:r>
              <a:rPr lang="tr-TR" sz="3200" dirty="0">
                <a:latin typeface="+mj-lt"/>
              </a:rPr>
              <a:t> Ali          ( </a:t>
            </a:r>
            <a:r>
              <a:rPr lang="tr-TR" sz="3200" dirty="0" err="1">
                <a:latin typeface="+mj-lt"/>
              </a:rPr>
              <a:t>r.a</a:t>
            </a:r>
            <a:r>
              <a:rPr lang="tr-TR" sz="3200" dirty="0">
                <a:latin typeface="+mj-lt"/>
              </a:rPr>
              <a:t>. ) sent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Hasan b. Ali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Ammar</a:t>
            </a:r>
            <a:r>
              <a:rPr lang="tr-TR" sz="3200" dirty="0">
                <a:latin typeface="+mj-lt"/>
              </a:rPr>
              <a:t> b. </a:t>
            </a:r>
            <a:r>
              <a:rPr lang="tr-TR" sz="3200" dirty="0" err="1">
                <a:latin typeface="+mj-lt"/>
              </a:rPr>
              <a:t>Yâsir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discharge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him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from</a:t>
            </a:r>
            <a:r>
              <a:rPr lang="tr-TR" sz="3200" dirty="0">
                <a:latin typeface="+mj-lt"/>
              </a:rPr>
              <a:t> his </a:t>
            </a:r>
            <a:r>
              <a:rPr lang="tr-TR" sz="3200" dirty="0" err="1">
                <a:latin typeface="+mj-lt"/>
              </a:rPr>
              <a:t>position</a:t>
            </a:r>
            <a:r>
              <a:rPr lang="tr-TR" sz="3200" dirty="0">
                <a:latin typeface="+mj-lt"/>
              </a:rPr>
              <a:t> but Ebu Musa </a:t>
            </a:r>
            <a:r>
              <a:rPr lang="tr-TR" sz="3200" dirty="0" err="1">
                <a:latin typeface="+mj-lt"/>
              </a:rPr>
              <a:t>resisted</a:t>
            </a:r>
            <a:r>
              <a:rPr lang="tr-TR" sz="3200" dirty="0">
                <a:latin typeface="+mj-lt"/>
              </a:rPr>
              <a:t> on not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leave</a:t>
            </a:r>
            <a:r>
              <a:rPr lang="tr-TR" sz="3200" dirty="0">
                <a:latin typeface="+mj-lt"/>
              </a:rPr>
              <a:t>. At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end</a:t>
            </a:r>
            <a:r>
              <a:rPr lang="tr-TR" sz="3200" dirty="0">
                <a:latin typeface="+mj-lt"/>
              </a:rPr>
              <a:t> he has </a:t>
            </a:r>
            <a:r>
              <a:rPr lang="tr-TR" sz="3200" dirty="0" err="1">
                <a:latin typeface="+mj-lt"/>
              </a:rPr>
              <a:t>been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discharged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with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difficulties</a:t>
            </a:r>
            <a:r>
              <a:rPr lang="tr-TR" sz="3200" dirty="0">
                <a:latin typeface="+mj-lt"/>
              </a:rPr>
              <a:t>. </a:t>
            </a:r>
            <a:r>
              <a:rPr lang="tr-TR" sz="3200" dirty="0" err="1">
                <a:latin typeface="+mj-lt"/>
              </a:rPr>
              <a:t>Karaza</a:t>
            </a:r>
            <a:r>
              <a:rPr lang="tr-TR" sz="3200" dirty="0">
                <a:latin typeface="+mj-lt"/>
              </a:rPr>
              <a:t> b. </a:t>
            </a:r>
            <a:r>
              <a:rPr lang="tr-TR" sz="3200" dirty="0" err="1">
                <a:latin typeface="+mj-lt"/>
              </a:rPr>
              <a:t>K’ab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new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governor</a:t>
            </a:r>
            <a:r>
              <a:rPr lang="tr-TR" sz="3200" dirty="0"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1536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Ali</a:t>
            </a:r>
            <a:r>
              <a:rPr lang="tr-TR" dirty="0"/>
              <a:t> ( R.A. )</a:t>
            </a:r>
            <a:br>
              <a:rPr lang="tr-TR" dirty="0"/>
            </a:b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D10BFD-F41A-4DB3-9A9A-F0CD0D9F0A2F}"/>
              </a:ext>
            </a:extLst>
          </p:cNvPr>
          <p:cNvSpPr txBox="1"/>
          <p:nvPr/>
        </p:nvSpPr>
        <p:spPr>
          <a:xfrm>
            <a:off x="1298713" y="2040835"/>
            <a:ext cx="95945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•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Cemel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Event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endParaRPr lang="tr-TR" sz="3200" dirty="0">
              <a:latin typeface="+mj-lt"/>
            </a:endParaRPr>
          </a:p>
          <a:p>
            <a:r>
              <a:rPr lang="tr-TR" sz="3200" b="1" dirty="0"/>
              <a:t>↳</a:t>
            </a:r>
          </a:p>
          <a:p>
            <a:r>
              <a:rPr lang="tr-TR" sz="3200" b="1" dirty="0">
                <a:latin typeface="+mj-lt"/>
              </a:rPr>
              <a:t>   </a:t>
            </a:r>
            <a:r>
              <a:rPr lang="tr-TR" sz="3200" dirty="0" err="1">
                <a:latin typeface="+mj-lt"/>
              </a:rPr>
              <a:t>After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persuading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public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, </a:t>
            </a:r>
            <a:r>
              <a:rPr lang="tr-TR" sz="3200" dirty="0" err="1">
                <a:latin typeface="+mj-lt"/>
              </a:rPr>
              <a:t>from</a:t>
            </a:r>
            <a:r>
              <a:rPr lang="tr-TR" sz="3200" dirty="0">
                <a:latin typeface="+mj-lt"/>
              </a:rPr>
              <a:t> seven </a:t>
            </a:r>
            <a:r>
              <a:rPr lang="tr-TR" sz="3200" dirty="0" err="1">
                <a:latin typeface="+mj-lt"/>
              </a:rPr>
              <a:t>different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tribes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were</a:t>
            </a:r>
            <a:r>
              <a:rPr lang="tr-TR" sz="3200" dirty="0">
                <a:latin typeface="+mj-lt"/>
              </a:rPr>
              <a:t> 7.000 </a:t>
            </a:r>
            <a:r>
              <a:rPr lang="tr-TR" sz="3200" dirty="0" err="1">
                <a:latin typeface="+mj-lt"/>
              </a:rPr>
              <a:t>soldiers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gathered</a:t>
            </a:r>
            <a:r>
              <a:rPr lang="tr-TR" sz="3200" dirty="0">
                <a:latin typeface="+mj-lt"/>
              </a:rPr>
              <a:t>.</a:t>
            </a:r>
          </a:p>
          <a:p>
            <a:r>
              <a:rPr lang="tr-TR" sz="3200" b="1" dirty="0"/>
              <a:t>↳</a:t>
            </a:r>
          </a:p>
          <a:p>
            <a:r>
              <a:rPr lang="tr-TR" sz="3200" b="1" dirty="0">
                <a:latin typeface="+mj-lt"/>
              </a:rPr>
              <a:t>   </a:t>
            </a:r>
            <a:r>
              <a:rPr lang="tr-TR" sz="3200" dirty="0">
                <a:latin typeface="+mj-lt"/>
              </a:rPr>
              <a:t>At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end</a:t>
            </a:r>
            <a:r>
              <a:rPr lang="tr-TR" sz="3200" dirty="0">
                <a:latin typeface="+mj-lt"/>
              </a:rPr>
              <a:t> Ali ( </a:t>
            </a:r>
            <a:r>
              <a:rPr lang="tr-TR" sz="3200" dirty="0" err="1">
                <a:latin typeface="+mj-lt"/>
              </a:rPr>
              <a:t>r.a</a:t>
            </a:r>
            <a:r>
              <a:rPr lang="tr-TR" sz="3200" dirty="0">
                <a:latin typeface="+mj-lt"/>
              </a:rPr>
              <a:t>. ) </a:t>
            </a:r>
            <a:r>
              <a:rPr lang="tr-TR" sz="3200" dirty="0" err="1">
                <a:latin typeface="+mj-lt"/>
              </a:rPr>
              <a:t>won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a time </a:t>
            </a:r>
            <a:r>
              <a:rPr lang="tr-TR" sz="3200" dirty="0" err="1">
                <a:latin typeface="+mj-lt"/>
              </a:rPr>
              <a:t>later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declared</a:t>
            </a:r>
            <a:r>
              <a:rPr lang="tr-TR" sz="3200" dirty="0">
                <a:latin typeface="+mj-lt"/>
              </a:rPr>
              <a:t> as </a:t>
            </a:r>
            <a:r>
              <a:rPr lang="tr-TR" sz="3200" dirty="0" err="1">
                <a:latin typeface="+mj-lt"/>
              </a:rPr>
              <a:t>capital</a:t>
            </a:r>
            <a:r>
              <a:rPr lang="tr-TR" sz="3200" dirty="0">
                <a:latin typeface="+mj-lt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32263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Ali</a:t>
            </a:r>
            <a:r>
              <a:rPr lang="tr-TR" dirty="0"/>
              <a:t> ( R.A. )</a:t>
            </a:r>
            <a:br>
              <a:rPr lang="tr-TR" dirty="0"/>
            </a:b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D10BFD-F41A-4DB3-9A9A-F0CD0D9F0A2F}"/>
              </a:ext>
            </a:extLst>
          </p:cNvPr>
          <p:cNvSpPr txBox="1"/>
          <p:nvPr/>
        </p:nvSpPr>
        <p:spPr>
          <a:xfrm>
            <a:off x="1298713" y="2040835"/>
            <a:ext cx="9594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•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Sıffin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Event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and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endParaRPr lang="tr-TR" sz="3200" dirty="0">
              <a:latin typeface="+mj-lt"/>
            </a:endParaRPr>
          </a:p>
          <a:p>
            <a:r>
              <a:rPr lang="tr-TR" sz="3200" b="1" dirty="0"/>
              <a:t>↳</a:t>
            </a:r>
          </a:p>
          <a:p>
            <a:r>
              <a:rPr lang="tr-TR" sz="3200" dirty="0">
                <a:latin typeface="+mj-lt"/>
              </a:rPr>
              <a:t>   </a:t>
            </a:r>
            <a:r>
              <a:rPr lang="tr-TR" sz="3200" dirty="0" err="1">
                <a:latin typeface="+mj-lt"/>
              </a:rPr>
              <a:t>One</a:t>
            </a:r>
            <a:r>
              <a:rPr lang="tr-TR" sz="3200" dirty="0">
                <a:latin typeface="+mj-lt"/>
              </a:rPr>
              <a:t> of </a:t>
            </a:r>
            <a:r>
              <a:rPr lang="tr-TR" sz="3200" dirty="0" err="1">
                <a:latin typeface="+mj-lt"/>
              </a:rPr>
              <a:t>the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envoys</a:t>
            </a:r>
            <a:r>
              <a:rPr lang="tr-TR" sz="3200" dirty="0">
                <a:latin typeface="+mj-lt"/>
              </a:rPr>
              <a:t> sent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Dimashk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was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Cerîr</a:t>
            </a:r>
            <a:r>
              <a:rPr lang="tr-TR" sz="3200" dirty="0">
                <a:latin typeface="+mj-lt"/>
              </a:rPr>
              <a:t> b. Abdullah</a:t>
            </a:r>
          </a:p>
          <a:p>
            <a:r>
              <a:rPr lang="tr-TR" sz="3200" b="1" dirty="0"/>
              <a:t>↳</a:t>
            </a:r>
          </a:p>
          <a:p>
            <a:r>
              <a:rPr lang="tr-TR" sz="3200" dirty="0">
                <a:latin typeface="+mj-lt"/>
              </a:rPr>
              <a:t>   </a:t>
            </a:r>
            <a:r>
              <a:rPr lang="tr-TR" sz="3200" dirty="0" err="1">
                <a:latin typeface="+mj-lt"/>
              </a:rPr>
              <a:t>Eleven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tribes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from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Kûfe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participated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to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this</a:t>
            </a:r>
            <a:r>
              <a:rPr lang="tr-TR" sz="3200" dirty="0">
                <a:latin typeface="+mj-lt"/>
              </a:rPr>
              <a:t> </a:t>
            </a:r>
            <a:r>
              <a:rPr lang="tr-TR" sz="3200" dirty="0" err="1">
                <a:latin typeface="+mj-lt"/>
              </a:rPr>
              <a:t>event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656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9C1E7-C7D8-4492-90E7-74A32DEC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➤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Kûfe</a:t>
            </a:r>
            <a:br>
              <a:rPr lang="tr-TR" dirty="0"/>
            </a:br>
            <a:r>
              <a:rPr lang="tr-TR" b="1" dirty="0"/>
              <a:t>↳ </a:t>
            </a:r>
            <a:r>
              <a:rPr lang="tr-TR" dirty="0"/>
              <a:t>Hasan b. Ali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F1CE1-594E-459E-9A78-D0E87BFC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+mj-lt"/>
              </a:rPr>
              <a:t>•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not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very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willing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fight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against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Muaviye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although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Hasan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was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</a:rPr>
              <a:t>• 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Hasan b. Ali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handed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caliphate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on Muaviye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because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did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not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trust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Kûfe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.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Moreover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he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also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knew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that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until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time of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war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they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would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not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back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him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200" dirty="0" err="1">
                <a:solidFill>
                  <a:schemeClr val="tx1"/>
                </a:solidFill>
                <a:latin typeface="+mj-lt"/>
              </a:rPr>
              <a:t>up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1003</Words>
  <Application>Microsoft Office PowerPoint</Application>
  <PresentationFormat>Geniş ekran</PresentationFormat>
  <Paragraphs>66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İyon Toplantı Odası</vt:lpstr>
      <vt:lpstr>QUFE</vt:lpstr>
      <vt:lpstr>➤ Political History of Kûfe ↳ UtHMAN ( R.A. ) </vt:lpstr>
      <vt:lpstr>➤ Political History of Kûfe ↳ UtHMAN ( R.A. ) </vt:lpstr>
      <vt:lpstr>➤ Political History of Kûfe ↳ UtHMAN ( R.A. ) </vt:lpstr>
      <vt:lpstr>➤ Political History of Kûfe ↳ UtHMAN ( R.A. ) </vt:lpstr>
      <vt:lpstr>➤ Political History of Kûfe ↳ Ali ( R.A. ) </vt:lpstr>
      <vt:lpstr>➤ Political History of Kûfe ↳ Ali ( R.A. ) </vt:lpstr>
      <vt:lpstr>➤ Political History of Kûfe ↳ Ali ( R.A. ) </vt:lpstr>
      <vt:lpstr>➤ Political History of Kûfe ↳ Hasan b. Ali</vt:lpstr>
      <vt:lpstr>➤ Political History of Kûfe ↳ Movement of Hucr b. Adıyy</vt:lpstr>
      <vt:lpstr>➤ Political History of Kûfe ↳ Movement of Hucr b. Adıyy</vt:lpstr>
      <vt:lpstr>➤ Political History of Kûfe ↳ Movement of hucr b. adıyy</vt:lpstr>
      <vt:lpstr>➤ Political History of Kûfe ↳ Movement of hucr b. adıyy</vt:lpstr>
      <vt:lpstr>➤ Political History of Kûfe ↳ Huseyin b. Ali </vt:lpstr>
      <vt:lpstr>➤ Political History of Kûfe ↳ Huseyin b. Ali </vt:lpstr>
      <vt:lpstr>➤ Political History of Kûfe ↳ Huseyin b. Ali </vt:lpstr>
      <vt:lpstr>➤ Political History of Kûfe ↳ Huseyin b. Ali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QUFE</dc:title>
  <dc:creator>tuğba şahbaz</dc:creator>
  <cp:lastModifiedBy>tuğba şahbaz</cp:lastModifiedBy>
  <cp:revision>1</cp:revision>
  <dcterms:created xsi:type="dcterms:W3CDTF">2020-05-07T09:58:46Z</dcterms:created>
  <dcterms:modified xsi:type="dcterms:W3CDTF">2020-05-07T10:04:06Z</dcterms:modified>
</cp:coreProperties>
</file>