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9" r:id="rId1"/>
  </p:sldMasterIdLst>
  <p:sldIdLst>
    <p:sldId id="257" r:id="rId2"/>
    <p:sldId id="258" r:id="rId3"/>
    <p:sldId id="260" r:id="rId4"/>
    <p:sldId id="261" r:id="rId5"/>
    <p:sldId id="280" r:id="rId6"/>
    <p:sldId id="262" r:id="rId7"/>
    <p:sldId id="278" r:id="rId8"/>
    <p:sldId id="263" r:id="rId9"/>
    <p:sldId id="264" r:id="rId10"/>
    <p:sldId id="279" r:id="rId11"/>
    <p:sldId id="265" r:id="rId12"/>
    <p:sldId id="266" r:id="rId13"/>
    <p:sldId id="267" r:id="rId14"/>
    <p:sldId id="282" r:id="rId15"/>
    <p:sldId id="268" r:id="rId16"/>
    <p:sldId id="270" r:id="rId17"/>
    <p:sldId id="271" r:id="rId18"/>
    <p:sldId id="283" r:id="rId19"/>
    <p:sldId id="272" r:id="rId20"/>
    <p:sldId id="273" r:id="rId21"/>
    <p:sldId id="285" r:id="rId22"/>
    <p:sldId id="281" r:id="rId23"/>
    <p:sldId id="286" r:id="rId24"/>
    <p:sldId id="274" r:id="rId25"/>
    <p:sldId id="275" r:id="rId26"/>
    <p:sldId id="276" r:id="rId27"/>
    <p:sldId id="277" r:id="rId28"/>
    <p:sldId id="256" r:id="rId29"/>
    <p:sldId id="284"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80"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3/4/2020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6594755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226839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10418066"/>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36648856"/>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24802562"/>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47853339"/>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809567553"/>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27248034"/>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8316781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9107381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9451747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64429692"/>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8734066"/>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33050255"/>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5232895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2349619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7142344"/>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3/4/2020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39969751"/>
      </p:ext>
    </p:extLst>
  </p:cSld>
  <p:clrMap bg1="dk1" tx1="lt1" bg2="dk2" tx2="lt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Lst>
  <p:transition spd="slow">
    <p:randomBar dir="vert"/>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slideLayout" Target="../slideLayouts/slideLayout2.xml" /><Relationship Id="rId1" Type="http://schemas.openxmlformats.org/officeDocument/2006/relationships/audio" Target="file:///C:/Users/netcafe/Desktop/En%20&#199;ok%20Dinlenen%20Fon%20M&#252;zikleri,%20En%20G&#252;zel%20Duygusal%20M&#252;zikler,%202018%20Fon%20M&#252;zikleri-116.mp3" TargetMode="Externa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slideLayout" Target="../slideLayouts/slideLayout1.xml" /><Relationship Id="rId1" Type="http://schemas.openxmlformats.org/officeDocument/2006/relationships/video" Target="file:///C:/Users/netcafe/Desktop/Samarkand%20-%20Travel%20to%20Uzbekistan's%20Silk%20Road%20Treasure.mp4" TargetMode="External" /></Relationships>
</file>

<file path=ppt/slides/_rels/slide29.xml.rels><?xml version="1.0" encoding="UTF-8" standalone="yes"?>
<Relationships xmlns="http://schemas.openxmlformats.org/package/2006/relationships"><Relationship Id="rId3" Type="http://schemas.openxmlformats.org/officeDocument/2006/relationships/hyperlink" Target="https://www.islamveihsan.com/semerkant-tarihi.html" TargetMode="External" /><Relationship Id="rId2" Type="http://schemas.openxmlformats.org/officeDocument/2006/relationships/hyperlink" Target="https://islamansiklopedisi.org.tr/semerkant" TargetMode="External" /><Relationship Id="rId1" Type="http://schemas.openxmlformats.org/officeDocument/2006/relationships/slideLayout" Target="../slideLayouts/slideLayout2.xml" /><Relationship Id="rId5" Type="http://schemas.openxmlformats.org/officeDocument/2006/relationships/hyperlink" Target="https://en.m.wikipedia.org/wiki/Samarkand" TargetMode="External" /><Relationship Id="rId4" Type="http://schemas.openxmlformats.org/officeDocument/2006/relationships/hyperlink" Target="https://www.bbc.com/turkce/haberler/2016/01/160113_vert_tra_semerkant" TargetMode="Externa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D8A3DD-F9BC-F248-B755-C2D77E0439E4}"/>
              </a:ext>
            </a:extLst>
          </p:cNvPr>
          <p:cNvSpPr>
            <a:spLocks noGrp="1"/>
          </p:cNvSpPr>
          <p:nvPr>
            <p:ph type="title"/>
          </p:nvPr>
        </p:nvSpPr>
        <p:spPr>
          <a:xfrm>
            <a:off x="0" y="0"/>
            <a:ext cx="12192000" cy="6858000"/>
          </a:xfrm>
        </p:spPr>
        <p:txBody>
          <a:bodyPr anchor="ctr">
            <a:normAutofit/>
          </a:bodyPr>
          <a:lstStyle/>
          <a:p>
            <a:pPr algn="ctr"/>
            <a:r>
              <a:rPr lang="tr-TR" sz="9600" b="1" dirty="0">
                <a:solidFill>
                  <a:schemeClr val="accent3">
                    <a:lumMod val="75000"/>
                  </a:schemeClr>
                </a:solidFill>
              </a:rPr>
              <a:t>SAMARKAND</a:t>
            </a:r>
            <a:endParaRPr lang="tr-TR" sz="9600" b="1" i="1" dirty="0">
              <a:solidFill>
                <a:schemeClr val="accent3">
                  <a:lumMod val="75000"/>
                </a:schemeClr>
              </a:solidFill>
            </a:endParaRPr>
          </a:p>
        </p:txBody>
      </p:sp>
      <p:pic>
        <p:nvPicPr>
          <p:cNvPr id="3" name="En Çok Dinlenen Fon Müzikleri, En Güzel Duygusal Müzikler, 2018 Fon Müzikleri-116.mp3">
            <a:hlinkClick r:id="" action="ppaction://media"/>
          </p:cNvPr>
          <p:cNvPicPr>
            <a:picLocks noRot="1" noChangeAspect="1"/>
          </p:cNvPicPr>
          <p:nvPr>
            <a:audioFile r:link="rId1"/>
          </p:nvPr>
        </p:nvPicPr>
        <p:blipFill>
          <a:blip r:embed="rId3"/>
          <a:stretch>
            <a:fillRect/>
          </a:stretch>
        </p:blipFill>
        <p:spPr>
          <a:xfrm>
            <a:off x="1095340" y="5857892"/>
            <a:ext cx="304800" cy="304800"/>
          </a:xfrm>
          <a:prstGeom prst="rect">
            <a:avLst/>
          </a:prstGeom>
        </p:spPr>
      </p:pic>
    </p:spTree>
    <p:extLst>
      <p:ext uri="{BB962C8B-B14F-4D97-AF65-F5344CB8AC3E}">
        <p14:creationId xmlns:p14="http://schemas.microsoft.com/office/powerpoint/2010/main" val="2163505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771864D1-BD45-0E4F-9FD2-D4A0F3791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05500"/>
          </a:xfrm>
          <a:prstGeom prst="rect">
            <a:avLst/>
          </a:prstGeom>
        </p:spPr>
      </p:pic>
      <p:sp>
        <p:nvSpPr>
          <p:cNvPr id="6" name="Metin kutusu 5">
            <a:extLst>
              <a:ext uri="{FF2B5EF4-FFF2-40B4-BE49-F238E27FC236}">
                <a16:creationId xmlns:a16="http://schemas.microsoft.com/office/drawing/2014/main" id="{0071843E-F653-F94A-BED5-59AC6B6E7955}"/>
              </a:ext>
            </a:extLst>
          </p:cNvPr>
          <p:cNvSpPr txBox="1"/>
          <p:nvPr/>
        </p:nvSpPr>
        <p:spPr>
          <a:xfrm>
            <a:off x="4802630" y="6012656"/>
            <a:ext cx="3353152" cy="369332"/>
          </a:xfrm>
          <a:prstGeom prst="rect">
            <a:avLst/>
          </a:prstGeom>
          <a:noFill/>
        </p:spPr>
        <p:txBody>
          <a:bodyPr wrap="square" rtlCol="0">
            <a:spAutoFit/>
          </a:bodyPr>
          <a:lstStyle/>
          <a:p>
            <a:pPr algn="l"/>
            <a:r>
              <a:rPr lang="tr-TR"/>
              <a:t>Bibi Hanım Mosque</a:t>
            </a:r>
          </a:p>
        </p:txBody>
      </p:sp>
    </p:spTree>
    <p:extLst>
      <p:ext uri="{BB962C8B-B14F-4D97-AF65-F5344CB8AC3E}">
        <p14:creationId xmlns:p14="http://schemas.microsoft.com/office/powerpoint/2010/main" val="336799444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7F7C31-BC68-CF4A-9805-1CD60E1803D1}"/>
              </a:ext>
            </a:extLst>
          </p:cNvPr>
          <p:cNvSpPr>
            <a:spLocks noGrp="1"/>
          </p:cNvSpPr>
          <p:nvPr>
            <p:ph idx="1"/>
          </p:nvPr>
        </p:nvSpPr>
        <p:spPr>
          <a:xfrm>
            <a:off x="0" y="0"/>
            <a:ext cx="12192000" cy="6858000"/>
          </a:xfrm>
        </p:spPr>
        <p:txBody>
          <a:bodyPr anchor="ctr"/>
          <a:lstStyle/>
          <a:p>
            <a:pPr marL="0" indent="0" algn="ctr">
              <a:buNone/>
            </a:pPr>
            <a:r>
              <a:rPr lang="tr-TR"/>
              <a:t>Göktürk state, who seized Samarkand in 562, assigned the Samarkand, who are good merchants and know the surrounding countries, at the embassy committees.  After the fall of the West Göktürk State in 659, the city came under the domination of the Chinese.</a:t>
            </a:r>
          </a:p>
        </p:txBody>
      </p:sp>
    </p:spTree>
    <p:extLst>
      <p:ext uri="{BB962C8B-B14F-4D97-AF65-F5344CB8AC3E}">
        <p14:creationId xmlns:p14="http://schemas.microsoft.com/office/powerpoint/2010/main" val="129611307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4AB96A-9109-5948-A242-C49AC82B1BDE}"/>
              </a:ext>
            </a:extLst>
          </p:cNvPr>
          <p:cNvSpPr>
            <a:spLocks noGrp="1"/>
          </p:cNvSpPr>
          <p:nvPr>
            <p:ph idx="1"/>
          </p:nvPr>
        </p:nvSpPr>
        <p:spPr>
          <a:xfrm>
            <a:off x="0" y="0"/>
            <a:ext cx="12192000" cy="6858000"/>
          </a:xfrm>
        </p:spPr>
        <p:txBody>
          <a:bodyPr anchor="ctr"/>
          <a:lstStyle/>
          <a:p>
            <a:pPr marL="0" indent="0" algn="ctr">
              <a:buNone/>
            </a:pPr>
            <a:r>
              <a:rPr lang="tr-TR"/>
              <a:t>Governor of the Umayyads, Khorasan Said b.  Osman organized an expedition on Samarkand in 676. Peace was made in return for Tarhûn, the King of Samarkand, to accept taxes and give hostages to Muslims (Belâzürî, p. 579).  Among those who fell martyrs during the siege, It is rumored that the Prophet's uncle, Abbas's son, Kusem, was also present.  As a matter of fact, there is a grave in Samarkand that is believed to belong to Kusem.</a:t>
            </a:r>
          </a:p>
        </p:txBody>
      </p:sp>
      <p:sp>
        <p:nvSpPr>
          <p:cNvPr id="4" name="Metin kutusu 3">
            <a:extLst>
              <a:ext uri="{FF2B5EF4-FFF2-40B4-BE49-F238E27FC236}">
                <a16:creationId xmlns:a16="http://schemas.microsoft.com/office/drawing/2014/main" id="{72509EE3-6BC9-E146-88F8-9C46AFD1C76A}"/>
              </a:ext>
            </a:extLst>
          </p:cNvPr>
          <p:cNvSpPr txBox="1"/>
          <p:nvPr/>
        </p:nvSpPr>
        <p:spPr>
          <a:xfrm>
            <a:off x="4405312" y="273845"/>
            <a:ext cx="8941593" cy="369332"/>
          </a:xfrm>
          <a:prstGeom prst="rect">
            <a:avLst/>
          </a:prstGeom>
          <a:noFill/>
        </p:spPr>
        <p:txBody>
          <a:bodyPr wrap="square" rtlCol="0">
            <a:spAutoFit/>
          </a:bodyPr>
          <a:lstStyle/>
          <a:p>
            <a:pPr algn="l"/>
            <a:r>
              <a:rPr lang="tr-TR"/>
              <a:t>SEMERKANT'S MEETING WITH ISLAM</a:t>
            </a:r>
          </a:p>
        </p:txBody>
      </p:sp>
    </p:spTree>
    <p:extLst>
      <p:ext uri="{BB962C8B-B14F-4D97-AF65-F5344CB8AC3E}">
        <p14:creationId xmlns:p14="http://schemas.microsoft.com/office/powerpoint/2010/main" val="1024816986"/>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D1F2BA-8321-1A4C-8DBA-C5A8E245CF11}"/>
              </a:ext>
            </a:extLst>
          </p:cNvPr>
          <p:cNvSpPr>
            <a:spLocks noGrp="1"/>
          </p:cNvSpPr>
          <p:nvPr>
            <p:ph idx="1"/>
          </p:nvPr>
        </p:nvSpPr>
        <p:spPr>
          <a:xfrm>
            <a:off x="0" y="0"/>
            <a:ext cx="12192000" cy="6858000"/>
          </a:xfrm>
        </p:spPr>
        <p:txBody>
          <a:bodyPr anchor="ctr"/>
          <a:lstStyle/>
          <a:p>
            <a:pPr marL="0" indent="0" algn="ctr">
              <a:buNone/>
            </a:pPr>
            <a:r>
              <a:rPr lang="tr-TR"/>
              <a:t>As a result of the work of the delegations commissioned by Omer b. Abdülazîz, many people in Samarkand and its surroundings entered Islam.  30 thousand troops formed from Sogdi soldiers at the time of Kuteybe gained an important place in the Islamic army.</a:t>
            </a:r>
          </a:p>
        </p:txBody>
      </p:sp>
    </p:spTree>
    <p:extLst>
      <p:ext uri="{BB962C8B-B14F-4D97-AF65-F5344CB8AC3E}">
        <p14:creationId xmlns:p14="http://schemas.microsoft.com/office/powerpoint/2010/main" val="200814405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82BC6DAD-81AA-A041-9BA3-9DC7BF6C3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11186" cy="6858000"/>
          </a:xfrm>
          <a:prstGeom prst="rect">
            <a:avLst/>
          </a:prstGeom>
        </p:spPr>
      </p:pic>
      <p:sp>
        <p:nvSpPr>
          <p:cNvPr id="6" name="Metin kutusu 5">
            <a:extLst>
              <a:ext uri="{FF2B5EF4-FFF2-40B4-BE49-F238E27FC236}">
                <a16:creationId xmlns:a16="http://schemas.microsoft.com/office/drawing/2014/main" id="{DFE9EE50-6E13-D04E-A22E-EF140CBDA08A}"/>
              </a:ext>
            </a:extLst>
          </p:cNvPr>
          <p:cNvSpPr txBox="1"/>
          <p:nvPr/>
        </p:nvSpPr>
        <p:spPr>
          <a:xfrm>
            <a:off x="8171132" y="2743678"/>
            <a:ext cx="3378679" cy="1754326"/>
          </a:xfrm>
          <a:prstGeom prst="rect">
            <a:avLst/>
          </a:prstGeom>
          <a:noFill/>
        </p:spPr>
        <p:txBody>
          <a:bodyPr wrap="square" rtlCol="0">
            <a:spAutoFit/>
          </a:bodyPr>
          <a:lstStyle/>
          <a:p>
            <a:pPr algn="l"/>
            <a:r>
              <a:rPr lang="tr-TR" sz="3600"/>
              <a:t>Imam Bukhari Monument Complex</a:t>
            </a:r>
          </a:p>
        </p:txBody>
      </p:sp>
    </p:spTree>
    <p:extLst>
      <p:ext uri="{BB962C8B-B14F-4D97-AF65-F5344CB8AC3E}">
        <p14:creationId xmlns:p14="http://schemas.microsoft.com/office/powerpoint/2010/main" val="217116607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6B0385E-0BA8-DE47-9FEF-7D914AE18A26}"/>
              </a:ext>
            </a:extLst>
          </p:cNvPr>
          <p:cNvSpPr>
            <a:spLocks noGrp="1"/>
          </p:cNvSpPr>
          <p:nvPr>
            <p:ph idx="1"/>
          </p:nvPr>
        </p:nvSpPr>
        <p:spPr>
          <a:xfrm>
            <a:off x="0" y="0"/>
            <a:ext cx="12192000" cy="6858000"/>
          </a:xfrm>
        </p:spPr>
        <p:txBody>
          <a:bodyPr anchor="ctr"/>
          <a:lstStyle/>
          <a:p>
            <a:pPr marL="0" indent="0" algn="ctr">
              <a:buNone/>
            </a:pPr>
            <a:r>
              <a:rPr lang="tr-TR"/>
              <a:t>In the time of Samanoğulları, the capital was moved to Bukhara.</a:t>
            </a:r>
          </a:p>
          <a:p>
            <a:pPr marL="0" indent="0" algn="ctr">
              <a:buNone/>
            </a:pPr>
            <a:r>
              <a:rPr lang="tr-TR"/>
              <a:t>It can be seen that the governors of Samarkand entered into a struggle of domination against Bukhara until the collapse of the Samanids at that time.</a:t>
            </a:r>
          </a:p>
          <a:p>
            <a:pPr marL="0" indent="0" algn="ctr">
              <a:buNone/>
            </a:pPr>
            <a:r>
              <a:rPr lang="tr-TR"/>
              <a:t>In the period of Sâmânîs, Samarkand became one of the most important centers of the Islamic world in terms of science, culture and economy.</a:t>
            </a:r>
          </a:p>
        </p:txBody>
      </p:sp>
      <p:sp>
        <p:nvSpPr>
          <p:cNvPr id="4" name="Metin kutusu 3">
            <a:extLst>
              <a:ext uri="{FF2B5EF4-FFF2-40B4-BE49-F238E27FC236}">
                <a16:creationId xmlns:a16="http://schemas.microsoft.com/office/drawing/2014/main" id="{2AA8F44E-B485-C446-8EF9-7487F95236E6}"/>
              </a:ext>
            </a:extLst>
          </p:cNvPr>
          <p:cNvSpPr txBox="1"/>
          <p:nvPr/>
        </p:nvSpPr>
        <p:spPr>
          <a:xfrm>
            <a:off x="4167187" y="392908"/>
            <a:ext cx="6560344" cy="369332"/>
          </a:xfrm>
          <a:prstGeom prst="rect">
            <a:avLst/>
          </a:prstGeom>
          <a:noFill/>
        </p:spPr>
        <p:txBody>
          <a:bodyPr wrap="square" rtlCol="0">
            <a:spAutoFit/>
          </a:bodyPr>
          <a:lstStyle/>
          <a:p>
            <a:pPr algn="l"/>
            <a:r>
              <a:rPr lang="tr-TR"/>
              <a:t>Samarkand in the period of Samanoğulları</a:t>
            </a:r>
          </a:p>
        </p:txBody>
      </p:sp>
    </p:spTree>
    <p:extLst>
      <p:ext uri="{BB962C8B-B14F-4D97-AF65-F5344CB8AC3E}">
        <p14:creationId xmlns:p14="http://schemas.microsoft.com/office/powerpoint/2010/main" val="186930879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640C4B4A-8F2A-4041-916A-0A63EE25D8DB}"/>
              </a:ext>
            </a:extLst>
          </p:cNvPr>
          <p:cNvSpPr>
            <a:spLocks noGrp="1"/>
          </p:cNvSpPr>
          <p:nvPr>
            <p:ph idx="1"/>
          </p:nvPr>
        </p:nvSpPr>
        <p:spPr>
          <a:xfrm>
            <a:off x="0" y="0"/>
            <a:ext cx="12192000" cy="6858000"/>
          </a:xfrm>
        </p:spPr>
        <p:txBody>
          <a:bodyPr anchor="ctr"/>
          <a:lstStyle/>
          <a:p>
            <a:pPr marL="0" indent="0" algn="ctr">
              <a:buNone/>
            </a:pPr>
            <a:r>
              <a:rPr lang="tr-TR"/>
              <a:t>During the Sâmânîs, many great academicians were trained in Samarkand.</a:t>
            </a:r>
          </a:p>
          <a:p>
            <a:pPr marL="0" indent="0" algn="ctr">
              <a:buNone/>
            </a:pPr>
            <a:r>
              <a:rPr lang="tr-TR"/>
              <a:t>   Necmeddin en-Nesefî, Abdullah b.  Abdurrahman ed-Dârimî, İbn Hibbân, Ebü'l-Leys es-Semerkandî and Imam Mâtürîdî are the leading ones.</a:t>
            </a:r>
          </a:p>
        </p:txBody>
      </p:sp>
      <p:sp>
        <p:nvSpPr>
          <p:cNvPr id="9" name="Metin kutusu 8">
            <a:extLst>
              <a:ext uri="{FF2B5EF4-FFF2-40B4-BE49-F238E27FC236}">
                <a16:creationId xmlns:a16="http://schemas.microsoft.com/office/drawing/2014/main" id="{E1A5FDFC-DF25-3043-BBA3-D800124ACA64}"/>
              </a:ext>
            </a:extLst>
          </p:cNvPr>
          <p:cNvSpPr txBox="1"/>
          <p:nvPr/>
        </p:nvSpPr>
        <p:spPr>
          <a:xfrm flipH="1">
            <a:off x="3667125" y="572454"/>
            <a:ext cx="5357811" cy="369332"/>
          </a:xfrm>
          <a:prstGeom prst="rect">
            <a:avLst/>
          </a:prstGeom>
          <a:noFill/>
        </p:spPr>
        <p:txBody>
          <a:bodyPr wrap="square" rtlCol="0">
            <a:spAutoFit/>
          </a:bodyPr>
          <a:lstStyle/>
          <a:p>
            <a:pPr algn="l"/>
            <a:r>
              <a:rPr lang="tr-TR"/>
              <a:t>PROPERTIES OF THE SAMANOĞULLARI PERIOD</a:t>
            </a:r>
          </a:p>
        </p:txBody>
      </p:sp>
    </p:spTree>
    <p:extLst>
      <p:ext uri="{BB962C8B-B14F-4D97-AF65-F5344CB8AC3E}">
        <p14:creationId xmlns:p14="http://schemas.microsoft.com/office/powerpoint/2010/main" val="52740948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30A58F-64EF-1B4B-A11C-72EAB5CD9622}"/>
              </a:ext>
            </a:extLst>
          </p:cNvPr>
          <p:cNvSpPr>
            <a:spLocks noGrp="1"/>
          </p:cNvSpPr>
          <p:nvPr>
            <p:ph idx="1"/>
          </p:nvPr>
        </p:nvSpPr>
        <p:spPr>
          <a:xfrm>
            <a:off x="0" y="0"/>
            <a:ext cx="12192000" cy="6858000"/>
          </a:xfrm>
        </p:spPr>
        <p:txBody>
          <a:bodyPr anchor="ctr"/>
          <a:lstStyle/>
          <a:p>
            <a:pPr marL="0" indent="0" algn="ctr">
              <a:buNone/>
            </a:pPr>
            <a:r>
              <a:rPr lang="tr-TR"/>
              <a:t> Eastern Iranian Sogdians made up the majority of the population in Samarkand. In terms of population, Turks were the second and Arabs followed. Religions such as Buddhism, Zoroastrianism, Manichaeism and Christianity were common before the conquest of Muslims. And also during the conquest of the city of Kuteybe ibn Muslim, the majority of the people were Zoroastrians. There were considerable Jews and Christians in Samarkand and its surroundings. IX.  In the 15th century there was a Archbishop of Nestri in Samarkand.</a:t>
            </a:r>
          </a:p>
        </p:txBody>
      </p:sp>
      <p:sp>
        <p:nvSpPr>
          <p:cNvPr id="4" name="Metin kutusu 3">
            <a:extLst>
              <a:ext uri="{FF2B5EF4-FFF2-40B4-BE49-F238E27FC236}">
                <a16:creationId xmlns:a16="http://schemas.microsoft.com/office/drawing/2014/main" id="{3234FADD-517B-234C-8908-A270A85D7A4C}"/>
              </a:ext>
            </a:extLst>
          </p:cNvPr>
          <p:cNvSpPr txBox="1"/>
          <p:nvPr/>
        </p:nvSpPr>
        <p:spPr>
          <a:xfrm>
            <a:off x="3238500" y="226218"/>
            <a:ext cx="6631781" cy="369332"/>
          </a:xfrm>
          <a:prstGeom prst="rect">
            <a:avLst/>
          </a:prstGeom>
          <a:noFill/>
        </p:spPr>
        <p:txBody>
          <a:bodyPr wrap="square" rtlCol="0">
            <a:spAutoFit/>
          </a:bodyPr>
          <a:lstStyle/>
          <a:p>
            <a:pPr algn="l"/>
            <a:r>
              <a:rPr lang="tr-TR"/>
              <a:t>RELIGION AND DEMOGRAPHIC STRUCTURE OF SAMARKAND</a:t>
            </a:r>
          </a:p>
        </p:txBody>
      </p:sp>
    </p:spTree>
    <p:extLst>
      <p:ext uri="{BB962C8B-B14F-4D97-AF65-F5344CB8AC3E}">
        <p14:creationId xmlns:p14="http://schemas.microsoft.com/office/powerpoint/2010/main" val="90480399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956736E-0352-5843-97F4-33D77169A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22156"/>
          </a:xfrm>
          <a:prstGeom prst="rect">
            <a:avLst/>
          </a:prstGeom>
        </p:spPr>
      </p:pic>
      <p:sp>
        <p:nvSpPr>
          <p:cNvPr id="6" name="Metin kutusu 5">
            <a:extLst>
              <a:ext uri="{FF2B5EF4-FFF2-40B4-BE49-F238E27FC236}">
                <a16:creationId xmlns:a16="http://schemas.microsoft.com/office/drawing/2014/main" id="{D93B3062-E238-E24A-84EC-6A17A8395AAC}"/>
              </a:ext>
            </a:extLst>
          </p:cNvPr>
          <p:cNvSpPr txBox="1"/>
          <p:nvPr/>
        </p:nvSpPr>
        <p:spPr>
          <a:xfrm>
            <a:off x="5431632" y="5973365"/>
            <a:ext cx="1828800" cy="369332"/>
          </a:xfrm>
          <a:prstGeom prst="rect">
            <a:avLst/>
          </a:prstGeom>
          <a:noFill/>
        </p:spPr>
        <p:txBody>
          <a:bodyPr wrap="square" rtlCol="0">
            <a:spAutoFit/>
          </a:bodyPr>
          <a:lstStyle/>
          <a:p>
            <a:pPr algn="l"/>
            <a:r>
              <a:rPr lang="tr-TR"/>
              <a:t>Hz. Davut Cave</a:t>
            </a:r>
          </a:p>
        </p:txBody>
      </p:sp>
    </p:spTree>
    <p:extLst>
      <p:ext uri="{BB962C8B-B14F-4D97-AF65-F5344CB8AC3E}">
        <p14:creationId xmlns:p14="http://schemas.microsoft.com/office/powerpoint/2010/main" val="84792845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986BA9-BB30-E84B-8794-C7F5AE834699}"/>
              </a:ext>
            </a:extLst>
          </p:cNvPr>
          <p:cNvSpPr>
            <a:spLocks noGrp="1"/>
          </p:cNvSpPr>
          <p:nvPr>
            <p:ph idx="1"/>
          </p:nvPr>
        </p:nvSpPr>
        <p:spPr>
          <a:xfrm>
            <a:off x="0" y="0"/>
            <a:ext cx="12192000" cy="6858000"/>
          </a:xfrm>
        </p:spPr>
        <p:txBody>
          <a:bodyPr anchor="ctr"/>
          <a:lstStyle/>
          <a:p>
            <a:pPr marL="0" indent="0" algn="ctr">
              <a:buNone/>
            </a:pPr>
            <a:r>
              <a:rPr lang="tr-TR"/>
              <a:t>Samarkand XIII, which was ruled by the Seljuk Sultan Melikshah in 1074 and 1089.  It came under the sovereignty of Hârizmşahlar at the beginning of the century. Hârizmşah Alaeddin Muhammed ibni Tekiş, who made Samarkand the capital of his state, could not hold before Mongolian Ruler Genghis Khan. Cengiz Han, walking on Samarkand after Bukhara, destroyed the city in March 1220. While all those who resisted were massacred, a significant part of the people were exiled from the city.  For over a century, Samarkand could not erase the traces of this destruction.</a:t>
            </a:r>
          </a:p>
        </p:txBody>
      </p:sp>
      <p:sp>
        <p:nvSpPr>
          <p:cNvPr id="4" name="Metin kutusu 3">
            <a:extLst>
              <a:ext uri="{FF2B5EF4-FFF2-40B4-BE49-F238E27FC236}">
                <a16:creationId xmlns:a16="http://schemas.microsoft.com/office/drawing/2014/main" id="{3C4B1DCD-926C-4542-91A8-744CA29BC30E}"/>
              </a:ext>
            </a:extLst>
          </p:cNvPr>
          <p:cNvSpPr txBox="1"/>
          <p:nvPr/>
        </p:nvSpPr>
        <p:spPr>
          <a:xfrm>
            <a:off x="5086350" y="214313"/>
            <a:ext cx="4521993" cy="369332"/>
          </a:xfrm>
          <a:prstGeom prst="rect">
            <a:avLst/>
          </a:prstGeom>
          <a:noFill/>
        </p:spPr>
        <p:txBody>
          <a:bodyPr wrap="square" rtlCol="0">
            <a:spAutoFit/>
          </a:bodyPr>
          <a:lstStyle/>
          <a:p>
            <a:pPr algn="l"/>
            <a:r>
              <a:rPr lang="tr-TR"/>
              <a:t>Mongolian invasion</a:t>
            </a:r>
          </a:p>
        </p:txBody>
      </p:sp>
    </p:spTree>
    <p:extLst>
      <p:ext uri="{BB962C8B-B14F-4D97-AF65-F5344CB8AC3E}">
        <p14:creationId xmlns:p14="http://schemas.microsoft.com/office/powerpoint/2010/main" val="405700464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CD717A-F685-474A-9694-8D3964C0EB25}"/>
              </a:ext>
            </a:extLst>
          </p:cNvPr>
          <p:cNvSpPr>
            <a:spLocks noGrp="1"/>
          </p:cNvSpPr>
          <p:nvPr>
            <p:ph idx="1"/>
          </p:nvPr>
        </p:nvSpPr>
        <p:spPr>
          <a:xfrm>
            <a:off x="-107156" y="0"/>
            <a:ext cx="12299156" cy="6858000"/>
          </a:xfrm>
        </p:spPr>
        <p:txBody>
          <a:bodyPr anchor="ctr">
            <a:normAutofit/>
          </a:bodyPr>
          <a:lstStyle/>
          <a:p>
            <a:pPr marL="0" indent="0" algn="ctr">
              <a:buNone/>
            </a:pPr>
            <a:r>
              <a:rPr lang="tr-TR"/>
              <a:t>Samarkand is known as Maracanda on Greek dates, K'ang and Hsi-wan-chin in Chinese vekānâmas.</a:t>
            </a:r>
          </a:p>
          <a:p>
            <a:pPr marL="0" indent="0" algn="ctr">
              <a:buNone/>
            </a:pPr>
            <a:r>
              <a:rPr lang="tr-TR"/>
              <a:t> The name Samarkand consists of Semer which means “city” in Soğdca and the word “kant” which means “settlement”.</a:t>
            </a:r>
          </a:p>
        </p:txBody>
      </p:sp>
      <p:sp>
        <p:nvSpPr>
          <p:cNvPr id="2" name="Metin kutusu 1">
            <a:extLst>
              <a:ext uri="{FF2B5EF4-FFF2-40B4-BE49-F238E27FC236}">
                <a16:creationId xmlns:a16="http://schemas.microsoft.com/office/drawing/2014/main" id="{95C68D59-7090-7540-96B4-8640454172BA}"/>
              </a:ext>
            </a:extLst>
          </p:cNvPr>
          <p:cNvSpPr txBox="1"/>
          <p:nvPr/>
        </p:nvSpPr>
        <p:spPr>
          <a:xfrm>
            <a:off x="4510682" y="633709"/>
            <a:ext cx="4289823" cy="369332"/>
          </a:xfrm>
          <a:prstGeom prst="rect">
            <a:avLst/>
          </a:prstGeom>
          <a:noFill/>
        </p:spPr>
        <p:txBody>
          <a:bodyPr wrap="square" rtlCol="0">
            <a:spAutoFit/>
          </a:bodyPr>
          <a:lstStyle/>
          <a:p>
            <a:pPr algn="l"/>
            <a:r>
              <a:rPr lang="tr-TR"/>
              <a:t>What is the meaning of Samarkand </a:t>
            </a:r>
          </a:p>
        </p:txBody>
      </p:sp>
    </p:spTree>
    <p:extLst>
      <p:ext uri="{BB962C8B-B14F-4D97-AF65-F5344CB8AC3E}">
        <p14:creationId xmlns:p14="http://schemas.microsoft.com/office/powerpoint/2010/main" val="278563261"/>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7C3E2CB-36E5-9848-BC06-D78DC3E6852F}"/>
              </a:ext>
            </a:extLst>
          </p:cNvPr>
          <p:cNvSpPr>
            <a:spLocks noGrp="1"/>
          </p:cNvSpPr>
          <p:nvPr>
            <p:ph idx="1"/>
          </p:nvPr>
        </p:nvSpPr>
        <p:spPr>
          <a:xfrm>
            <a:off x="0" y="0"/>
            <a:ext cx="12192000" cy="6858000"/>
          </a:xfrm>
        </p:spPr>
        <p:txBody>
          <a:bodyPr anchor="ctr"/>
          <a:lstStyle/>
          <a:p>
            <a:pPr marL="0" indent="0" algn="ctr">
              <a:buNone/>
            </a:pPr>
            <a:r>
              <a:rPr lang="tr-TR"/>
              <a:t>XIV.  The reconstruction and the second bright period of Samarkand, which had a troubled period due to the struggle of the Mongol inns until the last quarter of the century, started with Emir Timur, who took over Mâverâünnehir in 1369, made Samarkand as the capital and gathered scholars and artisans from various regions.</a:t>
            </a:r>
          </a:p>
          <a:p>
            <a:pPr marL="0" indent="0" algn="ctr">
              <a:buNone/>
            </a:pPr>
            <a:r>
              <a:rPr lang="tr-TR"/>
              <a:t>The historical buildings that survive today are mostly works of Emir Timur and his grandchildren.</a:t>
            </a:r>
          </a:p>
        </p:txBody>
      </p:sp>
      <p:sp>
        <p:nvSpPr>
          <p:cNvPr id="6" name="Metin kutusu 5">
            <a:extLst>
              <a:ext uri="{FF2B5EF4-FFF2-40B4-BE49-F238E27FC236}">
                <a16:creationId xmlns:a16="http://schemas.microsoft.com/office/drawing/2014/main" id="{43E271B5-68B7-F747-9163-C56966A73BEB}"/>
              </a:ext>
            </a:extLst>
          </p:cNvPr>
          <p:cNvSpPr txBox="1"/>
          <p:nvPr/>
        </p:nvSpPr>
        <p:spPr>
          <a:xfrm>
            <a:off x="4169567" y="314919"/>
            <a:ext cx="3474245" cy="369332"/>
          </a:xfrm>
          <a:prstGeom prst="rect">
            <a:avLst/>
          </a:prstGeom>
          <a:noFill/>
        </p:spPr>
        <p:txBody>
          <a:bodyPr wrap="square" rtlCol="0">
            <a:spAutoFit/>
          </a:bodyPr>
          <a:lstStyle/>
          <a:p>
            <a:pPr algn="l"/>
            <a:r>
              <a:rPr lang="tr-TR"/>
              <a:t>CAPITAL OF TIMUR: SAMARKAND</a:t>
            </a:r>
          </a:p>
        </p:txBody>
      </p:sp>
    </p:spTree>
    <p:extLst>
      <p:ext uri="{BB962C8B-B14F-4D97-AF65-F5344CB8AC3E}">
        <p14:creationId xmlns:p14="http://schemas.microsoft.com/office/powerpoint/2010/main" val="1020410513"/>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C5F9821D-8A01-FD40-9157-B46E1FC74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4" y="0"/>
            <a:ext cx="12168186" cy="5941219"/>
          </a:xfrm>
          <a:prstGeom prst="rect">
            <a:avLst/>
          </a:prstGeom>
        </p:spPr>
      </p:pic>
      <p:sp>
        <p:nvSpPr>
          <p:cNvPr id="6" name="Metin kutusu 5">
            <a:extLst>
              <a:ext uri="{FF2B5EF4-FFF2-40B4-BE49-F238E27FC236}">
                <a16:creationId xmlns:a16="http://schemas.microsoft.com/office/drawing/2014/main" id="{81389182-5911-DB4A-A84D-2DD4D916FABB}"/>
              </a:ext>
            </a:extLst>
          </p:cNvPr>
          <p:cNvSpPr txBox="1"/>
          <p:nvPr/>
        </p:nvSpPr>
        <p:spPr>
          <a:xfrm>
            <a:off x="5310187" y="6096000"/>
            <a:ext cx="2063351" cy="369332"/>
          </a:xfrm>
          <a:prstGeom prst="rect">
            <a:avLst/>
          </a:prstGeom>
          <a:noFill/>
        </p:spPr>
        <p:txBody>
          <a:bodyPr wrap="square" rtlCol="0">
            <a:spAutoFit/>
          </a:bodyPr>
          <a:lstStyle/>
          <a:p>
            <a:pPr algn="l"/>
            <a:r>
              <a:rPr lang="tr-TR"/>
              <a:t>Statue of timur</a:t>
            </a:r>
          </a:p>
        </p:txBody>
      </p:sp>
    </p:spTree>
    <p:extLst>
      <p:ext uri="{BB962C8B-B14F-4D97-AF65-F5344CB8AC3E}">
        <p14:creationId xmlns:p14="http://schemas.microsoft.com/office/powerpoint/2010/main" val="27448391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a:extLst>
              <a:ext uri="{FF2B5EF4-FFF2-40B4-BE49-F238E27FC236}">
                <a16:creationId xmlns:a16="http://schemas.microsoft.com/office/drawing/2014/main" id="{A4A6F840-CAE3-B142-AF8B-6E5C93957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69781"/>
          </a:xfrm>
          <a:prstGeom prst="rect">
            <a:avLst/>
          </a:prstGeom>
        </p:spPr>
      </p:pic>
      <p:sp>
        <p:nvSpPr>
          <p:cNvPr id="8" name="Metin kutusu 7">
            <a:extLst>
              <a:ext uri="{FF2B5EF4-FFF2-40B4-BE49-F238E27FC236}">
                <a16:creationId xmlns:a16="http://schemas.microsoft.com/office/drawing/2014/main" id="{B0F7DE7C-388C-E340-AAA0-088A6DFD4D9F}"/>
              </a:ext>
            </a:extLst>
          </p:cNvPr>
          <p:cNvSpPr txBox="1"/>
          <p:nvPr/>
        </p:nvSpPr>
        <p:spPr>
          <a:xfrm>
            <a:off x="4964906" y="6203157"/>
            <a:ext cx="3464718" cy="369332"/>
          </a:xfrm>
          <a:prstGeom prst="rect">
            <a:avLst/>
          </a:prstGeom>
          <a:noFill/>
        </p:spPr>
        <p:txBody>
          <a:bodyPr wrap="square" rtlCol="0">
            <a:spAutoFit/>
          </a:bodyPr>
          <a:lstStyle/>
          <a:p>
            <a:pPr algn="l"/>
            <a:r>
              <a:rPr lang="tr-TR"/>
              <a:t>Gur Emir Tomb</a:t>
            </a:r>
          </a:p>
        </p:txBody>
      </p:sp>
    </p:spTree>
    <p:extLst>
      <p:ext uri="{BB962C8B-B14F-4D97-AF65-F5344CB8AC3E}">
        <p14:creationId xmlns:p14="http://schemas.microsoft.com/office/powerpoint/2010/main" val="92661167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934590F-DDF8-9C4E-861D-B1F337470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23783"/>
          </a:xfrm>
          <a:prstGeom prst="rect">
            <a:avLst/>
          </a:prstGeom>
        </p:spPr>
      </p:pic>
      <p:sp>
        <p:nvSpPr>
          <p:cNvPr id="6" name="Metin kutusu 5">
            <a:extLst>
              <a:ext uri="{FF2B5EF4-FFF2-40B4-BE49-F238E27FC236}">
                <a16:creationId xmlns:a16="http://schemas.microsoft.com/office/drawing/2014/main" id="{057A5D60-D1ED-2443-B754-ACDE968BFBE0}"/>
              </a:ext>
            </a:extLst>
          </p:cNvPr>
          <p:cNvSpPr txBox="1"/>
          <p:nvPr/>
        </p:nvSpPr>
        <p:spPr>
          <a:xfrm>
            <a:off x="5357812" y="6254752"/>
            <a:ext cx="3063478" cy="369332"/>
          </a:xfrm>
          <a:prstGeom prst="rect">
            <a:avLst/>
          </a:prstGeom>
          <a:noFill/>
        </p:spPr>
        <p:txBody>
          <a:bodyPr wrap="square" rtlCol="0">
            <a:spAutoFit/>
          </a:bodyPr>
          <a:lstStyle/>
          <a:p>
            <a:pPr algn="l"/>
            <a:r>
              <a:rPr lang="tr-TR"/>
              <a:t>Amir TimurMuseum</a:t>
            </a:r>
          </a:p>
        </p:txBody>
      </p:sp>
    </p:spTree>
    <p:extLst>
      <p:ext uri="{BB962C8B-B14F-4D97-AF65-F5344CB8AC3E}">
        <p14:creationId xmlns:p14="http://schemas.microsoft.com/office/powerpoint/2010/main" val="1760595293"/>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FFDBBC67-DC24-3545-92CA-270B2A7ED0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44" y="0"/>
            <a:ext cx="12275344" cy="6858000"/>
          </a:xfrm>
        </p:spPr>
      </p:pic>
    </p:spTree>
    <p:extLst>
      <p:ext uri="{BB962C8B-B14F-4D97-AF65-F5344CB8AC3E}">
        <p14:creationId xmlns:p14="http://schemas.microsoft.com/office/powerpoint/2010/main" val="74261825"/>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D15161-6BE7-784C-93FF-B323B2802793}"/>
              </a:ext>
            </a:extLst>
          </p:cNvPr>
          <p:cNvSpPr>
            <a:spLocks noGrp="1"/>
          </p:cNvSpPr>
          <p:nvPr>
            <p:ph idx="1"/>
          </p:nvPr>
        </p:nvSpPr>
        <p:spPr>
          <a:xfrm>
            <a:off x="0" y="0"/>
            <a:ext cx="12192000" cy="6858000"/>
          </a:xfrm>
        </p:spPr>
        <p:txBody>
          <a:bodyPr anchor="ctr">
            <a:normAutofit/>
          </a:bodyPr>
          <a:lstStyle/>
          <a:p>
            <a:pPr marL="0" indent="0" algn="ctr">
              <a:buNone/>
            </a:pPr>
            <a:r>
              <a:rPr lang="tr-TR" sz="4000"/>
              <a:t>Famous observatory with the palace named Çihilsütun built by Uluğ Bey, is among the most important works of this period.</a:t>
            </a:r>
          </a:p>
          <a:p>
            <a:pPr marL="0" indent="0" algn="ctr">
              <a:buNone/>
            </a:pPr>
            <a:r>
              <a:rPr lang="tr-TR" sz="4000"/>
              <a:t>Uluğ Bey Observatory is a 3 storey observatory.</a:t>
            </a:r>
          </a:p>
          <a:p>
            <a:pPr marL="0" indent="0" algn="ctr">
              <a:buNone/>
            </a:pPr>
            <a:r>
              <a:rPr lang="tr-TR" sz="4000"/>
              <a:t>Famous astronomers of the time in the this observatory, Ali Kuşçu, Bursalı Kadızade Rumi, Gıyaseddin Cemşid worked.</a:t>
            </a:r>
          </a:p>
        </p:txBody>
      </p:sp>
    </p:spTree>
    <p:extLst>
      <p:ext uri="{BB962C8B-B14F-4D97-AF65-F5344CB8AC3E}">
        <p14:creationId xmlns:p14="http://schemas.microsoft.com/office/powerpoint/2010/main" val="342093434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6516E2-FA3A-9B48-A7DC-32DCF632EBB2}"/>
              </a:ext>
            </a:extLst>
          </p:cNvPr>
          <p:cNvSpPr>
            <a:spLocks noGrp="1"/>
          </p:cNvSpPr>
          <p:nvPr>
            <p:ph idx="1"/>
          </p:nvPr>
        </p:nvSpPr>
        <p:spPr>
          <a:xfrm>
            <a:off x="0" y="0"/>
            <a:ext cx="12192000" cy="6858000"/>
          </a:xfrm>
        </p:spPr>
        <p:txBody>
          <a:bodyPr anchor="ctr">
            <a:normAutofit/>
          </a:bodyPr>
          <a:lstStyle/>
          <a:p>
            <a:pPr marL="0" indent="0">
              <a:buNone/>
            </a:pPr>
            <a:r>
              <a:rPr lang="tr-TR" sz="3200"/>
              <a:t>Captured by the Uzbek ruler Şeybânî Han in 1500, Samarkand remained under the administration of the Uzbek inns until 1868.</a:t>
            </a:r>
          </a:p>
          <a:p>
            <a:pPr marL="0" indent="0" algn="ctr">
              <a:buNone/>
            </a:pPr>
            <a:r>
              <a:rPr lang="tr-TR" sz="3200"/>
              <a:t>The Uzbeks, who ruled the country from Bukhara, attached importance to the development of their capitals.  This is why Samarkand was neglected and remained in the shadow of Bukhara.</a:t>
            </a:r>
          </a:p>
        </p:txBody>
      </p:sp>
      <p:sp>
        <p:nvSpPr>
          <p:cNvPr id="4" name="Metin kutusu 3">
            <a:extLst>
              <a:ext uri="{FF2B5EF4-FFF2-40B4-BE49-F238E27FC236}">
                <a16:creationId xmlns:a16="http://schemas.microsoft.com/office/drawing/2014/main" id="{4B953463-313D-6840-9317-5361558F7BE2}"/>
              </a:ext>
            </a:extLst>
          </p:cNvPr>
          <p:cNvSpPr txBox="1"/>
          <p:nvPr/>
        </p:nvSpPr>
        <p:spPr>
          <a:xfrm>
            <a:off x="5369718" y="190500"/>
            <a:ext cx="2759869" cy="369332"/>
          </a:xfrm>
          <a:prstGeom prst="rect">
            <a:avLst/>
          </a:prstGeom>
          <a:noFill/>
        </p:spPr>
        <p:txBody>
          <a:bodyPr wrap="square" rtlCol="0">
            <a:spAutoFit/>
          </a:bodyPr>
          <a:lstStyle/>
          <a:p>
            <a:pPr algn="l"/>
            <a:r>
              <a:rPr lang="tr-TR" b="1" i="0">
                <a:effectLst/>
                <a:latin typeface="-apple-system"/>
              </a:rPr>
              <a:t>ŞEYBANİLER</a:t>
            </a:r>
            <a:endParaRPr lang="tr-TR"/>
          </a:p>
        </p:txBody>
      </p:sp>
    </p:spTree>
    <p:extLst>
      <p:ext uri="{BB962C8B-B14F-4D97-AF65-F5344CB8AC3E}">
        <p14:creationId xmlns:p14="http://schemas.microsoft.com/office/powerpoint/2010/main" val="210220389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8DF787-6FCC-A34C-92E3-78C966954A4D}"/>
              </a:ext>
            </a:extLst>
          </p:cNvPr>
          <p:cNvSpPr>
            <a:spLocks noGrp="1"/>
          </p:cNvSpPr>
          <p:nvPr>
            <p:ph idx="1"/>
          </p:nvPr>
        </p:nvSpPr>
        <p:spPr>
          <a:xfrm>
            <a:off x="-95250" y="0"/>
            <a:ext cx="12287250" cy="6858000"/>
          </a:xfrm>
        </p:spPr>
        <p:txBody>
          <a:bodyPr anchor="ctr"/>
          <a:lstStyle/>
          <a:p>
            <a:pPr marL="0" indent="0" algn="ctr">
              <a:buNone/>
            </a:pPr>
            <a:r>
              <a:rPr lang="tr-TR"/>
              <a:t>Russians advancing on the lands of Mavaraunnehir captured Samarkand on 14 May 1868 and included it in the Turkistan general administrative region.</a:t>
            </a:r>
          </a:p>
          <a:p>
            <a:pPr marL="0" indent="0" algn="ctr">
              <a:buNone/>
            </a:pPr>
            <a:r>
              <a:rPr lang="tr-TR"/>
              <a:t> Today, Samarkand is the center of twelve administrations of the Republic of Uzbekistan, which declared its independence on September 1, 1991, and its economy is largely based on the surrounding agriculture, and the industry has developed. It is also famous for its carpet and ceramic.</a:t>
            </a:r>
          </a:p>
        </p:txBody>
      </p:sp>
      <p:sp>
        <p:nvSpPr>
          <p:cNvPr id="4" name="Metin kutusu 3">
            <a:extLst>
              <a:ext uri="{FF2B5EF4-FFF2-40B4-BE49-F238E27FC236}">
                <a16:creationId xmlns:a16="http://schemas.microsoft.com/office/drawing/2014/main" id="{896799E3-3A12-2B40-BD11-D46833B8F43F}"/>
              </a:ext>
            </a:extLst>
          </p:cNvPr>
          <p:cNvSpPr txBox="1"/>
          <p:nvPr/>
        </p:nvSpPr>
        <p:spPr>
          <a:xfrm>
            <a:off x="5572125" y="309562"/>
            <a:ext cx="3857624" cy="369332"/>
          </a:xfrm>
          <a:prstGeom prst="rect">
            <a:avLst/>
          </a:prstGeom>
          <a:noFill/>
        </p:spPr>
        <p:txBody>
          <a:bodyPr wrap="square" rtlCol="0">
            <a:spAutoFit/>
          </a:bodyPr>
          <a:lstStyle/>
          <a:p>
            <a:pPr algn="l"/>
            <a:r>
              <a:rPr lang="tr-TR"/>
              <a:t>Today</a:t>
            </a:r>
          </a:p>
        </p:txBody>
      </p:sp>
    </p:spTree>
    <p:extLst>
      <p:ext uri="{BB962C8B-B14F-4D97-AF65-F5344CB8AC3E}">
        <p14:creationId xmlns:p14="http://schemas.microsoft.com/office/powerpoint/2010/main" val="394017214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3F9733-7041-2A43-8581-CFC0B7954E3C}"/>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C6E35A5E-8F03-0A4A-9699-18265757705A}"/>
              </a:ext>
            </a:extLst>
          </p:cNvPr>
          <p:cNvSpPr>
            <a:spLocks noGrp="1"/>
          </p:cNvSpPr>
          <p:nvPr>
            <p:ph type="subTitle" idx="1"/>
          </p:nvPr>
        </p:nvSpPr>
        <p:spPr/>
        <p:txBody>
          <a:bodyPr/>
          <a:lstStyle/>
          <a:p>
            <a:endParaRPr lang="tr-TR"/>
          </a:p>
        </p:txBody>
      </p:sp>
      <p:pic>
        <p:nvPicPr>
          <p:cNvPr id="5" name="Samarkand - Travel to Uzbekistan's Silk Road Treasure.mp4">
            <a:hlinkClick r:id="" action="ppaction://media"/>
          </p:cNvPr>
          <p:cNvPicPr>
            <a:picLocks noRot="1" noChangeAspect="1"/>
          </p:cNvPicPr>
          <p:nvPr>
            <a:videoFile r:link="rId1"/>
          </p:nvPr>
        </p:nvPicPr>
        <p:blipFill>
          <a:blip r:embed="rId3"/>
          <a:stretch>
            <a:fillRect/>
          </a:stretch>
        </p:blipFill>
        <p:spPr>
          <a:xfrm>
            <a:off x="4572000" y="2286000"/>
            <a:ext cx="3048000" cy="2286000"/>
          </a:xfrm>
          <a:prstGeom prst="rect">
            <a:avLst/>
          </a:prstGeom>
        </p:spPr>
      </p:pic>
    </p:spTree>
    <p:extLst>
      <p:ext uri="{BB962C8B-B14F-4D97-AF65-F5344CB8AC3E}">
        <p14:creationId xmlns:p14="http://schemas.microsoft.com/office/powerpoint/2010/main" val="1477759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6AB6B7-5C29-8A4C-B775-98EA3A1F67F8}"/>
              </a:ext>
            </a:extLst>
          </p:cNvPr>
          <p:cNvSpPr>
            <a:spLocks noGrp="1"/>
          </p:cNvSpPr>
          <p:nvPr>
            <p:ph idx="1"/>
          </p:nvPr>
        </p:nvSpPr>
        <p:spPr>
          <a:xfrm>
            <a:off x="0" y="0"/>
            <a:ext cx="12192000" cy="6858000"/>
          </a:xfrm>
        </p:spPr>
        <p:txBody>
          <a:bodyPr anchor="t"/>
          <a:lstStyle/>
          <a:p>
            <a:pPr marL="0" indent="0" algn="ctr">
              <a:buNone/>
            </a:pPr>
            <a:r>
              <a:rPr lang="tr-TR" sz="3600">
                <a:hlinkClick r:id="rId2">
                  <a:extLst>
                    <a:ext uri="{A12FA001-AC4F-418D-AE19-62706E023703}">
                      <ahyp:hlinkClr xmlns:ahyp="http://schemas.microsoft.com/office/drawing/2018/hyperlinkcolor" val="tx"/>
                    </a:ext>
                  </a:extLst>
                </a:hlinkClick>
              </a:rPr>
              <a:t>Resources</a:t>
            </a:r>
            <a:r>
              <a:rPr lang="tr-TR">
                <a:solidFill>
                  <a:srgbClr val="B8FA56"/>
                </a:solidFill>
                <a:hlinkClick r:id="rId2">
                  <a:extLst>
                    <a:ext uri="{A12FA001-AC4F-418D-AE19-62706E023703}">
                      <ahyp:hlinkClr xmlns:ahyp="http://schemas.microsoft.com/office/drawing/2018/hyperlinkcolor" val="tx"/>
                    </a:ext>
                  </a:extLst>
                </a:hlinkClick>
              </a:rPr>
              <a:t> </a:t>
            </a:r>
          </a:p>
          <a:p>
            <a:endParaRPr lang="tr-TR" sz="2800">
              <a:solidFill>
                <a:srgbClr val="B8FA56"/>
              </a:solidFill>
              <a:hlinkClick r:id="rId2">
                <a:extLst>
                  <a:ext uri="{A12FA001-AC4F-418D-AE19-62706E023703}">
                    <ahyp:hlinkClr xmlns:ahyp="http://schemas.microsoft.com/office/drawing/2018/hyperlinkcolor" val="tx"/>
                  </a:ext>
                </a:extLst>
              </a:hlinkClick>
            </a:endParaRPr>
          </a:p>
          <a:p>
            <a:r>
              <a:rPr lang="tr-TR" sz="2800">
                <a:hlinkClick r:id="rId2">
                  <a:extLst>
                    <a:ext uri="{A12FA001-AC4F-418D-AE19-62706E023703}">
                      <ahyp:hlinkClr xmlns:ahyp="http://schemas.microsoft.com/office/drawing/2018/hyperlinkcolor" val="tx"/>
                    </a:ext>
                  </a:extLst>
                </a:hlinkClick>
              </a:rPr>
              <a:t>https://islamansiklopedisi.org.tr/semerkant</a:t>
            </a:r>
            <a:endParaRPr lang="tr-TR" sz="2800"/>
          </a:p>
          <a:p>
            <a:r>
              <a:rPr lang="tr-TR" sz="2800">
                <a:hlinkClick r:id="rId3">
                  <a:extLst>
                    <a:ext uri="{A12FA001-AC4F-418D-AE19-62706E023703}">
                      <ahyp:hlinkClr xmlns:ahyp="http://schemas.microsoft.com/office/drawing/2018/hyperlinkcolor" val="tx"/>
                    </a:ext>
                  </a:extLst>
                </a:hlinkClick>
              </a:rPr>
              <a:t>https://www.islamveihsan.com/semerkant-tarihi.html</a:t>
            </a:r>
            <a:endParaRPr lang="tr-TR" sz="2800"/>
          </a:p>
          <a:p>
            <a:r>
              <a:rPr lang="tr-TR" sz="2800">
                <a:hlinkClick r:id="rId4">
                  <a:extLst>
                    <a:ext uri="{A12FA001-AC4F-418D-AE19-62706E023703}">
                      <ahyp:hlinkClr xmlns:ahyp="http://schemas.microsoft.com/office/drawing/2018/hyperlinkcolor" val="tx"/>
                    </a:ext>
                  </a:extLst>
                </a:hlinkClick>
              </a:rPr>
              <a:t>https://www.bbc.com/turkce/haberler/2016/01/160113_vert_tra_semerkant</a:t>
            </a:r>
            <a:endParaRPr lang="tr-TR" sz="2800"/>
          </a:p>
          <a:p>
            <a:r>
              <a:rPr lang="tr-TR" sz="2800">
                <a:hlinkClick r:id="rId5">
                  <a:extLst>
                    <a:ext uri="{A12FA001-AC4F-418D-AE19-62706E023703}">
                      <ahyp:hlinkClr xmlns:ahyp="http://schemas.microsoft.com/office/drawing/2018/hyperlinkcolor" val="tx"/>
                    </a:ext>
                  </a:extLst>
                </a:hlinkClick>
              </a:rPr>
              <a:t>https://en.m.wikipedia.org/wiki/Samarkand</a:t>
            </a:r>
            <a:endParaRPr lang="tr-TR" sz="2800"/>
          </a:p>
          <a:p>
            <a:r>
              <a:rPr lang="tr-TR" sz="2800"/>
              <a:t>https://kulturveyasam.com/9-madde-ile-kadim-zamanlarin-sehri-semerkant/</a:t>
            </a:r>
          </a:p>
        </p:txBody>
      </p:sp>
    </p:spTree>
    <p:extLst>
      <p:ext uri="{BB962C8B-B14F-4D97-AF65-F5344CB8AC3E}">
        <p14:creationId xmlns:p14="http://schemas.microsoft.com/office/powerpoint/2010/main" val="133394144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8B4BF987-A294-8544-B4DD-60B00D0F3D1C}"/>
              </a:ext>
            </a:extLst>
          </p:cNvPr>
          <p:cNvSpPr>
            <a:spLocks noGrp="1"/>
          </p:cNvSpPr>
          <p:nvPr>
            <p:ph idx="1"/>
          </p:nvPr>
        </p:nvSpPr>
        <p:spPr>
          <a:xfrm>
            <a:off x="0" y="0"/>
            <a:ext cx="12192000" cy="6858000"/>
          </a:xfrm>
        </p:spPr>
        <p:txBody>
          <a:bodyPr anchor="ctr">
            <a:normAutofit/>
          </a:bodyPr>
          <a:lstStyle/>
          <a:p>
            <a:pPr marL="0" indent="0" algn="ctr">
              <a:buNone/>
            </a:pPr>
            <a:r>
              <a:rPr lang="tr-TR" sz="2800"/>
              <a:t>     Samarkand is one of the rare cities that are not affected by the severe summer heat and drought thanks to the Zerefşân river and the canals fed from this river. According to the advice of Islamic geographers, it is one of the most beautiful cities with its streams, lush vegetation and clean air, suitable for a healthy life.</a:t>
            </a:r>
          </a:p>
        </p:txBody>
      </p:sp>
    </p:spTree>
    <p:extLst>
      <p:ext uri="{BB962C8B-B14F-4D97-AF65-F5344CB8AC3E}">
        <p14:creationId xmlns:p14="http://schemas.microsoft.com/office/powerpoint/2010/main" val="238816845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0551D0-88C4-5647-8284-44CAD7DABC86}"/>
              </a:ext>
            </a:extLst>
          </p:cNvPr>
          <p:cNvSpPr>
            <a:spLocks noGrp="1"/>
          </p:cNvSpPr>
          <p:nvPr>
            <p:ph idx="1"/>
          </p:nvPr>
        </p:nvSpPr>
        <p:spPr>
          <a:xfrm>
            <a:off x="0" y="0"/>
            <a:ext cx="12192000" cy="6858000"/>
          </a:xfrm>
        </p:spPr>
        <p:txBody>
          <a:bodyPr anchor="ctr">
            <a:normAutofit/>
          </a:bodyPr>
          <a:lstStyle/>
          <a:p>
            <a:pPr marL="0" indent="0" algn="ctr">
              <a:buNone/>
            </a:pPr>
            <a:r>
              <a:rPr lang="tr-TR" sz="4000"/>
              <a:t>Samarkand was first established in a high position overlooking the valley on the southern shore of the river Zerefşân, and its ruins, which have survived to the present day, are called Efrâsiyâb.</a:t>
            </a:r>
          </a:p>
        </p:txBody>
      </p:sp>
      <p:sp>
        <p:nvSpPr>
          <p:cNvPr id="2" name="Metin kutusu 1">
            <a:extLst>
              <a:ext uri="{FF2B5EF4-FFF2-40B4-BE49-F238E27FC236}">
                <a16:creationId xmlns:a16="http://schemas.microsoft.com/office/drawing/2014/main" id="{A01B389B-8550-F34E-ACF6-4AC71EF727A0}"/>
              </a:ext>
            </a:extLst>
          </p:cNvPr>
          <p:cNvSpPr txBox="1"/>
          <p:nvPr/>
        </p:nvSpPr>
        <p:spPr>
          <a:xfrm>
            <a:off x="5060157" y="428625"/>
            <a:ext cx="4033839" cy="369332"/>
          </a:xfrm>
          <a:prstGeom prst="rect">
            <a:avLst/>
          </a:prstGeom>
          <a:noFill/>
        </p:spPr>
        <p:txBody>
          <a:bodyPr wrap="square" rtlCol="0">
            <a:spAutoFit/>
          </a:bodyPr>
          <a:lstStyle/>
          <a:p>
            <a:pPr algn="l"/>
            <a:r>
              <a:rPr lang="tr-TR"/>
              <a:t>Old name of Samarkand</a:t>
            </a:r>
          </a:p>
        </p:txBody>
      </p:sp>
    </p:spTree>
    <p:extLst>
      <p:ext uri="{BB962C8B-B14F-4D97-AF65-F5344CB8AC3E}">
        <p14:creationId xmlns:p14="http://schemas.microsoft.com/office/powerpoint/2010/main" val="19442737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1060705-3FDA-7E49-90D8-214C87F3B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738813"/>
          </a:xfrm>
          <a:prstGeom prst="rect">
            <a:avLst/>
          </a:prstGeom>
        </p:spPr>
      </p:pic>
      <p:sp>
        <p:nvSpPr>
          <p:cNvPr id="6" name="Metin kutusu 5">
            <a:extLst>
              <a:ext uri="{FF2B5EF4-FFF2-40B4-BE49-F238E27FC236}">
                <a16:creationId xmlns:a16="http://schemas.microsoft.com/office/drawing/2014/main" id="{DA50F301-A43E-2142-88DF-7847490FC6CC}"/>
              </a:ext>
            </a:extLst>
          </p:cNvPr>
          <p:cNvSpPr txBox="1"/>
          <p:nvPr/>
        </p:nvSpPr>
        <p:spPr>
          <a:xfrm flipH="1">
            <a:off x="4714873" y="5965031"/>
            <a:ext cx="5131595" cy="369332"/>
          </a:xfrm>
          <a:prstGeom prst="rect">
            <a:avLst/>
          </a:prstGeom>
          <a:noFill/>
        </p:spPr>
        <p:txBody>
          <a:bodyPr wrap="square" rtlCol="0">
            <a:spAutoFit/>
          </a:bodyPr>
          <a:lstStyle/>
          <a:p>
            <a:pPr algn="l"/>
            <a:r>
              <a:rPr lang="tr-TR"/>
              <a:t>A view from the Afrasiyab museum</a:t>
            </a:r>
          </a:p>
        </p:txBody>
      </p:sp>
    </p:spTree>
    <p:extLst>
      <p:ext uri="{BB962C8B-B14F-4D97-AF65-F5344CB8AC3E}">
        <p14:creationId xmlns:p14="http://schemas.microsoft.com/office/powerpoint/2010/main" val="354861219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9B1406F2-F21E-3347-84C5-B5056553BD8A}"/>
              </a:ext>
            </a:extLst>
          </p:cNvPr>
          <p:cNvSpPr>
            <a:spLocks noGrp="1"/>
          </p:cNvSpPr>
          <p:nvPr>
            <p:ph idx="1"/>
          </p:nvPr>
        </p:nvSpPr>
        <p:spPr>
          <a:xfrm>
            <a:off x="0" y="0"/>
            <a:ext cx="12192000" cy="6858000"/>
          </a:xfrm>
        </p:spPr>
        <p:txBody>
          <a:bodyPr anchor="ctr">
            <a:normAutofit/>
          </a:bodyPr>
          <a:lstStyle/>
          <a:p>
            <a:pPr marL="0" indent="0" algn="ctr">
              <a:buNone/>
            </a:pPr>
            <a:r>
              <a:rPr lang="tr-TR" sz="3200"/>
              <a:t>He founded the city before 535 BC as an advanced outpost by the Persian Ruler, Great Cyrus.</a:t>
            </a:r>
          </a:p>
          <a:p>
            <a:pPr marL="0" indent="0" algn="ctr">
              <a:buNone/>
            </a:pPr>
            <a:r>
              <a:rPr lang="tr-TR" sz="3200"/>
              <a:t>The legendary Turkish ruler Efrâsiyâb (Alp Er Tunga), named after the remains of Samarkand, dominated the region where the city was founded approximately two centuries before this date.</a:t>
            </a:r>
          </a:p>
        </p:txBody>
      </p:sp>
      <p:sp>
        <p:nvSpPr>
          <p:cNvPr id="2" name="Metin kutusu 1">
            <a:extLst>
              <a:ext uri="{FF2B5EF4-FFF2-40B4-BE49-F238E27FC236}">
                <a16:creationId xmlns:a16="http://schemas.microsoft.com/office/drawing/2014/main" id="{680C110C-92E9-9844-8C88-C7B24236DD73}"/>
              </a:ext>
            </a:extLst>
          </p:cNvPr>
          <p:cNvSpPr txBox="1"/>
          <p:nvPr/>
        </p:nvSpPr>
        <p:spPr>
          <a:xfrm>
            <a:off x="5179219" y="404813"/>
            <a:ext cx="4000500" cy="369332"/>
          </a:xfrm>
          <a:prstGeom prst="rect">
            <a:avLst/>
          </a:prstGeom>
          <a:noFill/>
        </p:spPr>
        <p:txBody>
          <a:bodyPr wrap="square" rtlCol="0">
            <a:spAutoFit/>
          </a:bodyPr>
          <a:lstStyle/>
          <a:p>
            <a:pPr algn="l"/>
            <a:r>
              <a:rPr lang="tr-TR"/>
              <a:t>Who is Efrasiyab</a:t>
            </a:r>
          </a:p>
        </p:txBody>
      </p:sp>
    </p:spTree>
    <p:extLst>
      <p:ext uri="{BB962C8B-B14F-4D97-AF65-F5344CB8AC3E}">
        <p14:creationId xmlns:p14="http://schemas.microsoft.com/office/powerpoint/2010/main" val="395783997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a:extLst>
              <a:ext uri="{FF2B5EF4-FFF2-40B4-BE49-F238E27FC236}">
                <a16:creationId xmlns:a16="http://schemas.microsoft.com/office/drawing/2014/main" id="{FD968F1E-71F3-9943-995C-9B7287B78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24563"/>
          </a:xfrm>
          <a:prstGeom prst="rect">
            <a:avLst/>
          </a:prstGeom>
        </p:spPr>
      </p:pic>
      <p:sp>
        <p:nvSpPr>
          <p:cNvPr id="8" name="Metin kutusu 7">
            <a:extLst>
              <a:ext uri="{FF2B5EF4-FFF2-40B4-BE49-F238E27FC236}">
                <a16:creationId xmlns:a16="http://schemas.microsoft.com/office/drawing/2014/main" id="{459905CE-AD7C-5143-922B-A75DD413B2DF}"/>
              </a:ext>
            </a:extLst>
          </p:cNvPr>
          <p:cNvSpPr txBox="1"/>
          <p:nvPr/>
        </p:nvSpPr>
        <p:spPr>
          <a:xfrm>
            <a:off x="5114925" y="6208991"/>
            <a:ext cx="4581524" cy="369332"/>
          </a:xfrm>
          <a:prstGeom prst="rect">
            <a:avLst/>
          </a:prstGeom>
          <a:noFill/>
        </p:spPr>
        <p:txBody>
          <a:bodyPr wrap="square" rtlCol="0">
            <a:spAutoFit/>
          </a:bodyPr>
          <a:lstStyle/>
          <a:p>
            <a:pPr algn="l"/>
            <a:r>
              <a:rPr lang="tr-TR"/>
              <a:t>Madrasa of uluğbey </a:t>
            </a:r>
          </a:p>
        </p:txBody>
      </p:sp>
    </p:spTree>
    <p:extLst>
      <p:ext uri="{BB962C8B-B14F-4D97-AF65-F5344CB8AC3E}">
        <p14:creationId xmlns:p14="http://schemas.microsoft.com/office/powerpoint/2010/main" val="28077454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1572B5E-D65A-F442-9E90-51BE58A9FE5A}"/>
              </a:ext>
            </a:extLst>
          </p:cNvPr>
          <p:cNvSpPr>
            <a:spLocks noGrp="1"/>
          </p:cNvSpPr>
          <p:nvPr>
            <p:ph idx="1"/>
          </p:nvPr>
        </p:nvSpPr>
        <p:spPr>
          <a:xfrm>
            <a:off x="0" y="0"/>
            <a:ext cx="12192000" cy="6858000"/>
          </a:xfrm>
        </p:spPr>
        <p:txBody>
          <a:bodyPr anchor="ctr"/>
          <a:lstStyle/>
          <a:p>
            <a:pPr marL="0" indent="0" algn="ctr">
              <a:buNone/>
            </a:pPr>
            <a:r>
              <a:rPr lang="tr-TR"/>
              <a:t>Alexander the Great, who took Samarkand from the Persians in 329 BC, destroyed the city due to the uprisings against him.  However, he thought that Samarkand would be a good fortification for the attacks coming from outside, and surrounded it with a large wall.</a:t>
            </a:r>
          </a:p>
        </p:txBody>
      </p:sp>
    </p:spTree>
    <p:extLst>
      <p:ext uri="{BB962C8B-B14F-4D97-AF65-F5344CB8AC3E}">
        <p14:creationId xmlns:p14="http://schemas.microsoft.com/office/powerpoint/2010/main" val="421186628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8A6C55-E2F8-BF4E-97D8-B3549EA80F23}"/>
              </a:ext>
            </a:extLst>
          </p:cNvPr>
          <p:cNvSpPr>
            <a:spLocks noGrp="1"/>
          </p:cNvSpPr>
          <p:nvPr>
            <p:ph idx="1"/>
          </p:nvPr>
        </p:nvSpPr>
        <p:spPr>
          <a:xfrm>
            <a:off x="-35325" y="0"/>
            <a:ext cx="12192000" cy="6858000"/>
          </a:xfrm>
        </p:spPr>
        <p:txBody>
          <a:bodyPr anchor="ctr"/>
          <a:lstStyle/>
          <a:p>
            <a:pPr marL="0" indent="0" algn="ctr">
              <a:buNone/>
            </a:pPr>
            <a:r>
              <a:rPr lang="tr-TR"/>
              <a:t>The fact that it is located in a perfect geography, which is the intersection point of very important trade routes coming from Iran, the Silk Road, Turkish countries, Spice road, Merv and Buhara, has made Samarkand an important cultural and commercial center.</a:t>
            </a:r>
          </a:p>
        </p:txBody>
      </p:sp>
      <p:sp>
        <p:nvSpPr>
          <p:cNvPr id="4" name="Metin kutusu 3">
            <a:extLst>
              <a:ext uri="{FF2B5EF4-FFF2-40B4-BE49-F238E27FC236}">
                <a16:creationId xmlns:a16="http://schemas.microsoft.com/office/drawing/2014/main" id="{D257BD78-8935-ED43-AD46-77DCF5B680E8}"/>
              </a:ext>
            </a:extLst>
          </p:cNvPr>
          <p:cNvSpPr txBox="1"/>
          <p:nvPr/>
        </p:nvSpPr>
        <p:spPr>
          <a:xfrm>
            <a:off x="4592186" y="987749"/>
            <a:ext cx="3860464" cy="369332"/>
          </a:xfrm>
          <a:prstGeom prst="rect">
            <a:avLst/>
          </a:prstGeom>
          <a:noFill/>
        </p:spPr>
        <p:txBody>
          <a:bodyPr wrap="square" rtlCol="0">
            <a:spAutoFit/>
          </a:bodyPr>
          <a:lstStyle/>
          <a:p>
            <a:pPr algn="l"/>
            <a:r>
              <a:rPr lang="tr-TR"/>
              <a:t>The İmportance of Samarkand</a:t>
            </a:r>
          </a:p>
        </p:txBody>
      </p:sp>
    </p:spTree>
    <p:extLst>
      <p:ext uri="{BB962C8B-B14F-4D97-AF65-F5344CB8AC3E}">
        <p14:creationId xmlns:p14="http://schemas.microsoft.com/office/powerpoint/2010/main" val="1102375861"/>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Geniş ekran</PresentationFormat>
  <Paragraphs>53</Paragraphs>
  <Slides>29</Slides>
  <Notes>0</Notes>
  <HiddenSlides>0</HiddenSlides>
  <MMClips>2</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Devre</vt:lpstr>
      <vt:lpstr>SAMARKAND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SAMARKAND</dc:title>
  <dc:creator>Bilinmeyen Kullanıcı</dc:creator>
  <cp:lastModifiedBy>Bilinmeyen Kullanıcı</cp:lastModifiedBy>
  <cp:revision>12</cp:revision>
  <dcterms:created xsi:type="dcterms:W3CDTF">2020-03-03T10:55:53Z</dcterms:created>
  <dcterms:modified xsi:type="dcterms:W3CDTF">2020-03-03T21:53:19Z</dcterms:modified>
</cp:coreProperties>
</file>