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9C01-713F-46B7-A7F0-537CD48729E1}" type="datetimeFigureOut">
              <a:rPr lang="tr-TR"/>
              <a:pPr>
                <a:defRPr/>
              </a:pPr>
              <a:t>03.04.2014</a:t>
            </a:fld>
            <a:endParaRPr lang="tr-T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EC3BA-D502-4C89-B1AB-1BC103AD961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76019-9643-4D5A-90E1-E6FC793FC389}" type="datetimeFigureOut">
              <a:rPr lang="tr-TR"/>
              <a:pPr>
                <a:defRPr/>
              </a:pPr>
              <a:t>03.04.2014</a:t>
            </a:fld>
            <a:endParaRPr lang="tr-T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2ED3-38CA-4376-A592-9108E4E533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5DF-4E23-49FF-BD33-E1ABE6F8AE64}" type="datetimeFigureOut">
              <a:rPr lang="tr-TR"/>
              <a:pPr>
                <a:defRPr/>
              </a:pPr>
              <a:t>03.04.2014</a:t>
            </a:fld>
            <a:endParaRPr lang="tr-T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58FF7-EA16-4182-85AB-DF5E52DF538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BA53-BA6F-400A-A62F-BE03A4396979}" type="datetimeFigureOut">
              <a:rPr lang="tr-TR"/>
              <a:pPr>
                <a:defRPr/>
              </a:pPr>
              <a:t>03.04.2014</a:t>
            </a:fld>
            <a:endParaRPr lang="tr-T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022CF-BF61-4646-AE96-A5FCE284754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A6CB7-15DB-45D7-973D-748B800818CE}" type="datetimeFigureOut">
              <a:rPr lang="tr-TR"/>
              <a:pPr>
                <a:defRPr/>
              </a:pPr>
              <a:t>03.04.2014</a:t>
            </a:fld>
            <a:endParaRPr lang="tr-T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0A509-7AF6-41DA-8E86-E465175F36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317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17C07F-58E9-4A01-9EEB-EAD2E9E696D1}" type="datetimeFigureOut">
              <a:rPr lang="tr-TR"/>
              <a:pPr>
                <a:defRPr/>
              </a:pPr>
              <a:t>03.04.2014</a:t>
            </a:fld>
            <a:endParaRPr lang="tr-TR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CF66BB-C9C7-4869-8154-397672749F5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Başlık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r>
              <a:rPr lang="tr-TR" smtClean="0">
                <a:latin typeface="Candara" pitchFamily="34" charset="0"/>
              </a:rPr>
              <a:t>ARAÇ GEREÇLERİN</a:t>
            </a:r>
            <a:br>
              <a:rPr lang="tr-TR" smtClean="0">
                <a:latin typeface="Candara" pitchFamily="34" charset="0"/>
              </a:rPr>
            </a:br>
            <a:r>
              <a:rPr lang="tr-TR" smtClean="0">
                <a:latin typeface="Candara" pitchFamily="34" charset="0"/>
              </a:rPr>
              <a:t>EĞİTİMDEKİ YERİ VE ÖNEMİ</a:t>
            </a:r>
          </a:p>
        </p:txBody>
      </p:sp>
      <p:sp>
        <p:nvSpPr>
          <p:cNvPr id="13314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endParaRPr lang="tr-TR" smtClean="0">
              <a:latin typeface="Candara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ikdörtgen 1"/>
          <p:cNvSpPr>
            <a:spLocks noChangeArrowheads="1"/>
          </p:cNvSpPr>
          <p:nvPr/>
        </p:nvSpPr>
        <p:spPr bwMode="auto">
          <a:xfrm>
            <a:off x="900113" y="1720850"/>
            <a:ext cx="359987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dirty="0">
                <a:latin typeface="Candara" pitchFamily="34" charset="0"/>
              </a:rPr>
              <a:t>8. Farklı zamanlarda birbirleriyle</a:t>
            </a:r>
          </a:p>
          <a:p>
            <a:r>
              <a:rPr lang="tr-TR" sz="2800" dirty="0">
                <a:latin typeface="Candara" pitchFamily="34" charset="0"/>
              </a:rPr>
              <a:t>tutarlı içeriğin sunulmasını sağlarlar</a:t>
            </a:r>
          </a:p>
          <a:p>
            <a:endParaRPr lang="tr-TR" sz="2000" dirty="0">
              <a:latin typeface="Candara" pitchFamily="34" charset="0"/>
            </a:endParaRPr>
          </a:p>
          <a:p>
            <a:r>
              <a:rPr lang="tr-TR" sz="2000" dirty="0" smtClean="0">
                <a:latin typeface="Candara" pitchFamily="34" charset="0"/>
              </a:rPr>
              <a:t>Bir </a:t>
            </a:r>
            <a:r>
              <a:rPr lang="tr-TR" sz="2000" dirty="0">
                <a:latin typeface="Candara" pitchFamily="34" charset="0"/>
              </a:rPr>
              <a:t>öğretmenin </a:t>
            </a:r>
            <a:r>
              <a:rPr lang="tr-TR" sz="2000" dirty="0" smtClean="0">
                <a:latin typeface="Candara" pitchFamily="34" charset="0"/>
              </a:rPr>
              <a:t>aynı konuyu </a:t>
            </a:r>
            <a:r>
              <a:rPr lang="tr-TR" sz="2000" dirty="0">
                <a:latin typeface="Candara" pitchFamily="34" charset="0"/>
              </a:rPr>
              <a:t>bir </a:t>
            </a:r>
            <a:r>
              <a:rPr lang="tr-TR" sz="2000" dirty="0" smtClean="0">
                <a:latin typeface="Candara" pitchFamily="34" charset="0"/>
              </a:rPr>
              <a:t>sınıfta farklı </a:t>
            </a:r>
            <a:r>
              <a:rPr lang="tr-TR" sz="2000" dirty="0">
                <a:latin typeface="Candara" pitchFamily="34" charset="0"/>
              </a:rPr>
              <a:t>diğer bir </a:t>
            </a:r>
            <a:r>
              <a:rPr lang="tr-TR" sz="2000" dirty="0" smtClean="0">
                <a:latin typeface="Candara" pitchFamily="34" charset="0"/>
              </a:rPr>
              <a:t>sınıfta farklı anlatmasını engeller</a:t>
            </a:r>
            <a:r>
              <a:rPr lang="tr-TR" sz="2000" dirty="0">
                <a:latin typeface="Candara" pitchFamily="34" charset="0"/>
              </a:rPr>
              <a:t>. </a:t>
            </a:r>
            <a:r>
              <a:rPr lang="tr-TR" sz="2000" dirty="0" smtClean="0">
                <a:latin typeface="Candara" pitchFamily="34" charset="0"/>
              </a:rPr>
              <a:t>Hazırlanan materyaller sayesinde farklı zamanlarda dersi </a:t>
            </a:r>
            <a:r>
              <a:rPr lang="tr-TR" sz="2000" dirty="0">
                <a:latin typeface="Candara" pitchFamily="34" charset="0"/>
              </a:rPr>
              <a:t>alan öğrenciler</a:t>
            </a:r>
          </a:p>
          <a:p>
            <a:r>
              <a:rPr lang="tr-TR" sz="2000" dirty="0">
                <a:latin typeface="Candara" pitchFamily="34" charset="0"/>
              </a:rPr>
              <a:t>aynı </a:t>
            </a:r>
            <a:r>
              <a:rPr lang="tr-TR" sz="2000" dirty="0" smtClean="0">
                <a:latin typeface="Candara" pitchFamily="34" charset="0"/>
              </a:rPr>
              <a:t>miktardaki bilgiyi </a:t>
            </a:r>
            <a:r>
              <a:rPr lang="tr-TR" sz="2000" dirty="0">
                <a:latin typeface="Candara" pitchFamily="34" charset="0"/>
              </a:rPr>
              <a:t>alırlar.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196975"/>
            <a:ext cx="34956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ikdörtgen 1"/>
          <p:cNvSpPr>
            <a:spLocks noChangeArrowheads="1"/>
          </p:cNvSpPr>
          <p:nvPr/>
        </p:nvSpPr>
        <p:spPr bwMode="auto">
          <a:xfrm>
            <a:off x="899592" y="1628775"/>
            <a:ext cx="302433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dirty="0">
                <a:latin typeface="Candara" pitchFamily="34" charset="0"/>
              </a:rPr>
              <a:t>9. Tekrar </a:t>
            </a:r>
            <a:r>
              <a:rPr lang="tr-TR" sz="3200" dirty="0" smtClean="0">
                <a:latin typeface="Candara" pitchFamily="34" charset="0"/>
              </a:rPr>
              <a:t>kullanılabilirler</a:t>
            </a:r>
          </a:p>
          <a:p>
            <a:endParaRPr lang="tr-TR" sz="3200" dirty="0">
              <a:latin typeface="Candara" pitchFamily="34" charset="0"/>
            </a:endParaRPr>
          </a:p>
          <a:p>
            <a:r>
              <a:rPr lang="tr-TR" sz="2000" dirty="0" smtClean="0">
                <a:latin typeface="Candara" pitchFamily="34" charset="0"/>
              </a:rPr>
              <a:t>Farklı derslerde tekrar kullanılan materyaller</a:t>
            </a:r>
            <a:endParaRPr lang="tr-TR" sz="2000" dirty="0">
              <a:latin typeface="Candara" pitchFamily="34" charset="0"/>
            </a:endParaRPr>
          </a:p>
          <a:p>
            <a:r>
              <a:rPr lang="tr-TR" sz="2000" dirty="0">
                <a:latin typeface="Candara" pitchFamily="34" charset="0"/>
              </a:rPr>
              <a:t>öğretmene </a:t>
            </a:r>
            <a:r>
              <a:rPr lang="tr-TR" sz="2000" dirty="0" smtClean="0">
                <a:latin typeface="Candara" pitchFamily="34" charset="0"/>
              </a:rPr>
              <a:t>hem maliyet </a:t>
            </a:r>
            <a:r>
              <a:rPr lang="tr-TR" sz="2000" dirty="0">
                <a:latin typeface="Candara" pitchFamily="34" charset="0"/>
              </a:rPr>
              <a:t>hem </a:t>
            </a:r>
            <a:r>
              <a:rPr lang="tr-TR" sz="2000" dirty="0" smtClean="0">
                <a:latin typeface="Candara" pitchFamily="34" charset="0"/>
              </a:rPr>
              <a:t>de zaman </a:t>
            </a:r>
            <a:r>
              <a:rPr lang="tr-TR" sz="2000" dirty="0">
                <a:latin typeface="Candara" pitchFamily="34" charset="0"/>
              </a:rPr>
              <a:t>açısından</a:t>
            </a:r>
          </a:p>
          <a:p>
            <a:r>
              <a:rPr lang="tr-TR" sz="2000" dirty="0">
                <a:latin typeface="Candara" pitchFamily="34" charset="0"/>
              </a:rPr>
              <a:t>kazanç sağlarlar.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42980">
            <a:off x="4705251" y="2151629"/>
            <a:ext cx="3529012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ikdörtgen 1"/>
          <p:cNvSpPr>
            <a:spLocks noChangeArrowheads="1"/>
          </p:cNvSpPr>
          <p:nvPr/>
        </p:nvSpPr>
        <p:spPr bwMode="auto">
          <a:xfrm>
            <a:off x="1187625" y="5173607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dirty="0">
                <a:latin typeface="Candara" pitchFamily="34" charset="0"/>
              </a:rPr>
              <a:t>10. İçeriği basitleştirerek </a:t>
            </a:r>
            <a:r>
              <a:rPr lang="tr-TR" sz="2800" dirty="0" smtClean="0">
                <a:latin typeface="Candara" pitchFamily="34" charset="0"/>
              </a:rPr>
              <a:t>anlamayı kolaylaştırır</a:t>
            </a:r>
            <a:r>
              <a:rPr lang="tr-TR" sz="2800" dirty="0">
                <a:latin typeface="Candara" pitchFamily="34" charset="0"/>
              </a:rPr>
              <a:t>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916832"/>
            <a:ext cx="703120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tr-TR" sz="3200" dirty="0">
                <a:solidFill>
                  <a:prstClr val="black"/>
                </a:solidFill>
                <a:latin typeface="Candara" pitchFamily="34" charset="0"/>
                <a:cs typeface="Arial" charset="0"/>
              </a:rPr>
              <a:t>Öğretim araç gereçlerinin seçimi</a:t>
            </a:r>
            <a:r>
              <a:rPr lang="tr-TR" sz="1800" dirty="0">
                <a:solidFill>
                  <a:prstClr val="black"/>
                </a:solidFill>
                <a:latin typeface="Candara" pitchFamily="34" charset="0"/>
                <a:cs typeface="Arial" charset="0"/>
              </a:rPr>
              <a:t/>
            </a:r>
            <a:br>
              <a:rPr lang="tr-TR" sz="1800" dirty="0">
                <a:solidFill>
                  <a:prstClr val="black"/>
                </a:solidFill>
                <a:latin typeface="Candara" pitchFamily="34" charset="0"/>
                <a:cs typeface="Arial" charset="0"/>
              </a:rPr>
            </a:br>
            <a:r>
              <a:rPr lang="tr-TR" sz="1800" dirty="0">
                <a:solidFill>
                  <a:prstClr val="black"/>
                </a:solidFill>
                <a:latin typeface="Candara" pitchFamily="34" charset="0"/>
                <a:cs typeface="Arial" charset="0"/>
              </a:rPr>
              <a:t/>
            </a:r>
            <a:br>
              <a:rPr lang="tr-TR" sz="1800" dirty="0">
                <a:solidFill>
                  <a:prstClr val="black"/>
                </a:solidFill>
                <a:latin typeface="Candara" pitchFamily="34" charset="0"/>
                <a:cs typeface="Arial" charset="0"/>
              </a:rPr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prstClr val="black"/>
                </a:solidFill>
                <a:latin typeface="Candara" pitchFamily="34" charset="0"/>
                <a:cs typeface="Arial" charset="0"/>
              </a:rPr>
              <a:t> </a:t>
            </a:r>
            <a:r>
              <a:rPr lang="tr-TR" dirty="0">
                <a:solidFill>
                  <a:prstClr val="black"/>
                </a:solidFill>
                <a:latin typeface="Candara" pitchFamily="34" charset="0"/>
                <a:cs typeface="Arial" charset="0"/>
              </a:rPr>
              <a:t>Öğretim araç gereçlerinin seçimini etkileyen </a:t>
            </a:r>
            <a:r>
              <a:rPr lang="tr-TR" dirty="0" smtClean="0">
                <a:solidFill>
                  <a:prstClr val="black"/>
                </a:solidFill>
                <a:latin typeface="Candara" pitchFamily="34" charset="0"/>
                <a:cs typeface="Arial" charset="0"/>
              </a:rPr>
              <a:t>faktörler karşılıklı etkileşim </a:t>
            </a:r>
            <a:r>
              <a:rPr lang="tr-TR" dirty="0">
                <a:solidFill>
                  <a:prstClr val="black"/>
                </a:solidFill>
                <a:latin typeface="Candara" pitchFamily="34" charset="0"/>
                <a:cs typeface="Arial" charset="0"/>
              </a:rPr>
              <a:t>içerisinde olup birinin seçim, tasarım, </a:t>
            </a:r>
            <a:r>
              <a:rPr lang="tr-TR" dirty="0" smtClean="0">
                <a:solidFill>
                  <a:prstClr val="black"/>
                </a:solidFill>
                <a:latin typeface="Candara" pitchFamily="34" charset="0"/>
                <a:cs typeface="Arial" charset="0"/>
              </a:rPr>
              <a:t>ya da kullanımı diğerinin </a:t>
            </a:r>
            <a:r>
              <a:rPr lang="tr-TR" dirty="0">
                <a:solidFill>
                  <a:prstClr val="black"/>
                </a:solidFill>
                <a:latin typeface="Candara" pitchFamily="34" charset="0"/>
                <a:cs typeface="Arial" charset="0"/>
              </a:rPr>
              <a:t>seçim, tasarım ya da </a:t>
            </a:r>
            <a:r>
              <a:rPr lang="tr-TR" dirty="0" smtClean="0">
                <a:solidFill>
                  <a:prstClr val="black"/>
                </a:solidFill>
                <a:latin typeface="Candara" pitchFamily="34" charset="0"/>
                <a:cs typeface="Arial" charset="0"/>
              </a:rPr>
              <a:t>kullanımı doğrudan </a:t>
            </a:r>
            <a:r>
              <a:rPr lang="tr-TR" dirty="0">
                <a:solidFill>
                  <a:prstClr val="black"/>
                </a:solidFill>
                <a:latin typeface="Candara" pitchFamily="34" charset="0"/>
                <a:cs typeface="Arial" charset="0"/>
              </a:rPr>
              <a:t>etkiler.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118510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851275" y="2673350"/>
            <a:ext cx="15843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Yöntem seçimi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870325" y="3590925"/>
            <a:ext cx="15843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Araç-gereç seçimi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71550" y="4760912"/>
            <a:ext cx="1584325" cy="828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Öğretmenin tutumu ve becerisi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989013" y="3611563"/>
            <a:ext cx="15843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Araç-gereç özellikleri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003300" y="2349500"/>
            <a:ext cx="15843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Öğretim hedefleri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588125" y="4581525"/>
            <a:ext cx="1584325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Öğrenme ortamı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559550" y="3590925"/>
            <a:ext cx="15843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Kısıtlamalar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6516688" y="2349500"/>
            <a:ext cx="15843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Öğrenen özellikleri</a:t>
            </a:r>
          </a:p>
        </p:txBody>
      </p:sp>
      <p:sp>
        <p:nvSpPr>
          <p:cNvPr id="12" name="Sol Ok 11"/>
          <p:cNvSpPr/>
          <p:nvPr/>
        </p:nvSpPr>
        <p:spPr>
          <a:xfrm>
            <a:off x="2843213" y="2673350"/>
            <a:ext cx="865187" cy="3238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" name="Sol Ok 14"/>
          <p:cNvSpPr/>
          <p:nvPr/>
        </p:nvSpPr>
        <p:spPr>
          <a:xfrm>
            <a:off x="5602288" y="2673350"/>
            <a:ext cx="863600" cy="3238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Sol Ok 15"/>
          <p:cNvSpPr/>
          <p:nvPr/>
        </p:nvSpPr>
        <p:spPr>
          <a:xfrm>
            <a:off x="2843213" y="3781425"/>
            <a:ext cx="865187" cy="325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7" name="Sol Ok 16"/>
          <p:cNvSpPr/>
          <p:nvPr/>
        </p:nvSpPr>
        <p:spPr>
          <a:xfrm>
            <a:off x="5602288" y="3781425"/>
            <a:ext cx="863600" cy="325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9" name="Sol Yukarı Ok 18"/>
          <p:cNvSpPr/>
          <p:nvPr/>
        </p:nvSpPr>
        <p:spPr>
          <a:xfrm>
            <a:off x="3429000" y="4437063"/>
            <a:ext cx="747713" cy="79216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1" name="Sol Yukarı Ok 20"/>
          <p:cNvSpPr/>
          <p:nvPr/>
        </p:nvSpPr>
        <p:spPr>
          <a:xfrm flipH="1">
            <a:off x="5219700" y="4479925"/>
            <a:ext cx="814388" cy="8509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Başlık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386387"/>
          </a:xfrm>
        </p:spPr>
        <p:txBody>
          <a:bodyPr/>
          <a:lstStyle/>
          <a:p>
            <a:r>
              <a:rPr lang="tr-TR" dirty="0" smtClean="0">
                <a:latin typeface="Candara" pitchFamily="34" charset="0"/>
              </a:rPr>
              <a:t>Neden gereklidir</a:t>
            </a:r>
            <a:r>
              <a:rPr lang="tr-TR" dirty="0" smtClean="0">
                <a:latin typeface="Candara" pitchFamily="34" charset="0"/>
              </a:rPr>
              <a:t>?</a:t>
            </a:r>
            <a:br>
              <a:rPr lang="tr-TR" dirty="0" smtClean="0">
                <a:latin typeface="Candara" pitchFamily="34" charset="0"/>
              </a:rPr>
            </a:br>
            <a:r>
              <a:rPr lang="tr-TR" dirty="0" smtClean="0">
                <a:latin typeface="Candara" pitchFamily="34" charset="0"/>
              </a:rPr>
              <a:t/>
            </a:r>
            <a:br>
              <a:rPr lang="tr-TR" dirty="0" smtClean="0">
                <a:latin typeface="Candara" pitchFamily="34" charset="0"/>
              </a:rPr>
            </a:br>
            <a:r>
              <a:rPr lang="tr-TR" dirty="0" smtClean="0">
                <a:latin typeface="Candara" pitchFamily="34" charset="0"/>
              </a:rPr>
              <a:t> Araç gereçler öğrenme işlemine katılan duyu</a:t>
            </a:r>
            <a:br>
              <a:rPr lang="tr-TR" dirty="0" smtClean="0">
                <a:latin typeface="Candara" pitchFamily="34" charset="0"/>
              </a:rPr>
            </a:br>
            <a:r>
              <a:rPr lang="tr-TR" dirty="0" smtClean="0">
                <a:latin typeface="Candara" pitchFamily="34" charset="0"/>
              </a:rPr>
              <a:t>sayısını artırarak daha fazla ve kalıcı öğrenmenin</a:t>
            </a:r>
            <a:br>
              <a:rPr lang="tr-TR" dirty="0" smtClean="0">
                <a:latin typeface="Candara" pitchFamily="34" charset="0"/>
              </a:rPr>
            </a:br>
            <a:r>
              <a:rPr lang="tr-TR" dirty="0" smtClean="0">
                <a:latin typeface="Candara" pitchFamily="34" charset="0"/>
              </a:rPr>
              <a:t>gerçekleşmesine yardımcı olurlar.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İçerik Yer Tutucus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tr-TR" dirty="0" smtClean="0">
                <a:latin typeface="Candara" pitchFamily="34" charset="0"/>
              </a:rPr>
              <a:t> </a:t>
            </a:r>
            <a:r>
              <a:rPr lang="tr-TR" dirty="0" smtClean="0">
                <a:latin typeface="Candara" pitchFamily="34" charset="0"/>
              </a:rPr>
              <a:t>Okuma</a:t>
            </a:r>
          </a:p>
          <a:p>
            <a:r>
              <a:rPr lang="tr-TR" dirty="0" smtClean="0">
                <a:latin typeface="Candara" pitchFamily="34" charset="0"/>
              </a:rPr>
              <a:t> </a:t>
            </a:r>
            <a:r>
              <a:rPr lang="tr-TR" dirty="0" smtClean="0">
                <a:latin typeface="Candara" pitchFamily="34" charset="0"/>
              </a:rPr>
              <a:t>İşitme</a:t>
            </a:r>
          </a:p>
          <a:p>
            <a:r>
              <a:rPr lang="tr-TR" dirty="0" smtClean="0">
                <a:latin typeface="Candara" pitchFamily="34" charset="0"/>
              </a:rPr>
              <a:t> </a:t>
            </a:r>
            <a:r>
              <a:rPr lang="tr-TR" dirty="0" smtClean="0">
                <a:latin typeface="Candara" pitchFamily="34" charset="0"/>
              </a:rPr>
              <a:t>Görme</a:t>
            </a:r>
          </a:p>
          <a:p>
            <a:r>
              <a:rPr lang="tr-TR" dirty="0" smtClean="0">
                <a:latin typeface="Candara" pitchFamily="34" charset="0"/>
              </a:rPr>
              <a:t> </a:t>
            </a:r>
            <a:r>
              <a:rPr lang="tr-TR" dirty="0" smtClean="0">
                <a:latin typeface="Candara" pitchFamily="34" charset="0"/>
              </a:rPr>
              <a:t>Hem görme hem işitme</a:t>
            </a:r>
          </a:p>
          <a:p>
            <a:r>
              <a:rPr lang="tr-TR" dirty="0" smtClean="0">
                <a:latin typeface="Candara" pitchFamily="34" charset="0"/>
              </a:rPr>
              <a:t> </a:t>
            </a:r>
            <a:r>
              <a:rPr lang="tr-TR" dirty="0" smtClean="0">
                <a:latin typeface="Candara" pitchFamily="34" charset="0"/>
              </a:rPr>
              <a:t>Söyleme</a:t>
            </a:r>
          </a:p>
          <a:p>
            <a:r>
              <a:rPr lang="tr-TR" dirty="0" smtClean="0">
                <a:latin typeface="Candara" pitchFamily="34" charset="0"/>
              </a:rPr>
              <a:t> </a:t>
            </a:r>
            <a:r>
              <a:rPr lang="tr-TR" dirty="0" smtClean="0">
                <a:latin typeface="Candara" pitchFamily="34" charset="0"/>
              </a:rPr>
              <a:t>Yapma ve söyleme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1</a:t>
            </a:r>
            <a:r>
              <a:rPr lang="tr-TR" dirty="0"/>
              <a:t>. Çoklu öğrenme ortamı sağlarlar</a:t>
            </a:r>
            <a:br>
              <a:rPr lang="tr-TR" dirty="0"/>
            </a:br>
            <a:endParaRPr lang="tr-TR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98913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773238"/>
            <a:ext cx="10588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284538"/>
            <a:ext cx="16557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4797425"/>
            <a:ext cx="187325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2. Öğrencilerin bireysel ihtiyaçlarını</a:t>
            </a:r>
            <a:br>
              <a:rPr lang="tr-TR" dirty="0"/>
            </a:br>
            <a:r>
              <a:rPr lang="tr-TR" dirty="0"/>
              <a:t>karşılamalarına yardımcı olurlar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marL="274320" indent="-274320" algn="just" fontAlgn="auto">
              <a:spcAft>
                <a:spcPts val="0"/>
              </a:spcAft>
              <a:defRPr/>
            </a:pPr>
            <a:r>
              <a:rPr lang="tr-TR" dirty="0" smtClean="0"/>
              <a:t>	</a:t>
            </a:r>
            <a:r>
              <a:rPr lang="tr-TR" sz="2000" dirty="0" smtClean="0"/>
              <a:t>Öğretimde kullanılan araç </a:t>
            </a:r>
            <a:r>
              <a:rPr lang="tr-TR" sz="2000" dirty="0"/>
              <a:t>ve </a:t>
            </a:r>
            <a:r>
              <a:rPr lang="tr-TR" sz="2000" dirty="0" smtClean="0"/>
              <a:t>gereç sayısı arttıkça</a:t>
            </a:r>
            <a:r>
              <a:rPr lang="tr-TR" sz="2000" dirty="0"/>
              <a:t>, her </a:t>
            </a:r>
            <a:r>
              <a:rPr lang="tr-TR" sz="2000" dirty="0" smtClean="0"/>
              <a:t>bir öğrencinin bireysel öğrenme ihtiyaçlarına uygun </a:t>
            </a:r>
            <a:r>
              <a:rPr lang="tr-TR" sz="2000" dirty="0"/>
              <a:t>bir </a:t>
            </a:r>
            <a:r>
              <a:rPr lang="tr-TR" sz="2000" dirty="0" smtClean="0"/>
              <a:t>öğretim kanalının bulunması ihtimali de artar</a:t>
            </a:r>
            <a:r>
              <a:rPr lang="tr-TR" sz="2000" dirty="0"/>
              <a:t>.</a:t>
            </a:r>
          </a:p>
        </p:txBody>
      </p:sp>
      <p:sp>
        <p:nvSpPr>
          <p:cNvPr id="5" name="Resim Yer Tutucusu 4"/>
          <p:cNvSpPr>
            <a:spLocks noGrp="1"/>
          </p:cNvSpPr>
          <p:nvPr>
            <p:ph type="pic" idx="1"/>
          </p:nvPr>
        </p:nvSpPr>
        <p:spPr/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76638">
            <a:off x="889717" y="1180601"/>
            <a:ext cx="3384417" cy="36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sz="3200" dirty="0" smtClean="0"/>
              <a:t>3</a:t>
            </a:r>
            <a:r>
              <a:rPr lang="tr-TR" sz="3200" dirty="0"/>
              <a:t>. Dikkat çekerler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17409" name="İçerik Yer Tutucus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 smtClean="0">
                <a:latin typeface="Candara" pitchFamily="34" charset="0"/>
              </a:rPr>
              <a:t>        </a:t>
            </a:r>
            <a:r>
              <a:rPr lang="tr-TR" sz="2000" dirty="0" smtClean="0">
                <a:latin typeface="Candara" pitchFamily="34" charset="0"/>
              </a:rPr>
              <a:t>Dikkat çekmek için yarışan tüm uyarıcılara karşın, öğrenenlerin amaçlanan </a:t>
            </a:r>
            <a:r>
              <a:rPr lang="tr-TR" sz="2000" dirty="0">
                <a:latin typeface="Candara" pitchFamily="34" charset="0"/>
              </a:rPr>
              <a:t>m</a:t>
            </a:r>
            <a:r>
              <a:rPr lang="tr-TR" sz="2000" dirty="0" smtClean="0">
                <a:latin typeface="Candara" pitchFamily="34" charset="0"/>
              </a:rPr>
              <a:t>esaja </a:t>
            </a:r>
            <a:r>
              <a:rPr lang="tr-TR" sz="2000" dirty="0">
                <a:latin typeface="Candara" pitchFamily="34" charset="0"/>
              </a:rPr>
              <a:t>o</a:t>
            </a:r>
            <a:r>
              <a:rPr lang="tr-TR" sz="2000" dirty="0" smtClean="0">
                <a:latin typeface="Candara" pitchFamily="34" charset="0"/>
              </a:rPr>
              <a:t>daklanmasını sağlamak ancak ilgi çekici uyarıcılar sunarak gerçekleştirilebilir</a:t>
            </a:r>
          </a:p>
          <a:p>
            <a:endParaRPr lang="tr-TR" dirty="0" smtClean="0">
              <a:latin typeface="Candara" pitchFamily="34" charset="0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39315">
            <a:off x="898000" y="1193440"/>
            <a:ext cx="3387299" cy="317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ikdörtgen 1"/>
          <p:cNvSpPr>
            <a:spLocks noChangeArrowheads="1"/>
          </p:cNvSpPr>
          <p:nvPr/>
        </p:nvSpPr>
        <p:spPr bwMode="auto">
          <a:xfrm>
            <a:off x="755576" y="1772817"/>
            <a:ext cx="4392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dirty="0">
                <a:latin typeface="Candara" pitchFamily="34" charset="0"/>
              </a:rPr>
              <a:t> </a:t>
            </a:r>
            <a:r>
              <a:rPr lang="tr-TR" sz="3200" dirty="0" smtClean="0">
                <a:latin typeface="Candara" pitchFamily="34" charset="0"/>
              </a:rPr>
              <a:t>         4</a:t>
            </a:r>
            <a:r>
              <a:rPr lang="tr-TR" sz="3200" dirty="0">
                <a:latin typeface="Candara" pitchFamily="34" charset="0"/>
              </a:rPr>
              <a:t>. </a:t>
            </a:r>
            <a:r>
              <a:rPr lang="tr-TR" sz="3200" dirty="0" smtClean="0">
                <a:latin typeface="Candara" pitchFamily="34" charset="0"/>
              </a:rPr>
              <a:t>Hatırlamayı   	kolaylaştırırlar</a:t>
            </a:r>
          </a:p>
          <a:p>
            <a:endParaRPr lang="tr-TR" sz="2400" dirty="0">
              <a:latin typeface="Candara" pitchFamily="34" charset="0"/>
            </a:endParaRPr>
          </a:p>
          <a:p>
            <a:r>
              <a:rPr lang="tr-TR" sz="2400" dirty="0">
                <a:latin typeface="Candara" pitchFamily="34" charset="0"/>
              </a:rPr>
              <a:t> </a:t>
            </a:r>
            <a:r>
              <a:rPr lang="tr-TR" sz="2400" dirty="0" smtClean="0">
                <a:latin typeface="Candara" pitchFamily="34" charset="0"/>
              </a:rPr>
              <a:t>      İkili kodlama kuramına </a:t>
            </a:r>
            <a:r>
              <a:rPr lang="tr-TR" sz="2400" dirty="0">
                <a:latin typeface="Candara" pitchFamily="34" charset="0"/>
              </a:rPr>
              <a:t>göre </a:t>
            </a:r>
            <a:r>
              <a:rPr lang="tr-TR" sz="2400" dirty="0" smtClean="0">
                <a:latin typeface="Candara" pitchFamily="34" charset="0"/>
              </a:rPr>
              <a:t>bilgi uzun </a:t>
            </a:r>
            <a:r>
              <a:rPr lang="tr-TR" sz="2400" dirty="0">
                <a:latin typeface="Candara" pitchFamily="34" charset="0"/>
              </a:rPr>
              <a:t>süreli </a:t>
            </a:r>
            <a:r>
              <a:rPr lang="tr-TR" sz="2400" dirty="0" smtClean="0">
                <a:latin typeface="Candara" pitchFamily="34" charset="0"/>
              </a:rPr>
              <a:t>bellekte hem </a:t>
            </a:r>
            <a:r>
              <a:rPr lang="tr-TR" sz="2400" dirty="0">
                <a:latin typeface="Candara" pitchFamily="34" charset="0"/>
              </a:rPr>
              <a:t>sözel hem </a:t>
            </a:r>
            <a:r>
              <a:rPr lang="tr-TR" sz="2400" dirty="0" smtClean="0">
                <a:latin typeface="Candara" pitchFamily="34" charset="0"/>
              </a:rPr>
              <a:t>de görsel olarak kaydedilir. Bu</a:t>
            </a:r>
            <a:r>
              <a:rPr lang="tr-TR" sz="2400" dirty="0">
                <a:latin typeface="Candara" pitchFamily="34" charset="0"/>
              </a:rPr>
              <a:t> </a:t>
            </a:r>
            <a:r>
              <a:rPr lang="tr-TR" sz="2400" dirty="0" smtClean="0">
                <a:latin typeface="Candara" pitchFamily="34" charset="0"/>
              </a:rPr>
              <a:t>araçlarla kullanılan bilgilerin hatırlanma oranı </a:t>
            </a:r>
            <a:r>
              <a:rPr lang="tr-TR" sz="2400" dirty="0">
                <a:latin typeface="Candara" pitchFamily="34" charset="0"/>
              </a:rPr>
              <a:t>daha yüksektir</a:t>
            </a:r>
            <a:r>
              <a:rPr lang="tr-TR" sz="2400" dirty="0" smtClean="0">
                <a:latin typeface="Candara" pitchFamily="34" charset="0"/>
              </a:rPr>
              <a:t>.</a:t>
            </a:r>
          </a:p>
          <a:p>
            <a:endParaRPr lang="tr-TR" sz="2400" dirty="0">
              <a:latin typeface="Candar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055" y="2133600"/>
            <a:ext cx="311785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ikdörtgen 1"/>
          <p:cNvSpPr>
            <a:spLocks noChangeArrowheads="1"/>
          </p:cNvSpPr>
          <p:nvPr/>
        </p:nvSpPr>
        <p:spPr bwMode="auto">
          <a:xfrm>
            <a:off x="803862" y="2060848"/>
            <a:ext cx="3624121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tr-TR" dirty="0">
              <a:latin typeface="Candara" pitchFamily="34" charset="0"/>
            </a:endParaRPr>
          </a:p>
          <a:p>
            <a:r>
              <a:rPr lang="tr-TR" sz="3200" dirty="0">
                <a:latin typeface="Candara" pitchFamily="34" charset="0"/>
              </a:rPr>
              <a:t>5. Soyut </a:t>
            </a:r>
            <a:r>
              <a:rPr lang="tr-TR" sz="3200" dirty="0" smtClean="0">
                <a:latin typeface="Candara" pitchFamily="34" charset="0"/>
              </a:rPr>
              <a:t>kavramları</a:t>
            </a:r>
          </a:p>
          <a:p>
            <a:r>
              <a:rPr lang="tr-TR" sz="3200" dirty="0" smtClean="0">
                <a:latin typeface="Candara" pitchFamily="34" charset="0"/>
              </a:rPr>
              <a:t>somutlaştırırlar</a:t>
            </a:r>
            <a:endParaRPr lang="tr-TR" sz="3200" dirty="0">
              <a:latin typeface="Candara" pitchFamily="34" charset="0"/>
            </a:endParaRPr>
          </a:p>
          <a:p>
            <a:endParaRPr lang="tr-TR" dirty="0">
              <a:latin typeface="Candara" pitchFamily="34" charset="0"/>
            </a:endParaRPr>
          </a:p>
          <a:p>
            <a:r>
              <a:rPr lang="tr-TR" sz="2400" dirty="0" smtClean="0">
                <a:latin typeface="Candara" pitchFamily="34" charset="0"/>
              </a:rPr>
              <a:t>Görsel </a:t>
            </a:r>
            <a:r>
              <a:rPr lang="tr-TR" sz="2400" dirty="0">
                <a:latin typeface="Candara" pitchFamily="34" charset="0"/>
              </a:rPr>
              <a:t>araç </a:t>
            </a:r>
            <a:r>
              <a:rPr lang="tr-TR" sz="2400" dirty="0" smtClean="0">
                <a:latin typeface="Candara" pitchFamily="34" charset="0"/>
              </a:rPr>
              <a:t>ve gereçler sunulan bilgiyi somutlaştırır, özetler </a:t>
            </a:r>
            <a:r>
              <a:rPr lang="tr-TR" sz="2400" dirty="0">
                <a:latin typeface="Candara" pitchFamily="34" charset="0"/>
              </a:rPr>
              <a:t>ve </a:t>
            </a:r>
            <a:r>
              <a:rPr lang="tr-TR" sz="2400" dirty="0" smtClean="0">
                <a:latin typeface="Candara" pitchFamily="34" charset="0"/>
              </a:rPr>
              <a:t>basite indirger.</a:t>
            </a:r>
          </a:p>
          <a:p>
            <a:endParaRPr lang="tr-TR" dirty="0">
              <a:latin typeface="Candara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60848"/>
            <a:ext cx="417353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ikdörtgen 1"/>
          <p:cNvSpPr>
            <a:spLocks noChangeArrowheads="1"/>
          </p:cNvSpPr>
          <p:nvPr/>
        </p:nvSpPr>
        <p:spPr bwMode="auto">
          <a:xfrm>
            <a:off x="684213" y="2276475"/>
            <a:ext cx="345573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dirty="0">
                <a:latin typeface="Candara" pitchFamily="34" charset="0"/>
              </a:rPr>
              <a:t>6. Zamandan tasarruf </a:t>
            </a:r>
            <a:r>
              <a:rPr lang="tr-TR" sz="3200" dirty="0" smtClean="0">
                <a:latin typeface="Candara" pitchFamily="34" charset="0"/>
              </a:rPr>
              <a:t>sağlarlar</a:t>
            </a:r>
          </a:p>
          <a:p>
            <a:endParaRPr lang="tr-TR" sz="3200" dirty="0">
              <a:latin typeface="Candara" pitchFamily="34" charset="0"/>
            </a:endParaRPr>
          </a:p>
          <a:p>
            <a:r>
              <a:rPr lang="tr-TR" sz="2400" dirty="0" smtClean="0">
                <a:latin typeface="Candara" pitchFamily="34" charset="0"/>
              </a:rPr>
              <a:t>Bir resim bin</a:t>
            </a:r>
            <a:r>
              <a:rPr lang="tr-TR" sz="2400" dirty="0">
                <a:latin typeface="Candara" pitchFamily="34" charset="0"/>
              </a:rPr>
              <a:t> </a:t>
            </a:r>
            <a:r>
              <a:rPr lang="tr-TR" sz="2400" dirty="0" smtClean="0">
                <a:latin typeface="Candara" pitchFamily="34" charset="0"/>
              </a:rPr>
              <a:t>kelimeye</a:t>
            </a:r>
            <a:r>
              <a:rPr lang="tr-TR" sz="2400" dirty="0">
                <a:latin typeface="Candara" pitchFamily="34" charset="0"/>
              </a:rPr>
              <a:t> </a:t>
            </a:r>
            <a:r>
              <a:rPr lang="tr-TR" sz="2400" dirty="0" smtClean="0">
                <a:latin typeface="Candara" pitchFamily="34" charset="0"/>
              </a:rPr>
              <a:t>bedeldir</a:t>
            </a:r>
            <a:r>
              <a:rPr lang="tr-TR" sz="2400" dirty="0">
                <a:latin typeface="Candara" pitchFamily="34" charset="0"/>
              </a:rPr>
              <a:t>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062163"/>
            <a:ext cx="39592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ikdörtgen 1"/>
          <p:cNvSpPr>
            <a:spLocks noChangeArrowheads="1"/>
          </p:cNvSpPr>
          <p:nvPr/>
        </p:nvSpPr>
        <p:spPr bwMode="auto">
          <a:xfrm>
            <a:off x="611188" y="1720850"/>
            <a:ext cx="367278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dirty="0">
                <a:latin typeface="Candara" pitchFamily="34" charset="0"/>
              </a:rPr>
              <a:t>7. Güvenli gözlem yapma </a:t>
            </a:r>
            <a:r>
              <a:rPr lang="tr-TR" sz="2800" dirty="0" smtClean="0">
                <a:latin typeface="Candara" pitchFamily="34" charset="0"/>
              </a:rPr>
              <a:t>imkanı sağlarlar</a:t>
            </a:r>
            <a:endParaRPr lang="tr-TR" sz="2800" dirty="0">
              <a:latin typeface="Candara" pitchFamily="34" charset="0"/>
            </a:endParaRPr>
          </a:p>
          <a:p>
            <a:endParaRPr lang="tr-TR" dirty="0">
              <a:latin typeface="Candara" pitchFamily="34" charset="0"/>
            </a:endParaRPr>
          </a:p>
          <a:p>
            <a:endParaRPr lang="tr-TR" dirty="0" smtClean="0">
              <a:latin typeface="Candara" pitchFamily="34" charset="0"/>
            </a:endParaRPr>
          </a:p>
          <a:p>
            <a:r>
              <a:rPr lang="tr-TR" sz="2000" dirty="0" smtClean="0">
                <a:latin typeface="Candara" pitchFamily="34" charset="0"/>
              </a:rPr>
              <a:t> Video </a:t>
            </a:r>
            <a:r>
              <a:rPr lang="tr-TR" sz="2000" dirty="0">
                <a:latin typeface="Candara" pitchFamily="34" charset="0"/>
              </a:rPr>
              <a:t>film, </a:t>
            </a:r>
            <a:r>
              <a:rPr lang="tr-TR" sz="2000" dirty="0" smtClean="0">
                <a:latin typeface="Candara" pitchFamily="34" charset="0"/>
              </a:rPr>
              <a:t>animasyon ve simülasyon gibi materyaller sayesinde sınıfa getirilmesi imkansız </a:t>
            </a:r>
            <a:r>
              <a:rPr lang="tr-TR" sz="2000" dirty="0">
                <a:latin typeface="Candara" pitchFamily="34" charset="0"/>
              </a:rPr>
              <a:t>cisim, </a:t>
            </a:r>
            <a:r>
              <a:rPr lang="tr-TR" sz="2000" dirty="0" smtClean="0">
                <a:latin typeface="Candara" pitchFamily="34" charset="0"/>
              </a:rPr>
              <a:t>olgu, olay </a:t>
            </a:r>
            <a:r>
              <a:rPr lang="tr-TR" sz="2000" dirty="0">
                <a:latin typeface="Candara" pitchFamily="34" charset="0"/>
              </a:rPr>
              <a:t>ve </a:t>
            </a:r>
            <a:r>
              <a:rPr lang="tr-TR" sz="2000" dirty="0" smtClean="0">
                <a:latin typeface="Candara" pitchFamily="34" charset="0"/>
              </a:rPr>
              <a:t>işlemlerin kolayca </a:t>
            </a:r>
            <a:r>
              <a:rPr lang="tr-TR" sz="2000" dirty="0">
                <a:latin typeface="Candara" pitchFamily="34" charset="0"/>
              </a:rPr>
              <a:t>ve </a:t>
            </a:r>
            <a:r>
              <a:rPr lang="tr-TR" sz="2000" dirty="0" smtClean="0">
                <a:latin typeface="Candara" pitchFamily="34" charset="0"/>
              </a:rPr>
              <a:t>güvenle gözlemlenmesini ve incelenmesini sağlarlar</a:t>
            </a:r>
            <a:r>
              <a:rPr lang="tr-TR" sz="2000" dirty="0">
                <a:latin typeface="Candara" pitchFamily="34" charset="0"/>
              </a:rPr>
              <a:t>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746250"/>
            <a:ext cx="34861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Dalga Biçimi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</TotalTime>
  <Words>227</Words>
  <Application>Microsoft Office PowerPoint</Application>
  <PresentationFormat>Ekran Gösterisi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Dalga Biçimi</vt:lpstr>
      <vt:lpstr>ARAÇ GEREÇLERİN EĞİTİMDEKİ YERİ VE ÖNEMİ</vt:lpstr>
      <vt:lpstr>Neden gereklidir?   Araç gereçler öğrenme işlemine katılan duyu sayısını artırarak daha fazla ve kalıcı öğrenmenin gerçekleşmesine yardımcı olurlar.</vt:lpstr>
      <vt:lpstr> 1. Çoklu öğrenme ortamı sağlarlar </vt:lpstr>
      <vt:lpstr>2. Öğrencilerin bireysel ihtiyaçlarını karşılamalarına yardımcı olurlar </vt:lpstr>
      <vt:lpstr> 3. Dikkat çekerler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Öğretim araç gereçlerinin seçimi 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ARAÇ GEREÇLERİN EĞİTİMDEKİ YERİ VE ÖNEMİ</dc:title>
  <dc:creator>yildiz</dc:creator>
  <cp:lastModifiedBy>user</cp:lastModifiedBy>
  <cp:revision>7</cp:revision>
  <dcterms:created xsi:type="dcterms:W3CDTF">2013-02-28T15:20:18Z</dcterms:created>
  <dcterms:modified xsi:type="dcterms:W3CDTF">2014-04-03T07:33:28Z</dcterms:modified>
</cp:coreProperties>
</file>