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74" r:id="rId7"/>
    <p:sldId id="273" r:id="rId8"/>
    <p:sldId id="272" r:id="rId9"/>
    <p:sldId id="275" r:id="rId10"/>
    <p:sldId id="277" r:id="rId11"/>
    <p:sldId id="278" r:id="rId12"/>
    <p:sldId id="279" r:id="rId13"/>
    <p:sldId id="282" r:id="rId14"/>
    <p:sldId id="283" r:id="rId15"/>
    <p:sldId id="284" r:id="rId16"/>
    <p:sldId id="286" r:id="rId17"/>
    <p:sldId id="300" r:id="rId18"/>
    <p:sldId id="302" r:id="rId19"/>
    <p:sldId id="303" r:id="rId20"/>
    <p:sldId id="308" r:id="rId21"/>
    <p:sldId id="309" r:id="rId22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501" autoAdjust="0"/>
  </p:normalViewPr>
  <p:slideViewPr>
    <p:cSldViewPr snapToGrid="0" showGuides="1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03AEE5D-6B2A-45FF-9A93-F8D71F36EE79}" type="datetime1">
              <a:rPr lang="tr-TR" smtClean="0"/>
              <a:pPr algn="r" rtl="0"/>
              <a:t>27.04.2020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tr-TR" smtClean="0"/>
              <a:pPr algn="r" rtl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D2362BE-E97E-40FB-A708-815F6D70D169}" type="datetime1">
              <a:rPr lang="tr-TR" noProof="0" smtClean="0"/>
              <a:pPr/>
              <a:t>27.04.2020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​</a:t>
            </a:r>
            <a:fld id="{B7F54D04-CACA-41AF-AB25-C50E81606DCB}" type="datetime1">
              <a:rPr lang="tr-TR" smtClean="0"/>
              <a:t>27.04.2020</a:t>
            </a:fld>
            <a:r>
              <a:rPr lang="tr-TR" smtClean="0"/>
              <a:t>​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9892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​</a:t>
            </a:r>
            <a:fld id="{BC581518-EAC4-4E06-972F-8F45CB80374B}" type="datetime1">
              <a:rPr lang="tr-TR" smtClean="0"/>
              <a:t>27.04.2020</a:t>
            </a:fld>
            <a:r>
              <a:rPr lang="tr-TR" smtClean="0"/>
              <a:t>​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33593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025-AF19-4C8C-9DA2-585B9EAE3F69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368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Resimli 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tıklayın</a:t>
            </a:r>
            <a:endParaRPr lang="tr-TR" noProof="0" dirty="0"/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5832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835C-AEF6-47A0-8518-915C4ED888C1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19352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3329-7D71-48D5-9209-B4566910DDD2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163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​</a:t>
            </a:r>
            <a:fld id="{AF83387C-1A02-4331-AA84-311F43EBB9A7}" type="datetime1">
              <a:rPr lang="tr-TR" smtClean="0"/>
              <a:t>27.04.2020</a:t>
            </a:fld>
            <a:r>
              <a:rPr lang="tr-TR" smtClean="0"/>
              <a:t>​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6729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0CC2-837F-4231-932A-F4B4C2AF1AD6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188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​</a:t>
            </a:r>
            <a:fld id="{6331A5D2-E975-48F6-AC14-B37AF6326EF8}" type="datetime1">
              <a:rPr lang="tr-TR" smtClean="0"/>
              <a:t>27.04.2020</a:t>
            </a:fld>
            <a:r>
              <a:rPr lang="tr-TR" smtClean="0"/>
              <a:t>​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03924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6E7-3917-49A1-B714-113C8022BBC8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1099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5DB-38C2-48C4-A466-EC401805CE7F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06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2BD2-E9D1-4E69-9D27-4AFD5131589A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99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38071-C0BD-4F2B-AE6B-82ED69F342F9}" type="datetime1">
              <a:rPr lang="tr-TR" smtClean="0"/>
              <a:t>27.04.2020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4DE5-C571-48E8-A5BC-B369434E2F4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39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>
          <a:xfrm>
            <a:off x="1104900" y="1793330"/>
            <a:ext cx="5734050" cy="3393812"/>
          </a:xfrm>
        </p:spPr>
        <p:txBody>
          <a:bodyPr rtlCol="0" anchor="ctr"/>
          <a:lstStyle/>
          <a:p>
            <a:pPr rtl="0"/>
            <a:r>
              <a:rPr lang="tr" dirty="0" smtClean="0"/>
              <a:t>TOPLU İŞ HUKUKU</a:t>
            </a:r>
            <a:endParaRPr lang="en-US" dirty="0"/>
          </a:p>
        </p:txBody>
      </p:sp>
      <p:sp>
        <p:nvSpPr>
          <p:cNvPr id="7" name="Alt Başlık 6"/>
          <p:cNvSpPr>
            <a:spLocks noGrp="1"/>
          </p:cNvSpPr>
          <p:nvPr>
            <p:ph type="subTitle" idx="1"/>
          </p:nvPr>
        </p:nvSpPr>
        <p:spPr>
          <a:xfrm>
            <a:off x="6981063" y="6033347"/>
            <a:ext cx="5053341" cy="531282"/>
          </a:xfrm>
        </p:spPr>
        <p:txBody>
          <a:bodyPr rtlCol="0"/>
          <a:lstStyle/>
          <a:p>
            <a:pPr algn="ctr" rtl="0"/>
            <a:r>
              <a:rPr lang="tr" dirty="0" smtClean="0"/>
              <a:t>ÖĞRETİM GÖREVLİSİ YUSUF CAN ÇALIŞIR</a:t>
            </a:r>
            <a:endParaRPr lang="en-US" dirty="0"/>
          </a:p>
        </p:txBody>
      </p:sp>
      <p:pic>
        <p:nvPicPr>
          <p:cNvPr id="4" name="Resim Yer Tutucusu 3" descr="Masada açık duran kitap, arka planda bulanıklaştırılmış kitap rafları" title="Örnek Resim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5" r="8895"/>
          <a:stretch>
            <a:fillRect/>
          </a:stretch>
        </p:blipFill>
        <p:spPr>
          <a:xfrm>
            <a:off x="6981064" y="1310656"/>
            <a:ext cx="4980952" cy="4208604"/>
          </a:xfr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 fontScale="70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Sendikacılığın Tarihçesi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-dünyada-</a:t>
            </a:r>
          </a:p>
          <a:p>
            <a:pPr marL="0" indent="0">
              <a:buNone/>
            </a:pPr>
            <a:r>
              <a:rPr lang="tr-TR" b="1" dirty="0" smtClean="0"/>
              <a:t>-</a:t>
            </a:r>
            <a:r>
              <a:rPr lang="tr-TR" b="1" dirty="0" smtClean="0">
                <a:solidFill>
                  <a:srgbClr val="0070C0"/>
                </a:solidFill>
              </a:rPr>
              <a:t>Sendikacılığın Gelişimi-</a:t>
            </a:r>
          </a:p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/>
              <a:t>19. yy ikinci yarısına doğru, Sanayi Devrimi’ni başlatan ve sürdüren Batılı ülkelerin çoğunda koalisyon yasakları kaldırılmış; sendikalar yasal olarak tanınıp «düzen içi örgütler» haline getirilmiştir.</a:t>
            </a:r>
          </a:p>
          <a:p>
            <a:endParaRPr lang="tr-TR" b="1" dirty="0"/>
          </a:p>
          <a:p>
            <a:r>
              <a:rPr lang="tr-TR" b="1" dirty="0" smtClean="0"/>
              <a:t>İşçiler, hızla örgütlenme faaliyetlerine girişerek önce «meslek sendikaları» daha sonra sanayi üretiminin çeşitlenmesiyle «iş kolu sendikalarını» kurmuşlardır.</a:t>
            </a:r>
          </a:p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endParaRPr lang="tr" b="1" dirty="0" smtClean="0"/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10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0094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 fontScale="70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Sendikacılığın Tarihçesi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-dünyada-</a:t>
            </a:r>
          </a:p>
          <a:p>
            <a:pPr marL="0" indent="0">
              <a:buNone/>
            </a:pPr>
            <a:r>
              <a:rPr lang="tr-TR" b="1" dirty="0" smtClean="0"/>
              <a:t>-</a:t>
            </a:r>
            <a:r>
              <a:rPr lang="tr-TR" b="1" dirty="0" smtClean="0">
                <a:solidFill>
                  <a:srgbClr val="0070C0"/>
                </a:solidFill>
              </a:rPr>
              <a:t>Sendikacılığın Gelişimi-</a:t>
            </a:r>
          </a:p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/>
              <a:t>19. yy sonlarına doğru, sendikal örgütlenmelerin dağınıklıktan kurtarılıp daha etkili işlev görmesi amacıyla «birlik, federasyon, ve konfederasyon» düzeyinde üst örgütlenmelere gidilmiştir.</a:t>
            </a:r>
          </a:p>
          <a:p>
            <a:endParaRPr lang="tr-TR" b="1" dirty="0"/>
          </a:p>
          <a:p>
            <a:r>
              <a:rPr lang="tr-TR" b="1" dirty="0" smtClean="0"/>
              <a:t>20.yy ilk çeyreğine doğru sendikacılığın toplu pazarlık hakkını elde etmesi örgütlenmeye yeni bir ivme kazandırmış; bu durum 1945 sonrası sanayileşmiş Batı ülkelerinde sendikalaşma oranlarını önemli ölçüde arttırmıştır. </a:t>
            </a:r>
          </a:p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endParaRPr lang="tr" b="1" dirty="0" smtClean="0"/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11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8919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 fontScale="70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Sendikacılığın Tarihçesi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-dünyada-</a:t>
            </a:r>
          </a:p>
          <a:p>
            <a:pPr marL="0" indent="0">
              <a:buNone/>
            </a:pPr>
            <a:r>
              <a:rPr lang="tr-TR" b="1" dirty="0" smtClean="0"/>
              <a:t>-</a:t>
            </a:r>
            <a:r>
              <a:rPr lang="tr-TR" b="1" dirty="0" smtClean="0">
                <a:solidFill>
                  <a:srgbClr val="0070C0"/>
                </a:solidFill>
              </a:rPr>
              <a:t>Sendikacılığın Gelişimi-</a:t>
            </a:r>
          </a:p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/>
              <a:t>Sendikacılığın gerçek anlamda gelişmesi, «görünmez </a:t>
            </a:r>
            <a:r>
              <a:rPr lang="tr-TR" b="1" dirty="0" err="1" smtClean="0"/>
              <a:t>el»in</a:t>
            </a:r>
            <a:r>
              <a:rPr lang="tr-TR" b="1" dirty="0" smtClean="0"/>
              <a:t> ekonomiyi dengeye getirip tam istihdama ulaştıracağı varsayımına dayalı «klasik iktisat» görüşünün 1929 Dünya Ekonomik Buhranın da yetersiz kalması, </a:t>
            </a:r>
          </a:p>
          <a:p>
            <a:r>
              <a:rPr lang="tr-TR" b="1" dirty="0" smtClean="0"/>
              <a:t>Keza devletin ekonomiyi yönlendirmesinin gerekli olduğu tezini savunan «</a:t>
            </a:r>
            <a:r>
              <a:rPr lang="tr-TR" b="1" dirty="0" err="1" smtClean="0"/>
              <a:t>Keynesyen</a:t>
            </a:r>
            <a:r>
              <a:rPr lang="tr-TR" b="1" dirty="0" smtClean="0"/>
              <a:t> Ekonomi politikaları» doğrultusunda ABD’de «New </a:t>
            </a:r>
            <a:r>
              <a:rPr lang="tr-TR" b="1" dirty="0" err="1" smtClean="0"/>
              <a:t>Deal</a:t>
            </a:r>
            <a:r>
              <a:rPr lang="tr-TR" b="1" dirty="0" smtClean="0"/>
              <a:t>» anlayışlı «kurumsal ekonomi», Kıta Avrupası’nda «talep yönlü ekonomiye» geçişle sağlanmıştır.</a:t>
            </a:r>
          </a:p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endParaRPr lang="tr" b="1" dirty="0" smtClean="0"/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12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7891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521440" cy="5436523"/>
          </a:xfrm>
        </p:spPr>
        <p:txBody>
          <a:bodyPr rtlCol="0">
            <a:normAutofit fontScale="25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Sendikacılığın Tarihçesi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-Türkiye’de-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/>
              <a:t>Türkiye’de sanayileşme süreci çok geç başladığından sendika hareketleri ve buna ilişkin gelişmeler de geç gerçekleşmiştir.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55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/>
              <a:t>Türkiye’de sendikacılığın gelişim süreci: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/>
              <a:t>A-Cumhuriyet öncesi Dönem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/>
              <a:t>B-Cumhuriyet Sonrası Dönem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100" b="1" dirty="0" smtClean="0"/>
              <a:t>1-1923-1947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100" b="1" dirty="0" smtClean="0"/>
              <a:t>2-1947-1960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100" b="1" dirty="0" smtClean="0"/>
              <a:t>3-1960-1980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100" b="1" dirty="0" smtClean="0"/>
              <a:t>4-1980-1983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100" b="1" dirty="0" smtClean="0"/>
              <a:t>5-1983 Sonrası</a:t>
            </a:r>
          </a:p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endParaRPr lang="tr" b="1" dirty="0" smtClean="0"/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13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0047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32261" y="1172094"/>
            <a:ext cx="11521440" cy="543652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Sendikalar Hukukunun Kaynakları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A-Ulusal Kaynaklar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B-Uluslararası Kaynaklar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14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58662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32261" y="1172094"/>
            <a:ext cx="11521440" cy="5436523"/>
          </a:xfrm>
        </p:spPr>
        <p:txBody>
          <a:bodyPr rtlCol="0">
            <a:normAutofit fontScale="625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Sendika Hakkı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5500" b="1" dirty="0" smtClean="0"/>
              <a:t>Çalışanların ve işverenlerin çalışma hayatıyla ilgili ekonomik ve sosyal çıkarlarını korumak ve geliştirmek amacıyla özgürce kurulabilme, kurulan sendikaların varlıklarını sürdürebilme, sendikalara üye olma anlamına gelir.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tr-TR" sz="55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5500" b="1" dirty="0" smtClean="0"/>
              <a:t>Kısaca, Sendika özgürlüğünün yasal koruma altına alınmış şeklini ifade eder.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15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1195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32261" y="1172094"/>
            <a:ext cx="11521440" cy="5436523"/>
          </a:xfrm>
        </p:spPr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Sendika Hakkının Kapsamı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1-Bireysel Sendika Özgürlüğü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100" b="1" dirty="0" smtClean="0">
                <a:solidFill>
                  <a:srgbClr val="0070C0"/>
                </a:solidFill>
              </a:rPr>
              <a:t>A-Olumlu Sendika Özgürlüğü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100" b="1" dirty="0" smtClean="0">
                <a:solidFill>
                  <a:srgbClr val="0070C0"/>
                </a:solidFill>
              </a:rPr>
              <a:t>B-Olumsuz Sendika Özgürlüğü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2-Kolektif Sendika Özgürlüğü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3-Sendika Çokluğu İlkesi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16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036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32261" y="1172094"/>
            <a:ext cx="11521440" cy="5436523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Sendika Hakkının Kapsamı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Sendika Çokluğu İlkesi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5500" b="1" dirty="0" smtClean="0"/>
              <a:t>Bir işyerinde veya işkolunda birden fazla sendikanın serbestçe kurulabilmesidir.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17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73474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32261" y="1172094"/>
            <a:ext cx="11521440" cy="5436523"/>
          </a:xfrm>
        </p:spPr>
        <p:txBody>
          <a:bodyPr rtlCol="0">
            <a:normAutofit fontScale="55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Sendika Hakkının Kapsamı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5500" b="1" dirty="0" smtClean="0">
                <a:solidFill>
                  <a:srgbClr val="0070C0"/>
                </a:solidFill>
              </a:rPr>
              <a:t>Memurların Durumu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5500" b="1" dirty="0" smtClean="0"/>
              <a:t>2010 yılında </a:t>
            </a:r>
            <a:r>
              <a:rPr lang="tr-TR" sz="5500" b="1" dirty="0" err="1" smtClean="0"/>
              <a:t>AY’da</a:t>
            </a:r>
            <a:r>
              <a:rPr lang="tr-TR" sz="5500" b="1" dirty="0" smtClean="0"/>
              <a:t> yapılan değişikliklerle 53. maddede memur ve diğer kamu görevlilerinin toplu sözleşme hakkına sahip olduklarının belirtilmesinden sonra 4688 </a:t>
            </a:r>
            <a:r>
              <a:rPr lang="tr-TR" sz="5500" b="1" dirty="0" err="1" smtClean="0"/>
              <a:t>sK</a:t>
            </a:r>
            <a:r>
              <a:rPr lang="tr-TR" sz="5500" b="1" dirty="0" smtClean="0"/>
              <a:t>.’un adı 6289 </a:t>
            </a:r>
            <a:r>
              <a:rPr lang="tr-TR" sz="5500" b="1" dirty="0" err="1" smtClean="0"/>
              <a:t>sK</a:t>
            </a:r>
            <a:r>
              <a:rPr lang="tr-TR" sz="5500" b="1" dirty="0" smtClean="0"/>
              <a:t>. İle 2012 yılında Kamu Görevlileri Sendikaları ve Toplu Sözleşme Kanunu olarak değiştirilmiş, birçok hükmünde de değişiklik yapılmıştır.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tr-TR" sz="55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5500" b="1" dirty="0" smtClean="0"/>
              <a:t>En önemli değişiklik; bu sendikalara tıpkı işçi sendikalarında olduğu gibi serbestçe toplu iş sözleşmesi yapabilme hakkı tanınmış olmasıdır.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18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911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giriş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/>
          <a:lstStyle/>
          <a:p>
            <a:pPr rtl="0"/>
            <a:endParaRPr lang="tr" dirty="0" smtClean="0"/>
          </a:p>
          <a:p>
            <a:pPr rtl="0">
              <a:buFont typeface="Wingdings" panose="05000000000000000000" pitchFamily="2" charset="2"/>
              <a:buChar char="q"/>
            </a:pPr>
            <a:r>
              <a:rPr lang="tr-TR" dirty="0" smtClean="0"/>
              <a:t>İş hukuku kendine özgü özelikleri ve nitelikleri olan bir hukuk dalıdır. </a:t>
            </a:r>
          </a:p>
          <a:p>
            <a:pPr rtl="0">
              <a:buFont typeface="Wingdings" panose="05000000000000000000" pitchFamily="2" charset="2"/>
              <a:buChar char="q"/>
            </a:pPr>
            <a:r>
              <a:rPr lang="tr-TR" dirty="0" smtClean="0"/>
              <a:t>İlk başta bireysel iş hukuku ve daha sonra sendikaların doğması ve gelişmesiyle birlikte Toplu İş Hukuku şeklinde ele alınır. </a:t>
            </a:r>
          </a:p>
          <a:p>
            <a:pPr rtl="0">
              <a:buFont typeface="Wingdings" panose="05000000000000000000" pitchFamily="2" charset="2"/>
              <a:buChar char="q"/>
            </a:pPr>
            <a:r>
              <a:rPr lang="tr-TR" dirty="0" smtClean="0"/>
              <a:t>Biz bu dönem Toplu İş Hukukuyla ilgileneceğimiz için;</a:t>
            </a:r>
          </a:p>
          <a:p>
            <a:pPr rtl="0">
              <a:buFont typeface="Wingdings" panose="05000000000000000000" pitchFamily="2" charset="2"/>
              <a:buChar char="q"/>
            </a:pPr>
            <a:endParaRPr lang="tr-TR" dirty="0" smtClean="0"/>
          </a:p>
          <a:p>
            <a:pPr rtl="0">
              <a:buFont typeface="Wingdings" panose="05000000000000000000" pitchFamily="2" charset="2"/>
              <a:buChar char="q"/>
            </a:pPr>
            <a:endParaRPr lang="tr-TR" dirty="0"/>
          </a:p>
          <a:p>
            <a:pPr rtl="0">
              <a:buFont typeface="Wingdings" panose="05000000000000000000" pitchFamily="2" charset="2"/>
              <a:buChar char="q"/>
            </a:pPr>
            <a:r>
              <a:rPr lang="tr-TR" dirty="0" smtClean="0"/>
              <a:t>Toplu İş Hukuku; </a:t>
            </a:r>
            <a:r>
              <a:rPr lang="tr-TR" b="1" dirty="0" smtClean="0"/>
              <a:t>işçiler ya da onların </a:t>
            </a:r>
            <a:r>
              <a:rPr lang="tr-TR" b="1" dirty="0" err="1" smtClean="0"/>
              <a:t>güçbirliğini</a:t>
            </a:r>
            <a:r>
              <a:rPr lang="tr-TR" b="1" dirty="0" smtClean="0"/>
              <a:t> organize ve temsil eden sendikalar</a:t>
            </a:r>
            <a:r>
              <a:rPr lang="tr-TR" dirty="0" smtClean="0"/>
              <a:t> ile </a:t>
            </a:r>
            <a:r>
              <a:rPr lang="tr-TR" b="1" dirty="0" smtClean="0"/>
              <a:t>işveren/işveren örgütleri ve devlet arasındaki </a:t>
            </a:r>
            <a:r>
              <a:rPr lang="tr-TR" dirty="0" smtClean="0"/>
              <a:t>hukuki ilişkileri konu alır.</a:t>
            </a:r>
          </a:p>
          <a:p>
            <a:pPr marL="0" indent="0" rtl="0">
              <a:buNone/>
            </a:pPr>
            <a:endParaRPr lang="en-US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2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giriş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/>
          <a:lstStyle/>
          <a:p>
            <a:pPr rtl="0"/>
            <a:endParaRPr lang="tr" dirty="0" smtClean="0"/>
          </a:p>
          <a:p>
            <a:pPr rtl="0">
              <a:buFont typeface="Wingdings" panose="05000000000000000000" pitchFamily="2" charset="2"/>
              <a:buChar char="q"/>
            </a:pPr>
            <a:r>
              <a:rPr lang="tr-TR" dirty="0" smtClean="0"/>
              <a:t>Toplu İş Hukuku </a:t>
            </a:r>
            <a:r>
              <a:rPr lang="tr-TR" b="1" dirty="0" smtClean="0"/>
              <a:t>dar anlamda</a:t>
            </a:r>
            <a:r>
              <a:rPr lang="tr-TR" dirty="0" smtClean="0"/>
              <a:t>, sendikaların işveren karşısında yaptıkları hak ve menfaat mücadelelerini konu alır.</a:t>
            </a:r>
          </a:p>
          <a:p>
            <a:pPr rtl="0">
              <a:buFont typeface="Wingdings" panose="05000000000000000000" pitchFamily="2" charset="2"/>
              <a:buChar char="q"/>
            </a:pPr>
            <a:endParaRPr lang="tr-TR" dirty="0"/>
          </a:p>
          <a:p>
            <a:pPr rtl="0">
              <a:buFont typeface="Wingdings" panose="05000000000000000000" pitchFamily="2" charset="2"/>
              <a:buChar char="q"/>
            </a:pPr>
            <a:r>
              <a:rPr lang="tr-TR" b="1" dirty="0" smtClean="0"/>
              <a:t>Geniş anlamda </a:t>
            </a:r>
            <a:r>
              <a:rPr lang="tr-TR" dirty="0" smtClean="0"/>
              <a:t>ise sendikaların devlet / siyasi iktidar karşısında işçilerin bir sosyal sınıf olarak toplumdaki hak ve menfaatlerini koruma ve geliştirme mücadelelerini kapsar. </a:t>
            </a:r>
          </a:p>
          <a:p>
            <a:pPr marL="0" indent="0" rtl="0">
              <a:buNone/>
            </a:pPr>
            <a:endParaRPr lang="en-US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3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2979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/>
          <a:lstStyle/>
          <a:p>
            <a:pPr rtl="0"/>
            <a:endParaRPr lang="tr" dirty="0" smtClean="0"/>
          </a:p>
          <a:p>
            <a:pPr marL="0" indent="0" rtl="0">
              <a:buNone/>
            </a:pPr>
            <a:r>
              <a:rPr lang="tr" dirty="0" smtClean="0">
                <a:solidFill>
                  <a:srgbClr val="0070C0"/>
                </a:solidFill>
              </a:rPr>
              <a:t>SENDİKA KAVRAMI NEDİR?</a:t>
            </a:r>
          </a:p>
          <a:p>
            <a:pPr marL="0" indent="0" rtl="0">
              <a:buNone/>
            </a:pPr>
            <a:endParaRPr lang="tr" dirty="0"/>
          </a:p>
          <a:p>
            <a:r>
              <a:rPr lang="tr" dirty="0" smtClean="0"/>
              <a:t>Türk Hukukunda 6356 sayılı «Sendikalar ve Toplu İş Sözleşmesi» Kanunun 2.md göre sendika,</a:t>
            </a:r>
          </a:p>
          <a:p>
            <a:endParaRPr lang="tr" dirty="0"/>
          </a:p>
          <a:p>
            <a:r>
              <a:rPr lang="tr-TR" dirty="0"/>
              <a:t>İşçilerin veya işverenlerin çalışma ilişkilerinde, ortak ekonomik ve sosyal hak ve çıkarlarını korumak ve geliştirmek için </a:t>
            </a:r>
            <a:r>
              <a:rPr lang="tr-TR" b="1" dirty="0"/>
              <a:t>en az yedi işçi veya işverenin </a:t>
            </a:r>
            <a:r>
              <a:rPr lang="tr-TR" dirty="0"/>
              <a:t>bir araya gelerek bir işkolunda faaliyette bulunmak üzere oluşturdukları tüzel kişiliğe sahip </a:t>
            </a:r>
            <a:r>
              <a:rPr lang="tr-TR" dirty="0" smtClean="0"/>
              <a:t>kuruluşlardır.</a:t>
            </a:r>
            <a:endParaRPr lang="en-US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4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3612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/>
          </a:bodyPr>
          <a:lstStyle/>
          <a:p>
            <a:pPr rtl="0"/>
            <a:endParaRPr lang="tr" dirty="0" smtClean="0"/>
          </a:p>
          <a:p>
            <a:pPr marL="0" indent="0" rtl="0">
              <a:buNone/>
            </a:pPr>
            <a:r>
              <a:rPr lang="tr-TR" b="1" dirty="0" smtClean="0"/>
              <a:t>Günümüzde sendikalar dünya genelinde meslek esasına göre değil, </a:t>
            </a:r>
            <a:r>
              <a:rPr lang="tr-TR" b="1" u="sng" dirty="0" smtClean="0"/>
              <a:t>endüstri (iş kolu) esasına göre </a:t>
            </a:r>
            <a:r>
              <a:rPr lang="tr-TR" b="1" dirty="0" smtClean="0"/>
              <a:t>kurulduklarından aslında «meslek kuruluşu» olma niteliğini önemli ölçüde kaybetmişlerdir.</a:t>
            </a:r>
          </a:p>
          <a:p>
            <a:pPr marL="0" indent="0" rtl="0">
              <a:buNone/>
            </a:pPr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5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98065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 rtl="0">
              <a:buNone/>
            </a:pPr>
            <a:r>
              <a:rPr lang="tr" b="1" dirty="0" smtClean="0">
                <a:solidFill>
                  <a:srgbClr val="0070C0"/>
                </a:solidFill>
              </a:rPr>
              <a:t>Sendika Kavramının Unsurları Nelerdir?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O</a:t>
            </a:r>
            <a:r>
              <a:rPr lang="tr" b="1" dirty="0" smtClean="0">
                <a:solidFill>
                  <a:srgbClr val="0070C0"/>
                </a:solidFill>
              </a:rPr>
              <a:t>rtak amaç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Ö</a:t>
            </a:r>
            <a:r>
              <a:rPr lang="tr" b="1" dirty="0" smtClean="0">
                <a:solidFill>
                  <a:srgbClr val="0070C0"/>
                </a:solidFill>
              </a:rPr>
              <a:t>zgürce kurulma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T</a:t>
            </a:r>
            <a:r>
              <a:rPr lang="tr" b="1" dirty="0" smtClean="0">
                <a:solidFill>
                  <a:srgbClr val="0070C0"/>
                </a:solidFill>
              </a:rPr>
              <a:t>üzel kişilik oluşturma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B</a:t>
            </a:r>
            <a:r>
              <a:rPr lang="tr" b="1" dirty="0" smtClean="0">
                <a:solidFill>
                  <a:srgbClr val="0070C0"/>
                </a:solidFill>
              </a:rPr>
              <a:t>ağımsızlık</a:t>
            </a:r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6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742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Sendikal Bağımsızlık?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2900" b="1" dirty="0" smtClean="0"/>
              <a:t>Sendikaların kendi kendine idare etmesi, yönetim ve işleyiş bakımından bir başka kuruluşun vesayetine girmemesidir.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2900" b="1" dirty="0">
              <a:solidFill>
                <a:srgbClr val="FFC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FFC000"/>
                </a:solidFill>
              </a:rPr>
              <a:t>Sarı Sendikacılık?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2900" b="1" dirty="0" smtClean="0"/>
              <a:t>İşçi sendikasının, üyelerinin çıkarları yerine işveren çıkarlarını ön planda tutmasıdır.</a:t>
            </a:r>
            <a:endParaRPr lang="tr-TR" sz="2900" b="1" dirty="0"/>
          </a:p>
          <a:p>
            <a:endParaRPr lang="tr" b="1" dirty="0" smtClean="0">
              <a:solidFill>
                <a:srgbClr val="0070C0"/>
              </a:solidFill>
            </a:endParaRPr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7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9046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 fontScale="85000" lnSpcReduction="1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Sendikacılığın Tarihçesi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-dünyada-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2900" b="1" dirty="0" smtClean="0"/>
              <a:t>Sendikacılığın kökeninin Ortaçağ lonca düzenine kadar uzandığını söyleyebiliriz.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tr-TR" sz="29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2900" b="1" dirty="0" smtClean="0"/>
              <a:t>Fakat gerçek anlamda sendikacılığın 18.yy sonlarında Avrupa’da Sanayi Devrimi’nin başlamasıyla birlikte geliştiği görülür.</a:t>
            </a:r>
            <a:endParaRPr lang="tr-TR" sz="2900" b="1" dirty="0"/>
          </a:p>
          <a:p>
            <a:endParaRPr lang="tr" b="1" dirty="0" smtClean="0">
              <a:solidFill>
                <a:srgbClr val="0070C0"/>
              </a:solidFill>
            </a:endParaRPr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8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86925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 rtlCol="0">
            <a:normAutofit fontScale="90000"/>
          </a:bodyPr>
          <a:lstStyle/>
          <a:p>
            <a:pPr rtl="0"/>
            <a:r>
              <a:rPr lang="tr" dirty="0" smtClean="0"/>
              <a:t>BİRİNCİ BÖLÜM: SENDİKALAR</a:t>
            </a:r>
            <a:endParaRPr lang="en-US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382385" y="1172094"/>
            <a:ext cx="11305310" cy="5436523"/>
          </a:xfrm>
        </p:spPr>
        <p:txBody>
          <a:bodyPr rtlCol="0">
            <a:normAutofit fontScale="70000" lnSpcReduction="20000"/>
          </a:bodyPr>
          <a:lstStyle/>
          <a:p>
            <a:pPr marL="0" indent="0" rtl="0">
              <a:buNone/>
            </a:pPr>
            <a:endParaRPr lang="tr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Sendikacılığın Tarihçesi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900" b="1" dirty="0" smtClean="0">
                <a:solidFill>
                  <a:srgbClr val="0070C0"/>
                </a:solidFill>
              </a:rPr>
              <a:t>-dünyada-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2900" b="1" dirty="0" smtClean="0"/>
              <a:t>Sendikacılığın kurucu unsuru olan «işçi sınıfı» Sanayi Devrimi sonrası doğmuştur.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2900" b="1" dirty="0" smtClean="0"/>
              <a:t>18.yy sonlarına doğru yaşanmaya başlayan göç ve beraberinde gerçekleşen kentleşme sonucu, Sanayi Devriminin ürünü olan fabrikalarda kentlere gelen köylüler istihdam edilerek işçi sınıfını oluşturmuştur.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tr-TR" sz="29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tr-TR" sz="2900" b="1" dirty="0" smtClean="0"/>
              <a:t>Gerek siyasal, gerekse ekonomik yapıda meydana gelen köklü değişimler çalışma ilişkileri üzerinde etkili olmuş, çalışma hayatında yeni dönüşümler ortaya çıkmıştır.</a:t>
            </a:r>
            <a:endParaRPr lang="tr-TR" sz="2900" b="1" dirty="0"/>
          </a:p>
          <a:p>
            <a:endParaRPr lang="tr" b="1" dirty="0" smtClean="0">
              <a:solidFill>
                <a:srgbClr val="0070C0"/>
              </a:solidFill>
            </a:endParaRPr>
          </a:p>
          <a:p>
            <a:endParaRPr lang="tr-TR" b="1" dirty="0"/>
          </a:p>
          <a:p>
            <a:pPr marL="0" indent="0" rtl="0">
              <a:buNone/>
            </a:pPr>
            <a:endParaRPr lang="tr-TR" b="1" dirty="0" smtClean="0"/>
          </a:p>
          <a:p>
            <a:pPr marL="0" indent="0" rtl="0">
              <a:buNone/>
            </a:pPr>
            <a:r>
              <a:rPr lang="tr-TR" b="1" dirty="0"/>
              <a:t> </a:t>
            </a: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tr-TR" noProof="0" smtClean="0"/>
              <a:t>9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1712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4873beb7-5857-4685-be1f-d57550cc96cc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819</Words>
  <Application>Microsoft Office PowerPoint</Application>
  <PresentationFormat>Geniş ekran</PresentationFormat>
  <Paragraphs>180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Euphemia</vt:lpstr>
      <vt:lpstr>Wingdings</vt:lpstr>
      <vt:lpstr>Office Teması</vt:lpstr>
      <vt:lpstr>TOPLU İŞ HUKUKU</vt:lpstr>
      <vt:lpstr>giriş</vt:lpstr>
      <vt:lpstr>giriş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  <vt:lpstr>BİRİNCİ BÖLÜM: SENDİKALAR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2020-02-11T07:43:15Z</dcterms:created>
  <dcterms:modified xsi:type="dcterms:W3CDTF">2020-04-26T22:14:52Z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