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573" r:id="rId2"/>
    <p:sldId id="624" r:id="rId3"/>
    <p:sldId id="625" r:id="rId4"/>
    <p:sldId id="628" r:id="rId5"/>
    <p:sldId id="626" r:id="rId6"/>
    <p:sldId id="629" r:id="rId7"/>
    <p:sldId id="627" r:id="rId8"/>
    <p:sldId id="623" r:id="rId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4</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3251" y="1008373"/>
            <a:ext cx="11066585" cy="4727320"/>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STOKLAMA</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Stok Kavramı</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işletmelerin karşılaşabilecekleri ani ihtiyaçları karşılayabilmesini ve üretimin riske uğramadan devam edebilmesini sağlayabilmek için sürekli olarak depolarında bulundurdukları hammadde ve malzemelerin miktarı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Savi</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1996:12) şeklinde tanımlanabilir </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İşletmelerde stok bulundurmanın temel gerekçeleri arasında (Şenol, 2012:3);</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 ürünün üretimi ve dağıtımı için gerekli işlemlerin birbirinden bağımsız olarak sürdürülmesini sağlamak,</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*Yetersiz malzemeden kaynaklı üretim yetersizliğinde ve mevsimsel olarak karşılaşılan talep farklılığı durumlarında tüketici talebini karşılayabilmek,</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*İşletmenin üretim seviyesini korumak ve işgücünün kalıcılığını sağlamak,</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*Talep dalgalanmaları sonucu oluşabilecek etkilere karşı savunma yapabilmek,</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*Ürün miktarlarındaki indirimlerden faydalanabilmek,</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*Yeni ürün satın alma durumunda oluşacak fiyat farklılıkları veya tedarik edememe tehlikelerine karşı önlem alabilmek ve</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*Üretimin ekonomik olarak sürdürülebilmesi için muhtemel üretim artışı </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ihtimallerini </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göz önüne almak gösterilebilir.</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0842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4868" y="551430"/>
            <a:ext cx="9980246" cy="6622197"/>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Kontrolünün Tanımı, Önemi ve Amaçları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İşletmelerde stok kontrolü yapmanın amaçlarını şu şekilde sıralamak mümkündür(Bulut, 2014:49);</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*Stoklarda bulunan malzemelerin miktarlarının ve değerlerinin bilinmesi,</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*Belirli bir süre içinde stokta bulunan malzeme değeri ile olması gereken malzeme değerinin denkliğini sağlamak amacıyla aşağıdaki formül kullanılır: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'Başlangıç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stoku+dönem</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içi alışlar-dönem içi çıkışlar=dönem sonu stoku''</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Sık tüketilmeyen malzemelerin listesinin oluşturulması zorunludur. Bu nedenle stokların etkin bir şekilde denetlenebilmesi için planlı bir kayıt sisteminin oluşturulması gerekir.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*Kullanılan mal ve malzeme maliyetlerinin satış miktarları açısından karşılaştırılması ile tüketilecek yiyecek maliyet oranının belirlenmesi önemlidir.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*Kayıpların en aza indirilmesi ve engel olunabilmesi zorunludur.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*Tüketimi yavaş olan malzemelerin listesi yapılmalıdır.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*Satışlara göre kullanılan malzemelerin karşılaştırılması yapılarak tüketilen yiyecek yüzdesini belirlemek.</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devir hızını yiyecek grupları içerisinde belirlemek(Aktaş, 1995:172</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Tüm </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alanlarındaki stok seviyelerinin devamlılığını sağlamak(</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Jones</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ve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Ferroni</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1994</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47693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8708" y="1143613"/>
            <a:ext cx="9980246" cy="4997137"/>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Kontrolünün Tanımı, Önemi ve Amaçları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içecek işletmelerinde stok kontrolü yapmak işletmenin maliyetlerini kontrol altında tutabilmesi açısından önemli bir yöntemdir. Stok kontrolü sayesinde işletmelerin elde edebileceği bazı yararlar bulunmaktadır. Bu yararlar şunlardır(Lojistik Dünyası, 2011</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Üretim faaliyetlerinin düzenli yönetimi sayesinde boş beklemeler ve yığılmalar azalır.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*İnsan, makine ve malzeme kullanımında etkinlik sağlanır.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gereksinimini önceden belirleneceğinden sağlıklı finans yönetimi yapılabilir.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*Tedarik ve satış giderleri azaltılır.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*Daha gerçekçi üretim programı yapılabilir.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*Maliyet muhasebesi kayıtları doğru tutularak üst yönetime en doğru bilgiler iletilir.</a:t>
            </a:r>
            <a:endParaRPr lang="tr-TR" sz="1600" kern="150" dirty="0">
              <a:latin typeface="Times New Roman" panose="02020603050405020304" pitchFamily="18" charset="0"/>
              <a:ea typeface="SimSun" panose="02010600030101010101" pitchFamily="2" charset="-122"/>
              <a:cs typeface="Mangal"/>
            </a:endParaRPr>
          </a:p>
          <a:p>
            <a:pPr algn="just">
              <a:lnSpc>
                <a:spcPct val="150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57724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949235" y="830349"/>
            <a:ext cx="7898674" cy="867930"/>
          </a:xfrm>
          <a:prstGeom prst="rect">
            <a:avLst/>
          </a:prstGeom>
        </p:spPr>
        <p:txBody>
          <a:bodyPr wrap="square">
            <a:spAutoFit/>
          </a:bodyPr>
          <a:lstStyle/>
          <a:p>
            <a:pPr algn="ctr">
              <a:lnSpc>
                <a:spcPct val="105000"/>
              </a:lnSpc>
              <a:spcAft>
                <a:spcPts val="0"/>
              </a:spcAft>
            </a:pPr>
            <a:r>
              <a:rPr lang="tr-TR" sz="2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400" kern="150" dirty="0" smtClean="0">
              <a:latin typeface="Times New Roman" panose="02020603050405020304" pitchFamily="18" charset="0"/>
              <a:ea typeface="SimSun" panose="02010600030101010101" pitchFamily="2" charset="-122"/>
              <a:cs typeface="Mangal"/>
            </a:endParaRPr>
          </a:p>
          <a:p>
            <a:pPr algn="ctr">
              <a:lnSpc>
                <a:spcPct val="105000"/>
              </a:lnSpc>
              <a:spcAft>
                <a:spcPts val="0"/>
              </a:spcAft>
            </a:pPr>
            <a:r>
              <a:rPr lang="tr-TR" sz="2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Elde Bulundurma Maliyet Kalemleri</a:t>
            </a:r>
            <a:endParaRPr lang="tr-TR" sz="2400" kern="150" dirty="0">
              <a:latin typeface="Times New Roman" panose="02020603050405020304" pitchFamily="18" charset="0"/>
              <a:ea typeface="SimSun" panose="02010600030101010101" pitchFamily="2" charset="-122"/>
              <a:cs typeface="Mangal"/>
            </a:endParaRPr>
          </a:p>
        </p:txBody>
      </p:sp>
      <p:graphicFrame>
        <p:nvGraphicFramePr>
          <p:cNvPr id="6" name="Tablo 5"/>
          <p:cNvGraphicFramePr>
            <a:graphicFrameLocks noGrp="1"/>
          </p:cNvGraphicFramePr>
          <p:nvPr>
            <p:extLst>
              <p:ext uri="{D42A27DB-BD31-4B8C-83A1-F6EECF244321}">
                <p14:modId xmlns:p14="http://schemas.microsoft.com/office/powerpoint/2010/main" val="105793074"/>
              </p:ext>
            </p:extLst>
          </p:nvPr>
        </p:nvGraphicFramePr>
        <p:xfrm>
          <a:off x="2648068" y="2612573"/>
          <a:ext cx="6120130" cy="3312848"/>
        </p:xfrm>
        <a:graphic>
          <a:graphicData uri="http://schemas.openxmlformats.org/drawingml/2006/table">
            <a:tbl>
              <a:tblPr>
                <a:tableStyleId>{8799B23B-EC83-4686-B30A-512413B5E67A}</a:tableStyleId>
              </a:tblPr>
              <a:tblGrid>
                <a:gridCol w="3060065">
                  <a:extLst>
                    <a:ext uri="{9D8B030D-6E8A-4147-A177-3AD203B41FA5}">
                      <a16:colId xmlns:a16="http://schemas.microsoft.com/office/drawing/2014/main" val="1117406370"/>
                    </a:ext>
                  </a:extLst>
                </a:gridCol>
                <a:gridCol w="3060065">
                  <a:extLst>
                    <a:ext uri="{9D8B030D-6E8A-4147-A177-3AD203B41FA5}">
                      <a16:colId xmlns:a16="http://schemas.microsoft.com/office/drawing/2014/main" val="3172243376"/>
                    </a:ext>
                  </a:extLst>
                </a:gridCol>
              </a:tblGrid>
              <a:tr h="414106">
                <a:tc>
                  <a:txBody>
                    <a:bodyPr/>
                    <a:lstStyle/>
                    <a:p>
                      <a:pPr algn="just">
                        <a:lnSpc>
                          <a:spcPct val="105000"/>
                        </a:lnSpc>
                        <a:spcAft>
                          <a:spcPts val="0"/>
                        </a:spcAft>
                      </a:pPr>
                      <a:r>
                        <a:rPr lang="tr-TR" sz="1200" kern="150">
                          <a:effectLst/>
                        </a:rPr>
                        <a:t>ELDE BULUNDURMA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ÜRÜN BİRİM FİYATININ YÜZDESİ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1830909871"/>
                  </a:ext>
                </a:extLst>
              </a:tr>
              <a:tr h="414106">
                <a:tc>
                  <a:txBody>
                    <a:bodyPr/>
                    <a:lstStyle/>
                    <a:p>
                      <a:pPr algn="just">
                        <a:lnSpc>
                          <a:spcPct val="105000"/>
                        </a:lnSpc>
                        <a:spcAft>
                          <a:spcPts val="0"/>
                        </a:spcAft>
                      </a:pPr>
                      <a:r>
                        <a:rPr lang="tr-TR" sz="1200" kern="150">
                          <a:effectLst/>
                        </a:rPr>
                        <a:t>ÜRÜN İÇİN HARCANMIŞ PARA</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%10 - % 15</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1373037733"/>
                  </a:ext>
                </a:extLst>
              </a:tr>
              <a:tr h="414106">
                <a:tc>
                  <a:txBody>
                    <a:bodyPr/>
                    <a:lstStyle/>
                    <a:p>
                      <a:pPr algn="just">
                        <a:lnSpc>
                          <a:spcPct val="105000"/>
                        </a:lnSpc>
                        <a:spcAft>
                          <a:spcPts val="0"/>
                        </a:spcAft>
                      </a:pPr>
                      <a:r>
                        <a:rPr lang="tr-TR" sz="1200" kern="150">
                          <a:effectLst/>
                        </a:rPr>
                        <a:t>DEPOLAMA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%2 - % 5</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780275679"/>
                  </a:ext>
                </a:extLst>
              </a:tr>
              <a:tr h="414106">
                <a:tc>
                  <a:txBody>
                    <a:bodyPr/>
                    <a:lstStyle/>
                    <a:p>
                      <a:pPr algn="just">
                        <a:lnSpc>
                          <a:spcPct val="105000"/>
                        </a:lnSpc>
                        <a:spcAft>
                          <a:spcPts val="0"/>
                        </a:spcAft>
                      </a:pPr>
                      <a:r>
                        <a:rPr lang="tr-TR" sz="1200" kern="150">
                          <a:effectLst/>
                        </a:rPr>
                        <a:t>KAYIP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%4 - % 6</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1746708088"/>
                  </a:ext>
                </a:extLst>
              </a:tr>
              <a:tr h="414106">
                <a:tc>
                  <a:txBody>
                    <a:bodyPr/>
                    <a:lstStyle/>
                    <a:p>
                      <a:pPr algn="just">
                        <a:lnSpc>
                          <a:spcPct val="105000"/>
                        </a:lnSpc>
                        <a:spcAft>
                          <a:spcPts val="0"/>
                        </a:spcAft>
                      </a:pPr>
                      <a:r>
                        <a:rPr lang="tr-TR" sz="1200" kern="150">
                          <a:effectLst/>
                        </a:rPr>
                        <a:t>İSTİFLEME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%1 - % 2</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2481355570"/>
                  </a:ext>
                </a:extLst>
              </a:tr>
              <a:tr h="414106">
                <a:tc>
                  <a:txBody>
                    <a:bodyPr/>
                    <a:lstStyle/>
                    <a:p>
                      <a:pPr algn="just">
                        <a:lnSpc>
                          <a:spcPct val="105000"/>
                        </a:lnSpc>
                        <a:spcAft>
                          <a:spcPts val="0"/>
                        </a:spcAft>
                      </a:pPr>
                      <a:r>
                        <a:rPr lang="tr-TR" sz="1200" kern="150">
                          <a:effectLst/>
                        </a:rPr>
                        <a:t>YÖNETİM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%1 - % 2</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2290619566"/>
                  </a:ext>
                </a:extLst>
              </a:tr>
              <a:tr h="414106">
                <a:tc>
                  <a:txBody>
                    <a:bodyPr/>
                    <a:lstStyle/>
                    <a:p>
                      <a:pPr algn="just">
                        <a:lnSpc>
                          <a:spcPct val="105000"/>
                        </a:lnSpc>
                        <a:spcAft>
                          <a:spcPts val="0"/>
                        </a:spcAft>
                      </a:pPr>
                      <a:r>
                        <a:rPr lang="tr-TR" sz="1200" kern="150">
                          <a:effectLst/>
                        </a:rPr>
                        <a:t>SİGORTA MALİYETİ</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a:effectLst/>
                        </a:rPr>
                        <a:t>%1 - % 5</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3612760276"/>
                  </a:ext>
                </a:extLst>
              </a:tr>
              <a:tr h="414106">
                <a:tc>
                  <a:txBody>
                    <a:bodyPr/>
                    <a:lstStyle/>
                    <a:p>
                      <a:pPr algn="just">
                        <a:lnSpc>
                          <a:spcPct val="105000"/>
                        </a:lnSpc>
                        <a:spcAft>
                          <a:spcPts val="0"/>
                        </a:spcAft>
                      </a:pPr>
                      <a:r>
                        <a:rPr lang="tr-TR" sz="1200" kern="150">
                          <a:effectLst/>
                        </a:rPr>
                        <a:t>TOPLAM</a:t>
                      </a:r>
                      <a:endParaRPr lang="tr-TR" sz="1200" kern="150">
                        <a:effectLst/>
                        <a:latin typeface="Times New Roman" panose="02020603050405020304" pitchFamily="18" charset="0"/>
                        <a:ea typeface="SimSun" panose="02010600030101010101" pitchFamily="2" charset="-122"/>
                        <a:cs typeface="Mangal"/>
                      </a:endParaRPr>
                    </a:p>
                  </a:txBody>
                  <a:tcPr marL="34925" marR="34925" marT="34925" marB="34925"/>
                </a:tc>
                <a:tc>
                  <a:txBody>
                    <a:bodyPr/>
                    <a:lstStyle/>
                    <a:p>
                      <a:pPr algn="just">
                        <a:lnSpc>
                          <a:spcPct val="105000"/>
                        </a:lnSpc>
                        <a:spcAft>
                          <a:spcPts val="0"/>
                        </a:spcAft>
                      </a:pPr>
                      <a:r>
                        <a:rPr lang="tr-TR" sz="1200" kern="150" dirty="0">
                          <a:effectLst/>
                        </a:rPr>
                        <a:t>%19 - % 35</a:t>
                      </a:r>
                      <a:endParaRPr lang="tr-TR" sz="1200" kern="150" dirty="0">
                        <a:effectLst/>
                        <a:latin typeface="Times New Roman" panose="02020603050405020304" pitchFamily="18" charset="0"/>
                        <a:ea typeface="SimSun" panose="02010600030101010101" pitchFamily="2" charset="-122"/>
                        <a:cs typeface="Mangal"/>
                      </a:endParaRPr>
                    </a:p>
                  </a:txBody>
                  <a:tcPr marL="34925" marR="34925" marT="34925" marB="34925"/>
                </a:tc>
                <a:extLst>
                  <a:ext uri="{0D108BD9-81ED-4DB2-BD59-A6C34878D82A}">
                    <a16:rowId xmlns:a16="http://schemas.microsoft.com/office/drawing/2014/main" val="3653621475"/>
                  </a:ext>
                </a:extLst>
              </a:tr>
            </a:tbl>
          </a:graphicData>
        </a:graphic>
      </p:graphicFrame>
    </p:spTree>
    <p:extLst>
      <p:ext uri="{BB962C8B-B14F-4D97-AF65-F5344CB8AC3E}">
        <p14:creationId xmlns:p14="http://schemas.microsoft.com/office/powerpoint/2010/main" val="2838615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660511" y="1640245"/>
            <a:ext cx="10152185" cy="3776418"/>
          </a:xfrm>
          <a:prstGeom prst="rect">
            <a:avLst/>
          </a:prstGeom>
        </p:spPr>
        <p:txBody>
          <a:bodyPr wrap="square">
            <a:spAutoFit/>
          </a:bodyPr>
          <a:lstStyle/>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Kontrol Maliyetleri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İşletmelerde satın alınan ürünlerin üretim aşamasına kadar depolarda tutulması işlemi ek gider kalemi oluşturmaktadır. Stokların işletmede kalması bir maliyet kalemi oluşturduğu gibi stoklarda kalmayan hammadde ve malzemelerde işletme için ayrıca bir maliyet demektir. Bunun yanı sıra elde bulunmayan hammadde ve malzemeler için yeniden siparişin oluşturulması da aynı şekilde işletmeler için ek bir maliyettir.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üretim için depoda bulunan yiyecek içeceklerin stokta bulundurulması, stok oluşturulmaması ve tükenen ürünlerin siparişleri ek gider oluşturan durumlardır. Bu giderlerin sürekli kontrol altında tutulması gerekir .Burada önemli olan konular üretim yapmak için stoklanan ürünlerin üretim miktarından daha fazla olması ya da stoklanan hammadde  ve malzemelerin üretim miktarından az olması, elde bulunan yiyecek içeceklerin bozulmuş olması ve yeniden sipariş verme durumunda tedarik, ulaşım ve stoklama maliyetlerinin yüksek olmasıdır. Bu nedenlerden dolayı yiyecek içecek işletmelerinde aşağıdaki stok kontrol maliyetleri oluşmaktadır.</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Elde Bulundurma Maliyeti</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Bunlar yiyecek içecek işletmelerinin depolama, stokların kontrolü aşamasında hammadde ve malzemelerin elden geçirilmesi için oluşan vergi, sigorta, bozulma, eskime ve firelerden kaynaklanan maliyetlerdir (Başaran ve Acılar, 2008:85)(</a:t>
            </a:r>
            <a:r>
              <a:rPr lang="tr-TR" sz="12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bkz.Tablo</a:t>
            </a: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4.5).Elde bulundurma maliyeti bir ürünün dayanıklılığına göre genellikle bir yıl süre ile depoda tutulması sonucu ortaya çıkar. Bu maliyet genel olarak ürün için harcanan para, depolama, hasarlar, kayıplar, istifleme, yönetim ve sigorta maliyetlerinden oluşmaktadır. Elde bulundurma maliyeti ürünün bir birimine denk gelen fiyatının %19 ile %35'i arasında ortaya çıkmaktadır(Kahraman, 2015:13);</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2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22916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4801" y="1461977"/>
            <a:ext cx="10222523" cy="4436471"/>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Elde Bulundurmama Maliyeti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Elde bulundurmama maliyeti diğer bir adıyla stoksuzluk maliyeti, elde bulundurma maliyetini aksine depolarda hammadde ve malzemelerin kalmadığı durumlarda ortaya çıkan bir maliyet türüdür. İşletmelerin genel satış rakamları dışında oluşacak olağanüstü talep artışı karşısında stokta malzeme bulunmaması durumunda satış kayıpları oluşmaktadır. Bunun yanında siparişlerin gecikmesinden dolayı da gecikme maliyetleri ortaya çıkmaktadır. Bu aynı zamanda yiyecek içecek işletmelerinin müşterileri gözünde olumsuz imaj oluşmasına da neden olabilecektir(</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Reitix</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2013).</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Sipariş Maliyeti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stok kontrol maliyetlerinden bir diğeri de sipariş maliyetleridir. Sipariş maliyetleri üretim için yapılan siparişlerden ve bu siparişlerin satın alınmasından doğan maliyetler olmak üzere ikiye ayrılmaktadır. Üretim için yapılan siparişlerin maliyetleri siparişlerin hazırlanması, kontrolü, saklanması ve stok kayıtlarının güncelleştirilmesi gibi maliyet kalemlerini kapsamaktadır. Siparişler için satın alma maliyetleri ise satın alma istek ve siparişlerinin hazırlanması, siparişin gönderilmesi, siparişin teslim alınması, saklanması ve stok kayıtlarının güncellenmesi gibi maliyetleri içerir(Başaran ve Acılar, 2008:84).</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1350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5729</TotalTime>
  <Words>979</Words>
  <Application>Microsoft Office PowerPoint</Application>
  <PresentationFormat>Geniş ekran</PresentationFormat>
  <Paragraphs>89</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2020-05-07T19:58:28Z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