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573" r:id="rId2"/>
    <p:sldId id="624" r:id="rId3"/>
    <p:sldId id="625" r:id="rId4"/>
    <p:sldId id="626" r:id="rId5"/>
    <p:sldId id="627" r:id="rId6"/>
    <p:sldId id="628" r:id="rId7"/>
    <p:sldId id="629" r:id="rId8"/>
    <p:sldId id="623" r:id="rId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7.xml"/><Relationship Id="rId5" Type="http://schemas.openxmlformats.org/officeDocument/2006/relationships/image" Target="../media/image54.png"/><Relationship Id="rId4" Type="http://schemas.openxmlformats.org/officeDocument/2006/relationships/image" Target="../media/image53.png"/></Relationships>
</file>

<file path=ppt/slides/_rels/slide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5.png"/><Relationship Id="rId1" Type="http://schemas.openxmlformats.org/officeDocument/2006/relationships/slideLayout" Target="../slideLayouts/slideLayout7.xml"/><Relationship Id="rId5" Type="http://schemas.openxmlformats.org/officeDocument/2006/relationships/image" Target="../media/image56.png"/><Relationship Id="rId4" Type="http://schemas.openxmlformats.org/officeDocument/2006/relationships/image" Target="../media/image53.png"/></Relationships>
</file>

<file path=ppt/slides/_rels/slide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7.png"/><Relationship Id="rId1" Type="http://schemas.openxmlformats.org/officeDocument/2006/relationships/slideLayout" Target="../slideLayouts/slideLayout7.xml"/><Relationship Id="rId5" Type="http://schemas.openxmlformats.org/officeDocument/2006/relationships/image" Target="../media/image58.png"/><Relationship Id="rId4" Type="http://schemas.openxmlformats.org/officeDocument/2006/relationships/image" Target="../media/image5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070716" y="4450008"/>
            <a:ext cx="1710726"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10</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847287"/>
            <a:ext cx="11443062" cy="2811604"/>
          </a:xfrm>
          <a:prstGeom prst="rect">
            <a:avLst/>
          </a:prstGeom>
        </p:spPr>
        <p:txBody>
          <a:bodyPr wrap="square">
            <a:spAutoFit/>
          </a:bodyPr>
          <a:lstStyle/>
          <a:p>
            <a:pPr algn="ctr">
              <a:lnSpc>
                <a:spcPct val="107000"/>
              </a:lnSpc>
              <a:spcAft>
                <a:spcPts val="800"/>
              </a:spcAf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Yiyecek İçecek Bütçesi Gider Tahmini</a:t>
            </a:r>
          </a:p>
          <a:p>
            <a:pPr algn="ctr">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Yiyecek içecek satışlarının maliyetleri hesaplanırken geçmiş senelere ait ortalama değerler kullanılabilir. Örneğin geçmiş son beş senenin ortalama yüzdesi referans alınabilir. İşletme isterse son senenin artış oranını da kendisine referans olarak belirleyebilir. Bu karar işletmenin içinde bulunduğu ekonomik ve diğer dış etkenlere göre belirlenebilecektir.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tr-TR" sz="14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tr-TR" sz="1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tr-TR" sz="1400" dirty="0">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Dikdörtgen 2"/>
              <p:cNvSpPr/>
              <p:nvPr/>
            </p:nvSpPr>
            <p:spPr>
              <a:xfrm>
                <a:off x="2769325" y="3553784"/>
                <a:ext cx="7106195" cy="1927579"/>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a:spAutoFit/>
              </a:bodyPr>
              <a:lstStyle/>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Satış maliyeti ilgili olarak şu formüllerden yararlanılabilir:</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Yiyecek maliyet yüzdesi</a:t>
                </a:r>
                <a14:m>
                  <m:oMath xmlns:m="http://schemas.openxmlformats.org/officeDocument/2006/math">
                    <m:r>
                      <a:rPr lang="tr-TR" i="1">
                        <a:latin typeface="Cambria Math" panose="02040503050406030204" pitchFamily="18" charset="0"/>
                        <a:ea typeface="Calibri" panose="020F0502020204030204" pitchFamily="34" charset="0"/>
                        <a:cs typeface="Times New Roman" panose="02020603050405020304" pitchFamily="18" charset="0"/>
                      </a:rPr>
                      <m:t>=</m:t>
                    </m:r>
                    <m:f>
                      <m:fPr>
                        <m:ctrlPr>
                          <a:rPr lang="tr-TR" i="1">
                            <a:latin typeface="Cambria Math" panose="02040503050406030204" pitchFamily="18" charset="0"/>
                            <a:ea typeface="Calibri" panose="020F0502020204030204" pitchFamily="34" charset="0"/>
                            <a:cs typeface="Times New Roman" panose="02020603050405020304" pitchFamily="18" charset="0"/>
                          </a:rPr>
                        </m:ctrlPr>
                      </m:fPr>
                      <m:num>
                        <m:r>
                          <a:rPr lang="tr-TR"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i="1">
                            <a:latin typeface="Cambria Math" panose="02040503050406030204" pitchFamily="18" charset="0"/>
                            <a:ea typeface="Calibri" panose="020F0502020204030204" pitchFamily="34" charset="0"/>
                            <a:cs typeface="Times New Roman" panose="02020603050405020304" pitchFamily="18" charset="0"/>
                          </a:rPr>
                          <m:t> </m:t>
                        </m:r>
                        <m:r>
                          <a:rPr lang="tr-TR" i="1">
                            <a:latin typeface="Cambria Math" panose="02040503050406030204" pitchFamily="18" charset="0"/>
                            <a:ea typeface="Calibri" panose="020F0502020204030204" pitchFamily="34" charset="0"/>
                            <a:cs typeface="Times New Roman" panose="02020603050405020304" pitchFamily="18" charset="0"/>
                          </a:rPr>
                          <m:t>𝑦𝑖𝑦𝑒𝑐𝑒𝑘</m:t>
                        </m:r>
                        <m:r>
                          <a:rPr lang="tr-TR" i="1">
                            <a:latin typeface="Cambria Math" panose="02040503050406030204" pitchFamily="18" charset="0"/>
                            <a:ea typeface="Calibri" panose="020F0502020204030204" pitchFamily="34" charset="0"/>
                            <a:cs typeface="Times New Roman" panose="02020603050405020304" pitchFamily="18" charset="0"/>
                          </a:rPr>
                          <m:t> </m:t>
                        </m:r>
                        <m:r>
                          <a:rPr lang="tr-TR"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i="1">
                            <a:latin typeface="Cambria Math" panose="02040503050406030204" pitchFamily="18" charset="0"/>
                            <a:ea typeface="Calibri" panose="020F0502020204030204" pitchFamily="34" charset="0"/>
                            <a:cs typeface="Times New Roman" panose="02020603050405020304" pitchFamily="18" charset="0"/>
                          </a:rPr>
                          <m:t>𝑌𝑖𝑦𝑒𝑐𝑒𝑘</m:t>
                        </m:r>
                        <m:r>
                          <a:rPr lang="tr-TR" i="1">
                            <a:latin typeface="Cambria Math" panose="02040503050406030204" pitchFamily="18" charset="0"/>
                            <a:ea typeface="Calibri" panose="020F0502020204030204" pitchFamily="34" charset="0"/>
                            <a:cs typeface="Times New Roman" panose="02020603050405020304" pitchFamily="18" charset="0"/>
                          </a:rPr>
                          <m:t> </m:t>
                        </m:r>
                        <m:r>
                          <a:rPr lang="tr-TR" i="1">
                            <a:latin typeface="Cambria Math" panose="02040503050406030204" pitchFamily="18" charset="0"/>
                            <a:ea typeface="Calibri" panose="020F0502020204030204" pitchFamily="34" charset="0"/>
                            <a:cs typeface="Times New Roman" panose="02020603050405020304" pitchFamily="18" charset="0"/>
                          </a:rPr>
                          <m:t>𝑠𝑎𝑡𝚤</m:t>
                        </m:r>
                        <m:r>
                          <a:rPr lang="tr-TR" i="1">
                            <a:latin typeface="Cambria Math" panose="02040503050406030204" pitchFamily="18" charset="0"/>
                            <a:ea typeface="Calibri" panose="020F0502020204030204" pitchFamily="34" charset="0"/>
                            <a:cs typeface="Times New Roman" panose="02020603050405020304" pitchFamily="18" charset="0"/>
                          </a:rPr>
                          <m:t>ş</m:t>
                        </m:r>
                        <m:r>
                          <a:rPr lang="tr-TR"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İçecek maliyet</a:t>
                </a:r>
                <a14:m>
                  <m:oMath xmlns:m="http://schemas.openxmlformats.org/officeDocument/2006/math">
                    <m:r>
                      <a:rPr lang="tr-TR">
                        <a:latin typeface="Cambria Math" panose="02040503050406030204" pitchFamily="18" charset="0"/>
                        <a:ea typeface="Calibri" panose="020F0502020204030204" pitchFamily="34" charset="0"/>
                        <a:cs typeface="Times New Roman" panose="02020603050405020304" pitchFamily="18" charset="0"/>
                      </a:rPr>
                      <m:t> </m:t>
                    </m:r>
                    <m:r>
                      <m:rPr>
                        <m:sty m:val="p"/>
                      </m:rPr>
                      <a:rPr lang="tr-TR">
                        <a:latin typeface="Cambria Math" panose="02040503050406030204" pitchFamily="18" charset="0"/>
                        <a:ea typeface="Calibri" panose="020F0502020204030204" pitchFamily="34" charset="0"/>
                        <a:cs typeface="Times New Roman" panose="02020603050405020304" pitchFamily="18" charset="0"/>
                      </a:rPr>
                      <m:t>y</m:t>
                    </m:r>
                    <m:r>
                      <a:rPr lang="tr-TR">
                        <a:latin typeface="Cambria Math" panose="02040503050406030204" pitchFamily="18" charset="0"/>
                        <a:ea typeface="Calibri" panose="020F0502020204030204" pitchFamily="34" charset="0"/>
                        <a:cs typeface="Times New Roman" panose="02020603050405020304" pitchFamily="18" charset="0"/>
                      </a:rPr>
                      <m:t>ü</m:t>
                    </m:r>
                    <m:r>
                      <m:rPr>
                        <m:sty m:val="p"/>
                      </m:rPr>
                      <a:rPr lang="tr-TR">
                        <a:latin typeface="Cambria Math" panose="02040503050406030204" pitchFamily="18" charset="0"/>
                        <a:ea typeface="Calibri" panose="020F0502020204030204" pitchFamily="34" charset="0"/>
                        <a:cs typeface="Times New Roman" panose="02020603050405020304" pitchFamily="18" charset="0"/>
                      </a:rPr>
                      <m:t>zdesi</m:t>
                    </m:r>
                    <m:r>
                      <a:rPr lang="tr-TR" i="1">
                        <a:latin typeface="Cambria Math" panose="02040503050406030204" pitchFamily="18" charset="0"/>
                        <a:ea typeface="Calibri" panose="020F0502020204030204" pitchFamily="34" charset="0"/>
                        <a:cs typeface="Times New Roman" panose="02020603050405020304" pitchFamily="18" charset="0"/>
                      </a:rPr>
                      <m:t>=</m:t>
                    </m:r>
                    <m:f>
                      <m:fPr>
                        <m:ctrlPr>
                          <a:rPr lang="tr-TR" i="1">
                            <a:latin typeface="Cambria Math" panose="02040503050406030204" pitchFamily="18" charset="0"/>
                            <a:ea typeface="Calibri" panose="020F0502020204030204" pitchFamily="34" charset="0"/>
                            <a:cs typeface="Times New Roman" panose="02020603050405020304" pitchFamily="18" charset="0"/>
                          </a:rPr>
                        </m:ctrlPr>
                      </m:fPr>
                      <m:num>
                        <m:r>
                          <a:rPr lang="tr-TR"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i="1">
                            <a:latin typeface="Cambria Math" panose="02040503050406030204" pitchFamily="18" charset="0"/>
                            <a:ea typeface="Calibri" panose="020F0502020204030204" pitchFamily="34" charset="0"/>
                            <a:cs typeface="Times New Roman" panose="02020603050405020304" pitchFamily="18" charset="0"/>
                          </a:rPr>
                          <m:t> </m:t>
                        </m:r>
                        <m:r>
                          <a:rPr lang="tr-TR" i="1">
                            <a:latin typeface="Cambria Math" panose="02040503050406030204" pitchFamily="18" charset="0"/>
                            <a:ea typeface="Calibri" panose="020F0502020204030204" pitchFamily="34" charset="0"/>
                            <a:cs typeface="Times New Roman" panose="02020603050405020304" pitchFamily="18" charset="0"/>
                          </a:rPr>
                          <m:t>𝑖</m:t>
                        </m:r>
                        <m:r>
                          <a:rPr lang="tr-TR" i="1">
                            <a:latin typeface="Cambria Math" panose="02040503050406030204" pitchFamily="18" charset="0"/>
                            <a:ea typeface="Calibri" panose="020F0502020204030204" pitchFamily="34" charset="0"/>
                            <a:cs typeface="Times New Roman" panose="02020603050405020304" pitchFamily="18" charset="0"/>
                          </a:rPr>
                          <m:t>ç</m:t>
                        </m:r>
                        <m:r>
                          <a:rPr lang="tr-TR" i="1">
                            <a:latin typeface="Cambria Math" panose="02040503050406030204" pitchFamily="18" charset="0"/>
                            <a:ea typeface="Calibri" panose="020F0502020204030204" pitchFamily="34" charset="0"/>
                            <a:cs typeface="Times New Roman" panose="02020603050405020304" pitchFamily="18" charset="0"/>
                          </a:rPr>
                          <m:t>𝑒𝑐𝑒𝑘</m:t>
                        </m:r>
                        <m:r>
                          <a:rPr lang="tr-TR" i="1">
                            <a:latin typeface="Cambria Math" panose="02040503050406030204" pitchFamily="18" charset="0"/>
                            <a:ea typeface="Calibri" panose="020F0502020204030204" pitchFamily="34" charset="0"/>
                            <a:cs typeface="Times New Roman" panose="02020603050405020304" pitchFamily="18" charset="0"/>
                          </a:rPr>
                          <m:t> </m:t>
                        </m:r>
                        <m:r>
                          <a:rPr lang="tr-TR"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i="1">
                            <a:latin typeface="Cambria Math" panose="02040503050406030204" pitchFamily="18" charset="0"/>
                            <a:ea typeface="Calibri" panose="020F0502020204030204" pitchFamily="34" charset="0"/>
                            <a:cs typeface="Times New Roman" panose="02020603050405020304" pitchFamily="18" charset="0"/>
                          </a:rPr>
                          <m:t>İç</m:t>
                        </m:r>
                        <m:r>
                          <a:rPr lang="tr-TR" i="1">
                            <a:latin typeface="Cambria Math" panose="02040503050406030204" pitchFamily="18" charset="0"/>
                            <a:ea typeface="Calibri" panose="020F0502020204030204" pitchFamily="34" charset="0"/>
                            <a:cs typeface="Times New Roman" panose="02020603050405020304" pitchFamily="18" charset="0"/>
                          </a:rPr>
                          <m:t>𝑒𝑐𝑒𝑘</m:t>
                        </m:r>
                        <m:r>
                          <a:rPr lang="tr-TR" b="0" i="1" smtClean="0">
                            <a:latin typeface="Cambria Math" panose="02040503050406030204" pitchFamily="18" charset="0"/>
                            <a:ea typeface="Calibri" panose="020F0502020204030204" pitchFamily="34" charset="0"/>
                            <a:cs typeface="Times New Roman" panose="02020603050405020304" pitchFamily="18" charset="0"/>
                          </a:rPr>
                          <m:t> </m:t>
                        </m:r>
                        <m:r>
                          <a:rPr lang="tr-TR" i="1">
                            <a:latin typeface="Cambria Math" panose="02040503050406030204" pitchFamily="18" charset="0"/>
                            <a:ea typeface="Calibri" panose="020F0502020204030204" pitchFamily="34" charset="0"/>
                            <a:cs typeface="Times New Roman" panose="02020603050405020304" pitchFamily="18" charset="0"/>
                          </a:rPr>
                          <m:t>𝑠𝑎𝑡𝚤</m:t>
                        </m:r>
                        <m:r>
                          <a:rPr lang="tr-TR" i="1">
                            <a:latin typeface="Cambria Math" panose="02040503050406030204" pitchFamily="18" charset="0"/>
                            <a:ea typeface="Calibri" panose="020F0502020204030204" pitchFamily="34" charset="0"/>
                            <a:cs typeface="Times New Roman" panose="02020603050405020304" pitchFamily="18" charset="0"/>
                          </a:rPr>
                          <m:t>ş</m:t>
                        </m:r>
                        <m:r>
                          <a:rPr lang="tr-TR"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dirty="0"/>
              </a:p>
            </p:txBody>
          </p:sp>
        </mc:Choice>
        <mc:Fallback xmlns="">
          <p:sp>
            <p:nvSpPr>
              <p:cNvPr id="3" name="Dikdörtgen 2"/>
              <p:cNvSpPr>
                <a:spLocks noRot="1" noChangeAspect="1" noMove="1" noResize="1" noEditPoints="1" noAdjustHandles="1" noChangeArrowheads="1" noChangeShapeType="1" noTextEdit="1"/>
              </p:cNvSpPr>
              <p:nvPr/>
            </p:nvSpPr>
            <p:spPr>
              <a:xfrm>
                <a:off x="2769325" y="3553784"/>
                <a:ext cx="7106195" cy="1927579"/>
              </a:xfrm>
              <a:prstGeom prst="rect">
                <a:avLst/>
              </a:prstGeom>
              <a:blipFill>
                <a:blip r:embed="rId2"/>
                <a:stretch>
                  <a:fillRect l="-686" t="-1899" b="-1899"/>
                </a:stretch>
              </a:blipFill>
            </p:spPr>
            <p:txBody>
              <a:bodyPr/>
              <a:lstStyle/>
              <a:p>
                <a:r>
                  <a:rPr lang="tr-TR">
                    <a:noFill/>
                  </a:rPr>
                  <a:t> </a:t>
                </a:r>
              </a:p>
            </p:txBody>
          </p:sp>
        </mc:Fallback>
      </mc:AlternateContent>
    </p:spTree>
    <p:extLst>
      <p:ext uri="{BB962C8B-B14F-4D97-AF65-F5344CB8AC3E}">
        <p14:creationId xmlns:p14="http://schemas.microsoft.com/office/powerpoint/2010/main" val="3641898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1521" y="1048121"/>
            <a:ext cx="10371908" cy="4557145"/>
          </a:xfrm>
          <a:prstGeom prst="rect">
            <a:avLst/>
          </a:prstGeom>
        </p:spPr>
        <p:txBody>
          <a:bodyPr wrap="square">
            <a:spAutoFit/>
          </a:bodyPr>
          <a:lstStyle/>
          <a:p>
            <a:pPr algn="ctr">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Yiyecek içecek işletmeleri, yiyecek maliyetlerinin durumunu günlük, haftalık, aylık dönemlerde kıyaslama olanağı sağlamak amacıyla yiyecek içecek maliyet yüzdelerini hesaplar .Yiyecek içecek maliyet yüzdesi, yiyecek satışlarıyla maliyetlerin kıyaslanmasına yarayan yiyecek servis oranı anahtarıdır. </a:t>
            </a:r>
          </a:p>
          <a:p>
            <a:pPr algn="ctr">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Maliyetlerin uygunluğunu araştırmak içim bu orana ihtiyaç olur. Yiyecek içecek maliyetlerinin her gün aynı kalacağı düşünülemeyeceği için önceki satışlardan hesaplanan maliyet yüzdesinin ilerleyen zaman içerisinde maliyet yüzdeleriyle kıyaslamaları yapılarak işletmenin satış-maliyet-kar durumları ortaya çıkarılabilir.</a:t>
            </a:r>
          </a:p>
          <a:p>
            <a:pPr algn="ctr">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Bir yiyeceğin maliyet yüzdesi üç unsurdan etkilenir</a:t>
            </a:r>
          </a:p>
          <a:p>
            <a:pPr algn="ctr">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1.Satılan yiyeceğin maliyeti</a:t>
            </a:r>
          </a:p>
          <a:p>
            <a:pPr algn="ctr">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2.Servis edilen porsiyonun büyüklüğü</a:t>
            </a:r>
          </a:p>
          <a:p>
            <a:pPr algn="ctr">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3.Müşteri tarafından ödenecek mönü fiyatı</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2873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36320" y="1556547"/>
            <a:ext cx="10162903" cy="2862322"/>
          </a:xfrm>
          <a:prstGeom prst="rect">
            <a:avLst/>
          </a:prstGeom>
        </p:spPr>
        <p:txBody>
          <a:bodyPr wrap="square">
            <a:spAutoFit/>
          </a:bodyPr>
          <a:lstStyle/>
          <a:p>
            <a:pPr algn="ctr"/>
            <a:r>
              <a:rPr lang="tr-TR" sz="2000" dirty="0">
                <a:latin typeface="Times New Roman" panose="02020603050405020304" pitchFamily="18" charset="0"/>
                <a:ea typeface="Calibri" panose="020F0502020204030204" pitchFamily="34" charset="0"/>
                <a:cs typeface="Times New Roman" panose="02020603050405020304" pitchFamily="18" charset="0"/>
              </a:rPr>
              <a:t>Yiyecek içecek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maliyet yüzdesi formülünde, maliyet olarak satılan yiyeceğin maliyeti akla gelmelidir. Stoktaki ya da üretim merkezlerinde bekleyen satılmamış yiyecek malzemeleri bu maliyet kapsamında değildir.</a:t>
            </a:r>
          </a:p>
          <a:p>
            <a:pPr algn="ctr"/>
            <a:endParaRPr lang="tr-TR" sz="2000" dirty="0">
              <a:latin typeface="Times New Roman" panose="02020603050405020304" pitchFamily="18" charset="0"/>
              <a:cs typeface="Times New Roman" panose="02020603050405020304" pitchFamily="18" charset="0"/>
            </a:endParaRPr>
          </a:p>
          <a:p>
            <a:pPr algn="ctr"/>
            <a:r>
              <a:rPr lang="tr-TR" sz="2000" dirty="0" smtClean="0">
                <a:latin typeface="Times New Roman" panose="02020603050405020304" pitchFamily="18" charset="0"/>
                <a:cs typeface="Times New Roman" panose="02020603050405020304" pitchFamily="18" charset="0"/>
              </a:rPr>
              <a:t>Düşük yiyecek maliyet yüzdesi, beklenenden daha az sayıda yiyeceğin servisinin yapıldığı veya standart reçetelerde tespit edilenden daha küçük porsiyonlarda yiyeceğin üretildiğini işaret eder.</a:t>
            </a:r>
          </a:p>
          <a:p>
            <a:pPr algn="ctr"/>
            <a:endParaRPr lang="tr-TR" sz="2000" dirty="0">
              <a:latin typeface="Times New Roman" panose="02020603050405020304" pitchFamily="18" charset="0"/>
              <a:cs typeface="Times New Roman" panose="02020603050405020304" pitchFamily="18" charset="0"/>
            </a:endParaRPr>
          </a:p>
          <a:p>
            <a:pPr algn="ctr"/>
            <a:r>
              <a:rPr lang="tr-TR" sz="2000" dirty="0" smtClean="0">
                <a:latin typeface="Times New Roman" panose="02020603050405020304" pitchFamily="18" charset="0"/>
                <a:cs typeface="Times New Roman" panose="02020603050405020304" pitchFamily="18" charset="0"/>
              </a:rPr>
              <a:t>Yüksek yiyecek maliyeti ise yiyecek maliyetlerinde artışlardan kaynaklandığı gibi bunun sebebi çalınma ve bozulma da olabilir.</a:t>
            </a:r>
            <a:endParaRPr lang="tr-TR" sz="2000" dirty="0"/>
          </a:p>
        </p:txBody>
      </p:sp>
      <p:sp>
        <p:nvSpPr>
          <p:cNvPr id="4" name="Dikdörtgen 3"/>
          <p:cNvSpPr/>
          <p:nvPr/>
        </p:nvSpPr>
        <p:spPr>
          <a:xfrm>
            <a:off x="496388" y="5241676"/>
            <a:ext cx="11512732" cy="1084015"/>
          </a:xfrm>
          <a:prstGeom prst="rect">
            <a:avLst/>
          </a:prstGeom>
        </p:spPr>
        <p:txBody>
          <a:bodyPr wrap="square">
            <a:spAutoFit/>
          </a:bodyPr>
          <a:lstStyle/>
          <a:p>
            <a:pPr algn="ctr">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Genellikle yiyecek içecek maliyeti ile ilgili olarak sektör ortalaması </a:t>
            </a:r>
            <a:r>
              <a:rPr lang="tr-TR"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%30 ile %40 </a:t>
            </a:r>
            <a:r>
              <a:rPr lang="tr-TR" dirty="0" smtClean="0">
                <a:latin typeface="Times New Roman" panose="02020603050405020304" pitchFamily="18" charset="0"/>
                <a:ea typeface="Calibri" panose="020F0502020204030204" pitchFamily="34" charset="0"/>
                <a:cs typeface="Times New Roman" panose="02020603050405020304" pitchFamily="18" charset="0"/>
              </a:rPr>
              <a:t>arasında, içecek maliyetleri ise </a:t>
            </a:r>
            <a:r>
              <a:rPr lang="tr-TR"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%18 ile %20</a:t>
            </a:r>
            <a:r>
              <a:rPr lang="tr-TR" dirty="0" smtClean="0">
                <a:latin typeface="Times New Roman" panose="02020603050405020304" pitchFamily="18" charset="0"/>
                <a:ea typeface="Calibri" panose="020F0502020204030204" pitchFamily="34" charset="0"/>
                <a:cs typeface="Times New Roman" panose="02020603050405020304" pitchFamily="18" charset="0"/>
              </a:rPr>
              <a:t> arasında değişkenlik göstermektedir.</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8637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988768"/>
            <a:ext cx="11974286" cy="705321"/>
          </a:xfrm>
          <a:prstGeom prst="rect">
            <a:avLst/>
          </a:prstGeom>
        </p:spPr>
        <p:txBody>
          <a:bodyPr wrap="square">
            <a:spAutoFit/>
          </a:bodyPr>
          <a:lstStyle/>
          <a:p>
            <a:pPr algn="just">
              <a:lnSpc>
                <a:spcPct val="107000"/>
              </a:lnSpc>
              <a:spcAft>
                <a:spcPts val="800"/>
              </a:spcAf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Örnek 4:</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Tezcan </a:t>
            </a:r>
            <a:r>
              <a:rPr lang="tr-TR" sz="2000" dirty="0">
                <a:latin typeface="Times New Roman" panose="02020603050405020304" pitchFamily="18" charset="0"/>
                <a:ea typeface="Calibri" panose="020F0502020204030204" pitchFamily="34" charset="0"/>
                <a:cs typeface="Times New Roman" panose="02020603050405020304" pitchFamily="18" charset="0"/>
              </a:rPr>
              <a:t>otel işletmesinin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2019 </a:t>
            </a:r>
            <a:r>
              <a:rPr lang="tr-TR" sz="2000" dirty="0">
                <a:latin typeface="Times New Roman" panose="02020603050405020304" pitchFamily="18" charset="0"/>
                <a:ea typeface="Calibri" panose="020F0502020204030204" pitchFamily="34" charset="0"/>
                <a:cs typeface="Times New Roman" panose="02020603050405020304" pitchFamily="18" charset="0"/>
              </a:rPr>
              <a:t>yılı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akşam yemeği gelirleri </a:t>
            </a:r>
            <a:r>
              <a:rPr lang="tr-TR" dirty="0" smtClean="0"/>
              <a:t>3.378.671 TL, içecek gelirleri ise 675.717 TL olarak tahmin edilmektedir. Buna göre Tezcan otelin 2019 yılı yiyecek içecek giderlerinin ne kadar olması beklenir?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Dikdörtgen 4"/>
              <p:cNvSpPr/>
              <p:nvPr/>
            </p:nvSpPr>
            <p:spPr>
              <a:xfrm>
                <a:off x="606594" y="3784793"/>
                <a:ext cx="3965060" cy="667812"/>
              </a:xfrm>
              <a:prstGeom prst="rect">
                <a:avLst/>
              </a:prstGeom>
            </p:spPr>
            <p:txBody>
              <a:bodyPr wrap="none">
                <a:spAutoFit/>
              </a:bodyPr>
              <a:lstStyle/>
              <a:p>
                <a:pPr algn="just">
                  <a:lnSpc>
                    <a:spcPct val="107000"/>
                  </a:lnSpc>
                  <a:spcAft>
                    <a:spcPts val="800"/>
                  </a:spcAft>
                </a:pP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i="1">
                            <a:latin typeface="Cambria Math" panose="02040503050406030204" pitchFamily="18" charset="0"/>
                            <a:ea typeface="Calibri" panose="020F0502020204030204" pitchFamily="34" charset="0"/>
                            <a:cs typeface="Times New Roman" panose="02020603050405020304" pitchFamily="18" charset="0"/>
                          </a:rPr>
                          <m:t>40</m:t>
                        </m:r>
                      </m:num>
                      <m:den>
                        <m:r>
                          <a:rPr lang="tr-TR" sz="2400" i="1">
                            <a:latin typeface="Cambria Math" panose="02040503050406030204" pitchFamily="18" charset="0"/>
                            <a:ea typeface="Calibri" panose="020F0502020204030204" pitchFamily="34" charset="0"/>
                            <a:cs typeface="Times New Roman" panose="02020603050405020304" pitchFamily="18" charset="0"/>
                          </a:rPr>
                          <m:t>100</m:t>
                        </m:r>
                      </m:den>
                    </m:f>
                  </m:oMath>
                </a14:m>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tr-TR" sz="2400" i="1">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𝑦𝑖𝑦𝑒𝑐𝑒𝑘</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400" i="1">
                            <a:latin typeface="Cambria Math" panose="02040503050406030204" pitchFamily="18" charset="0"/>
                            <a:ea typeface="Calibri" panose="020F0502020204030204" pitchFamily="34" charset="0"/>
                            <a:cs typeface="Times New Roman" panose="02020603050405020304" pitchFamily="18" charset="0"/>
                          </a:rPr>
                          <m:t>3.378.671</m:t>
                        </m:r>
                      </m:den>
                    </m:f>
                  </m:oMath>
                </a14:m>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606594" y="3784793"/>
                <a:ext cx="3965060" cy="667812"/>
              </a:xfrm>
              <a:prstGeom prst="rect">
                <a:avLst/>
              </a:prstGeom>
              <a:blipFill>
                <a:blip r:embed="rId2"/>
                <a:stretch>
                  <a:fillRect b="-8257"/>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9403" y="2098365"/>
                <a:ext cx="5491247" cy="626325"/>
              </a:xfrm>
              <a:prstGeom prst="rect">
                <a:avLst/>
              </a:prstGeom>
            </p:spPr>
            <p:txBody>
              <a:bodyPr wrap="none">
                <a:spAutoFit/>
              </a:bodyPr>
              <a:lstStyle/>
              <a:p>
                <a:r>
                  <a:rPr lang="tr-TR" sz="2000" dirty="0">
                    <a:latin typeface="Times New Roman" panose="02020603050405020304" pitchFamily="18" charset="0"/>
                    <a:ea typeface="Calibri" panose="020F0502020204030204" pitchFamily="34" charset="0"/>
                    <a:cs typeface="Times New Roman" panose="02020603050405020304" pitchFamily="18" charset="0"/>
                  </a:rPr>
                  <a:t>Yiyecek maliyet yüzdesi</a:t>
                </a:r>
                <a14:m>
                  <m:oMath xmlns:m="http://schemas.openxmlformats.org/officeDocument/2006/math">
                    <m:r>
                      <a:rPr lang="tr-TR" sz="2200" i="1">
                        <a:latin typeface="Cambria Math" panose="02040503050406030204" pitchFamily="18" charset="0"/>
                        <a:ea typeface="Calibri" panose="020F0502020204030204" pitchFamily="34" charset="0"/>
                        <a:cs typeface="Times New Roman" panose="02020603050405020304" pitchFamily="18" charset="0"/>
                      </a:rPr>
                      <m:t>=</m:t>
                    </m:r>
                    <m:f>
                      <m:fPr>
                        <m:ctrlPr>
                          <a:rPr lang="tr-TR" sz="2200" i="1">
                            <a:latin typeface="Cambria Math" panose="02040503050406030204" pitchFamily="18" charset="0"/>
                            <a:ea typeface="Calibri" panose="020F0502020204030204" pitchFamily="34" charset="0"/>
                            <a:cs typeface="Times New Roman" panose="02020603050405020304" pitchFamily="18" charset="0"/>
                          </a:rPr>
                        </m:ctrlPr>
                      </m:fPr>
                      <m:num>
                        <m:r>
                          <a:rPr lang="tr-TR" sz="22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𝑦𝑖𝑦𝑒𝑐𝑒𝑘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200" i="1">
                            <a:latin typeface="Cambria Math" panose="02040503050406030204" pitchFamily="18" charset="0"/>
                            <a:ea typeface="Calibri" panose="020F0502020204030204" pitchFamily="34" charset="0"/>
                            <a:cs typeface="Times New Roman" panose="02020603050405020304" pitchFamily="18" charset="0"/>
                          </a:rPr>
                          <m:t>𝑌𝑖𝑦𝑒𝑐𝑒𝑘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200" i="1">
                            <a:latin typeface="Cambria Math" panose="02040503050406030204" pitchFamily="18" charset="0"/>
                            <a:ea typeface="Calibri" panose="020F0502020204030204" pitchFamily="34" charset="0"/>
                            <a:cs typeface="Times New Roman" panose="02020603050405020304" pitchFamily="18" charset="0"/>
                          </a:rPr>
                          <m:t>ş</m:t>
                        </m:r>
                        <m:r>
                          <a:rPr lang="tr-TR" sz="22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200" dirty="0">
                  <a:latin typeface="Times New Roman" panose="02020603050405020304" pitchFamily="18" charset="0"/>
                  <a:cs typeface="Times New Roman" panose="02020603050405020304" pitchFamily="18" charset="0"/>
                </a:endParaRPr>
              </a:p>
            </p:txBody>
          </p:sp>
        </mc:Choice>
        <mc:Fallback xmlns="">
          <p:sp>
            <p:nvSpPr>
              <p:cNvPr id="6" name="Dikdörtgen 5"/>
              <p:cNvSpPr>
                <a:spLocks noRot="1" noChangeAspect="1" noMove="1" noResize="1" noEditPoints="1" noAdjustHandles="1" noChangeArrowheads="1" noChangeShapeType="1" noTextEdit="1"/>
              </p:cNvSpPr>
              <p:nvPr/>
            </p:nvSpPr>
            <p:spPr>
              <a:xfrm>
                <a:off x="89403" y="2098365"/>
                <a:ext cx="5491247" cy="626325"/>
              </a:xfrm>
              <a:prstGeom prst="rect">
                <a:avLst/>
              </a:prstGeom>
              <a:blipFill>
                <a:blip r:embed="rId3"/>
                <a:stretch>
                  <a:fillRect l="-1222"/>
                </a:stretch>
              </a:blipFill>
            </p:spPr>
            <p:txBody>
              <a:bodyPr/>
              <a:lstStyle/>
              <a:p>
                <a:r>
                  <a:rPr lang="tr-TR">
                    <a:noFill/>
                  </a:rPr>
                  <a:t> </a:t>
                </a:r>
              </a:p>
            </p:txBody>
          </p:sp>
        </mc:Fallback>
      </mc:AlternateContent>
      <p:sp>
        <p:nvSpPr>
          <p:cNvPr id="7" name="Dikdörtgen 6"/>
          <p:cNvSpPr/>
          <p:nvPr/>
        </p:nvSpPr>
        <p:spPr>
          <a:xfrm>
            <a:off x="609514" y="5465386"/>
            <a:ext cx="4200381" cy="399405"/>
          </a:xfrm>
          <a:prstGeom prst="rect">
            <a:avLst/>
          </a:prstGeom>
        </p:spPr>
        <p:txBody>
          <a:bodyPr wrap="none">
            <a:spAutoFit/>
          </a:bodyPr>
          <a:lstStyle/>
          <a:p>
            <a:pPr algn="just">
              <a:lnSpc>
                <a:spcPct val="107000"/>
              </a:lnSpc>
              <a:spcAft>
                <a:spcPts val="8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Satılan yiyecek maliyeti=1.351.468 TL</a:t>
            </a:r>
          </a:p>
        </p:txBody>
      </p:sp>
      <mc:AlternateContent xmlns:mc="http://schemas.openxmlformats.org/markup-compatibility/2006" xmlns:a14="http://schemas.microsoft.com/office/drawing/2010/main">
        <mc:Choice Requires="a14">
          <p:sp>
            <p:nvSpPr>
              <p:cNvPr id="8" name="Dikdörtgen 7"/>
              <p:cNvSpPr/>
              <p:nvPr/>
            </p:nvSpPr>
            <p:spPr>
              <a:xfrm>
                <a:off x="6672922" y="2098365"/>
                <a:ext cx="5221494" cy="626325"/>
              </a:xfrm>
              <a:prstGeom prst="rect">
                <a:avLst/>
              </a:prstGeom>
            </p:spPr>
            <p:txBody>
              <a:bodyPr wrap="none">
                <a:sp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İçecek </a:t>
                </a:r>
                <a:r>
                  <a:rPr lang="tr-TR" dirty="0">
                    <a:latin typeface="Times New Roman" panose="02020603050405020304" pitchFamily="18" charset="0"/>
                    <a:ea typeface="Calibri" panose="020F0502020204030204" pitchFamily="34" charset="0"/>
                    <a:cs typeface="Times New Roman" panose="02020603050405020304" pitchFamily="18" charset="0"/>
                  </a:rPr>
                  <a:t>maliyet</a:t>
                </a:r>
                <a14:m>
                  <m:oMath xmlns:m="http://schemas.openxmlformats.org/officeDocument/2006/math">
                    <m:r>
                      <a:rPr lang="tr-TR" sz="2200">
                        <a:latin typeface="Cambria Math" panose="02040503050406030204" pitchFamily="18" charset="0"/>
                        <a:ea typeface="Calibri" panose="020F0502020204030204" pitchFamily="34" charset="0"/>
                        <a:cs typeface="Times New Roman" panose="02020603050405020304" pitchFamily="18" charset="0"/>
                      </a:rPr>
                      <m:t> </m:t>
                    </m:r>
                    <m:r>
                      <m:rPr>
                        <m:sty m:val="p"/>
                      </m:rPr>
                      <a:rPr lang="tr-TR" sz="2200">
                        <a:latin typeface="Cambria Math" panose="02040503050406030204" pitchFamily="18" charset="0"/>
                        <a:ea typeface="Calibri" panose="020F0502020204030204" pitchFamily="34" charset="0"/>
                        <a:cs typeface="Times New Roman" panose="02020603050405020304" pitchFamily="18" charset="0"/>
                      </a:rPr>
                      <m:t>y</m:t>
                    </m:r>
                    <m:r>
                      <a:rPr lang="tr-TR" sz="2200">
                        <a:latin typeface="Cambria Math" panose="02040503050406030204" pitchFamily="18" charset="0"/>
                        <a:ea typeface="Calibri" panose="020F0502020204030204" pitchFamily="34" charset="0"/>
                        <a:cs typeface="Times New Roman" panose="02020603050405020304" pitchFamily="18" charset="0"/>
                      </a:rPr>
                      <m:t>ü</m:t>
                    </m:r>
                    <m:r>
                      <m:rPr>
                        <m:sty m:val="p"/>
                      </m:rPr>
                      <a:rPr lang="tr-TR" sz="2200">
                        <a:latin typeface="Cambria Math" panose="02040503050406030204" pitchFamily="18" charset="0"/>
                        <a:ea typeface="Calibri" panose="020F0502020204030204" pitchFamily="34" charset="0"/>
                        <a:cs typeface="Times New Roman" panose="02020603050405020304" pitchFamily="18" charset="0"/>
                      </a:rPr>
                      <m:t>zdesi</m:t>
                    </m:r>
                    <m:r>
                      <a:rPr lang="tr-TR" sz="2200" i="1">
                        <a:latin typeface="Cambria Math" panose="02040503050406030204" pitchFamily="18" charset="0"/>
                        <a:ea typeface="Calibri" panose="020F0502020204030204" pitchFamily="34" charset="0"/>
                        <a:cs typeface="Times New Roman" panose="02020603050405020304" pitchFamily="18" charset="0"/>
                      </a:rPr>
                      <m:t>=</m:t>
                    </m:r>
                    <m:f>
                      <m:fPr>
                        <m:ctrlPr>
                          <a:rPr lang="tr-TR" sz="2200" i="1">
                            <a:latin typeface="Cambria Math" panose="02040503050406030204" pitchFamily="18" charset="0"/>
                            <a:ea typeface="Calibri" panose="020F0502020204030204" pitchFamily="34" charset="0"/>
                            <a:cs typeface="Times New Roman" panose="02020603050405020304" pitchFamily="18" charset="0"/>
                          </a:rPr>
                        </m:ctrlPr>
                      </m:fPr>
                      <m:num>
                        <m:r>
                          <a:rPr lang="tr-TR" sz="22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𝑖</m:t>
                        </m:r>
                        <m:r>
                          <a:rPr lang="tr-TR" sz="2200" i="1">
                            <a:latin typeface="Cambria Math" panose="02040503050406030204" pitchFamily="18" charset="0"/>
                            <a:ea typeface="Calibri" panose="020F0502020204030204" pitchFamily="34" charset="0"/>
                            <a:cs typeface="Times New Roman" panose="02020603050405020304" pitchFamily="18" charset="0"/>
                          </a:rPr>
                          <m:t>ç</m:t>
                        </m:r>
                        <m:r>
                          <a:rPr lang="tr-TR" sz="2200" i="1">
                            <a:latin typeface="Cambria Math" panose="02040503050406030204" pitchFamily="18" charset="0"/>
                            <a:ea typeface="Calibri" panose="020F0502020204030204" pitchFamily="34" charset="0"/>
                            <a:cs typeface="Times New Roman" panose="02020603050405020304" pitchFamily="18" charset="0"/>
                          </a:rPr>
                          <m:t>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200" i="1">
                            <a:latin typeface="Cambria Math" panose="02040503050406030204" pitchFamily="18" charset="0"/>
                            <a:ea typeface="Calibri" panose="020F0502020204030204" pitchFamily="34" charset="0"/>
                            <a:cs typeface="Times New Roman" panose="02020603050405020304" pitchFamily="18" charset="0"/>
                          </a:rPr>
                          <m:t>İç</m:t>
                        </m:r>
                        <m:r>
                          <a:rPr lang="tr-TR" sz="2200" i="1">
                            <a:latin typeface="Cambria Math" panose="02040503050406030204" pitchFamily="18" charset="0"/>
                            <a:ea typeface="Calibri" panose="020F0502020204030204" pitchFamily="34" charset="0"/>
                            <a:cs typeface="Times New Roman" panose="02020603050405020304" pitchFamily="18" charset="0"/>
                          </a:rPr>
                          <m:t>𝑒𝑐𝑒𝑘</m:t>
                        </m:r>
                        <m:r>
                          <a:rPr lang="tr-TR" sz="2200" b="0" i="1" smtClean="0">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200" i="1">
                            <a:latin typeface="Cambria Math" panose="02040503050406030204" pitchFamily="18" charset="0"/>
                            <a:ea typeface="Calibri" panose="020F0502020204030204" pitchFamily="34" charset="0"/>
                            <a:cs typeface="Times New Roman" panose="02020603050405020304" pitchFamily="18" charset="0"/>
                          </a:rPr>
                          <m:t>ş</m:t>
                        </m:r>
                        <m:r>
                          <a:rPr lang="tr-TR" sz="22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200" dirty="0"/>
              </a:p>
            </p:txBody>
          </p:sp>
        </mc:Choice>
        <mc:Fallback xmlns="">
          <p:sp>
            <p:nvSpPr>
              <p:cNvPr id="8" name="Dikdörtgen 7"/>
              <p:cNvSpPr>
                <a:spLocks noRot="1" noChangeAspect="1" noMove="1" noResize="1" noEditPoints="1" noAdjustHandles="1" noChangeArrowheads="1" noChangeShapeType="1" noTextEdit="1"/>
              </p:cNvSpPr>
              <p:nvPr/>
            </p:nvSpPr>
            <p:spPr>
              <a:xfrm>
                <a:off x="6672922" y="2098365"/>
                <a:ext cx="5221494" cy="626325"/>
              </a:xfrm>
              <a:prstGeom prst="rect">
                <a:avLst/>
              </a:prstGeom>
              <a:blipFill>
                <a:blip r:embed="rId4"/>
                <a:stretch>
                  <a:fillRect l="-1051"/>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9" name="Dikdörtgen 8"/>
              <p:cNvSpPr/>
              <p:nvPr/>
            </p:nvSpPr>
            <p:spPr>
              <a:xfrm>
                <a:off x="6706581" y="3784986"/>
                <a:ext cx="3806363" cy="667619"/>
              </a:xfrm>
              <a:prstGeom prst="rect">
                <a:avLst/>
              </a:prstGeom>
            </p:spPr>
            <p:txBody>
              <a:bodyPr wrap="none">
                <a:spAutoFit/>
              </a:bodyPr>
              <a:lstStyle/>
              <a:p>
                <a:pPr algn="just">
                  <a:lnSpc>
                    <a:spcPct val="107000"/>
                  </a:lnSpc>
                  <a:spcAft>
                    <a:spcPts val="800"/>
                  </a:spcAft>
                </a:pP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20</m:t>
                        </m:r>
                      </m:num>
                      <m:den>
                        <m:r>
                          <a:rPr lang="tr-TR" sz="2400" i="1">
                            <a:latin typeface="Cambria Math" panose="02040503050406030204" pitchFamily="18" charset="0"/>
                            <a:ea typeface="Calibri" panose="020F0502020204030204" pitchFamily="34" charset="0"/>
                            <a:cs typeface="Times New Roman" panose="02020603050405020304" pitchFamily="18" charset="0"/>
                          </a:rPr>
                          <m:t>100</m:t>
                        </m:r>
                      </m:den>
                    </m:f>
                  </m:oMath>
                </a14:m>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tr-TR" sz="2400" i="1">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𝑖</m:t>
                        </m:r>
                        <m:r>
                          <a:rPr lang="tr-TR" sz="2400" b="0" i="1" smtClean="0">
                            <a:latin typeface="Cambria Math" panose="02040503050406030204" pitchFamily="18" charset="0"/>
                            <a:ea typeface="Calibri" panose="020F0502020204030204" pitchFamily="34" charset="0"/>
                            <a:cs typeface="Times New Roman" panose="02020603050405020304" pitchFamily="18" charset="0"/>
                          </a:rPr>
                          <m:t>ç</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𝑒𝑐𝑒𝑘</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400" b="0" i="1" smtClean="0">
                            <a:latin typeface="Cambria Math" panose="02040503050406030204" pitchFamily="18" charset="0"/>
                            <a:ea typeface="Calibri" panose="020F0502020204030204" pitchFamily="34" charset="0"/>
                            <a:cs typeface="Times New Roman" panose="02020603050405020304" pitchFamily="18" charset="0"/>
                          </a:rPr>
                          <m:t>675.717</m:t>
                        </m:r>
                      </m:den>
                    </m:f>
                  </m:oMath>
                </a14:m>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9" name="Dikdörtgen 8"/>
              <p:cNvSpPr>
                <a:spLocks noRot="1" noChangeAspect="1" noMove="1" noResize="1" noEditPoints="1" noAdjustHandles="1" noChangeArrowheads="1" noChangeShapeType="1" noTextEdit="1"/>
              </p:cNvSpPr>
              <p:nvPr/>
            </p:nvSpPr>
            <p:spPr>
              <a:xfrm>
                <a:off x="6706581" y="3784986"/>
                <a:ext cx="3806363" cy="667619"/>
              </a:xfrm>
              <a:prstGeom prst="rect">
                <a:avLst/>
              </a:prstGeom>
              <a:blipFill>
                <a:blip r:embed="rId5"/>
                <a:stretch>
                  <a:fillRect b="-8257"/>
                </a:stretch>
              </a:blipFill>
            </p:spPr>
            <p:txBody>
              <a:bodyPr/>
              <a:lstStyle/>
              <a:p>
                <a:r>
                  <a:rPr lang="tr-TR">
                    <a:noFill/>
                  </a:rPr>
                  <a:t> </a:t>
                </a:r>
              </a:p>
            </p:txBody>
          </p:sp>
        </mc:Fallback>
      </mc:AlternateContent>
      <p:sp>
        <p:nvSpPr>
          <p:cNvPr id="10" name="Dikdörtgen 9"/>
          <p:cNvSpPr/>
          <p:nvPr/>
        </p:nvSpPr>
        <p:spPr>
          <a:xfrm>
            <a:off x="6830389" y="5465385"/>
            <a:ext cx="3865354" cy="399405"/>
          </a:xfrm>
          <a:prstGeom prst="rect">
            <a:avLst/>
          </a:prstGeom>
        </p:spPr>
        <p:txBody>
          <a:bodyPr wrap="none">
            <a:spAutoFit/>
          </a:bodyPr>
          <a:lstStyle/>
          <a:p>
            <a:pPr algn="just">
              <a:lnSpc>
                <a:spcPct val="107000"/>
              </a:lnSpc>
              <a:spcAft>
                <a:spcPts val="8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Satılan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içecek maliyeti=135.143 TL</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221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988768"/>
            <a:ext cx="11974286" cy="1014380"/>
          </a:xfrm>
          <a:prstGeom prst="rect">
            <a:avLst/>
          </a:prstGeom>
        </p:spPr>
        <p:txBody>
          <a:bodyPr wrap="square">
            <a:spAutoFit/>
          </a:bodyPr>
          <a:lstStyle/>
          <a:p>
            <a:pPr algn="just">
              <a:lnSpc>
                <a:spcPct val="107000"/>
              </a:lnSpc>
              <a:spcAft>
                <a:spcPts val="800"/>
              </a:spcAf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Örnek 5:</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Özcan </a:t>
            </a:r>
            <a:r>
              <a:rPr lang="tr-TR" sz="2000" dirty="0">
                <a:latin typeface="Times New Roman" panose="02020603050405020304" pitchFamily="18" charset="0"/>
                <a:ea typeface="Calibri" panose="020F0502020204030204" pitchFamily="34" charset="0"/>
                <a:cs typeface="Times New Roman" panose="02020603050405020304" pitchFamily="18" charset="0"/>
              </a:rPr>
              <a:t>otel işletmesinin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2020 </a:t>
            </a:r>
            <a:r>
              <a:rPr lang="tr-TR" sz="2000" dirty="0">
                <a:latin typeface="Times New Roman" panose="02020603050405020304" pitchFamily="18" charset="0"/>
                <a:ea typeface="Calibri" panose="020F0502020204030204" pitchFamily="34" charset="0"/>
                <a:cs typeface="Times New Roman" panose="02020603050405020304" pitchFamily="18" charset="0"/>
              </a:rPr>
              <a:t>yılı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akşam yemeği gelirleri 4.525.000</a:t>
            </a:r>
            <a:r>
              <a:rPr lang="tr-TR" dirty="0" smtClean="0"/>
              <a:t> TL, içecek gelirleri ise 850.000 TL olarak tahmin edilmektedir. Özcan otelin son beş yıllık ortalamalarına göre yiyecek maliyet yüzdesi %28, içecek maliyet yüzdesi ise %13 ‘tür. Buna göre Özcan otelin 2020 yılı yiyecek içecek giderlerinin ne kadar olması beklenir?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Dikdörtgen 4"/>
              <p:cNvSpPr/>
              <p:nvPr/>
            </p:nvSpPr>
            <p:spPr>
              <a:xfrm>
                <a:off x="606594" y="3784793"/>
                <a:ext cx="3965060" cy="667812"/>
              </a:xfrm>
              <a:prstGeom prst="rect">
                <a:avLst/>
              </a:prstGeom>
            </p:spPr>
            <p:txBody>
              <a:bodyPr wrap="none">
                <a:spAutoFit/>
              </a:bodyPr>
              <a:lstStyle/>
              <a:p>
                <a:pPr algn="just">
                  <a:lnSpc>
                    <a:spcPct val="107000"/>
                  </a:lnSpc>
                  <a:spcAft>
                    <a:spcPts val="800"/>
                  </a:spcAft>
                </a:pP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28</m:t>
                        </m:r>
                      </m:num>
                      <m:den>
                        <m:r>
                          <a:rPr lang="tr-TR" sz="2400" i="1">
                            <a:latin typeface="Cambria Math" panose="02040503050406030204" pitchFamily="18" charset="0"/>
                            <a:ea typeface="Calibri" panose="020F0502020204030204" pitchFamily="34" charset="0"/>
                            <a:cs typeface="Times New Roman" panose="02020603050405020304" pitchFamily="18" charset="0"/>
                          </a:rPr>
                          <m:t>100</m:t>
                        </m:r>
                      </m:den>
                    </m:f>
                  </m:oMath>
                </a14:m>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tr-TR" sz="2400" i="1">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𝑦𝑖𝑦𝑒𝑐𝑒𝑘</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400" b="0" i="1" smtClean="0">
                            <a:latin typeface="Cambria Math" panose="02040503050406030204" pitchFamily="18" charset="0"/>
                            <a:ea typeface="Calibri" panose="020F0502020204030204" pitchFamily="34" charset="0"/>
                            <a:cs typeface="Times New Roman" panose="02020603050405020304" pitchFamily="18" charset="0"/>
                          </a:rPr>
                          <m:t>4.525.000</m:t>
                        </m:r>
                      </m:den>
                    </m:f>
                  </m:oMath>
                </a14:m>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606594" y="3784793"/>
                <a:ext cx="3965060" cy="667812"/>
              </a:xfrm>
              <a:prstGeom prst="rect">
                <a:avLst/>
              </a:prstGeom>
              <a:blipFill>
                <a:blip r:embed="rId2"/>
                <a:stretch>
                  <a:fillRect b="-8257"/>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9403" y="2098365"/>
                <a:ext cx="5491247" cy="626325"/>
              </a:xfrm>
              <a:prstGeom prst="rect">
                <a:avLst/>
              </a:prstGeom>
            </p:spPr>
            <p:txBody>
              <a:bodyPr wrap="none">
                <a:spAutoFit/>
              </a:bodyPr>
              <a:lstStyle/>
              <a:p>
                <a:r>
                  <a:rPr lang="tr-TR" sz="2000" dirty="0">
                    <a:latin typeface="Times New Roman" panose="02020603050405020304" pitchFamily="18" charset="0"/>
                    <a:ea typeface="Calibri" panose="020F0502020204030204" pitchFamily="34" charset="0"/>
                    <a:cs typeface="Times New Roman" panose="02020603050405020304" pitchFamily="18" charset="0"/>
                  </a:rPr>
                  <a:t>Yiyecek maliyet yüzdesi</a:t>
                </a:r>
                <a14:m>
                  <m:oMath xmlns:m="http://schemas.openxmlformats.org/officeDocument/2006/math">
                    <m:r>
                      <a:rPr lang="tr-TR" sz="2200" i="1">
                        <a:latin typeface="Cambria Math" panose="02040503050406030204" pitchFamily="18" charset="0"/>
                        <a:ea typeface="Calibri" panose="020F0502020204030204" pitchFamily="34" charset="0"/>
                        <a:cs typeface="Times New Roman" panose="02020603050405020304" pitchFamily="18" charset="0"/>
                      </a:rPr>
                      <m:t>=</m:t>
                    </m:r>
                    <m:f>
                      <m:fPr>
                        <m:ctrlPr>
                          <a:rPr lang="tr-TR" sz="2200" i="1">
                            <a:latin typeface="Cambria Math" panose="02040503050406030204" pitchFamily="18" charset="0"/>
                            <a:ea typeface="Calibri" panose="020F0502020204030204" pitchFamily="34" charset="0"/>
                            <a:cs typeface="Times New Roman" panose="02020603050405020304" pitchFamily="18" charset="0"/>
                          </a:rPr>
                        </m:ctrlPr>
                      </m:fPr>
                      <m:num>
                        <m:r>
                          <a:rPr lang="tr-TR" sz="22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𝑦𝑖𝑦𝑒𝑐𝑒𝑘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200" i="1">
                            <a:latin typeface="Cambria Math" panose="02040503050406030204" pitchFamily="18" charset="0"/>
                            <a:ea typeface="Calibri" panose="020F0502020204030204" pitchFamily="34" charset="0"/>
                            <a:cs typeface="Times New Roman" panose="02020603050405020304" pitchFamily="18" charset="0"/>
                          </a:rPr>
                          <m:t>𝑌𝑖𝑦𝑒𝑐𝑒𝑘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200" i="1">
                            <a:latin typeface="Cambria Math" panose="02040503050406030204" pitchFamily="18" charset="0"/>
                            <a:ea typeface="Calibri" panose="020F0502020204030204" pitchFamily="34" charset="0"/>
                            <a:cs typeface="Times New Roman" panose="02020603050405020304" pitchFamily="18" charset="0"/>
                          </a:rPr>
                          <m:t>ş</m:t>
                        </m:r>
                        <m:r>
                          <a:rPr lang="tr-TR" sz="22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200" dirty="0">
                  <a:latin typeface="Times New Roman" panose="02020603050405020304" pitchFamily="18" charset="0"/>
                  <a:cs typeface="Times New Roman" panose="02020603050405020304" pitchFamily="18" charset="0"/>
                </a:endParaRPr>
              </a:p>
            </p:txBody>
          </p:sp>
        </mc:Choice>
        <mc:Fallback xmlns="">
          <p:sp>
            <p:nvSpPr>
              <p:cNvPr id="6" name="Dikdörtgen 5"/>
              <p:cNvSpPr>
                <a:spLocks noRot="1" noChangeAspect="1" noMove="1" noResize="1" noEditPoints="1" noAdjustHandles="1" noChangeArrowheads="1" noChangeShapeType="1" noTextEdit="1"/>
              </p:cNvSpPr>
              <p:nvPr/>
            </p:nvSpPr>
            <p:spPr>
              <a:xfrm>
                <a:off x="89403" y="2098365"/>
                <a:ext cx="5491247" cy="626325"/>
              </a:xfrm>
              <a:prstGeom prst="rect">
                <a:avLst/>
              </a:prstGeom>
              <a:blipFill>
                <a:blip r:embed="rId3"/>
                <a:stretch>
                  <a:fillRect l="-1222"/>
                </a:stretch>
              </a:blipFill>
            </p:spPr>
            <p:txBody>
              <a:bodyPr/>
              <a:lstStyle/>
              <a:p>
                <a:r>
                  <a:rPr lang="tr-TR">
                    <a:noFill/>
                  </a:rPr>
                  <a:t> </a:t>
                </a:r>
              </a:p>
            </p:txBody>
          </p:sp>
        </mc:Fallback>
      </mc:AlternateContent>
      <p:sp>
        <p:nvSpPr>
          <p:cNvPr id="7" name="Dikdörtgen 6"/>
          <p:cNvSpPr/>
          <p:nvPr/>
        </p:nvSpPr>
        <p:spPr>
          <a:xfrm>
            <a:off x="609515" y="5465386"/>
            <a:ext cx="4200381" cy="421654"/>
          </a:xfrm>
          <a:prstGeom prst="rect">
            <a:avLst/>
          </a:prstGeom>
        </p:spPr>
        <p:txBody>
          <a:bodyPr wrap="none">
            <a:spAutoFit/>
          </a:bodyPr>
          <a:lstStyle/>
          <a:p>
            <a:pPr algn="just">
              <a:lnSpc>
                <a:spcPct val="107000"/>
              </a:lnSpc>
              <a:spcAft>
                <a:spcPts val="8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Satılan yiyecek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maliyeti=1.267.000 </a:t>
            </a:r>
            <a:r>
              <a:rPr lang="tr-TR" sz="2000" dirty="0">
                <a:latin typeface="Times New Roman" panose="02020603050405020304" pitchFamily="18" charset="0"/>
                <a:ea typeface="Calibri" panose="020F0502020204030204" pitchFamily="34" charset="0"/>
                <a:cs typeface="Times New Roman" panose="02020603050405020304" pitchFamily="18" charset="0"/>
              </a:rPr>
              <a:t>TL</a:t>
            </a:r>
          </a:p>
        </p:txBody>
      </p:sp>
      <mc:AlternateContent xmlns:mc="http://schemas.openxmlformats.org/markup-compatibility/2006" xmlns:a14="http://schemas.microsoft.com/office/drawing/2010/main">
        <mc:Choice Requires="a14">
          <p:sp>
            <p:nvSpPr>
              <p:cNvPr id="8" name="Dikdörtgen 7"/>
              <p:cNvSpPr/>
              <p:nvPr/>
            </p:nvSpPr>
            <p:spPr>
              <a:xfrm>
                <a:off x="6672922" y="2098365"/>
                <a:ext cx="5221494" cy="626325"/>
              </a:xfrm>
              <a:prstGeom prst="rect">
                <a:avLst/>
              </a:prstGeom>
            </p:spPr>
            <p:txBody>
              <a:bodyPr wrap="none">
                <a:sp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İçecek </a:t>
                </a:r>
                <a:r>
                  <a:rPr lang="tr-TR" dirty="0">
                    <a:latin typeface="Times New Roman" panose="02020603050405020304" pitchFamily="18" charset="0"/>
                    <a:ea typeface="Calibri" panose="020F0502020204030204" pitchFamily="34" charset="0"/>
                    <a:cs typeface="Times New Roman" panose="02020603050405020304" pitchFamily="18" charset="0"/>
                  </a:rPr>
                  <a:t>maliyet</a:t>
                </a:r>
                <a14:m>
                  <m:oMath xmlns:m="http://schemas.openxmlformats.org/officeDocument/2006/math">
                    <m:r>
                      <a:rPr lang="tr-TR" sz="2200">
                        <a:latin typeface="Cambria Math" panose="02040503050406030204" pitchFamily="18" charset="0"/>
                        <a:ea typeface="Calibri" panose="020F0502020204030204" pitchFamily="34" charset="0"/>
                        <a:cs typeface="Times New Roman" panose="02020603050405020304" pitchFamily="18" charset="0"/>
                      </a:rPr>
                      <m:t> </m:t>
                    </m:r>
                    <m:r>
                      <m:rPr>
                        <m:sty m:val="p"/>
                      </m:rPr>
                      <a:rPr lang="tr-TR" sz="2200">
                        <a:latin typeface="Cambria Math" panose="02040503050406030204" pitchFamily="18" charset="0"/>
                        <a:ea typeface="Calibri" panose="020F0502020204030204" pitchFamily="34" charset="0"/>
                        <a:cs typeface="Times New Roman" panose="02020603050405020304" pitchFamily="18" charset="0"/>
                      </a:rPr>
                      <m:t>y</m:t>
                    </m:r>
                    <m:r>
                      <a:rPr lang="tr-TR" sz="2200">
                        <a:latin typeface="Cambria Math" panose="02040503050406030204" pitchFamily="18" charset="0"/>
                        <a:ea typeface="Calibri" panose="020F0502020204030204" pitchFamily="34" charset="0"/>
                        <a:cs typeface="Times New Roman" panose="02020603050405020304" pitchFamily="18" charset="0"/>
                      </a:rPr>
                      <m:t>ü</m:t>
                    </m:r>
                    <m:r>
                      <m:rPr>
                        <m:sty m:val="p"/>
                      </m:rPr>
                      <a:rPr lang="tr-TR" sz="2200">
                        <a:latin typeface="Cambria Math" panose="02040503050406030204" pitchFamily="18" charset="0"/>
                        <a:ea typeface="Calibri" panose="020F0502020204030204" pitchFamily="34" charset="0"/>
                        <a:cs typeface="Times New Roman" panose="02020603050405020304" pitchFamily="18" charset="0"/>
                      </a:rPr>
                      <m:t>zdesi</m:t>
                    </m:r>
                    <m:r>
                      <a:rPr lang="tr-TR" sz="2200" i="1">
                        <a:latin typeface="Cambria Math" panose="02040503050406030204" pitchFamily="18" charset="0"/>
                        <a:ea typeface="Calibri" panose="020F0502020204030204" pitchFamily="34" charset="0"/>
                        <a:cs typeface="Times New Roman" panose="02020603050405020304" pitchFamily="18" charset="0"/>
                      </a:rPr>
                      <m:t>=</m:t>
                    </m:r>
                    <m:f>
                      <m:fPr>
                        <m:ctrlPr>
                          <a:rPr lang="tr-TR" sz="2200" i="1">
                            <a:latin typeface="Cambria Math" panose="02040503050406030204" pitchFamily="18" charset="0"/>
                            <a:ea typeface="Calibri" panose="020F0502020204030204" pitchFamily="34" charset="0"/>
                            <a:cs typeface="Times New Roman" panose="02020603050405020304" pitchFamily="18" charset="0"/>
                          </a:rPr>
                        </m:ctrlPr>
                      </m:fPr>
                      <m:num>
                        <m:r>
                          <a:rPr lang="tr-TR" sz="22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𝑖</m:t>
                        </m:r>
                        <m:r>
                          <a:rPr lang="tr-TR" sz="2200" i="1">
                            <a:latin typeface="Cambria Math" panose="02040503050406030204" pitchFamily="18" charset="0"/>
                            <a:ea typeface="Calibri" panose="020F0502020204030204" pitchFamily="34" charset="0"/>
                            <a:cs typeface="Times New Roman" panose="02020603050405020304" pitchFamily="18" charset="0"/>
                          </a:rPr>
                          <m:t>ç</m:t>
                        </m:r>
                        <m:r>
                          <a:rPr lang="tr-TR" sz="2200" i="1">
                            <a:latin typeface="Cambria Math" panose="02040503050406030204" pitchFamily="18" charset="0"/>
                            <a:ea typeface="Calibri" panose="020F0502020204030204" pitchFamily="34" charset="0"/>
                            <a:cs typeface="Times New Roman" panose="02020603050405020304" pitchFamily="18" charset="0"/>
                          </a:rPr>
                          <m:t>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200" i="1">
                            <a:latin typeface="Cambria Math" panose="02040503050406030204" pitchFamily="18" charset="0"/>
                            <a:ea typeface="Calibri" panose="020F0502020204030204" pitchFamily="34" charset="0"/>
                            <a:cs typeface="Times New Roman" panose="02020603050405020304" pitchFamily="18" charset="0"/>
                          </a:rPr>
                          <m:t>İç</m:t>
                        </m:r>
                        <m:r>
                          <a:rPr lang="tr-TR" sz="2200" i="1">
                            <a:latin typeface="Cambria Math" panose="02040503050406030204" pitchFamily="18" charset="0"/>
                            <a:ea typeface="Calibri" panose="020F0502020204030204" pitchFamily="34" charset="0"/>
                            <a:cs typeface="Times New Roman" panose="02020603050405020304" pitchFamily="18" charset="0"/>
                          </a:rPr>
                          <m:t>𝑒𝑐𝑒𝑘</m:t>
                        </m:r>
                        <m:r>
                          <a:rPr lang="tr-TR" sz="2200" b="0" i="1" smtClean="0">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200" i="1">
                            <a:latin typeface="Cambria Math" panose="02040503050406030204" pitchFamily="18" charset="0"/>
                            <a:ea typeface="Calibri" panose="020F0502020204030204" pitchFamily="34" charset="0"/>
                            <a:cs typeface="Times New Roman" panose="02020603050405020304" pitchFamily="18" charset="0"/>
                          </a:rPr>
                          <m:t>ş</m:t>
                        </m:r>
                        <m:r>
                          <a:rPr lang="tr-TR" sz="22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200" dirty="0"/>
              </a:p>
            </p:txBody>
          </p:sp>
        </mc:Choice>
        <mc:Fallback xmlns="">
          <p:sp>
            <p:nvSpPr>
              <p:cNvPr id="8" name="Dikdörtgen 7"/>
              <p:cNvSpPr>
                <a:spLocks noRot="1" noChangeAspect="1" noMove="1" noResize="1" noEditPoints="1" noAdjustHandles="1" noChangeArrowheads="1" noChangeShapeType="1" noTextEdit="1"/>
              </p:cNvSpPr>
              <p:nvPr/>
            </p:nvSpPr>
            <p:spPr>
              <a:xfrm>
                <a:off x="6672922" y="2098365"/>
                <a:ext cx="5221494" cy="626325"/>
              </a:xfrm>
              <a:prstGeom prst="rect">
                <a:avLst/>
              </a:prstGeom>
              <a:blipFill>
                <a:blip r:embed="rId4"/>
                <a:stretch>
                  <a:fillRect l="-1051"/>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9" name="Dikdörtgen 8"/>
              <p:cNvSpPr/>
              <p:nvPr/>
            </p:nvSpPr>
            <p:spPr>
              <a:xfrm>
                <a:off x="6706581" y="3784986"/>
                <a:ext cx="3806363" cy="688650"/>
              </a:xfrm>
              <a:prstGeom prst="rect">
                <a:avLst/>
              </a:prstGeom>
            </p:spPr>
            <p:txBody>
              <a:bodyPr wrap="none">
                <a:spAutoFit/>
              </a:bodyPr>
              <a:lstStyle/>
              <a:p>
                <a:pPr algn="just">
                  <a:lnSpc>
                    <a:spcPct val="107000"/>
                  </a:lnSpc>
                  <a:spcAft>
                    <a:spcPts val="800"/>
                  </a:spcAft>
                </a:pP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13</m:t>
                        </m:r>
                      </m:num>
                      <m:den>
                        <m:r>
                          <a:rPr lang="tr-TR" sz="2400" i="1">
                            <a:latin typeface="Cambria Math" panose="02040503050406030204" pitchFamily="18" charset="0"/>
                            <a:ea typeface="Calibri" panose="020F0502020204030204" pitchFamily="34" charset="0"/>
                            <a:cs typeface="Times New Roman" panose="02020603050405020304" pitchFamily="18" charset="0"/>
                          </a:rPr>
                          <m:t>100</m:t>
                        </m:r>
                      </m:den>
                    </m:f>
                  </m:oMath>
                </a14:m>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tr-TR" sz="2400" i="1">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𝑖</m:t>
                        </m:r>
                        <m:r>
                          <a:rPr lang="tr-TR" sz="2400" b="0" i="1" smtClean="0">
                            <a:latin typeface="Cambria Math" panose="02040503050406030204" pitchFamily="18" charset="0"/>
                            <a:ea typeface="Calibri" panose="020F0502020204030204" pitchFamily="34" charset="0"/>
                            <a:cs typeface="Times New Roman" panose="02020603050405020304" pitchFamily="18" charset="0"/>
                          </a:rPr>
                          <m:t>ç</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𝑒𝑐𝑒𝑘</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400" b="0" i="1" smtClean="0">
                            <a:latin typeface="Cambria Math" panose="02040503050406030204" pitchFamily="18" charset="0"/>
                            <a:ea typeface="Calibri" panose="020F0502020204030204" pitchFamily="34" charset="0"/>
                            <a:cs typeface="Times New Roman" panose="02020603050405020304" pitchFamily="18" charset="0"/>
                          </a:rPr>
                          <m:t>850.000</m:t>
                        </m:r>
                      </m:den>
                    </m:f>
                  </m:oMath>
                </a14:m>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9" name="Dikdörtgen 8"/>
              <p:cNvSpPr>
                <a:spLocks noRot="1" noChangeAspect="1" noMove="1" noResize="1" noEditPoints="1" noAdjustHandles="1" noChangeArrowheads="1" noChangeShapeType="1" noTextEdit="1"/>
              </p:cNvSpPr>
              <p:nvPr/>
            </p:nvSpPr>
            <p:spPr>
              <a:xfrm>
                <a:off x="6706581" y="3784986"/>
                <a:ext cx="3806363" cy="688650"/>
              </a:xfrm>
              <a:prstGeom prst="rect">
                <a:avLst/>
              </a:prstGeom>
              <a:blipFill>
                <a:blip r:embed="rId5"/>
                <a:stretch>
                  <a:fillRect b="-4425"/>
                </a:stretch>
              </a:blipFill>
            </p:spPr>
            <p:txBody>
              <a:bodyPr/>
              <a:lstStyle/>
              <a:p>
                <a:r>
                  <a:rPr lang="tr-TR">
                    <a:noFill/>
                  </a:rPr>
                  <a:t> </a:t>
                </a:r>
              </a:p>
            </p:txBody>
          </p:sp>
        </mc:Fallback>
      </mc:AlternateContent>
      <p:sp>
        <p:nvSpPr>
          <p:cNvPr id="10" name="Dikdörtgen 9"/>
          <p:cNvSpPr/>
          <p:nvPr/>
        </p:nvSpPr>
        <p:spPr>
          <a:xfrm>
            <a:off x="6771014" y="5465385"/>
            <a:ext cx="3984104" cy="421654"/>
          </a:xfrm>
          <a:prstGeom prst="rect">
            <a:avLst/>
          </a:prstGeom>
        </p:spPr>
        <p:txBody>
          <a:bodyPr wrap="none">
            <a:spAutoFit/>
          </a:bodyPr>
          <a:lstStyle/>
          <a:p>
            <a:pPr algn="just">
              <a:lnSpc>
                <a:spcPct val="107000"/>
              </a:lnSpc>
              <a:spcAft>
                <a:spcPts val="8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Satılan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içecek maliyeti=110.500 TL</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877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988768"/>
            <a:ext cx="11974286" cy="1014380"/>
          </a:xfrm>
          <a:prstGeom prst="rect">
            <a:avLst/>
          </a:prstGeom>
        </p:spPr>
        <p:txBody>
          <a:bodyPr wrap="square">
            <a:spAutoFit/>
          </a:bodyPr>
          <a:lstStyle/>
          <a:p>
            <a:pPr algn="just">
              <a:lnSpc>
                <a:spcPct val="107000"/>
              </a:lnSpc>
              <a:spcAft>
                <a:spcPts val="800"/>
              </a:spcAf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Örnek 6:</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Tayfur </a:t>
            </a:r>
            <a:r>
              <a:rPr lang="tr-TR" sz="2000" dirty="0">
                <a:latin typeface="Times New Roman" panose="02020603050405020304" pitchFamily="18" charset="0"/>
                <a:ea typeface="Calibri" panose="020F0502020204030204" pitchFamily="34" charset="0"/>
                <a:cs typeface="Times New Roman" panose="02020603050405020304" pitchFamily="18" charset="0"/>
              </a:rPr>
              <a:t>otel işletmesinin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2018 yılı akşam yemeği maliyeti 2.300.000</a:t>
            </a:r>
            <a:r>
              <a:rPr lang="tr-TR" dirty="0" smtClean="0"/>
              <a:t> TL, içecek maliyeti ise 1.350.000 TL olarak gerçekleşmiştir. Tayfur otelin 2018 yılı yiyecek maliyet yüzdesi %32, içecek maliyet yüzdesi ise %19 ‘dur. Buna göre Tayfur otelin 2018 yılı yiyecek ve içecek gelirleri ne düzeyde gerçekleşmiştir?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Dikdörtgen 4"/>
              <p:cNvSpPr/>
              <p:nvPr/>
            </p:nvSpPr>
            <p:spPr>
              <a:xfrm>
                <a:off x="1096472" y="3784793"/>
                <a:ext cx="2985304" cy="701667"/>
              </a:xfrm>
              <a:prstGeom prst="rect">
                <a:avLst/>
              </a:prstGeom>
            </p:spPr>
            <p:txBody>
              <a:bodyPr wrap="none">
                <a:spAutoFit/>
              </a:bodyPr>
              <a:lstStyle/>
              <a:p>
                <a:pPr algn="just">
                  <a:lnSpc>
                    <a:spcPct val="107000"/>
                  </a:lnSpc>
                  <a:spcAft>
                    <a:spcPts val="800"/>
                  </a:spcAft>
                </a:pP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32</m:t>
                        </m:r>
                      </m:num>
                      <m:den>
                        <m:r>
                          <a:rPr lang="tr-TR" sz="2400" i="1">
                            <a:latin typeface="Cambria Math" panose="02040503050406030204" pitchFamily="18" charset="0"/>
                            <a:ea typeface="Calibri" panose="020F0502020204030204" pitchFamily="34" charset="0"/>
                            <a:cs typeface="Times New Roman" panose="02020603050405020304" pitchFamily="18" charset="0"/>
                          </a:rPr>
                          <m:t>100</m:t>
                        </m:r>
                      </m:den>
                    </m:f>
                  </m:oMath>
                </a14:m>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tr-TR" sz="2400" i="1">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  2.300.000</m:t>
                        </m:r>
                      </m:num>
                      <m:den>
                        <m:r>
                          <a:rPr lang="tr-TR" sz="2400" i="1">
                            <a:latin typeface="Cambria Math" panose="02040503050406030204" pitchFamily="18" charset="0"/>
                            <a:ea typeface="Calibri" panose="020F0502020204030204" pitchFamily="34" charset="0"/>
                            <a:cs typeface="Times New Roman" panose="02020603050405020304" pitchFamily="18" charset="0"/>
                          </a:rPr>
                          <m:t>𝑌𝑖𝑦𝑒𝑐𝑒𝑘</m:t>
                        </m:r>
                        <m:r>
                          <a:rPr lang="tr-TR" sz="2400" i="1">
                            <a:latin typeface="Cambria Math" panose="02040503050406030204" pitchFamily="18" charset="0"/>
                            <a:ea typeface="Calibri" panose="020F0502020204030204" pitchFamily="34" charset="0"/>
                            <a:cs typeface="Times New Roman" panose="02020603050405020304" pitchFamily="18" charset="0"/>
                          </a:rPr>
                          <m:t> </m:t>
                        </m:r>
                        <m:r>
                          <a:rPr lang="tr-TR" sz="24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400" i="1">
                            <a:latin typeface="Cambria Math" panose="02040503050406030204" pitchFamily="18" charset="0"/>
                            <a:ea typeface="Calibri" panose="020F0502020204030204" pitchFamily="34" charset="0"/>
                            <a:cs typeface="Times New Roman" panose="02020603050405020304" pitchFamily="18" charset="0"/>
                          </a:rPr>
                          <m:t>ş</m:t>
                        </m:r>
                        <m:r>
                          <a:rPr lang="tr-TR" sz="24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1096472" y="3784793"/>
                <a:ext cx="2985304" cy="701667"/>
              </a:xfrm>
              <a:prstGeom prst="rect">
                <a:avLst/>
              </a:prstGeom>
              <a:blipFill>
                <a:blip r:embed="rId2"/>
                <a:stretch>
                  <a:fillRect b="-870"/>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9403" y="2098365"/>
                <a:ext cx="5491247" cy="626325"/>
              </a:xfrm>
              <a:prstGeom prst="rect">
                <a:avLst/>
              </a:prstGeom>
            </p:spPr>
            <p:txBody>
              <a:bodyPr wrap="none">
                <a:spAutoFit/>
              </a:bodyPr>
              <a:lstStyle/>
              <a:p>
                <a:r>
                  <a:rPr lang="tr-TR" sz="2000" dirty="0">
                    <a:latin typeface="Times New Roman" panose="02020603050405020304" pitchFamily="18" charset="0"/>
                    <a:ea typeface="Calibri" panose="020F0502020204030204" pitchFamily="34" charset="0"/>
                    <a:cs typeface="Times New Roman" panose="02020603050405020304" pitchFamily="18" charset="0"/>
                  </a:rPr>
                  <a:t>Yiyecek maliyet yüzdesi</a:t>
                </a:r>
                <a14:m>
                  <m:oMath xmlns:m="http://schemas.openxmlformats.org/officeDocument/2006/math">
                    <m:r>
                      <a:rPr lang="tr-TR" sz="2200" i="1">
                        <a:latin typeface="Cambria Math" panose="02040503050406030204" pitchFamily="18" charset="0"/>
                        <a:ea typeface="Calibri" panose="020F0502020204030204" pitchFamily="34" charset="0"/>
                        <a:cs typeface="Times New Roman" panose="02020603050405020304" pitchFamily="18" charset="0"/>
                      </a:rPr>
                      <m:t>=</m:t>
                    </m:r>
                    <m:f>
                      <m:fPr>
                        <m:ctrlPr>
                          <a:rPr lang="tr-TR" sz="2200" i="1">
                            <a:latin typeface="Cambria Math" panose="02040503050406030204" pitchFamily="18" charset="0"/>
                            <a:ea typeface="Calibri" panose="020F0502020204030204" pitchFamily="34" charset="0"/>
                            <a:cs typeface="Times New Roman" panose="02020603050405020304" pitchFamily="18" charset="0"/>
                          </a:rPr>
                        </m:ctrlPr>
                      </m:fPr>
                      <m:num>
                        <m:r>
                          <a:rPr lang="tr-TR" sz="22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𝑦𝑖𝑦𝑒𝑐𝑒𝑘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200" i="1">
                            <a:latin typeface="Cambria Math" panose="02040503050406030204" pitchFamily="18" charset="0"/>
                            <a:ea typeface="Calibri" panose="020F0502020204030204" pitchFamily="34" charset="0"/>
                            <a:cs typeface="Times New Roman" panose="02020603050405020304" pitchFamily="18" charset="0"/>
                          </a:rPr>
                          <m:t>𝑌𝑖𝑦𝑒𝑐𝑒𝑘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200" i="1">
                            <a:latin typeface="Cambria Math" panose="02040503050406030204" pitchFamily="18" charset="0"/>
                            <a:ea typeface="Calibri" panose="020F0502020204030204" pitchFamily="34" charset="0"/>
                            <a:cs typeface="Times New Roman" panose="02020603050405020304" pitchFamily="18" charset="0"/>
                          </a:rPr>
                          <m:t>ş</m:t>
                        </m:r>
                        <m:r>
                          <a:rPr lang="tr-TR" sz="22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200" dirty="0">
                  <a:latin typeface="Times New Roman" panose="02020603050405020304" pitchFamily="18" charset="0"/>
                  <a:cs typeface="Times New Roman" panose="02020603050405020304" pitchFamily="18" charset="0"/>
                </a:endParaRPr>
              </a:p>
            </p:txBody>
          </p:sp>
        </mc:Choice>
        <mc:Fallback xmlns="">
          <p:sp>
            <p:nvSpPr>
              <p:cNvPr id="6" name="Dikdörtgen 5"/>
              <p:cNvSpPr>
                <a:spLocks noRot="1" noChangeAspect="1" noMove="1" noResize="1" noEditPoints="1" noAdjustHandles="1" noChangeArrowheads="1" noChangeShapeType="1" noTextEdit="1"/>
              </p:cNvSpPr>
              <p:nvPr/>
            </p:nvSpPr>
            <p:spPr>
              <a:xfrm>
                <a:off x="89403" y="2098365"/>
                <a:ext cx="5491247" cy="626325"/>
              </a:xfrm>
              <a:prstGeom prst="rect">
                <a:avLst/>
              </a:prstGeom>
              <a:blipFill>
                <a:blip r:embed="rId3"/>
                <a:stretch>
                  <a:fillRect l="-1222"/>
                </a:stretch>
              </a:blipFill>
            </p:spPr>
            <p:txBody>
              <a:bodyPr/>
              <a:lstStyle/>
              <a:p>
                <a:r>
                  <a:rPr lang="tr-TR">
                    <a:noFill/>
                  </a:rPr>
                  <a:t> </a:t>
                </a:r>
              </a:p>
            </p:txBody>
          </p:sp>
        </mc:Fallback>
      </mc:AlternateContent>
      <p:sp>
        <p:nvSpPr>
          <p:cNvPr id="7" name="Dikdörtgen 6"/>
          <p:cNvSpPr/>
          <p:nvPr/>
        </p:nvSpPr>
        <p:spPr>
          <a:xfrm>
            <a:off x="961244" y="5465386"/>
            <a:ext cx="3496919" cy="399405"/>
          </a:xfrm>
          <a:prstGeom prst="rect">
            <a:avLst/>
          </a:prstGeom>
        </p:spPr>
        <p:txBody>
          <a:bodyPr wrap="none">
            <a:spAutoFit/>
          </a:bodyPr>
          <a:lstStyle/>
          <a:p>
            <a:pPr algn="just">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Yiyecek satışları=7.187.500 </a:t>
            </a:r>
            <a:r>
              <a:rPr lang="tr-TR" sz="2000" dirty="0">
                <a:latin typeface="Times New Roman" panose="02020603050405020304" pitchFamily="18" charset="0"/>
                <a:ea typeface="Calibri" panose="020F0502020204030204" pitchFamily="34" charset="0"/>
                <a:cs typeface="Times New Roman" panose="02020603050405020304" pitchFamily="18" charset="0"/>
              </a:rPr>
              <a:t>T</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L</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Dikdörtgen 7"/>
              <p:cNvSpPr/>
              <p:nvPr/>
            </p:nvSpPr>
            <p:spPr>
              <a:xfrm>
                <a:off x="6672922" y="2098365"/>
                <a:ext cx="5221494" cy="626325"/>
              </a:xfrm>
              <a:prstGeom prst="rect">
                <a:avLst/>
              </a:prstGeom>
            </p:spPr>
            <p:txBody>
              <a:bodyPr wrap="none">
                <a:sp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İçecek </a:t>
                </a:r>
                <a:r>
                  <a:rPr lang="tr-TR" dirty="0">
                    <a:latin typeface="Times New Roman" panose="02020603050405020304" pitchFamily="18" charset="0"/>
                    <a:ea typeface="Calibri" panose="020F0502020204030204" pitchFamily="34" charset="0"/>
                    <a:cs typeface="Times New Roman" panose="02020603050405020304" pitchFamily="18" charset="0"/>
                  </a:rPr>
                  <a:t>maliyet</a:t>
                </a:r>
                <a14:m>
                  <m:oMath xmlns:m="http://schemas.openxmlformats.org/officeDocument/2006/math">
                    <m:r>
                      <a:rPr lang="tr-TR" sz="2200">
                        <a:latin typeface="Cambria Math" panose="02040503050406030204" pitchFamily="18" charset="0"/>
                        <a:ea typeface="Calibri" panose="020F0502020204030204" pitchFamily="34" charset="0"/>
                        <a:cs typeface="Times New Roman" panose="02020603050405020304" pitchFamily="18" charset="0"/>
                      </a:rPr>
                      <m:t> </m:t>
                    </m:r>
                    <m:r>
                      <m:rPr>
                        <m:sty m:val="p"/>
                      </m:rPr>
                      <a:rPr lang="tr-TR" sz="2200">
                        <a:latin typeface="Cambria Math" panose="02040503050406030204" pitchFamily="18" charset="0"/>
                        <a:ea typeface="Calibri" panose="020F0502020204030204" pitchFamily="34" charset="0"/>
                        <a:cs typeface="Times New Roman" panose="02020603050405020304" pitchFamily="18" charset="0"/>
                      </a:rPr>
                      <m:t>y</m:t>
                    </m:r>
                    <m:r>
                      <a:rPr lang="tr-TR" sz="2200">
                        <a:latin typeface="Cambria Math" panose="02040503050406030204" pitchFamily="18" charset="0"/>
                        <a:ea typeface="Calibri" panose="020F0502020204030204" pitchFamily="34" charset="0"/>
                        <a:cs typeface="Times New Roman" panose="02020603050405020304" pitchFamily="18" charset="0"/>
                      </a:rPr>
                      <m:t>ü</m:t>
                    </m:r>
                    <m:r>
                      <m:rPr>
                        <m:sty m:val="p"/>
                      </m:rPr>
                      <a:rPr lang="tr-TR" sz="2200">
                        <a:latin typeface="Cambria Math" panose="02040503050406030204" pitchFamily="18" charset="0"/>
                        <a:ea typeface="Calibri" panose="020F0502020204030204" pitchFamily="34" charset="0"/>
                        <a:cs typeface="Times New Roman" panose="02020603050405020304" pitchFamily="18" charset="0"/>
                      </a:rPr>
                      <m:t>zdesi</m:t>
                    </m:r>
                    <m:r>
                      <a:rPr lang="tr-TR" sz="2200" i="1">
                        <a:latin typeface="Cambria Math" panose="02040503050406030204" pitchFamily="18" charset="0"/>
                        <a:ea typeface="Calibri" panose="020F0502020204030204" pitchFamily="34" charset="0"/>
                        <a:cs typeface="Times New Roman" panose="02020603050405020304" pitchFamily="18" charset="0"/>
                      </a:rPr>
                      <m:t>=</m:t>
                    </m:r>
                    <m:f>
                      <m:fPr>
                        <m:ctrlPr>
                          <a:rPr lang="tr-TR" sz="2200" i="1">
                            <a:latin typeface="Cambria Math" panose="02040503050406030204" pitchFamily="18" charset="0"/>
                            <a:ea typeface="Calibri" panose="020F0502020204030204" pitchFamily="34" charset="0"/>
                            <a:cs typeface="Times New Roman" panose="02020603050405020304" pitchFamily="18" charset="0"/>
                          </a:rPr>
                        </m:ctrlPr>
                      </m:fPr>
                      <m:num>
                        <m:r>
                          <a:rPr lang="tr-TR" sz="2200" i="1">
                            <a:latin typeface="Cambria Math" panose="02040503050406030204" pitchFamily="18" charset="0"/>
                            <a:ea typeface="Calibri" panose="020F0502020204030204" pitchFamily="34" charset="0"/>
                            <a:cs typeface="Times New Roman" panose="02020603050405020304" pitchFamily="18" charset="0"/>
                          </a:rPr>
                          <m:t>𝑆𝑎𝑡𝚤𝑙𝑎𝑛</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𝑖</m:t>
                        </m:r>
                        <m:r>
                          <a:rPr lang="tr-TR" sz="2200" i="1">
                            <a:latin typeface="Cambria Math" panose="02040503050406030204" pitchFamily="18" charset="0"/>
                            <a:ea typeface="Calibri" panose="020F0502020204030204" pitchFamily="34" charset="0"/>
                            <a:cs typeface="Times New Roman" panose="02020603050405020304" pitchFamily="18" charset="0"/>
                          </a:rPr>
                          <m:t>ç</m:t>
                        </m:r>
                        <m:r>
                          <a:rPr lang="tr-TR" sz="2200" i="1">
                            <a:latin typeface="Cambria Math" panose="02040503050406030204" pitchFamily="18" charset="0"/>
                            <a:ea typeface="Calibri" panose="020F0502020204030204" pitchFamily="34" charset="0"/>
                            <a:cs typeface="Times New Roman" panose="02020603050405020304" pitchFamily="18" charset="0"/>
                          </a:rPr>
                          <m:t>𝑒𝑐𝑒𝑘</m:t>
                        </m:r>
                        <m:r>
                          <a:rPr lang="tr-TR" sz="2200" i="1">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𝑚𝑎𝑙𝑖𝑦𝑒𝑡𝑖</m:t>
                        </m:r>
                      </m:num>
                      <m:den>
                        <m:r>
                          <a:rPr lang="tr-TR" sz="2200" i="1">
                            <a:latin typeface="Cambria Math" panose="02040503050406030204" pitchFamily="18" charset="0"/>
                            <a:ea typeface="Calibri" panose="020F0502020204030204" pitchFamily="34" charset="0"/>
                            <a:cs typeface="Times New Roman" panose="02020603050405020304" pitchFamily="18" charset="0"/>
                          </a:rPr>
                          <m:t>İç</m:t>
                        </m:r>
                        <m:r>
                          <a:rPr lang="tr-TR" sz="2200" i="1">
                            <a:latin typeface="Cambria Math" panose="02040503050406030204" pitchFamily="18" charset="0"/>
                            <a:ea typeface="Calibri" panose="020F0502020204030204" pitchFamily="34" charset="0"/>
                            <a:cs typeface="Times New Roman" panose="02020603050405020304" pitchFamily="18" charset="0"/>
                          </a:rPr>
                          <m:t>𝑒𝑐𝑒𝑘</m:t>
                        </m:r>
                        <m:r>
                          <a:rPr lang="tr-TR" sz="2200" b="0" i="1" smtClean="0">
                            <a:latin typeface="Cambria Math" panose="02040503050406030204" pitchFamily="18" charset="0"/>
                            <a:ea typeface="Calibri" panose="020F0502020204030204" pitchFamily="34" charset="0"/>
                            <a:cs typeface="Times New Roman" panose="02020603050405020304" pitchFamily="18" charset="0"/>
                          </a:rPr>
                          <m:t> </m:t>
                        </m:r>
                        <m:r>
                          <a:rPr lang="tr-TR" sz="2200" i="1">
                            <a:latin typeface="Cambria Math" panose="02040503050406030204" pitchFamily="18" charset="0"/>
                            <a:ea typeface="Calibri" panose="020F0502020204030204" pitchFamily="34" charset="0"/>
                            <a:cs typeface="Times New Roman" panose="02020603050405020304" pitchFamily="18" charset="0"/>
                          </a:rPr>
                          <m:t>𝑠𝑎𝑡𝚤</m:t>
                        </m:r>
                        <m:r>
                          <a:rPr lang="tr-TR" sz="2200" i="1">
                            <a:latin typeface="Cambria Math" panose="02040503050406030204" pitchFamily="18" charset="0"/>
                            <a:ea typeface="Calibri" panose="020F0502020204030204" pitchFamily="34" charset="0"/>
                            <a:cs typeface="Times New Roman" panose="02020603050405020304" pitchFamily="18" charset="0"/>
                          </a:rPr>
                          <m:t>ş</m:t>
                        </m:r>
                        <m:r>
                          <a:rPr lang="tr-TR" sz="2200" i="1">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200" dirty="0"/>
              </a:p>
            </p:txBody>
          </p:sp>
        </mc:Choice>
        <mc:Fallback xmlns="">
          <p:sp>
            <p:nvSpPr>
              <p:cNvPr id="8" name="Dikdörtgen 7"/>
              <p:cNvSpPr>
                <a:spLocks noRot="1" noChangeAspect="1" noMove="1" noResize="1" noEditPoints="1" noAdjustHandles="1" noChangeArrowheads="1" noChangeShapeType="1" noTextEdit="1"/>
              </p:cNvSpPr>
              <p:nvPr/>
            </p:nvSpPr>
            <p:spPr>
              <a:xfrm>
                <a:off x="6672922" y="2098365"/>
                <a:ext cx="5221494" cy="626325"/>
              </a:xfrm>
              <a:prstGeom prst="rect">
                <a:avLst/>
              </a:prstGeom>
              <a:blipFill>
                <a:blip r:embed="rId4"/>
                <a:stretch>
                  <a:fillRect l="-1051"/>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9" name="Dikdörtgen 8"/>
              <p:cNvSpPr/>
              <p:nvPr/>
            </p:nvSpPr>
            <p:spPr>
              <a:xfrm>
                <a:off x="7174017" y="3784986"/>
                <a:ext cx="2871492" cy="707245"/>
              </a:xfrm>
              <a:prstGeom prst="rect">
                <a:avLst/>
              </a:prstGeom>
            </p:spPr>
            <p:txBody>
              <a:bodyPr wrap="none">
                <a:spAutoFit/>
              </a:bodyPr>
              <a:lstStyle/>
              <a:p>
                <a:pPr algn="just">
                  <a:lnSpc>
                    <a:spcPct val="107000"/>
                  </a:lnSpc>
                  <a:spcAft>
                    <a:spcPts val="800"/>
                  </a:spcAft>
                </a:pP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19</m:t>
                        </m:r>
                      </m:num>
                      <m:den>
                        <m:r>
                          <a:rPr lang="tr-TR" sz="2400" i="1">
                            <a:latin typeface="Cambria Math" panose="02040503050406030204" pitchFamily="18" charset="0"/>
                            <a:ea typeface="Calibri" panose="020F0502020204030204" pitchFamily="34" charset="0"/>
                            <a:cs typeface="Times New Roman" panose="02020603050405020304" pitchFamily="18" charset="0"/>
                          </a:rPr>
                          <m:t>100</m:t>
                        </m:r>
                      </m:den>
                    </m:f>
                  </m:oMath>
                </a14:m>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tr-TR" sz="2400" i="1" smtClean="0">
                            <a:latin typeface="Cambria Math" panose="02040503050406030204" pitchFamily="18" charset="0"/>
                            <a:ea typeface="Calibri" panose="020F0502020204030204" pitchFamily="34" charset="0"/>
                            <a:cs typeface="Times New Roman" panose="02020603050405020304" pitchFamily="18" charset="0"/>
                          </a:rPr>
                        </m:ctrlPr>
                      </m:fPr>
                      <m:num>
                        <m:r>
                          <a:rPr lang="tr-TR" sz="2400" b="0" i="1" smtClean="0">
                            <a:latin typeface="Cambria Math" panose="02040503050406030204" pitchFamily="18" charset="0"/>
                            <a:ea typeface="Calibri" panose="020F0502020204030204" pitchFamily="34" charset="0"/>
                            <a:cs typeface="Times New Roman" panose="02020603050405020304" pitchFamily="18" charset="0"/>
                          </a:rPr>
                          <m:t> </m:t>
                        </m:r>
                        <m:r>
                          <a:rPr lang="tr-TR" sz="2400" i="1" smtClean="0">
                            <a:latin typeface="Cambria Math" panose="02040503050406030204" pitchFamily="18" charset="0"/>
                            <a:ea typeface="Calibri" panose="020F0502020204030204" pitchFamily="34" charset="0"/>
                            <a:cs typeface="Times New Roman" panose="02020603050405020304" pitchFamily="18" charset="0"/>
                          </a:rPr>
                          <m:t>1</m:t>
                        </m:r>
                        <m:r>
                          <a:rPr lang="tr-TR" sz="2400" b="0" i="1" smtClean="0">
                            <a:latin typeface="Cambria Math" panose="02040503050406030204" pitchFamily="18" charset="0"/>
                            <a:ea typeface="Calibri" panose="020F0502020204030204" pitchFamily="34" charset="0"/>
                            <a:cs typeface="Times New Roman" panose="02020603050405020304" pitchFamily="18" charset="0"/>
                          </a:rPr>
                          <m:t>.350.000</m:t>
                        </m:r>
                      </m:num>
                      <m:den>
                        <m:r>
                          <a:rPr lang="tr-TR" sz="2400" b="0" i="1" smtClean="0">
                            <a:latin typeface="Cambria Math" panose="02040503050406030204" pitchFamily="18" charset="0"/>
                            <a:ea typeface="Calibri" panose="020F0502020204030204" pitchFamily="34" charset="0"/>
                            <a:cs typeface="Times New Roman" panose="02020603050405020304" pitchFamily="18" charset="0"/>
                          </a:rPr>
                          <m:t>İç</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𝑒𝑐𝑒𝑘</m:t>
                        </m:r>
                        <m:r>
                          <a:rPr lang="tr-TR" sz="2400" b="0" i="1" smtClean="0">
                            <a:latin typeface="Cambria Math" panose="02040503050406030204" pitchFamily="18" charset="0"/>
                            <a:ea typeface="Calibri" panose="020F0502020204030204" pitchFamily="34" charset="0"/>
                            <a:cs typeface="Times New Roman" panose="02020603050405020304" pitchFamily="18" charset="0"/>
                          </a:rPr>
                          <m:t> </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𝑠𝑎𝑡𝚤</m:t>
                        </m:r>
                        <m:r>
                          <a:rPr lang="tr-TR" sz="2400" b="0" i="1" smtClean="0">
                            <a:latin typeface="Cambria Math" panose="02040503050406030204" pitchFamily="18" charset="0"/>
                            <a:ea typeface="Calibri" panose="020F0502020204030204" pitchFamily="34" charset="0"/>
                            <a:cs typeface="Times New Roman" panose="02020603050405020304" pitchFamily="18" charset="0"/>
                          </a:rPr>
                          <m:t>ş</m:t>
                        </m:r>
                        <m:r>
                          <a:rPr lang="tr-TR" sz="2400" b="0" i="1" smtClean="0">
                            <a:latin typeface="Cambria Math" panose="02040503050406030204" pitchFamily="18" charset="0"/>
                            <a:ea typeface="Calibri" panose="020F0502020204030204" pitchFamily="34" charset="0"/>
                            <a:cs typeface="Times New Roman" panose="02020603050405020304" pitchFamily="18" charset="0"/>
                          </a:rPr>
                          <m:t>𝑙𝑎𝑟𝚤</m:t>
                        </m:r>
                      </m:den>
                    </m:f>
                  </m:oMath>
                </a14:m>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9" name="Dikdörtgen 8"/>
              <p:cNvSpPr>
                <a:spLocks noRot="1" noChangeAspect="1" noMove="1" noResize="1" noEditPoints="1" noAdjustHandles="1" noChangeArrowheads="1" noChangeShapeType="1" noTextEdit="1"/>
              </p:cNvSpPr>
              <p:nvPr/>
            </p:nvSpPr>
            <p:spPr>
              <a:xfrm>
                <a:off x="7174017" y="3784986"/>
                <a:ext cx="2871492" cy="707245"/>
              </a:xfrm>
              <a:prstGeom prst="rect">
                <a:avLst/>
              </a:prstGeom>
              <a:blipFill>
                <a:blip r:embed="rId5"/>
                <a:stretch>
                  <a:fillRect b="-862"/>
                </a:stretch>
              </a:blipFill>
            </p:spPr>
            <p:txBody>
              <a:bodyPr/>
              <a:lstStyle/>
              <a:p>
                <a:r>
                  <a:rPr lang="tr-TR">
                    <a:noFill/>
                  </a:rPr>
                  <a:t> </a:t>
                </a:r>
              </a:p>
            </p:txBody>
          </p:sp>
        </mc:Fallback>
      </mc:AlternateContent>
      <p:sp>
        <p:nvSpPr>
          <p:cNvPr id="10" name="Dikdörtgen 9"/>
          <p:cNvSpPr/>
          <p:nvPr/>
        </p:nvSpPr>
        <p:spPr>
          <a:xfrm>
            <a:off x="7114121" y="5465385"/>
            <a:ext cx="3297890" cy="399405"/>
          </a:xfrm>
          <a:prstGeom prst="rect">
            <a:avLst/>
          </a:prstGeom>
        </p:spPr>
        <p:txBody>
          <a:bodyPr wrap="none">
            <a:spAutoFit/>
          </a:bodyPr>
          <a:lstStyle/>
          <a:p>
            <a:pPr algn="just">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İçecek Satışları=7.105.263 TL</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84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5726</TotalTime>
  <Words>752</Words>
  <Application>Microsoft Office PowerPoint</Application>
  <PresentationFormat>Geniş ekran</PresentationFormat>
  <Paragraphs>57</Paragraphs>
  <Slides>8</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8</vt:i4>
      </vt:variant>
    </vt:vector>
  </HeadingPairs>
  <TitlesOfParts>
    <vt:vector size="19" baseType="lpstr">
      <vt:lpstr>SimSun</vt:lpstr>
      <vt:lpstr>Arial</vt:lpstr>
      <vt:lpstr>Calibri</vt:lpstr>
      <vt:lpstr>Cambria Math</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171</cp:revision>
  <dcterms:created xsi:type="dcterms:W3CDTF">2019-11-06T14:40:35Z</dcterms:created>
  <dcterms:modified xsi:type="dcterms:W3CDTF">2020-05-07T20:11:07Z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