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handoutMasterIdLst>
    <p:handoutMasterId r:id="rId11"/>
  </p:handoutMasterIdLst>
  <p:sldIdLst>
    <p:sldId id="573" r:id="rId2"/>
    <p:sldId id="624" r:id="rId3"/>
    <p:sldId id="625" r:id="rId4"/>
    <p:sldId id="626" r:id="rId5"/>
    <p:sldId id="629" r:id="rId6"/>
    <p:sldId id="627" r:id="rId7"/>
    <p:sldId id="628" r:id="rId8"/>
    <p:sldId id="623" r:id="rId9"/>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57" autoAdjust="0"/>
    <p:restoredTop sz="94660"/>
  </p:normalViewPr>
  <p:slideViewPr>
    <p:cSldViewPr snapToGrid="0">
      <p:cViewPr varScale="1">
        <p:scale>
          <a:sx n="88" d="100"/>
          <a:sy n="88" d="100"/>
        </p:scale>
        <p:origin x="322" y="67"/>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07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ACCE82-DC69-432C-BABD-63E5257FC9F5}" type="datetime1">
              <a:rPr lang="tr-TR" smtClean="0"/>
              <a:t>7.05.2020</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DF9922-981B-48BE-96E8-A46794BAA7ED}" type="slidenum">
              <a:rPr lang="tr-TR" smtClean="0"/>
              <a:t>‹#›</a:t>
            </a:fld>
            <a:endParaRPr lang="tr-TR" dirty="0"/>
          </a:p>
        </p:txBody>
      </p:sp>
    </p:spTree>
    <p:extLst>
      <p:ext uri="{BB962C8B-B14F-4D97-AF65-F5344CB8AC3E}">
        <p14:creationId xmlns:p14="http://schemas.microsoft.com/office/powerpoint/2010/main" val="2811124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142D3-BDF4-467D-910A-DF82338AE250}" type="datetime1">
              <a:rPr lang="tr-TR" smtClean="0"/>
              <a:pPr/>
              <a:t>7.05.2020</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93B0CF2-7F87-4E02-A248-870047730F99}" type="slidenum">
              <a:rPr lang="tr-TR" noProof="0" smtClean="0"/>
              <a:t>‹#›</a:t>
            </a:fld>
            <a:endParaRPr lang="tr-TR" noProof="0"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1">
        <a:schemeClr val="bg1"/>
      </p:bgRef>
    </p:bg>
    <p:spTree>
      <p:nvGrpSpPr>
        <p:cNvPr id="1" name=""/>
        <p:cNvGrpSpPr/>
        <p:nvPr/>
      </p:nvGrpSpPr>
      <p:grpSpPr>
        <a:xfrm>
          <a:off x="0" y="0"/>
          <a:ext cx="0" cy="0"/>
          <a:chOff x="0" y="0"/>
          <a:chExt cx="0" cy="0"/>
        </a:xfrm>
      </p:grpSpPr>
      <p:grpSp>
        <p:nvGrpSpPr>
          <p:cNvPr id="10" name="Grup 9"/>
          <p:cNvGrpSpPr/>
          <p:nvPr/>
        </p:nvGrpSpPr>
        <p:grpSpPr>
          <a:xfrm>
            <a:off x="0" y="6208894"/>
            <a:ext cx="12192000" cy="649106"/>
            <a:chOff x="0" y="6208894"/>
            <a:chExt cx="12192000" cy="649106"/>
          </a:xfrm>
        </p:grpSpPr>
        <p:sp>
          <p:nvSpPr>
            <p:cNvPr id="2" name="Dikdörtgen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tr-TR" noProof="0" dirty="0"/>
            </a:p>
          </p:txBody>
        </p:sp>
        <p:cxnSp>
          <p:nvCxnSpPr>
            <p:cNvPr id="7" name="Düz Bağlayıcı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Düz Bağlayıcı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Başlık 8"/>
          <p:cNvSpPr>
            <a:spLocks noGrp="1"/>
          </p:cNvSpPr>
          <p:nvPr>
            <p:ph type="ctrTitle"/>
          </p:nvPr>
        </p:nvSpPr>
        <p:spPr>
          <a:xfrm>
            <a:off x="711200" y="1371600"/>
            <a:ext cx="10468864" cy="1828800"/>
          </a:xfrm>
          <a:ln>
            <a:noFill/>
          </a:ln>
        </p:spPr>
        <p:txBody>
          <a:bodyPr vert="horz"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pPr rtl="0"/>
            <a:r>
              <a:rPr lang="tr-TR" noProof="0" smtClean="0"/>
              <a:t>Asıl başlık stili için tıklatın</a:t>
            </a:r>
            <a:endParaRPr kumimoji="0" lang="tr-TR" noProof="0" dirty="0"/>
          </a:p>
        </p:txBody>
      </p:sp>
      <p:sp>
        <p:nvSpPr>
          <p:cNvPr id="17" name="Alt Başlık 16"/>
          <p:cNvSpPr>
            <a:spLocks noGrp="1"/>
          </p:cNvSpPr>
          <p:nvPr>
            <p:ph type="subTitle" idx="1"/>
          </p:nvPr>
        </p:nvSpPr>
        <p:spPr>
          <a:xfrm>
            <a:off x="711200" y="3228536"/>
            <a:ext cx="10472928" cy="1752600"/>
          </a:xfrm>
        </p:spPr>
        <p:txBody>
          <a:bodyPr lIns="0" rIns="18288" rtlCol="0"/>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tr-TR" noProof="0" smtClean="0"/>
              <a:t>Asıl alt başlık stilini düzenlemek için tıklayın</a:t>
            </a:r>
            <a:endParaRPr kumimoji="0" lang="tr-TR" noProof="0" dirty="0"/>
          </a:p>
        </p:txBody>
      </p:sp>
      <p:sp>
        <p:nvSpPr>
          <p:cNvPr id="30" name="Tarih Yer Tutucusu 29"/>
          <p:cNvSpPr>
            <a:spLocks noGrp="1"/>
          </p:cNvSpPr>
          <p:nvPr>
            <p:ph type="dt" sz="half" idx="10"/>
          </p:nvPr>
        </p:nvSpPr>
        <p:spPr/>
        <p:txBody>
          <a:bodyPr rtlCol="0"/>
          <a:lstStyle/>
          <a:p>
            <a:pPr rtl="0"/>
            <a:fld id="{54DFDFD8-D7F7-4EA0-9E92-CC83D76048F5}" type="datetime1">
              <a:rPr lang="tr-TR" noProof="0" smtClean="0"/>
              <a:t>7.05.2020</a:t>
            </a:fld>
            <a:endParaRPr lang="tr-TR" noProof="0" dirty="0"/>
          </a:p>
        </p:txBody>
      </p:sp>
      <p:sp>
        <p:nvSpPr>
          <p:cNvPr id="19" name="Alt Bilgi Yer Tutucusu 18"/>
          <p:cNvSpPr>
            <a:spLocks noGrp="1"/>
          </p:cNvSpPr>
          <p:nvPr>
            <p:ph type="ftr" sz="quarter" idx="11"/>
          </p:nvPr>
        </p:nvSpPr>
        <p:spPr/>
        <p:txBody>
          <a:bodyPr rtlCol="0"/>
          <a:lstStyle/>
          <a:p>
            <a:pPr rtl="0"/>
            <a:r>
              <a:rPr lang="tr-TR" noProof="0" dirty="0" smtClean="0"/>
              <a:t>Alt bilgi ekle</a:t>
            </a:r>
            <a:endParaRPr lang="tr-TR" noProof="0" dirty="0"/>
          </a:p>
        </p:txBody>
      </p:sp>
      <p:sp>
        <p:nvSpPr>
          <p:cNvPr id="27" name="Slayt Numarası Yer Tutucusu 2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kumimoji="0" lang="tr-TR" noProof="0" dirty="0"/>
          </a:p>
        </p:txBody>
      </p:sp>
      <p:sp>
        <p:nvSpPr>
          <p:cNvPr id="3" name="Dikey Metin Yer Tutucusu 2"/>
          <p:cNvSpPr>
            <a:spLocks noGrp="1"/>
          </p:cNvSpPr>
          <p:nvPr>
            <p:ph type="body" orient="vert" idx="1"/>
          </p:nvPr>
        </p:nvSpPr>
        <p:spPr/>
        <p:txBody>
          <a:bodyPr vert="eaVert" rtlCol="0"/>
          <a:lstStyle/>
          <a:p>
            <a:pPr lvl="0" rtl="0" eaLnBrk="1" latinLnBrk="0" hangingPunct="1"/>
            <a:r>
              <a:rPr lang="tr-TR" noProof="0" smtClean="0"/>
              <a:t>Asıl metin stillerini düzenle</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Tarih Yer Tutucusu 3"/>
          <p:cNvSpPr>
            <a:spLocks noGrp="1"/>
          </p:cNvSpPr>
          <p:nvPr>
            <p:ph type="dt" sz="half" idx="10"/>
          </p:nvPr>
        </p:nvSpPr>
        <p:spPr/>
        <p:txBody>
          <a:bodyPr rtlCol="0"/>
          <a:lstStyle/>
          <a:p>
            <a:pPr rtl="0"/>
            <a:fld id="{32F3240C-5877-429D-B2A7-07D24758D3C0}" type="datetime1">
              <a:rPr lang="tr-TR" noProof="0" smtClean="0"/>
              <a:t>7.05.2020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a:t>
            </a:r>
            <a:endParaRPr lang="tr-TR" noProof="0"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914402"/>
            <a:ext cx="2743200" cy="5211763"/>
          </a:xfrm>
        </p:spPr>
        <p:txBody>
          <a:bodyPr vert="eaVert" rtlCol="0"/>
          <a:lstStyle/>
          <a:p>
            <a:pPr rtl="0"/>
            <a:r>
              <a:rPr lang="tr-TR" noProof="0" smtClean="0"/>
              <a:t>Asıl başlık stili için tıklatın</a:t>
            </a:r>
            <a:endParaRPr kumimoji="0" lang="tr-TR" noProof="0" dirty="0"/>
          </a:p>
        </p:txBody>
      </p:sp>
      <p:sp>
        <p:nvSpPr>
          <p:cNvPr id="3" name="Dikey Metin Yer Tutucusu 2"/>
          <p:cNvSpPr>
            <a:spLocks noGrp="1"/>
          </p:cNvSpPr>
          <p:nvPr>
            <p:ph type="body" orient="vert" idx="1"/>
          </p:nvPr>
        </p:nvSpPr>
        <p:spPr>
          <a:xfrm>
            <a:off x="609600" y="914402"/>
            <a:ext cx="8026400" cy="5211763"/>
          </a:xfrm>
        </p:spPr>
        <p:txBody>
          <a:bodyPr vert="eaVert" rtlCol="0"/>
          <a:lstStyle/>
          <a:p>
            <a:pPr lvl="0" rtl="0" eaLnBrk="1" latinLnBrk="0" hangingPunct="1"/>
            <a:r>
              <a:rPr lang="tr-TR" noProof="0" smtClean="0"/>
              <a:t>Asıl metin stillerini düzenle</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Tarih Yer Tutucusu 3"/>
          <p:cNvSpPr>
            <a:spLocks noGrp="1"/>
          </p:cNvSpPr>
          <p:nvPr>
            <p:ph type="dt" sz="half" idx="10"/>
          </p:nvPr>
        </p:nvSpPr>
        <p:spPr/>
        <p:txBody>
          <a:bodyPr rtlCol="0"/>
          <a:lstStyle/>
          <a:p>
            <a:pPr rtl="0"/>
            <a:fld id="{1CA809C7-44CB-4DD0-BCDF-A52895BB0140}" type="datetime1">
              <a:rPr lang="tr-TR" noProof="0" smtClean="0"/>
              <a:t>7.05.2020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a:t>
            </a:r>
            <a:endParaRPr lang="tr-TR" noProof="0"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kumimoji="0" lang="tr-TR" noProof="0" dirty="0"/>
          </a:p>
        </p:txBody>
      </p:sp>
      <p:sp>
        <p:nvSpPr>
          <p:cNvPr id="3" name="İçerik Yer Tutucusu 2"/>
          <p:cNvSpPr>
            <a:spLocks noGrp="1"/>
          </p:cNvSpPr>
          <p:nvPr>
            <p:ph idx="1"/>
          </p:nvPr>
        </p:nvSpPr>
        <p:spPr/>
        <p:txBody>
          <a:bodyPr rtlCol="0"/>
          <a:lstStyle/>
          <a:p>
            <a:pPr lvl="0" rtl="0" eaLnBrk="1" latinLnBrk="0" hangingPunct="1"/>
            <a:r>
              <a:rPr lang="tr-TR" noProof="0" smtClean="0"/>
              <a:t>Asıl metin stillerini düzenle</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Tarih Yer Tutucusu 3"/>
          <p:cNvSpPr>
            <a:spLocks noGrp="1"/>
          </p:cNvSpPr>
          <p:nvPr>
            <p:ph type="dt" sz="half" idx="10"/>
          </p:nvPr>
        </p:nvSpPr>
        <p:spPr/>
        <p:txBody>
          <a:bodyPr rtlCol="0"/>
          <a:lstStyle/>
          <a:p>
            <a:pPr rtl="0"/>
            <a:fld id="{4221F93F-375D-4AF0-AD0E-F019EB13F4AE}" type="datetime1">
              <a:rPr lang="tr-TR" noProof="0" smtClean="0"/>
              <a:t>7.05.2020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a:t>
            </a:r>
            <a:endParaRPr lang="tr-TR" noProof="0"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707136" y="1316736"/>
            <a:ext cx="10363200" cy="1362456"/>
          </a:xfrm>
          <a:ln>
            <a:noFill/>
          </a:ln>
        </p:spPr>
        <p:txBody>
          <a:bodyPr vert="horz" tIns="0" bIns="0" rtlCol="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pPr rtl="0"/>
            <a:r>
              <a:rPr lang="tr-TR" noProof="0" smtClean="0"/>
              <a:t>Asıl başlık stili için tıklatın</a:t>
            </a:r>
            <a:endParaRPr kumimoji="0" lang="tr-TR" noProof="0" dirty="0"/>
          </a:p>
        </p:txBody>
      </p:sp>
      <p:sp>
        <p:nvSpPr>
          <p:cNvPr id="3" name="Metin Yer Tutucusu 2"/>
          <p:cNvSpPr>
            <a:spLocks noGrp="1"/>
          </p:cNvSpPr>
          <p:nvPr>
            <p:ph type="body" idx="1"/>
          </p:nvPr>
        </p:nvSpPr>
        <p:spPr>
          <a:xfrm>
            <a:off x="707136" y="2704664"/>
            <a:ext cx="10363200" cy="1509712"/>
          </a:xfrm>
        </p:spPr>
        <p:txBody>
          <a:bodyPr lIns="45720" rIns="45720" rtlCol="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tr-TR" noProof="0" smtClean="0"/>
              <a:t>Asıl metin stillerini düzenle</a:t>
            </a:r>
          </a:p>
        </p:txBody>
      </p:sp>
      <p:sp>
        <p:nvSpPr>
          <p:cNvPr id="4" name="Tarih Yer Tutucusu 3"/>
          <p:cNvSpPr>
            <a:spLocks noGrp="1"/>
          </p:cNvSpPr>
          <p:nvPr>
            <p:ph type="dt" sz="half" idx="10"/>
          </p:nvPr>
        </p:nvSpPr>
        <p:spPr/>
        <p:txBody>
          <a:bodyPr rtlCol="0"/>
          <a:lstStyle/>
          <a:p>
            <a:pPr rtl="0"/>
            <a:fld id="{22199C05-117E-4720-822E-941CC8903464}" type="datetime1">
              <a:rPr lang="tr-TR" noProof="0" smtClean="0"/>
              <a:t>7.05.2020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a:t>
            </a:r>
            <a:endParaRPr lang="tr-TR" noProof="0"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704088"/>
            <a:ext cx="10972800" cy="1143000"/>
          </a:xfrm>
        </p:spPr>
        <p:txBody>
          <a:bodyPr rtlCol="0"/>
          <a:lstStyle/>
          <a:p>
            <a:pPr rtl="0"/>
            <a:r>
              <a:rPr lang="tr-TR" noProof="0" smtClean="0"/>
              <a:t>Asıl başlık stili için tıklatın</a:t>
            </a:r>
            <a:endParaRPr kumimoji="0" lang="tr-TR" noProof="0" dirty="0"/>
          </a:p>
        </p:txBody>
      </p:sp>
      <p:sp>
        <p:nvSpPr>
          <p:cNvPr id="3" name="İçerik Yer Tutucusu 2"/>
          <p:cNvSpPr>
            <a:spLocks noGrp="1"/>
          </p:cNvSpPr>
          <p:nvPr>
            <p:ph sz="half" idx="1"/>
          </p:nvPr>
        </p:nvSpPr>
        <p:spPr>
          <a:xfrm>
            <a:off x="609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tr-TR" noProof="0" smtClean="0"/>
              <a:t>Asıl metin stillerini düzenle</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İçerik Yer Tutucusu 3"/>
          <p:cNvSpPr>
            <a:spLocks noGrp="1"/>
          </p:cNvSpPr>
          <p:nvPr>
            <p:ph sz="half" idx="2"/>
          </p:nvPr>
        </p:nvSpPr>
        <p:spPr>
          <a:xfrm>
            <a:off x="6197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tr-TR" noProof="0" smtClean="0"/>
              <a:t>Asıl metin stillerini düzenle</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5" name="Tarih Yer Tutucusu 4"/>
          <p:cNvSpPr>
            <a:spLocks noGrp="1"/>
          </p:cNvSpPr>
          <p:nvPr>
            <p:ph type="dt" sz="half" idx="10"/>
          </p:nvPr>
        </p:nvSpPr>
        <p:spPr/>
        <p:txBody>
          <a:bodyPr rtlCol="0"/>
          <a:lstStyle/>
          <a:p>
            <a:pPr rtl="0"/>
            <a:fld id="{463EBEF9-3980-4384-80D3-EB4BD5F6AADC}" type="datetime1">
              <a:rPr lang="tr-TR" noProof="0" smtClean="0"/>
              <a:t>7.05.2020</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a:t>
            </a:r>
            <a:endParaRPr lang="tr-TR" noProof="0"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704088"/>
            <a:ext cx="10972800" cy="1143000"/>
          </a:xfrm>
        </p:spPr>
        <p:txBody>
          <a:bodyPr tIns="45720" rtlCol="0" anchor="b"/>
          <a:lstStyle>
            <a:lvl1pPr>
              <a:defRPr/>
            </a:lvl1pPr>
          </a:lstStyle>
          <a:p>
            <a:pPr rtl="0"/>
            <a:r>
              <a:rPr lang="tr-TR" noProof="0" smtClean="0"/>
              <a:t>Asıl başlık stili için tıklatın</a:t>
            </a:r>
            <a:endParaRPr kumimoji="0" lang="tr-TR" noProof="0" dirty="0"/>
          </a:p>
        </p:txBody>
      </p:sp>
      <p:sp>
        <p:nvSpPr>
          <p:cNvPr id="3" name="Metin Yer Tutucusu 2"/>
          <p:cNvSpPr>
            <a:spLocks noGrp="1"/>
          </p:cNvSpPr>
          <p:nvPr>
            <p:ph type="body" idx="1"/>
          </p:nvPr>
        </p:nvSpPr>
        <p:spPr>
          <a:xfrm>
            <a:off x="609600" y="1855248"/>
            <a:ext cx="5386917" cy="659352"/>
          </a:xfrm>
        </p:spPr>
        <p:txBody>
          <a:bodyPr lIns="45720" tIns="0" rIns="45720" bIns="0" rtlCol="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tr-TR" noProof="0" smtClean="0"/>
              <a:t>Asıl metin stillerini düzenle</a:t>
            </a:r>
          </a:p>
        </p:txBody>
      </p:sp>
      <p:sp>
        <p:nvSpPr>
          <p:cNvPr id="5" name="İçerik Yer Tutucusu 4"/>
          <p:cNvSpPr>
            <a:spLocks noGrp="1"/>
          </p:cNvSpPr>
          <p:nvPr>
            <p:ph sz="quarter" idx="2"/>
          </p:nvPr>
        </p:nvSpPr>
        <p:spPr>
          <a:xfrm>
            <a:off x="609600" y="2514600"/>
            <a:ext cx="5386917"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tr-TR" noProof="0" smtClean="0"/>
              <a:t>Asıl metin stillerini düzenle</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Metin Yer Tutucusu 3"/>
          <p:cNvSpPr>
            <a:spLocks noGrp="1"/>
          </p:cNvSpPr>
          <p:nvPr>
            <p:ph type="body" sz="half" idx="3"/>
          </p:nvPr>
        </p:nvSpPr>
        <p:spPr>
          <a:xfrm>
            <a:off x="6193368" y="1859758"/>
            <a:ext cx="5389033" cy="654843"/>
          </a:xfrm>
        </p:spPr>
        <p:txBody>
          <a:bodyPr lIns="45720" tIns="0" rIns="45720" bIns="0" rtlCol="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tr-TR" noProof="0" smtClean="0"/>
              <a:t>Asıl metin stillerini düzenle</a:t>
            </a:r>
          </a:p>
        </p:txBody>
      </p:sp>
      <p:sp>
        <p:nvSpPr>
          <p:cNvPr id="6" name="İçerik Yer Tutucusu 5"/>
          <p:cNvSpPr>
            <a:spLocks noGrp="1"/>
          </p:cNvSpPr>
          <p:nvPr>
            <p:ph sz="quarter" idx="4"/>
          </p:nvPr>
        </p:nvSpPr>
        <p:spPr>
          <a:xfrm>
            <a:off x="6193368" y="2514600"/>
            <a:ext cx="5389033"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tr-TR" noProof="0" smtClean="0"/>
              <a:t>Asıl metin stillerini düzenle</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7" name="Tarih Yer Tutucusu 6"/>
          <p:cNvSpPr>
            <a:spLocks noGrp="1"/>
          </p:cNvSpPr>
          <p:nvPr>
            <p:ph type="dt" sz="half" idx="10"/>
          </p:nvPr>
        </p:nvSpPr>
        <p:spPr/>
        <p:txBody>
          <a:bodyPr rtlCol="0"/>
          <a:lstStyle/>
          <a:p>
            <a:pPr rtl="0"/>
            <a:fld id="{FBF9A8E6-B37F-47AF-A703-2BCBC9943932}" type="datetime1">
              <a:rPr lang="tr-TR" noProof="0" smtClean="0"/>
              <a:t>7.05.2020</a:t>
            </a:fld>
            <a:endParaRPr lang="tr-TR" noProof="0" dirty="0"/>
          </a:p>
        </p:txBody>
      </p:sp>
      <p:sp>
        <p:nvSpPr>
          <p:cNvPr id="8" name="Alt Bilgi Yer Tutucusu 7"/>
          <p:cNvSpPr>
            <a:spLocks noGrp="1"/>
          </p:cNvSpPr>
          <p:nvPr>
            <p:ph type="ftr" sz="quarter" idx="11"/>
          </p:nvPr>
        </p:nvSpPr>
        <p:spPr/>
        <p:txBody>
          <a:bodyPr rtlCol="0"/>
          <a:lstStyle/>
          <a:p>
            <a:pPr rtl="0"/>
            <a:r>
              <a:rPr lang="tr-TR" noProof="0" dirty="0" smtClean="0"/>
              <a:t>Alt bilgi ekle</a:t>
            </a:r>
            <a:endParaRPr lang="tr-TR" noProof="0" dirty="0"/>
          </a:p>
        </p:txBody>
      </p:sp>
      <p:sp>
        <p:nvSpPr>
          <p:cNvPr id="9" name="Slayt Numarası Yer Tutucusu 8"/>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704088"/>
            <a:ext cx="11074400" cy="1143000"/>
          </a:xfrm>
        </p:spPr>
        <p:txBody>
          <a:bodyPr vert="horz" tIns="45720" bIns="0" rtlCol="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pPr rtl="0"/>
            <a:r>
              <a:rPr lang="tr-TR" noProof="0" smtClean="0"/>
              <a:t>Asıl başlık stili için tıklatın</a:t>
            </a:r>
            <a:endParaRPr kumimoji="0" lang="tr-TR" noProof="0" dirty="0"/>
          </a:p>
        </p:txBody>
      </p:sp>
      <p:sp>
        <p:nvSpPr>
          <p:cNvPr id="3" name="Tarih Yer Tutucusu 2"/>
          <p:cNvSpPr>
            <a:spLocks noGrp="1"/>
          </p:cNvSpPr>
          <p:nvPr>
            <p:ph type="dt" sz="half" idx="10"/>
          </p:nvPr>
        </p:nvSpPr>
        <p:spPr/>
        <p:txBody>
          <a:bodyPr rtlCol="0"/>
          <a:lstStyle/>
          <a:p>
            <a:pPr rtl="0"/>
            <a:fld id="{96F71D90-410C-4B16-9BFD-EA0ECDF43110}" type="datetime1">
              <a:rPr lang="tr-TR" noProof="0" smtClean="0"/>
              <a:t>7.05.2020</a:t>
            </a:fld>
            <a:endParaRPr lang="tr-TR" noProof="0" dirty="0"/>
          </a:p>
        </p:txBody>
      </p:sp>
      <p:sp>
        <p:nvSpPr>
          <p:cNvPr id="4" name="Alt Bilgi Yer Tutucusu 3"/>
          <p:cNvSpPr>
            <a:spLocks noGrp="1"/>
          </p:cNvSpPr>
          <p:nvPr>
            <p:ph type="ftr" sz="quarter" idx="11"/>
          </p:nvPr>
        </p:nvSpPr>
        <p:spPr/>
        <p:txBody>
          <a:bodyPr rtlCol="0"/>
          <a:lstStyle/>
          <a:p>
            <a:pPr rtl="0"/>
            <a:r>
              <a:rPr lang="tr-TR" noProof="0" dirty="0" smtClean="0"/>
              <a:t>Alt bilgi ekle</a:t>
            </a:r>
            <a:endParaRPr lang="tr-TR" noProof="0" dirty="0"/>
          </a:p>
        </p:txBody>
      </p:sp>
      <p:sp>
        <p:nvSpPr>
          <p:cNvPr id="5" name="Slayt Numarası Yer Tutucusu 4"/>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0B0A6C1C-4434-4E26-A555-54E57ED65A8F}" type="datetime1">
              <a:rPr lang="tr-TR" noProof="0" smtClean="0"/>
              <a:t>7.05.2020</a:t>
            </a:fld>
            <a:endParaRPr lang="tr-TR" noProof="0" dirty="0"/>
          </a:p>
        </p:txBody>
      </p:sp>
      <p:sp>
        <p:nvSpPr>
          <p:cNvPr id="3" name="Alt Bilgi Yer Tutucusu 2"/>
          <p:cNvSpPr>
            <a:spLocks noGrp="1"/>
          </p:cNvSpPr>
          <p:nvPr>
            <p:ph type="ftr" sz="quarter" idx="11"/>
          </p:nvPr>
        </p:nvSpPr>
        <p:spPr/>
        <p:txBody>
          <a:bodyPr rtlCol="0"/>
          <a:lstStyle/>
          <a:p>
            <a:pPr rtl="0"/>
            <a:r>
              <a:rPr lang="tr-TR" noProof="0" dirty="0" smtClean="0"/>
              <a:t>Alt bilgi ekle</a:t>
            </a:r>
            <a:endParaRPr lang="tr-TR" noProof="0" dirty="0"/>
          </a:p>
        </p:txBody>
      </p:sp>
      <p:sp>
        <p:nvSpPr>
          <p:cNvPr id="4" name="Slayt Numarası Yer Tutucusu 3"/>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914400" y="514352"/>
            <a:ext cx="3657600" cy="1162050"/>
          </a:xfrm>
        </p:spPr>
        <p:txBody>
          <a:bodyPr lIns="0" rtlCol="0" anchor="b">
            <a:noAutofit/>
          </a:bodyPr>
          <a:lstStyle>
            <a:lvl1pPr algn="l" rtl="0">
              <a:spcBef>
                <a:spcPct val="0"/>
              </a:spcBef>
              <a:buNone/>
              <a:defRPr sz="2600" b="0">
                <a:ln>
                  <a:noFill/>
                </a:ln>
                <a:solidFill>
                  <a:schemeClr val="tx2"/>
                </a:solidFill>
                <a:effectLst/>
                <a:latin typeface="+mj-lt"/>
                <a:ea typeface="+mj-ea"/>
                <a:cs typeface="+mj-cs"/>
              </a:defRPr>
            </a:lvl1pPr>
          </a:lstStyle>
          <a:p>
            <a:pPr rtl="0"/>
            <a:r>
              <a:rPr lang="tr-TR" noProof="0" smtClean="0"/>
              <a:t>Asıl başlık stili için tıklatın</a:t>
            </a:r>
            <a:endParaRPr kumimoji="0" lang="tr-TR" noProof="0" dirty="0"/>
          </a:p>
        </p:txBody>
      </p:sp>
      <p:sp>
        <p:nvSpPr>
          <p:cNvPr id="4" name="İçerik Yer Tutucusu 3"/>
          <p:cNvSpPr>
            <a:spLocks noGrp="1"/>
          </p:cNvSpPr>
          <p:nvPr>
            <p:ph sz="half" idx="1"/>
          </p:nvPr>
        </p:nvSpPr>
        <p:spPr>
          <a:xfrm>
            <a:off x="4766733" y="1676400"/>
            <a:ext cx="6815667" cy="4572000"/>
          </a:xfrm>
        </p:spPr>
        <p:txBody>
          <a:bodyPr tIns="0" rtlCol="0"/>
          <a:lstStyle>
            <a:lvl1pPr>
              <a:defRPr sz="2800"/>
            </a:lvl1pPr>
            <a:lvl2pPr>
              <a:defRPr sz="2600"/>
            </a:lvl2pPr>
            <a:lvl3pPr>
              <a:defRPr sz="2400"/>
            </a:lvl3pPr>
            <a:lvl4pPr>
              <a:defRPr sz="2000"/>
            </a:lvl4pPr>
            <a:lvl5pPr>
              <a:defRPr sz="1800"/>
            </a:lvl5pPr>
          </a:lstStyle>
          <a:p>
            <a:pPr lvl="0" rtl="0" eaLnBrk="1" latinLnBrk="0" hangingPunct="1"/>
            <a:r>
              <a:rPr lang="tr-TR" noProof="0" smtClean="0"/>
              <a:t>Asıl metin stillerini düzenle</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3" name="Metin Yer Tutucusu 2"/>
          <p:cNvSpPr>
            <a:spLocks noGrp="1"/>
          </p:cNvSpPr>
          <p:nvPr>
            <p:ph type="body" idx="2"/>
          </p:nvPr>
        </p:nvSpPr>
        <p:spPr>
          <a:xfrm>
            <a:off x="914400" y="1676400"/>
            <a:ext cx="3657600" cy="4572000"/>
          </a:xfrm>
        </p:spPr>
        <p:txBody>
          <a:bodyPr lIns="18288" rIns="18288" rtlCol="0"/>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rtl="0" eaLnBrk="1" latinLnBrk="0" hangingPunct="1"/>
            <a:r>
              <a:rPr lang="tr-TR" noProof="0" smtClean="0"/>
              <a:t>Asıl metin stillerini düzenle</a:t>
            </a:r>
          </a:p>
        </p:txBody>
      </p:sp>
      <p:sp>
        <p:nvSpPr>
          <p:cNvPr id="5" name="Tarih Yer Tutucusu 4"/>
          <p:cNvSpPr>
            <a:spLocks noGrp="1"/>
          </p:cNvSpPr>
          <p:nvPr>
            <p:ph type="dt" sz="half" idx="10"/>
          </p:nvPr>
        </p:nvSpPr>
        <p:spPr/>
        <p:txBody>
          <a:bodyPr rtlCol="0"/>
          <a:lstStyle/>
          <a:p>
            <a:pPr rtl="0"/>
            <a:fld id="{7E6386DA-5C92-4A73-B0CF-808D08079677}" type="datetime1">
              <a:rPr lang="tr-TR" noProof="0" smtClean="0"/>
              <a:t>7.05.2020</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a:t>
            </a:r>
            <a:endParaRPr lang="tr-TR" noProof="0"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Yazısı İçeren Resim">
    <p:spTree>
      <p:nvGrpSpPr>
        <p:cNvPr id="1" name=""/>
        <p:cNvGrpSpPr/>
        <p:nvPr/>
      </p:nvGrpSpPr>
      <p:grpSpPr>
        <a:xfrm>
          <a:off x="0" y="0"/>
          <a:ext cx="0" cy="0"/>
          <a:chOff x="0" y="0"/>
          <a:chExt cx="0" cy="0"/>
        </a:xfrm>
      </p:grpSpPr>
      <p:sp>
        <p:nvSpPr>
          <p:cNvPr id="9" name="Kesik ve Tek Köşesi Yuvarlak Dikdörtgen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tr-TR" sz="1800" noProof="0" dirty="0"/>
          </a:p>
        </p:txBody>
      </p:sp>
      <p:sp>
        <p:nvSpPr>
          <p:cNvPr id="12" name="Dik Üçgen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tr-TR" sz="1800" noProof="0" dirty="0"/>
          </a:p>
        </p:txBody>
      </p:sp>
      <p:sp>
        <p:nvSpPr>
          <p:cNvPr id="2" name="Başlık 1"/>
          <p:cNvSpPr>
            <a:spLocks noGrp="1"/>
          </p:cNvSpPr>
          <p:nvPr>
            <p:ph type="title"/>
          </p:nvPr>
        </p:nvSpPr>
        <p:spPr>
          <a:xfrm>
            <a:off x="812800" y="1176997"/>
            <a:ext cx="2950464" cy="1582621"/>
          </a:xfrm>
        </p:spPr>
        <p:txBody>
          <a:bodyPr vert="horz" lIns="45720" tIns="45720" rIns="45720" bIns="45720" rtlCol="0" anchor="b"/>
          <a:lstStyle>
            <a:lvl1pPr algn="l">
              <a:buNone/>
              <a:defRPr sz="2000" b="1">
                <a:solidFill>
                  <a:schemeClr val="tx2"/>
                </a:solidFill>
              </a:defRPr>
            </a:lvl1pPr>
          </a:lstStyle>
          <a:p>
            <a:pPr rtl="0"/>
            <a:r>
              <a:rPr lang="tr-TR" noProof="0" smtClean="0"/>
              <a:t>Asıl başlık stili için tıklatın</a:t>
            </a:r>
            <a:endParaRPr kumimoji="0" lang="tr-TR" noProof="0" dirty="0"/>
          </a:p>
        </p:txBody>
      </p:sp>
      <p:sp>
        <p:nvSpPr>
          <p:cNvPr id="3" name="Resim Yer Tutucusu 2" descr="Resim eklemek için boş yer tutucu. Yer tutucuya tıklayın ve eklemek istediğiniz resmi seçin"/>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rtlCol="0"/>
          <a:lstStyle>
            <a:lvl1pPr marL="0" indent="0">
              <a:buNone/>
              <a:defRPr sz="3200"/>
            </a:lvl1pPr>
          </a:lstStyle>
          <a:p>
            <a:pPr rtl="0"/>
            <a:r>
              <a:rPr lang="tr-TR" noProof="0" smtClean="0"/>
              <a:t>Resim eklemek için simgeyi tıklatın</a:t>
            </a:r>
            <a:endParaRPr kumimoji="0" lang="tr-TR" noProof="0" dirty="0"/>
          </a:p>
        </p:txBody>
      </p:sp>
      <p:sp>
        <p:nvSpPr>
          <p:cNvPr id="4" name="Metin Yer Tutucusu 3"/>
          <p:cNvSpPr>
            <a:spLocks noGrp="1"/>
          </p:cNvSpPr>
          <p:nvPr>
            <p:ph type="body" sz="half" idx="2"/>
          </p:nvPr>
        </p:nvSpPr>
        <p:spPr>
          <a:xfrm>
            <a:off x="812800" y="2828785"/>
            <a:ext cx="2946400" cy="2179320"/>
          </a:xfrm>
        </p:spPr>
        <p:txBody>
          <a:bodyPr lIns="64008" rIns="45720" bIns="45720" rtlCol="0" anchor="t"/>
          <a:lstStyle>
            <a:lvl1pPr marL="0" indent="0" algn="l">
              <a:spcBef>
                <a:spcPts val="250"/>
              </a:spcBef>
              <a:buFontTx/>
              <a:buNone/>
              <a:defRPr sz="1300"/>
            </a:lvl1pPr>
            <a:lvl2pPr>
              <a:defRPr sz="1200"/>
            </a:lvl2pPr>
            <a:lvl3pPr>
              <a:defRPr sz="1000"/>
            </a:lvl3pPr>
            <a:lvl4pPr>
              <a:defRPr sz="900"/>
            </a:lvl4pPr>
            <a:lvl5pPr>
              <a:defRPr sz="900"/>
            </a:lvl5pPr>
          </a:lstStyle>
          <a:p>
            <a:pPr lvl="0" rtl="0" eaLnBrk="1" latinLnBrk="0" hangingPunct="1"/>
            <a:r>
              <a:rPr lang="tr-TR" noProof="0" smtClean="0"/>
              <a:t>Asıl metin stillerini düzenle</a:t>
            </a:r>
          </a:p>
        </p:txBody>
      </p:sp>
      <p:sp>
        <p:nvSpPr>
          <p:cNvPr id="5" name="Tarih Yer Tutucusu 4"/>
          <p:cNvSpPr>
            <a:spLocks noGrp="1"/>
          </p:cNvSpPr>
          <p:nvPr>
            <p:ph type="dt" sz="half" idx="10"/>
          </p:nvPr>
        </p:nvSpPr>
        <p:spPr/>
        <p:txBody>
          <a:bodyPr rtlCol="0"/>
          <a:lstStyle/>
          <a:p>
            <a:pPr rtl="0"/>
            <a:fld id="{B3B9E368-D9EF-4D44-84F6-E0AB247D1959}" type="datetime1">
              <a:rPr lang="tr-TR" noProof="0" smtClean="0"/>
              <a:t>7.05.2020</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a:t>
            </a:r>
            <a:endParaRPr lang="tr-TR" noProof="0" dirty="0"/>
          </a:p>
        </p:txBody>
      </p:sp>
      <p:sp>
        <p:nvSpPr>
          <p:cNvPr id="7" name="Slayt Numarası Yer Tutucusu 6"/>
          <p:cNvSpPr>
            <a:spLocks noGrp="1"/>
          </p:cNvSpPr>
          <p:nvPr>
            <p:ph type="sldNum" sz="quarter" idx="12"/>
          </p:nvPr>
        </p:nvSpPr>
        <p:spPr>
          <a:xfrm>
            <a:off x="10769600" y="6356351"/>
            <a:ext cx="812800" cy="365125"/>
          </a:xfrm>
        </p:spPr>
        <p:txBody>
          <a:bodyPr rtlCol="0"/>
          <a:lstStyle/>
          <a:p>
            <a:pPr rtl="0"/>
            <a:fld id="{401CF334-2D5C-4859-84A6-CA7E6E43FAEB}" type="slidenum">
              <a:rPr lang="tr-TR" noProof="0" smtClean="0"/>
              <a:t>‹#›</a:t>
            </a:fld>
            <a:endParaRPr lang="tr-TR" noProof="0" dirty="0"/>
          </a:p>
        </p:txBody>
      </p:sp>
      <p:sp>
        <p:nvSpPr>
          <p:cNvPr id="10" name="Serbest 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tr-TR" sz="1800" noProof="0" dirty="0">
              <a:solidFill>
                <a:schemeClr val="tx1"/>
              </a:solidFill>
              <a:latin typeface="+mn-lt"/>
              <a:ea typeface="+mn-ea"/>
              <a:cs typeface="+mn-cs"/>
            </a:endParaRPr>
          </a:p>
        </p:txBody>
      </p:sp>
      <p:sp>
        <p:nvSpPr>
          <p:cNvPr id="11" name="Serbest 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tr-TR" sz="1800" noProof="0" dirty="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up 24"/>
          <p:cNvGrpSpPr/>
          <p:nvPr/>
        </p:nvGrpSpPr>
        <p:grpSpPr>
          <a:xfrm>
            <a:off x="-29028" y="-7144"/>
            <a:ext cx="12240731" cy="6879658"/>
            <a:chOff x="0" y="-21658"/>
            <a:chExt cx="12240731" cy="6879658"/>
          </a:xfrm>
        </p:grpSpPr>
        <p:sp>
          <p:nvSpPr>
            <p:cNvPr id="26" name="Dikdörtgen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grpSp>
          <p:nvGrpSpPr>
            <p:cNvPr id="27" name="Grup 26"/>
            <p:cNvGrpSpPr/>
            <p:nvPr/>
          </p:nvGrpSpPr>
          <p:grpSpPr>
            <a:xfrm>
              <a:off x="0" y="-21658"/>
              <a:ext cx="12240731" cy="1041400"/>
              <a:chOff x="-25356" y="-7144"/>
              <a:chExt cx="12240731" cy="1041400"/>
            </a:xfrm>
          </p:grpSpPr>
          <p:sp>
            <p:nvSpPr>
              <p:cNvPr id="28" name="Serbest biçi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tr-TR" sz="1800" noProof="0" dirty="0">
                  <a:solidFill>
                    <a:schemeClr val="tx1"/>
                  </a:solidFill>
                  <a:latin typeface="+mn-lt"/>
                  <a:ea typeface="+mn-ea"/>
                  <a:cs typeface="+mn-cs"/>
                </a:endParaRPr>
              </a:p>
            </p:txBody>
          </p:sp>
          <p:sp>
            <p:nvSpPr>
              <p:cNvPr id="29" name="Serbest 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tr-TR" sz="1800" noProof="0" dirty="0">
                  <a:solidFill>
                    <a:schemeClr val="tx1"/>
                  </a:solidFill>
                  <a:latin typeface="+mn-lt"/>
                  <a:ea typeface="+mn-ea"/>
                  <a:cs typeface="+mn-cs"/>
                </a:endParaRPr>
              </a:p>
            </p:txBody>
          </p:sp>
          <p:grpSp>
            <p:nvGrpSpPr>
              <p:cNvPr id="31" name="Grup 30"/>
              <p:cNvGrpSpPr/>
              <p:nvPr/>
            </p:nvGrpSpPr>
            <p:grpSpPr>
              <a:xfrm>
                <a:off x="-25356" y="202408"/>
                <a:ext cx="12240731" cy="649224"/>
                <a:chOff x="-19045" y="216550"/>
                <a:chExt cx="9180548" cy="649224"/>
              </a:xfrm>
            </p:grpSpPr>
            <p:sp>
              <p:nvSpPr>
                <p:cNvPr id="32" name="Serbest 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tr-TR" sz="1800" noProof="0" dirty="0"/>
                </a:p>
              </p:txBody>
            </p:sp>
            <p:sp>
              <p:nvSpPr>
                <p:cNvPr id="33" name="Serbest 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tr-TR" sz="1800" noProof="0" dirty="0"/>
                </a:p>
              </p:txBody>
            </p:sp>
          </p:grpSp>
        </p:grpSp>
      </p:grpSp>
      <p:sp>
        <p:nvSpPr>
          <p:cNvPr id="9" name="Başlık Yer Tutucusu 8"/>
          <p:cNvSpPr>
            <a:spLocks noGrp="1"/>
          </p:cNvSpPr>
          <p:nvPr>
            <p:ph type="title"/>
          </p:nvPr>
        </p:nvSpPr>
        <p:spPr>
          <a:xfrm>
            <a:off x="609600" y="662782"/>
            <a:ext cx="10972800" cy="1184306"/>
          </a:xfrm>
          <a:prstGeom prst="rect">
            <a:avLst/>
          </a:prstGeom>
        </p:spPr>
        <p:txBody>
          <a:bodyPr vert="horz" lIns="0" rIns="0" bIns="0" rtlCol="0" anchor="b">
            <a:normAutofit/>
          </a:bodyPr>
          <a:lstStyle/>
          <a:p>
            <a:pPr rtl="0"/>
            <a:r>
              <a:rPr lang="tr-TR" noProof="0" dirty="0" smtClean="0"/>
              <a:t>Asıl başlık stilini düzenlemek için tıklayın</a:t>
            </a:r>
            <a:endParaRPr kumimoji="0" lang="tr-TR" noProof="0" dirty="0"/>
          </a:p>
        </p:txBody>
      </p:sp>
      <p:sp>
        <p:nvSpPr>
          <p:cNvPr id="30" name="Metin Yer Tutucusu 29"/>
          <p:cNvSpPr>
            <a:spLocks noGrp="1"/>
          </p:cNvSpPr>
          <p:nvPr>
            <p:ph type="body" idx="1"/>
          </p:nvPr>
        </p:nvSpPr>
        <p:spPr>
          <a:xfrm>
            <a:off x="609600" y="1935480"/>
            <a:ext cx="10972800" cy="4389120"/>
          </a:xfrm>
          <a:prstGeom prst="rect">
            <a:avLst/>
          </a:prstGeom>
        </p:spPr>
        <p:txBody>
          <a:bodyPr vert="horz" rtlCol="0">
            <a:normAutofit/>
          </a:bodyPr>
          <a:lstStyle/>
          <a:p>
            <a:pPr lvl="0" rtl="0" eaLnBrk="1" latinLnBrk="0" hangingPunct="1"/>
            <a:r>
              <a:rPr lang="tr-TR" noProof="0" dirty="0" smtClean="0"/>
              <a:t>Asıl metin stillerini düzenlemek için tıklayın</a:t>
            </a:r>
          </a:p>
          <a:p>
            <a:pPr lvl="1" rtl="0" eaLnBrk="1" latinLnBrk="0" hangingPunct="1"/>
            <a:r>
              <a:rPr lang="tr-TR" noProof="0" dirty="0" smtClean="0"/>
              <a:t>İkinci düzey</a:t>
            </a:r>
          </a:p>
          <a:p>
            <a:pPr lvl="2" rtl="0" eaLnBrk="1" latinLnBrk="0" hangingPunct="1"/>
            <a:r>
              <a:rPr lang="tr-TR" noProof="0" dirty="0" smtClean="0"/>
              <a:t>Üçüncü düzey</a:t>
            </a:r>
          </a:p>
          <a:p>
            <a:pPr lvl="3" rtl="0" eaLnBrk="1" latinLnBrk="0" hangingPunct="1"/>
            <a:r>
              <a:rPr lang="tr-TR" noProof="0" dirty="0" smtClean="0"/>
              <a:t>Dördüncü düzey</a:t>
            </a:r>
          </a:p>
          <a:p>
            <a:pPr lvl="4" rtl="0" eaLnBrk="1" latinLnBrk="0" hangingPunct="1"/>
            <a:r>
              <a:rPr lang="tr-TR" noProof="0" dirty="0" smtClean="0"/>
              <a:t>Beşinci düzey</a:t>
            </a:r>
            <a:endParaRPr lang="tr-TR" noProof="0" dirty="0"/>
          </a:p>
        </p:txBody>
      </p:sp>
      <p:sp>
        <p:nvSpPr>
          <p:cNvPr id="10" name="Tarih Yer Tutucusu 9"/>
          <p:cNvSpPr>
            <a:spLocks noGrp="1"/>
          </p:cNvSpPr>
          <p:nvPr>
            <p:ph type="dt" sz="half" idx="2"/>
          </p:nvPr>
        </p:nvSpPr>
        <p:spPr>
          <a:xfrm>
            <a:off x="609600" y="6356351"/>
            <a:ext cx="2844800" cy="365125"/>
          </a:xfrm>
          <a:prstGeom prst="rect">
            <a:avLst/>
          </a:prstGeom>
        </p:spPr>
        <p:txBody>
          <a:bodyPr vert="horz" lIns="0" tIns="0" rIns="0" bIns="0" rtlCol="0" anchor="b"/>
          <a:lstStyle>
            <a:lvl1pPr algn="l" eaLnBrk="1" latinLnBrk="0" hangingPunct="1">
              <a:defRPr kumimoji="0" sz="1100">
                <a:solidFill>
                  <a:schemeClr val="tx1"/>
                </a:solidFill>
              </a:defRPr>
            </a:lvl1pPr>
          </a:lstStyle>
          <a:p>
            <a:pPr rtl="0"/>
            <a:fld id="{3193FE27-A740-43D0-8304-44C82B551D2A}" type="datetime1">
              <a:rPr lang="tr-TR" noProof="0" smtClean="0"/>
              <a:t>7.05.2020</a:t>
            </a:fld>
            <a:endParaRPr lang="tr-TR" noProof="0" dirty="0"/>
          </a:p>
        </p:txBody>
      </p:sp>
      <p:sp>
        <p:nvSpPr>
          <p:cNvPr id="22" name="Alt Bilgi Yer Tutucusu 21"/>
          <p:cNvSpPr>
            <a:spLocks noGrp="1"/>
          </p:cNvSpPr>
          <p:nvPr>
            <p:ph type="ftr" sz="quarter" idx="3"/>
          </p:nvPr>
        </p:nvSpPr>
        <p:spPr>
          <a:xfrm>
            <a:off x="3556000" y="6356351"/>
            <a:ext cx="4470400" cy="365125"/>
          </a:xfrm>
          <a:prstGeom prst="rect">
            <a:avLst/>
          </a:prstGeom>
        </p:spPr>
        <p:txBody>
          <a:bodyPr vert="horz" lIns="0" tIns="0" rIns="0" bIns="0" rtlCol="0" anchor="b"/>
          <a:lstStyle>
            <a:lvl1pPr algn="l" eaLnBrk="1" latinLnBrk="0" hangingPunct="1">
              <a:defRPr kumimoji="0" sz="1100">
                <a:solidFill>
                  <a:schemeClr val="tx1"/>
                </a:solidFill>
              </a:defRPr>
            </a:lvl1pPr>
          </a:lstStyle>
          <a:p>
            <a:pPr rtl="0"/>
            <a:r>
              <a:rPr lang="tr-TR" noProof="0" dirty="0" smtClean="0"/>
              <a:t>Alt bilgi ekle</a:t>
            </a:r>
            <a:endParaRPr lang="tr-TR" noProof="0" dirty="0"/>
          </a:p>
        </p:txBody>
      </p:sp>
      <p:sp>
        <p:nvSpPr>
          <p:cNvPr id="18" name="Slayt Numarası Yer Tutucusu 17"/>
          <p:cNvSpPr>
            <a:spLocks noGrp="1"/>
          </p:cNvSpPr>
          <p:nvPr>
            <p:ph type="sldNum" sz="quarter" idx="4"/>
          </p:nvPr>
        </p:nvSpPr>
        <p:spPr>
          <a:xfrm>
            <a:off x="10566400" y="6356351"/>
            <a:ext cx="1016000" cy="365125"/>
          </a:xfrm>
          <a:prstGeom prst="rect">
            <a:avLst/>
          </a:prstGeom>
        </p:spPr>
        <p:txBody>
          <a:bodyPr vert="horz" lIns="0" tIns="0" rIns="0" bIns="0" rtlCol="0" anchor="b"/>
          <a:lstStyle>
            <a:lvl1pPr algn="r" eaLnBrk="1" latinLnBrk="0" hangingPunct="1">
              <a:defRPr kumimoji="0" sz="1100">
                <a:solidFill>
                  <a:schemeClr val="tx1"/>
                </a:solidFill>
              </a:defRPr>
            </a:lvl1pPr>
          </a:lstStyle>
          <a:p>
            <a:pPr rtl="0"/>
            <a:fld id="{401CF334-2D5C-4859-84A6-CA7E6E43FAEB}" type="slidenum">
              <a:rPr lang="tr-TR" noProof="0" smtClean="0"/>
              <a:pPr/>
              <a:t>‹#›</a:t>
            </a:fld>
            <a:endParaRPr lang="tr-TR" noProof="0"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5.jpeg"/><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72.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6.png"/></Relationships>
</file>

<file path=ppt/slides/_rels/slide7.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75.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6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678393" y="1223482"/>
            <a:ext cx="4164859" cy="1815882"/>
          </a:xfrm>
          <a:prstGeom prst="rect">
            <a:avLst/>
          </a:prstGeom>
        </p:spPr>
        <p:txBody>
          <a:bodyPr wrap="none">
            <a:spAutoFit/>
          </a:bodyPr>
          <a:lstStyle/>
          <a:p>
            <a:pPr algn="ctr">
              <a:spcAft>
                <a:spcPts val="0"/>
              </a:spcAft>
            </a:pPr>
            <a:r>
              <a:rPr lang="tr-TR" sz="2800" b="1" kern="150" dirty="0" smtClean="0">
                <a:latin typeface="Times New Roman" panose="02020603050405020304" pitchFamily="18" charset="0"/>
                <a:ea typeface="Times New Roman" panose="02020603050405020304" pitchFamily="18" charset="0"/>
                <a:cs typeface="Times New Roman" panose="02020603050405020304" pitchFamily="18" charset="0"/>
              </a:rPr>
              <a:t>AŞÇILIK PROGRAMI</a:t>
            </a:r>
          </a:p>
          <a:p>
            <a:pPr algn="ctr">
              <a:spcAft>
                <a:spcPts val="0"/>
              </a:spcAft>
            </a:pPr>
            <a:endParaRPr lang="tr-TR" sz="2800" b="1" kern="15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tr-TR" sz="2800" b="1" kern="150" dirty="0" smtClean="0">
                <a:latin typeface="Times New Roman" panose="02020603050405020304" pitchFamily="18" charset="0"/>
                <a:ea typeface="Times New Roman" panose="02020603050405020304" pitchFamily="18" charset="0"/>
                <a:cs typeface="Times New Roman" panose="02020603050405020304" pitchFamily="18" charset="0"/>
              </a:rPr>
              <a:t>YİYECEK </a:t>
            </a:r>
            <a:r>
              <a:rPr lang="tr-TR" sz="2800" b="1" kern="150" dirty="0">
                <a:latin typeface="Times New Roman" panose="02020603050405020304" pitchFamily="18" charset="0"/>
                <a:ea typeface="Times New Roman" panose="02020603050405020304" pitchFamily="18" charset="0"/>
                <a:cs typeface="Times New Roman" panose="02020603050405020304" pitchFamily="18" charset="0"/>
              </a:rPr>
              <a:t>VE </a:t>
            </a:r>
            <a:r>
              <a:rPr lang="tr-TR" sz="2800" b="1" kern="150" dirty="0" smtClean="0">
                <a:latin typeface="Times New Roman" panose="02020603050405020304" pitchFamily="18" charset="0"/>
                <a:ea typeface="Times New Roman" panose="02020603050405020304" pitchFamily="18" charset="0"/>
                <a:cs typeface="Times New Roman" panose="02020603050405020304" pitchFamily="18" charset="0"/>
              </a:rPr>
              <a:t>İÇECEK</a:t>
            </a:r>
          </a:p>
          <a:p>
            <a:pPr algn="ctr">
              <a:spcAft>
                <a:spcPts val="0"/>
              </a:spcAft>
            </a:pPr>
            <a:r>
              <a:rPr lang="tr-TR" sz="2800" b="1" kern="150" dirty="0" smtClean="0">
                <a:latin typeface="Times New Roman" panose="02020603050405020304" pitchFamily="18" charset="0"/>
                <a:ea typeface="Times New Roman" panose="02020603050405020304" pitchFamily="18" charset="0"/>
                <a:cs typeface="Times New Roman" panose="02020603050405020304" pitchFamily="18" charset="0"/>
              </a:rPr>
              <a:t> MALİYET </a:t>
            </a:r>
            <a:r>
              <a:rPr lang="tr-TR" sz="2800" b="1" kern="150" dirty="0">
                <a:latin typeface="Times New Roman" panose="02020603050405020304" pitchFamily="18" charset="0"/>
                <a:ea typeface="Times New Roman" panose="02020603050405020304" pitchFamily="18" charset="0"/>
                <a:cs typeface="Times New Roman" panose="02020603050405020304" pitchFamily="18" charset="0"/>
              </a:rPr>
              <a:t>KONTROLÜ</a:t>
            </a:r>
            <a:endParaRPr lang="tr-TR" sz="2800" kern="150" dirty="0">
              <a:latin typeface="Times New Roman" panose="02020603050405020304" pitchFamily="18" charset="0"/>
              <a:ea typeface="SimSun" panose="02010600030101010101" pitchFamily="2" charset="-122"/>
              <a:cs typeface="Mangal"/>
            </a:endParaRPr>
          </a:p>
        </p:txBody>
      </p:sp>
      <p:pic>
        <p:nvPicPr>
          <p:cNvPr id="3" name="Resim 2"/>
          <p:cNvPicPr>
            <a:picLocks noChangeAspect="1"/>
          </p:cNvPicPr>
          <p:nvPr/>
        </p:nvPicPr>
        <p:blipFill>
          <a:blip r:embed="rId2"/>
          <a:stretch>
            <a:fillRect/>
          </a:stretch>
        </p:blipFill>
        <p:spPr>
          <a:xfrm>
            <a:off x="5741398" y="3701143"/>
            <a:ext cx="6038850" cy="2778987"/>
          </a:xfrm>
          <a:prstGeom prst="rect">
            <a:avLst/>
          </a:prstGeom>
        </p:spPr>
      </p:pic>
      <p:pic>
        <p:nvPicPr>
          <p:cNvPr id="4" name="Resim 3"/>
          <p:cNvPicPr>
            <a:picLocks noChangeAspect="1"/>
          </p:cNvPicPr>
          <p:nvPr/>
        </p:nvPicPr>
        <p:blipFill>
          <a:blip r:embed="rId3"/>
          <a:stretch>
            <a:fillRect/>
          </a:stretch>
        </p:blipFill>
        <p:spPr>
          <a:xfrm>
            <a:off x="292417" y="150223"/>
            <a:ext cx="5267325" cy="3962400"/>
          </a:xfrm>
          <a:prstGeom prst="rect">
            <a:avLst/>
          </a:prstGeom>
        </p:spPr>
      </p:pic>
      <p:sp>
        <p:nvSpPr>
          <p:cNvPr id="5" name="Dikdörtgen 4"/>
          <p:cNvSpPr/>
          <p:nvPr/>
        </p:nvSpPr>
        <p:spPr>
          <a:xfrm>
            <a:off x="2080623" y="4450008"/>
            <a:ext cx="1690912" cy="523220"/>
          </a:xfrm>
          <a:prstGeom prst="rect">
            <a:avLst/>
          </a:prstGeom>
        </p:spPr>
        <p:txBody>
          <a:bodyPr wrap="none">
            <a:spAutoFit/>
          </a:bodyPr>
          <a:lstStyle/>
          <a:p>
            <a:pPr algn="ctr">
              <a:spcAft>
                <a:spcPts val="0"/>
              </a:spcAft>
            </a:pPr>
            <a:r>
              <a:rPr lang="tr-TR" sz="2800" b="1" kern="150" dirty="0" smtClean="0">
                <a:latin typeface="Times New Roman" panose="02020603050405020304" pitchFamily="18" charset="0"/>
                <a:ea typeface="SimSun" panose="02010600030101010101" pitchFamily="2" charset="-122"/>
                <a:cs typeface="Times New Roman" panose="02020603050405020304" pitchFamily="18" charset="0"/>
              </a:rPr>
              <a:t>KONU </a:t>
            </a:r>
            <a:r>
              <a:rPr lang="tr-TR" sz="2800" b="1" kern="150" dirty="0" smtClean="0">
                <a:latin typeface="Times New Roman" panose="02020603050405020304" pitchFamily="18" charset="0"/>
                <a:ea typeface="SimSun" panose="02010600030101010101" pitchFamily="2" charset="-122"/>
                <a:cs typeface="Times New Roman" panose="02020603050405020304" pitchFamily="18" charset="0"/>
              </a:rPr>
              <a:t>11</a:t>
            </a:r>
            <a:endParaRPr lang="tr-TR" sz="2800" kern="150" dirty="0">
              <a:latin typeface="Times New Roman" panose="02020603050405020304" pitchFamily="18" charset="0"/>
              <a:ea typeface="SimSun" panose="02010600030101010101" pitchFamily="2" charset="-122"/>
              <a:cs typeface="Mangal"/>
            </a:endParaRPr>
          </a:p>
        </p:txBody>
      </p:sp>
    </p:spTree>
    <p:extLst>
      <p:ext uri="{BB962C8B-B14F-4D97-AF65-F5344CB8AC3E}">
        <p14:creationId xmlns:p14="http://schemas.microsoft.com/office/powerpoint/2010/main" val="41496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5760" y="847287"/>
            <a:ext cx="11443062" cy="7024295"/>
          </a:xfrm>
          <a:prstGeom prst="rect">
            <a:avLst/>
          </a:prstGeom>
        </p:spPr>
        <p:txBody>
          <a:bodyPr wrap="square">
            <a:spAutoFit/>
          </a:bodyPr>
          <a:lstStyle/>
          <a:p>
            <a:pPr algn="ctr">
              <a:lnSpc>
                <a:spcPct val="107000"/>
              </a:lnSpc>
              <a:spcAft>
                <a:spcPts val="800"/>
              </a:spcAft>
            </a:pPr>
            <a:r>
              <a:rPr lang="tr-TR" sz="2400" b="1" dirty="0" smtClean="0">
                <a:latin typeface="Times New Roman" panose="02020603050405020304" pitchFamily="18" charset="0"/>
                <a:ea typeface="Calibri" panose="020F0502020204030204" pitchFamily="34" charset="0"/>
                <a:cs typeface="Times New Roman" panose="02020603050405020304" pitchFamily="18" charset="0"/>
              </a:rPr>
              <a:t>Satınalma etkinliğinin ölçülmesi</a:t>
            </a:r>
          </a:p>
          <a:p>
            <a:pPr algn="ctr">
              <a:lnSpc>
                <a:spcPct val="107000"/>
              </a:lnSpc>
              <a:spcAft>
                <a:spcPts val="800"/>
              </a:spcAft>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Satınalma işleminin verimli olması; uygun kalitede, ucuz, optimum sipariş miktarına, optimum stok miktarına uyulması ile gerçekleşebilir.</a:t>
            </a:r>
          </a:p>
          <a:p>
            <a:pPr algn="ctr">
              <a:lnSpc>
                <a:spcPct val="107000"/>
              </a:lnSpc>
              <a:spcAft>
                <a:spcPts val="800"/>
              </a:spcAft>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Satınalma etkinliği bazı kriterlerden yola çıkılarak ölçülebilir. Bunlar:</a:t>
            </a:r>
          </a:p>
          <a:p>
            <a:pPr algn="ctr">
              <a:lnSpc>
                <a:spcPct val="107000"/>
              </a:lnSpc>
              <a:spcAft>
                <a:spcPts val="800"/>
              </a:spcAft>
            </a:pPr>
            <a:endParaRPr lang="tr-TR"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ctr">
              <a:lnSpc>
                <a:spcPct val="107000"/>
              </a:lnSpc>
              <a:spcAft>
                <a:spcPts val="800"/>
              </a:spcAft>
              <a:buFont typeface="+mj-lt"/>
              <a:buAutoNum type="arabicPeriod"/>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Satınalma maliyeti,</a:t>
            </a:r>
          </a:p>
          <a:p>
            <a:pPr marL="342900" indent="-342900" algn="ctr">
              <a:lnSpc>
                <a:spcPct val="107000"/>
              </a:lnSpc>
              <a:spcAft>
                <a:spcPts val="800"/>
              </a:spcAft>
              <a:buFont typeface="+mj-lt"/>
              <a:buAutoNum type="arabicPeriod"/>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Sipariş maliyeti,</a:t>
            </a:r>
          </a:p>
          <a:p>
            <a:pPr marL="342900" indent="-342900" algn="ctr">
              <a:lnSpc>
                <a:spcPct val="107000"/>
              </a:lnSpc>
              <a:spcAft>
                <a:spcPts val="800"/>
              </a:spcAft>
              <a:buFont typeface="+mj-lt"/>
              <a:buAutoNum type="arabicPeriod"/>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Satınalma etkinlik endeksi,</a:t>
            </a:r>
          </a:p>
          <a:p>
            <a:pPr marL="342900" indent="-342900" algn="ctr">
              <a:lnSpc>
                <a:spcPct val="107000"/>
              </a:lnSpc>
              <a:spcAft>
                <a:spcPts val="800"/>
              </a:spcAft>
              <a:buFont typeface="+mj-lt"/>
              <a:buAutoNum type="arabicPeriod"/>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Optimum sipariş miktarı,</a:t>
            </a:r>
          </a:p>
          <a:p>
            <a:pPr marL="342900" indent="-342900" algn="ctr">
              <a:lnSpc>
                <a:spcPct val="107000"/>
              </a:lnSpc>
              <a:spcAft>
                <a:spcPts val="800"/>
              </a:spcAft>
              <a:buFont typeface="+mj-lt"/>
              <a:buAutoNum type="arabicPeriod"/>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Optimum stok miktarıdır.</a:t>
            </a:r>
          </a:p>
          <a:p>
            <a:pPr algn="ctr">
              <a:lnSpc>
                <a:spcPct val="107000"/>
              </a:lnSpc>
              <a:spcAft>
                <a:spcPts val="800"/>
              </a:spcAft>
            </a:pP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tr-TR"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tr-TR"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tr-TR" sz="1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tr-T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356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1000"/>
                                        <p:tgtEl>
                                          <p:spTgt spid="2">
                                            <p:txEl>
                                              <p:pRg st="5" end="5"/>
                                            </p:txEl>
                                          </p:spTgt>
                                        </p:tgtEl>
                                      </p:cBhvr>
                                    </p:animEffect>
                                    <p:anim calcmode="lin" valueType="num">
                                      <p:cBhvr>
                                        <p:cTn id="1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1000"/>
                                        <p:tgtEl>
                                          <p:spTgt spid="2">
                                            <p:txEl>
                                              <p:pRg st="6" end="6"/>
                                            </p:txEl>
                                          </p:spTgt>
                                        </p:tgtEl>
                                      </p:cBhvr>
                                    </p:animEffect>
                                    <p:anim calcmode="lin" valueType="num">
                                      <p:cBhvr>
                                        <p:cTn id="1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1000"/>
                                        <p:tgtEl>
                                          <p:spTgt spid="2">
                                            <p:txEl>
                                              <p:pRg st="7" end="7"/>
                                            </p:txEl>
                                          </p:spTgt>
                                        </p:tgtEl>
                                      </p:cBhvr>
                                    </p:animEffect>
                                    <p:anim calcmode="lin" valueType="num">
                                      <p:cBhvr>
                                        <p:cTn id="2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1000"/>
                                        <p:tgtEl>
                                          <p:spTgt spid="2">
                                            <p:txEl>
                                              <p:pRg st="8" end="8"/>
                                            </p:txEl>
                                          </p:spTgt>
                                        </p:tgtEl>
                                      </p:cBhvr>
                                    </p:animEffect>
                                    <p:anim calcmode="lin" valueType="num">
                                      <p:cBhvr>
                                        <p:cTn id="2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Metin kutusu 1"/>
              <p:cNvSpPr txBox="1"/>
              <p:nvPr/>
            </p:nvSpPr>
            <p:spPr>
              <a:xfrm>
                <a:off x="2734491" y="1402539"/>
                <a:ext cx="7256858" cy="584391"/>
              </a:xfrm>
              <a:prstGeom prst="rect">
                <a:avLst/>
              </a:prstGeom>
              <a:gradFill>
                <a:gsLst>
                  <a:gs pos="0">
                    <a:schemeClr val="bg1"/>
                  </a:gs>
                  <a:gs pos="100000">
                    <a:schemeClr val="accent6">
                      <a:lumMod val="45000"/>
                      <a:lumOff val="55000"/>
                    </a:schemeClr>
                  </a:gs>
                  <a:gs pos="100000">
                    <a:schemeClr val="accent6">
                      <a:lumMod val="30000"/>
                      <a:lumOff val="70000"/>
                    </a:schemeClr>
                  </a:gs>
                </a:gsLst>
                <a:lin ang="5400000" scaled="1"/>
              </a:gradFill>
              <a:ln>
                <a:solidFill>
                  <a:schemeClr val="bg2"/>
                </a:solidFill>
              </a:ln>
            </p:spPr>
            <p:txBody>
              <a:bodyPr wrap="none" lIns="0" tIns="0" rIns="0" bIns="0" rtlCol="0">
                <a:spAutoFit/>
              </a:bodyPr>
              <a:lstStyle/>
              <a:p>
                <a:r>
                  <a:rPr lang="tr-TR" sz="2400" dirty="0" smtClean="0"/>
                  <a:t>Satınalma maliyeti</a:t>
                </a:r>
                <a14:m>
                  <m:oMath xmlns:m="http://schemas.openxmlformats.org/officeDocument/2006/math">
                    <m:r>
                      <a:rPr lang="tr-TR" sz="2400" i="1" smtClean="0">
                        <a:latin typeface="Cambria Math" panose="02040503050406030204" pitchFamily="18" charset="0"/>
                      </a:rPr>
                      <m:t>=</m:t>
                    </m:r>
                    <m:f>
                      <m:fPr>
                        <m:ctrlPr>
                          <a:rPr lang="tr-TR" sz="2400" i="1" smtClean="0">
                            <a:latin typeface="Cambria Math" panose="02040503050406030204" pitchFamily="18" charset="0"/>
                          </a:rPr>
                        </m:ctrlPr>
                      </m:fPr>
                      <m:num>
                        <m:r>
                          <a:rPr lang="tr-TR" sz="2400" b="0" i="1" smtClean="0">
                            <a:latin typeface="Cambria Math" panose="02040503050406030204" pitchFamily="18" charset="0"/>
                          </a:rPr>
                          <m:t>𝑇𝑜𝑝𝑙𝑎𝑚</m:t>
                        </m:r>
                        <m:r>
                          <a:rPr lang="tr-TR" sz="2400" b="0" i="1" smtClean="0">
                            <a:latin typeface="Cambria Math" panose="02040503050406030204" pitchFamily="18" charset="0"/>
                          </a:rPr>
                          <m:t> </m:t>
                        </m:r>
                        <m:r>
                          <a:rPr lang="tr-TR" sz="2400" b="0" i="1" smtClean="0">
                            <a:latin typeface="Cambria Math" panose="02040503050406030204" pitchFamily="18" charset="0"/>
                          </a:rPr>
                          <m:t>𝑆𝑎𝑡𝚤𝑛𝑎𝑙𝑚𝑎</m:t>
                        </m:r>
                        <m:r>
                          <a:rPr lang="tr-TR" sz="2400" b="0" i="1" smtClean="0">
                            <a:latin typeface="Cambria Math" panose="02040503050406030204" pitchFamily="18" charset="0"/>
                          </a:rPr>
                          <m:t> </m:t>
                        </m:r>
                        <m:r>
                          <a:rPr lang="tr-TR" sz="2400" b="0" i="1" smtClean="0">
                            <a:latin typeface="Cambria Math" panose="02040503050406030204" pitchFamily="18" charset="0"/>
                          </a:rPr>
                          <m:t>𝐺𝑖𝑑𝑒𝑟𝑙𝑒𝑟𝑖</m:t>
                        </m:r>
                      </m:num>
                      <m:den>
                        <m:r>
                          <a:rPr lang="tr-TR" sz="2400" b="0" i="1" smtClean="0">
                            <a:latin typeface="Cambria Math" panose="02040503050406030204" pitchFamily="18" charset="0"/>
                          </a:rPr>
                          <m:t>𝑆𝑎𝑡𝚤𝑛𝑎𝑙𝑚𝑎</m:t>
                        </m:r>
                        <m:r>
                          <a:rPr lang="tr-TR" sz="2400" b="0" i="1" smtClean="0">
                            <a:latin typeface="Cambria Math" panose="02040503050406030204" pitchFamily="18" charset="0"/>
                          </a:rPr>
                          <m:t> </m:t>
                        </m:r>
                        <m:r>
                          <a:rPr lang="tr-TR" sz="2400" b="0" i="1" smtClean="0">
                            <a:latin typeface="Cambria Math" panose="02040503050406030204" pitchFamily="18" charset="0"/>
                          </a:rPr>
                          <m:t>𝑀𝑎𝑑𝑑𝑒𝑙𝑒𝑟𝑖𝑛𝑖𝑛</m:t>
                        </m:r>
                        <m:r>
                          <a:rPr lang="tr-TR" sz="2400" b="0" i="1" smtClean="0">
                            <a:latin typeface="Cambria Math" panose="02040503050406030204" pitchFamily="18" charset="0"/>
                          </a:rPr>
                          <m:t> </m:t>
                        </m:r>
                        <m:r>
                          <a:rPr lang="tr-TR" sz="2400" b="0" i="1" smtClean="0">
                            <a:latin typeface="Cambria Math" panose="02040503050406030204" pitchFamily="18" charset="0"/>
                          </a:rPr>
                          <m:t>𝑇𝑜𝑝𝑙𝑎𝑚</m:t>
                        </m:r>
                        <m:r>
                          <a:rPr lang="tr-TR" sz="2400" b="0" i="1" smtClean="0">
                            <a:latin typeface="Cambria Math" panose="02040503050406030204" pitchFamily="18" charset="0"/>
                          </a:rPr>
                          <m:t> </m:t>
                        </m:r>
                        <m:r>
                          <a:rPr lang="tr-TR" sz="2400" b="0" i="1" smtClean="0">
                            <a:latin typeface="Cambria Math" panose="02040503050406030204" pitchFamily="18" charset="0"/>
                          </a:rPr>
                          <m:t>𝐷𝑒</m:t>
                        </m:r>
                        <m:r>
                          <a:rPr lang="tr-TR" sz="2400" b="0" i="1" smtClean="0">
                            <a:latin typeface="Cambria Math" panose="02040503050406030204" pitchFamily="18" charset="0"/>
                          </a:rPr>
                          <m:t>ğ</m:t>
                        </m:r>
                        <m:r>
                          <a:rPr lang="tr-TR" sz="2400" b="0" i="1" smtClean="0">
                            <a:latin typeface="Cambria Math" panose="02040503050406030204" pitchFamily="18" charset="0"/>
                          </a:rPr>
                          <m:t>𝑒𝑟𝑖</m:t>
                        </m:r>
                      </m:den>
                    </m:f>
                  </m:oMath>
                </a14:m>
                <a:endParaRPr lang="tr-TR" sz="2400" dirty="0" err="1" smtClean="0"/>
              </a:p>
            </p:txBody>
          </p:sp>
        </mc:Choice>
        <mc:Fallback xmlns="">
          <p:sp>
            <p:nvSpPr>
              <p:cNvPr id="2" name="Metin kutusu 1"/>
              <p:cNvSpPr txBox="1">
                <a:spLocks noRot="1" noChangeAspect="1" noMove="1" noResize="1" noEditPoints="1" noAdjustHandles="1" noChangeArrowheads="1" noChangeShapeType="1" noTextEdit="1"/>
              </p:cNvSpPr>
              <p:nvPr/>
            </p:nvSpPr>
            <p:spPr>
              <a:xfrm>
                <a:off x="2734491" y="1402539"/>
                <a:ext cx="7256858" cy="584391"/>
              </a:xfrm>
              <a:prstGeom prst="rect">
                <a:avLst/>
              </a:prstGeom>
              <a:blipFill>
                <a:blip r:embed="rId2"/>
                <a:stretch>
                  <a:fillRect l="-2517" b="-9184"/>
                </a:stretch>
              </a:blipFill>
              <a:ln>
                <a:solidFill>
                  <a:schemeClr val="bg2"/>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Metin kutusu 2"/>
              <p:cNvSpPr txBox="1"/>
              <p:nvPr/>
            </p:nvSpPr>
            <p:spPr>
              <a:xfrm>
                <a:off x="3596640" y="3063469"/>
                <a:ext cx="5171672" cy="577915"/>
              </a:xfrm>
              <a:prstGeom prst="rect">
                <a:avLst/>
              </a:prstGeom>
              <a:blipFill>
                <a:blip r:embed="rId3"/>
                <a:tile tx="0" ty="0" sx="100000" sy="100000" flip="none" algn="tl"/>
              </a:blipFill>
              <a:ln>
                <a:solidFill>
                  <a:schemeClr val="bg2"/>
                </a:solidFill>
              </a:ln>
            </p:spPr>
            <p:txBody>
              <a:bodyPr wrap="none" lIns="0" tIns="0" rIns="0" bIns="0" rtlCol="0">
                <a:spAutoFit/>
              </a:bodyPr>
              <a:lstStyle/>
              <a:p>
                <a:r>
                  <a:rPr lang="tr-TR" sz="2400" dirty="0" smtClean="0"/>
                  <a:t>Sipariş maliyeti</a:t>
                </a:r>
                <a14:m>
                  <m:oMath xmlns:m="http://schemas.openxmlformats.org/officeDocument/2006/math">
                    <m:r>
                      <a:rPr lang="tr-TR" sz="2400" i="1" smtClean="0">
                        <a:latin typeface="Cambria Math" panose="02040503050406030204" pitchFamily="18" charset="0"/>
                      </a:rPr>
                      <m:t>=</m:t>
                    </m:r>
                    <m:f>
                      <m:fPr>
                        <m:ctrlPr>
                          <a:rPr lang="tr-TR" sz="2400" i="1" smtClean="0">
                            <a:latin typeface="Cambria Math" panose="02040503050406030204" pitchFamily="18" charset="0"/>
                          </a:rPr>
                        </m:ctrlPr>
                      </m:fPr>
                      <m:num>
                        <m:r>
                          <a:rPr lang="tr-TR" sz="2400" b="0" i="1" smtClean="0">
                            <a:latin typeface="Cambria Math" panose="02040503050406030204" pitchFamily="18" charset="0"/>
                          </a:rPr>
                          <m:t>𝑇𝑜𝑝𝑙𝑎𝑚</m:t>
                        </m:r>
                        <m:r>
                          <a:rPr lang="tr-TR" sz="2400" b="0" i="1" smtClean="0">
                            <a:latin typeface="Cambria Math" panose="02040503050406030204" pitchFamily="18" charset="0"/>
                          </a:rPr>
                          <m:t> </m:t>
                        </m:r>
                        <m:r>
                          <a:rPr lang="tr-TR" sz="2400" b="0" i="1" smtClean="0">
                            <a:latin typeface="Cambria Math" panose="02040503050406030204" pitchFamily="18" charset="0"/>
                          </a:rPr>
                          <m:t>𝑆𝑖𝑝𝑎𝑟𝑖</m:t>
                        </m:r>
                        <m:r>
                          <a:rPr lang="tr-TR" sz="2400" b="0" i="1" smtClean="0">
                            <a:latin typeface="Cambria Math" panose="02040503050406030204" pitchFamily="18" charset="0"/>
                          </a:rPr>
                          <m:t>ş </m:t>
                        </m:r>
                        <m:r>
                          <a:rPr lang="tr-TR" sz="2400" b="0" i="1" smtClean="0">
                            <a:latin typeface="Cambria Math" panose="02040503050406030204" pitchFamily="18" charset="0"/>
                          </a:rPr>
                          <m:t>𝐺𝑖𝑑𝑒𝑟𝑙𝑒𝑟𝑖</m:t>
                        </m:r>
                      </m:num>
                      <m:den>
                        <m:r>
                          <a:rPr lang="tr-TR" sz="2400" b="0" i="1" smtClean="0">
                            <a:latin typeface="Cambria Math" panose="02040503050406030204" pitchFamily="18" charset="0"/>
                          </a:rPr>
                          <m:t>𝑇𝑜𝑝𝑙𝑎𝑚</m:t>
                        </m:r>
                        <m:r>
                          <a:rPr lang="tr-TR" sz="2400" b="0" i="1" smtClean="0">
                            <a:latin typeface="Cambria Math" panose="02040503050406030204" pitchFamily="18" charset="0"/>
                          </a:rPr>
                          <m:t> </m:t>
                        </m:r>
                        <m:r>
                          <a:rPr lang="tr-TR" sz="2400" b="0" i="1" smtClean="0">
                            <a:latin typeface="Cambria Math" panose="02040503050406030204" pitchFamily="18" charset="0"/>
                          </a:rPr>
                          <m:t>𝑆𝑖𝑝𝑎𝑟𝑖</m:t>
                        </m:r>
                        <m:r>
                          <a:rPr lang="tr-TR" sz="2400" b="0" i="1" smtClean="0">
                            <a:latin typeface="Cambria Math" panose="02040503050406030204" pitchFamily="18" charset="0"/>
                          </a:rPr>
                          <m:t>ş </m:t>
                        </m:r>
                        <m:r>
                          <a:rPr lang="tr-TR" sz="2400" b="0" i="1" smtClean="0">
                            <a:latin typeface="Cambria Math" panose="02040503050406030204" pitchFamily="18" charset="0"/>
                          </a:rPr>
                          <m:t>𝑆𝑎𝑦𝚤𝑠𝚤</m:t>
                        </m:r>
                      </m:den>
                    </m:f>
                  </m:oMath>
                </a14:m>
                <a:endParaRPr lang="tr-TR" sz="2400" dirty="0" err="1" smtClean="0"/>
              </a:p>
            </p:txBody>
          </p:sp>
        </mc:Choice>
        <mc:Fallback xmlns="">
          <p:sp>
            <p:nvSpPr>
              <p:cNvPr id="3" name="Metin kutusu 2"/>
              <p:cNvSpPr txBox="1">
                <a:spLocks noRot="1" noChangeAspect="1" noMove="1" noResize="1" noEditPoints="1" noAdjustHandles="1" noChangeArrowheads="1" noChangeShapeType="1" noTextEdit="1"/>
              </p:cNvSpPr>
              <p:nvPr/>
            </p:nvSpPr>
            <p:spPr>
              <a:xfrm>
                <a:off x="3596640" y="3063469"/>
                <a:ext cx="5171672" cy="577915"/>
              </a:xfrm>
              <a:prstGeom prst="rect">
                <a:avLst/>
              </a:prstGeom>
              <a:blipFill>
                <a:blip r:embed="rId4"/>
                <a:stretch>
                  <a:fillRect l="-3412" b="-10417"/>
                </a:stretch>
              </a:blipFill>
              <a:ln>
                <a:solidFill>
                  <a:schemeClr val="bg2"/>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 name="Metin kutusu 3"/>
              <p:cNvSpPr txBox="1"/>
              <p:nvPr/>
            </p:nvSpPr>
            <p:spPr>
              <a:xfrm>
                <a:off x="574766" y="4717924"/>
                <a:ext cx="10937965" cy="584391"/>
              </a:xfrm>
              <a:prstGeom prst="rect">
                <a:avLst/>
              </a:prstGeom>
              <a:blipFill>
                <a:blip r:embed="rId5"/>
                <a:tile tx="0" ty="0" sx="100000" sy="100000" flip="none" algn="tl"/>
              </a:blipFill>
              <a:ln>
                <a:solidFill>
                  <a:schemeClr val="bg2"/>
                </a:solidFill>
              </a:ln>
            </p:spPr>
            <p:txBody>
              <a:bodyPr wrap="square" lIns="0" tIns="0" rIns="0" bIns="0" rtlCol="0">
                <a:spAutoFit/>
              </a:bodyPr>
              <a:lstStyle/>
              <a:p>
                <a:r>
                  <a:rPr lang="tr-TR" sz="2400" dirty="0" smtClean="0"/>
                  <a:t>Satınalma Etkinlik Endeksi</a:t>
                </a:r>
                <a14:m>
                  <m:oMath xmlns:m="http://schemas.openxmlformats.org/officeDocument/2006/math">
                    <m:r>
                      <a:rPr lang="tr-TR" sz="2400" i="1" smtClean="0">
                        <a:latin typeface="Cambria Math" panose="02040503050406030204" pitchFamily="18" charset="0"/>
                      </a:rPr>
                      <m:t>=</m:t>
                    </m:r>
                    <m:r>
                      <a:rPr lang="tr-TR" sz="2400" b="0" i="1" smtClean="0">
                        <a:latin typeface="Cambria Math" panose="02040503050406030204" pitchFamily="18" charset="0"/>
                      </a:rPr>
                      <m:t>(100</m:t>
                    </m:r>
                    <m:f>
                      <m:fPr>
                        <m:ctrlPr>
                          <a:rPr lang="tr-TR" sz="2400" i="1" smtClean="0">
                            <a:latin typeface="Cambria Math" panose="02040503050406030204" pitchFamily="18" charset="0"/>
                          </a:rPr>
                        </m:ctrlPr>
                      </m:fPr>
                      <m:num>
                        <m:r>
                          <a:rPr lang="tr-TR" sz="2400" b="0" i="1" smtClean="0">
                            <a:latin typeface="Cambria Math" panose="02040503050406030204" pitchFamily="18" charset="0"/>
                          </a:rPr>
                          <m:t>𝑇𝑜𝑝𝑙𝑎𝑚</m:t>
                        </m:r>
                        <m:r>
                          <a:rPr lang="tr-TR" sz="2400" b="0" i="1" smtClean="0">
                            <a:latin typeface="Cambria Math" panose="02040503050406030204" pitchFamily="18" charset="0"/>
                          </a:rPr>
                          <m:t> </m:t>
                        </m:r>
                        <m:r>
                          <a:rPr lang="tr-TR" sz="2400" b="0" i="1" smtClean="0">
                            <a:latin typeface="Cambria Math" panose="02040503050406030204" pitchFamily="18" charset="0"/>
                          </a:rPr>
                          <m:t>𝐺𝑖𝑑𝑒𝑟𝑙𝑒𝑟</m:t>
                        </m:r>
                        <m:r>
                          <a:rPr lang="tr-TR" sz="2400" b="0" i="1" smtClean="0">
                            <a:latin typeface="Cambria Math" panose="02040503050406030204" pitchFamily="18" charset="0"/>
                          </a:rPr>
                          <m:t>−</m:t>
                        </m:r>
                        <m:r>
                          <a:rPr lang="tr-TR" sz="2400" b="0" i="1" smtClean="0">
                            <a:latin typeface="Cambria Math" panose="02040503050406030204" pitchFamily="18" charset="0"/>
                          </a:rPr>
                          <m:t>𝑆𝑎</m:t>
                        </m:r>
                        <m:r>
                          <a:rPr lang="tr-TR" sz="2400" b="0" i="1" smtClean="0">
                            <a:latin typeface="Cambria Math" panose="02040503050406030204" pitchFamily="18" charset="0"/>
                          </a:rPr>
                          <m:t>ğ</m:t>
                        </m:r>
                        <m:r>
                          <a:rPr lang="tr-TR" sz="2400" b="0" i="1" smtClean="0">
                            <a:latin typeface="Cambria Math" panose="02040503050406030204" pitchFamily="18" charset="0"/>
                          </a:rPr>
                          <m:t>𝑙𝑎𝑛𝑎𝑛</m:t>
                        </m:r>
                        <m:r>
                          <a:rPr lang="tr-TR" sz="2400" b="0" i="1" smtClean="0">
                            <a:latin typeface="Cambria Math" panose="02040503050406030204" pitchFamily="18" charset="0"/>
                          </a:rPr>
                          <m:t> </m:t>
                        </m:r>
                        <m:r>
                          <a:rPr lang="tr-TR" sz="2400" b="0" i="1" smtClean="0">
                            <a:latin typeface="Cambria Math" panose="02040503050406030204" pitchFamily="18" charset="0"/>
                          </a:rPr>
                          <m:t>𝑇𝑎𝑠𝑎𝑟𝑟𝑢𝑓</m:t>
                        </m:r>
                        <m:r>
                          <a:rPr lang="tr-TR" sz="2400" b="0" i="1" smtClean="0">
                            <a:latin typeface="Cambria Math" panose="02040503050406030204" pitchFamily="18" charset="0"/>
                          </a:rPr>
                          <m:t> </m:t>
                        </m:r>
                        <m:r>
                          <a:rPr lang="tr-TR" sz="2400" b="0" i="1" smtClean="0">
                            <a:latin typeface="Cambria Math" panose="02040503050406030204" pitchFamily="18" charset="0"/>
                          </a:rPr>
                          <m:t>𝑇𝑜𝑝𝑙𝑎𝑚𝚤</m:t>
                        </m:r>
                      </m:num>
                      <m:den>
                        <m:r>
                          <a:rPr lang="tr-TR" sz="2400" b="0" i="1" smtClean="0">
                            <a:latin typeface="Cambria Math" panose="02040503050406030204" pitchFamily="18" charset="0"/>
                          </a:rPr>
                          <m:t>𝑆𝑎𝑡𝚤𝑛𝑎𝑙𝚤𝑛𝑎𝑛</m:t>
                        </m:r>
                        <m:r>
                          <a:rPr lang="tr-TR" sz="2400" b="0" i="1" smtClean="0">
                            <a:latin typeface="Cambria Math" panose="02040503050406030204" pitchFamily="18" charset="0"/>
                          </a:rPr>
                          <m:t>  </m:t>
                        </m:r>
                        <m:r>
                          <a:rPr lang="tr-TR" sz="2400" b="0" i="1" smtClean="0">
                            <a:latin typeface="Cambria Math" panose="02040503050406030204" pitchFamily="18" charset="0"/>
                          </a:rPr>
                          <m:t>𝑀𝑎𝑑𝑑𝑒𝑙𝑒𝑟𝑖𝑛𝑖𝑛</m:t>
                        </m:r>
                        <m:r>
                          <a:rPr lang="tr-TR" sz="2400" b="0" i="1" smtClean="0">
                            <a:latin typeface="Cambria Math" panose="02040503050406030204" pitchFamily="18" charset="0"/>
                          </a:rPr>
                          <m:t> </m:t>
                        </m:r>
                        <m:r>
                          <a:rPr lang="tr-TR" sz="2400" b="0" i="1" smtClean="0">
                            <a:latin typeface="Cambria Math" panose="02040503050406030204" pitchFamily="18" charset="0"/>
                          </a:rPr>
                          <m:t>𝑇𝑜𝑝𝑙𝑎𝑚</m:t>
                        </m:r>
                        <m:r>
                          <a:rPr lang="tr-TR" sz="2400" b="0" i="1" smtClean="0">
                            <a:latin typeface="Cambria Math" panose="02040503050406030204" pitchFamily="18" charset="0"/>
                          </a:rPr>
                          <m:t> </m:t>
                        </m:r>
                        <m:r>
                          <a:rPr lang="tr-TR" sz="2400" b="0" i="1" smtClean="0">
                            <a:latin typeface="Cambria Math" panose="02040503050406030204" pitchFamily="18" charset="0"/>
                          </a:rPr>
                          <m:t>𝐷𝑒</m:t>
                        </m:r>
                        <m:r>
                          <a:rPr lang="tr-TR" sz="2400" b="0" i="1" smtClean="0">
                            <a:latin typeface="Cambria Math" panose="02040503050406030204" pitchFamily="18" charset="0"/>
                          </a:rPr>
                          <m:t>ğ</m:t>
                        </m:r>
                        <m:r>
                          <a:rPr lang="tr-TR" sz="2400" b="0" i="1" smtClean="0">
                            <a:latin typeface="Cambria Math" panose="02040503050406030204" pitchFamily="18" charset="0"/>
                          </a:rPr>
                          <m:t>𝑒𝑟𝑖</m:t>
                        </m:r>
                      </m:den>
                    </m:f>
                  </m:oMath>
                </a14:m>
                <a:r>
                  <a:rPr lang="tr-TR" sz="2400" dirty="0" smtClean="0"/>
                  <a:t> - %100)</a:t>
                </a:r>
              </a:p>
            </p:txBody>
          </p:sp>
        </mc:Choice>
        <mc:Fallback xmlns="">
          <p:sp>
            <p:nvSpPr>
              <p:cNvPr id="4" name="Metin kutusu 3"/>
              <p:cNvSpPr txBox="1">
                <a:spLocks noRot="1" noChangeAspect="1" noMove="1" noResize="1" noEditPoints="1" noAdjustHandles="1" noChangeArrowheads="1" noChangeShapeType="1" noTextEdit="1"/>
              </p:cNvSpPr>
              <p:nvPr/>
            </p:nvSpPr>
            <p:spPr>
              <a:xfrm>
                <a:off x="574766" y="4717924"/>
                <a:ext cx="10937965" cy="584391"/>
              </a:xfrm>
              <a:prstGeom prst="rect">
                <a:avLst/>
              </a:prstGeom>
              <a:blipFill>
                <a:blip r:embed="rId6"/>
                <a:stretch>
                  <a:fillRect l="-1614" b="-8163"/>
                </a:stretch>
              </a:blipFill>
              <a:ln>
                <a:solidFill>
                  <a:schemeClr val="bg2"/>
                </a:solidFill>
              </a:ln>
            </p:spPr>
            <p:txBody>
              <a:bodyPr/>
              <a:lstStyle/>
              <a:p>
                <a:r>
                  <a:rPr lang="tr-TR">
                    <a:noFill/>
                  </a:rPr>
                  <a:t> </a:t>
                </a:r>
              </a:p>
            </p:txBody>
          </p:sp>
        </mc:Fallback>
      </mc:AlternateContent>
    </p:spTree>
    <p:extLst>
      <p:ext uri="{BB962C8B-B14F-4D97-AF65-F5344CB8AC3E}">
        <p14:creationId xmlns:p14="http://schemas.microsoft.com/office/powerpoint/2010/main" val="219065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7714" y="109203"/>
            <a:ext cx="11974286" cy="1409617"/>
          </a:xfrm>
          <a:prstGeom prst="rect">
            <a:avLst/>
          </a:prstGeom>
        </p:spPr>
        <p:txBody>
          <a:bodyPr wrap="square">
            <a:spAutoFit/>
          </a:bodyPr>
          <a:lstStyle/>
          <a:p>
            <a:pPr algn="just">
              <a:lnSpc>
                <a:spcPct val="107000"/>
              </a:lnSpc>
              <a:spcAft>
                <a:spcPts val="800"/>
              </a:spcAft>
            </a:pPr>
            <a:r>
              <a:rPr lang="tr-TR" sz="2000" b="1" dirty="0" smtClean="0">
                <a:latin typeface="Times New Roman" panose="02020603050405020304" pitchFamily="18" charset="0"/>
                <a:ea typeface="Calibri" panose="020F0502020204030204" pitchFamily="34" charset="0"/>
                <a:cs typeface="Times New Roman" panose="02020603050405020304" pitchFamily="18" charset="0"/>
              </a:rPr>
              <a:t>Örnek 1: </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Bir </a:t>
            </a:r>
            <a:r>
              <a:rPr lang="tr-TR" sz="2000" dirty="0" err="1" smtClean="0">
                <a:latin typeface="Times New Roman" panose="02020603050405020304" pitchFamily="18" charset="0"/>
                <a:ea typeface="Calibri" panose="020F0502020204030204" pitchFamily="34" charset="0"/>
                <a:cs typeface="Times New Roman" panose="02020603050405020304" pitchFamily="18" charset="0"/>
              </a:rPr>
              <a:t>restorantta</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 A malzemesinin üretileceği maksimum miktar 5000 birim ve fiyatı 20 TL’dir. Toplam satınalma giderlerinin 20.000 TL, toplam sipariş giderlerinin 8.000 TL, sipariş sayısının  da 8 olduğunu ve satınalmadan sağlanan toplam tasarrufların 4.750 TL olduğunu varsayarsak , satınalma, sipariş maliyetini ve satınalma tasarruf etkinlik endeksi nedir? </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Metin kutusu 2"/>
              <p:cNvSpPr txBox="1"/>
              <p:nvPr/>
            </p:nvSpPr>
            <p:spPr>
              <a:xfrm>
                <a:off x="2534193" y="1689457"/>
                <a:ext cx="5441041" cy="438197"/>
              </a:xfrm>
              <a:prstGeom prst="rect">
                <a:avLst/>
              </a:prstGeom>
              <a:noFill/>
              <a:ln>
                <a:solidFill>
                  <a:schemeClr val="bg2"/>
                </a:solidFill>
              </a:ln>
            </p:spPr>
            <p:txBody>
              <a:bodyPr wrap="none" lIns="0" tIns="0" rIns="0" bIns="0" rtlCol="0">
                <a:spAutoFit/>
              </a:bodyPr>
              <a:lstStyle/>
              <a:p>
                <a:r>
                  <a:rPr lang="tr-TR" dirty="0" smtClean="0"/>
                  <a:t>Satınalma maliyeti</a:t>
                </a:r>
                <a14:m>
                  <m:oMath xmlns:m="http://schemas.openxmlformats.org/officeDocument/2006/math">
                    <m:r>
                      <a:rPr lang="tr-TR" i="1" smtClean="0">
                        <a:latin typeface="Cambria Math" panose="02040503050406030204" pitchFamily="18" charset="0"/>
                      </a:rPr>
                      <m:t>=</m:t>
                    </m:r>
                    <m:f>
                      <m:fPr>
                        <m:ctrlPr>
                          <a:rPr lang="tr-TR" i="1" smtClean="0">
                            <a:latin typeface="Cambria Math" panose="02040503050406030204" pitchFamily="18" charset="0"/>
                          </a:rPr>
                        </m:ctrlPr>
                      </m:fPr>
                      <m:num>
                        <m:r>
                          <a:rPr lang="tr-TR" b="0" i="1" smtClean="0">
                            <a:latin typeface="Cambria Math" panose="02040503050406030204" pitchFamily="18" charset="0"/>
                          </a:rPr>
                          <m:t>𝑇𝑜𝑝𝑙𝑎𝑚</m:t>
                        </m:r>
                        <m:r>
                          <a:rPr lang="tr-TR" b="0" i="1" smtClean="0">
                            <a:latin typeface="Cambria Math" panose="02040503050406030204" pitchFamily="18" charset="0"/>
                          </a:rPr>
                          <m:t> </m:t>
                        </m:r>
                        <m:r>
                          <a:rPr lang="tr-TR" b="0" i="1" smtClean="0">
                            <a:latin typeface="Cambria Math" panose="02040503050406030204" pitchFamily="18" charset="0"/>
                          </a:rPr>
                          <m:t>𝑆𝑎𝑡𝚤𝑛𝑎𝑙𝑚𝑎</m:t>
                        </m:r>
                        <m:r>
                          <a:rPr lang="tr-TR" b="0" i="1" smtClean="0">
                            <a:latin typeface="Cambria Math" panose="02040503050406030204" pitchFamily="18" charset="0"/>
                          </a:rPr>
                          <m:t> </m:t>
                        </m:r>
                        <m:r>
                          <a:rPr lang="tr-TR" b="0" i="1" smtClean="0">
                            <a:latin typeface="Cambria Math" panose="02040503050406030204" pitchFamily="18" charset="0"/>
                          </a:rPr>
                          <m:t>𝐺𝑖𝑑𝑒𝑟𝑙𝑒𝑟𝑖</m:t>
                        </m:r>
                      </m:num>
                      <m:den>
                        <m:r>
                          <a:rPr lang="tr-TR" b="0" i="1" smtClean="0">
                            <a:latin typeface="Cambria Math" panose="02040503050406030204" pitchFamily="18" charset="0"/>
                          </a:rPr>
                          <m:t>𝑆𝑎𝑡𝚤𝑛𝑎𝑙𝑚𝑎</m:t>
                        </m:r>
                        <m:r>
                          <a:rPr lang="tr-TR" b="0" i="1" smtClean="0">
                            <a:latin typeface="Cambria Math" panose="02040503050406030204" pitchFamily="18" charset="0"/>
                          </a:rPr>
                          <m:t> </m:t>
                        </m:r>
                        <m:r>
                          <a:rPr lang="tr-TR" b="0" i="1" smtClean="0">
                            <a:latin typeface="Cambria Math" panose="02040503050406030204" pitchFamily="18" charset="0"/>
                          </a:rPr>
                          <m:t>𝑀𝑎𝑑𝑑𝑒𝑙𝑒𝑟𝑖𝑛𝑖𝑛</m:t>
                        </m:r>
                        <m:r>
                          <a:rPr lang="tr-TR" b="0" i="1" smtClean="0">
                            <a:latin typeface="Cambria Math" panose="02040503050406030204" pitchFamily="18" charset="0"/>
                          </a:rPr>
                          <m:t> </m:t>
                        </m:r>
                        <m:r>
                          <a:rPr lang="tr-TR" b="0" i="1" smtClean="0">
                            <a:latin typeface="Cambria Math" panose="02040503050406030204" pitchFamily="18" charset="0"/>
                          </a:rPr>
                          <m:t>𝑇𝑜𝑝𝑙𝑎𝑚</m:t>
                        </m:r>
                        <m:r>
                          <a:rPr lang="tr-TR" b="0" i="1" smtClean="0">
                            <a:latin typeface="Cambria Math" panose="02040503050406030204" pitchFamily="18" charset="0"/>
                          </a:rPr>
                          <m:t> </m:t>
                        </m:r>
                        <m:r>
                          <a:rPr lang="tr-TR" b="0" i="1" smtClean="0">
                            <a:latin typeface="Cambria Math" panose="02040503050406030204" pitchFamily="18" charset="0"/>
                          </a:rPr>
                          <m:t>𝐷𝑒</m:t>
                        </m:r>
                        <m:r>
                          <a:rPr lang="tr-TR" b="0" i="1" smtClean="0">
                            <a:latin typeface="Cambria Math" panose="02040503050406030204" pitchFamily="18" charset="0"/>
                          </a:rPr>
                          <m:t>ğ</m:t>
                        </m:r>
                        <m:r>
                          <a:rPr lang="tr-TR" b="0" i="1" smtClean="0">
                            <a:latin typeface="Cambria Math" panose="02040503050406030204" pitchFamily="18" charset="0"/>
                          </a:rPr>
                          <m:t>𝑒𝑟𝑖</m:t>
                        </m:r>
                      </m:den>
                    </m:f>
                  </m:oMath>
                </a14:m>
                <a:endParaRPr lang="tr-TR" dirty="0" err="1" smtClean="0"/>
              </a:p>
            </p:txBody>
          </p:sp>
        </mc:Choice>
        <mc:Fallback xmlns="">
          <p:sp>
            <p:nvSpPr>
              <p:cNvPr id="3" name="Metin kutusu 2"/>
              <p:cNvSpPr txBox="1">
                <a:spLocks noRot="1" noChangeAspect="1" noMove="1" noResize="1" noEditPoints="1" noAdjustHandles="1" noChangeArrowheads="1" noChangeShapeType="1" noTextEdit="1"/>
              </p:cNvSpPr>
              <p:nvPr/>
            </p:nvSpPr>
            <p:spPr>
              <a:xfrm>
                <a:off x="2534193" y="1689457"/>
                <a:ext cx="5441041" cy="438197"/>
              </a:xfrm>
              <a:prstGeom prst="rect">
                <a:avLst/>
              </a:prstGeom>
              <a:blipFill>
                <a:blip r:embed="rId2"/>
                <a:stretch>
                  <a:fillRect l="-2573" t="-1351" r="-447" b="-16216"/>
                </a:stretch>
              </a:blipFill>
              <a:ln>
                <a:solidFill>
                  <a:schemeClr val="bg2"/>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 name="Metin kutusu 3"/>
              <p:cNvSpPr txBox="1"/>
              <p:nvPr/>
            </p:nvSpPr>
            <p:spPr>
              <a:xfrm>
                <a:off x="3439885" y="3577502"/>
                <a:ext cx="3883948" cy="436786"/>
              </a:xfrm>
              <a:prstGeom prst="rect">
                <a:avLst/>
              </a:prstGeom>
              <a:noFill/>
              <a:ln>
                <a:solidFill>
                  <a:schemeClr val="bg2"/>
                </a:solidFill>
              </a:ln>
            </p:spPr>
            <p:txBody>
              <a:bodyPr wrap="none" lIns="0" tIns="0" rIns="0" bIns="0" rtlCol="0">
                <a:spAutoFit/>
              </a:bodyPr>
              <a:lstStyle/>
              <a:p>
                <a:r>
                  <a:rPr lang="tr-TR" dirty="0" smtClean="0"/>
                  <a:t>Sipariş maliyeti</a:t>
                </a:r>
                <a14:m>
                  <m:oMath xmlns:m="http://schemas.openxmlformats.org/officeDocument/2006/math">
                    <m:r>
                      <a:rPr lang="tr-TR" i="1" smtClean="0">
                        <a:latin typeface="Cambria Math" panose="02040503050406030204" pitchFamily="18" charset="0"/>
                      </a:rPr>
                      <m:t>=</m:t>
                    </m:r>
                    <m:f>
                      <m:fPr>
                        <m:ctrlPr>
                          <a:rPr lang="tr-TR" i="1" smtClean="0">
                            <a:latin typeface="Cambria Math" panose="02040503050406030204" pitchFamily="18" charset="0"/>
                          </a:rPr>
                        </m:ctrlPr>
                      </m:fPr>
                      <m:num>
                        <m:r>
                          <a:rPr lang="tr-TR" b="0" i="1" smtClean="0">
                            <a:latin typeface="Cambria Math" panose="02040503050406030204" pitchFamily="18" charset="0"/>
                          </a:rPr>
                          <m:t>𝑇𝑜𝑝𝑙𝑎𝑚</m:t>
                        </m:r>
                        <m:r>
                          <a:rPr lang="tr-TR" b="0" i="1" smtClean="0">
                            <a:latin typeface="Cambria Math" panose="02040503050406030204" pitchFamily="18" charset="0"/>
                          </a:rPr>
                          <m:t> </m:t>
                        </m:r>
                        <m:r>
                          <a:rPr lang="tr-TR" b="0" i="1" smtClean="0">
                            <a:latin typeface="Cambria Math" panose="02040503050406030204" pitchFamily="18" charset="0"/>
                          </a:rPr>
                          <m:t>𝑆𝑖𝑝𝑎𝑟𝑖</m:t>
                        </m:r>
                        <m:r>
                          <a:rPr lang="tr-TR" b="0" i="1" smtClean="0">
                            <a:latin typeface="Cambria Math" panose="02040503050406030204" pitchFamily="18" charset="0"/>
                          </a:rPr>
                          <m:t>ş </m:t>
                        </m:r>
                        <m:r>
                          <a:rPr lang="tr-TR" b="0" i="1" smtClean="0">
                            <a:latin typeface="Cambria Math" panose="02040503050406030204" pitchFamily="18" charset="0"/>
                          </a:rPr>
                          <m:t>𝐺𝑖𝑑𝑒𝑟𝑙𝑒𝑟𝑖</m:t>
                        </m:r>
                      </m:num>
                      <m:den>
                        <m:r>
                          <a:rPr lang="tr-TR" b="0" i="1" smtClean="0">
                            <a:latin typeface="Cambria Math" panose="02040503050406030204" pitchFamily="18" charset="0"/>
                          </a:rPr>
                          <m:t>𝑇𝑜𝑝𝑙𝑎𝑚</m:t>
                        </m:r>
                        <m:r>
                          <a:rPr lang="tr-TR" b="0" i="1" smtClean="0">
                            <a:latin typeface="Cambria Math" panose="02040503050406030204" pitchFamily="18" charset="0"/>
                          </a:rPr>
                          <m:t> </m:t>
                        </m:r>
                        <m:r>
                          <a:rPr lang="tr-TR" b="0" i="1" smtClean="0">
                            <a:latin typeface="Cambria Math" panose="02040503050406030204" pitchFamily="18" charset="0"/>
                          </a:rPr>
                          <m:t>𝑆𝑖𝑝𝑎𝑟𝑖</m:t>
                        </m:r>
                        <m:r>
                          <a:rPr lang="tr-TR" b="0" i="1" smtClean="0">
                            <a:latin typeface="Cambria Math" panose="02040503050406030204" pitchFamily="18" charset="0"/>
                          </a:rPr>
                          <m:t>ş </m:t>
                        </m:r>
                        <m:r>
                          <a:rPr lang="tr-TR" b="0" i="1" smtClean="0">
                            <a:latin typeface="Cambria Math" panose="02040503050406030204" pitchFamily="18" charset="0"/>
                          </a:rPr>
                          <m:t>𝑆𝑎𝑦𝚤𝑠𝚤</m:t>
                        </m:r>
                      </m:den>
                    </m:f>
                  </m:oMath>
                </a14:m>
                <a:endParaRPr lang="tr-TR" dirty="0" err="1" smtClean="0"/>
              </a:p>
            </p:txBody>
          </p:sp>
        </mc:Choice>
        <mc:Fallback xmlns="">
          <p:sp>
            <p:nvSpPr>
              <p:cNvPr id="4" name="Metin kutusu 3"/>
              <p:cNvSpPr txBox="1">
                <a:spLocks noRot="1" noChangeAspect="1" noMove="1" noResize="1" noEditPoints="1" noAdjustHandles="1" noChangeArrowheads="1" noChangeShapeType="1" noTextEdit="1"/>
              </p:cNvSpPr>
              <p:nvPr/>
            </p:nvSpPr>
            <p:spPr>
              <a:xfrm>
                <a:off x="3439885" y="3577502"/>
                <a:ext cx="3883948" cy="436786"/>
              </a:xfrm>
              <a:prstGeom prst="rect">
                <a:avLst/>
              </a:prstGeom>
              <a:blipFill>
                <a:blip r:embed="rId3"/>
                <a:stretch>
                  <a:fillRect l="-3443" t="-2703" r="-782" b="-14865"/>
                </a:stretch>
              </a:blipFill>
              <a:ln>
                <a:solidFill>
                  <a:schemeClr val="bg2"/>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Metin kutusu 5"/>
              <p:cNvSpPr txBox="1"/>
              <p:nvPr/>
            </p:nvSpPr>
            <p:spPr>
              <a:xfrm>
                <a:off x="3566158" y="2684320"/>
                <a:ext cx="3891322" cy="428900"/>
              </a:xfrm>
              <a:prstGeom prst="rect">
                <a:avLst/>
              </a:prstGeom>
              <a:noFill/>
              <a:ln>
                <a:solidFill>
                  <a:schemeClr val="bg2"/>
                </a:solidFill>
              </a:ln>
            </p:spPr>
            <p:txBody>
              <a:bodyPr wrap="none" lIns="0" tIns="0" rIns="0" bIns="0" rtlCol="0">
                <a:spAutoFit/>
              </a:bodyPr>
              <a:lstStyle/>
              <a:p>
                <a:r>
                  <a:rPr lang="tr-TR" dirty="0" smtClean="0"/>
                  <a:t>Satınalma maliyeti</a:t>
                </a:r>
                <a14:m>
                  <m:oMath xmlns:m="http://schemas.openxmlformats.org/officeDocument/2006/math">
                    <m:r>
                      <a:rPr lang="tr-TR" i="1" smtClean="0">
                        <a:latin typeface="Cambria Math" panose="02040503050406030204" pitchFamily="18" charset="0"/>
                      </a:rPr>
                      <m:t>=</m:t>
                    </m:r>
                    <m:f>
                      <m:fPr>
                        <m:ctrlPr>
                          <a:rPr lang="tr-TR" i="1" smtClean="0">
                            <a:latin typeface="Cambria Math" panose="02040503050406030204" pitchFamily="18" charset="0"/>
                          </a:rPr>
                        </m:ctrlPr>
                      </m:fPr>
                      <m:num>
                        <m:r>
                          <a:rPr lang="tr-TR" b="0" i="1" smtClean="0">
                            <a:latin typeface="Cambria Math" panose="02040503050406030204" pitchFamily="18" charset="0"/>
                          </a:rPr>
                          <m:t>20.000</m:t>
                        </m:r>
                      </m:num>
                      <m:den>
                        <m:r>
                          <a:rPr lang="tr-TR" b="0" i="1" smtClean="0">
                            <a:latin typeface="Cambria Math" panose="02040503050406030204" pitchFamily="18" charset="0"/>
                          </a:rPr>
                          <m:t>(5.000</m:t>
                        </m:r>
                        <m:r>
                          <a:rPr lang="tr-TR" b="0" i="1" smtClean="0">
                            <a:latin typeface="Cambria Math" panose="02040503050406030204" pitchFamily="18" charset="0"/>
                          </a:rPr>
                          <m:t>𝑥</m:t>
                        </m:r>
                        <m:r>
                          <a:rPr lang="tr-TR" b="0" i="1" smtClean="0">
                            <a:latin typeface="Cambria Math" panose="02040503050406030204" pitchFamily="18" charset="0"/>
                          </a:rPr>
                          <m:t>20)</m:t>
                        </m:r>
                      </m:den>
                    </m:f>
                  </m:oMath>
                </a14:m>
                <a:r>
                  <a:rPr lang="tr-TR" dirty="0" smtClean="0"/>
                  <a:t>= % 0,20 </a:t>
                </a:r>
              </a:p>
            </p:txBody>
          </p:sp>
        </mc:Choice>
        <mc:Fallback xmlns="">
          <p:sp>
            <p:nvSpPr>
              <p:cNvPr id="6" name="Metin kutusu 5"/>
              <p:cNvSpPr txBox="1">
                <a:spLocks noRot="1" noChangeAspect="1" noMove="1" noResize="1" noEditPoints="1" noAdjustHandles="1" noChangeArrowheads="1" noChangeShapeType="1" noTextEdit="1"/>
              </p:cNvSpPr>
              <p:nvPr/>
            </p:nvSpPr>
            <p:spPr>
              <a:xfrm>
                <a:off x="3566158" y="2684320"/>
                <a:ext cx="3891322" cy="428900"/>
              </a:xfrm>
              <a:prstGeom prst="rect">
                <a:avLst/>
              </a:prstGeom>
              <a:blipFill>
                <a:blip r:embed="rId5"/>
                <a:stretch>
                  <a:fillRect l="-3438" t="-2740" r="-2656" b="-16438"/>
                </a:stretch>
              </a:blipFill>
              <a:ln>
                <a:solidFill>
                  <a:schemeClr val="bg2"/>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Metin kutusu 6"/>
              <p:cNvSpPr txBox="1"/>
              <p:nvPr/>
            </p:nvSpPr>
            <p:spPr>
              <a:xfrm>
                <a:off x="3566158" y="4462195"/>
                <a:ext cx="3003258" cy="393569"/>
              </a:xfrm>
              <a:prstGeom prst="rect">
                <a:avLst/>
              </a:prstGeom>
              <a:noFill/>
              <a:ln>
                <a:solidFill>
                  <a:schemeClr val="bg2"/>
                </a:solidFill>
              </a:ln>
            </p:spPr>
            <p:txBody>
              <a:bodyPr wrap="none" lIns="0" tIns="0" rIns="0" bIns="0" rtlCol="0">
                <a:spAutoFit/>
              </a:bodyPr>
              <a:lstStyle/>
              <a:p>
                <a:r>
                  <a:rPr lang="tr-TR" dirty="0" smtClean="0"/>
                  <a:t>Sipariş maliyeti</a:t>
                </a:r>
                <a14:m>
                  <m:oMath xmlns:m="http://schemas.openxmlformats.org/officeDocument/2006/math">
                    <m:r>
                      <a:rPr lang="tr-TR" i="1" smtClean="0">
                        <a:latin typeface="Cambria Math" panose="02040503050406030204" pitchFamily="18" charset="0"/>
                      </a:rPr>
                      <m:t>=</m:t>
                    </m:r>
                    <m:f>
                      <m:fPr>
                        <m:ctrlPr>
                          <a:rPr lang="tr-TR" i="1" smtClean="0">
                            <a:latin typeface="Cambria Math" panose="02040503050406030204" pitchFamily="18" charset="0"/>
                          </a:rPr>
                        </m:ctrlPr>
                      </m:fPr>
                      <m:num>
                        <m:r>
                          <a:rPr lang="tr-TR" b="0" i="1" smtClean="0">
                            <a:latin typeface="Cambria Math" panose="02040503050406030204" pitchFamily="18" charset="0"/>
                          </a:rPr>
                          <m:t>8.000</m:t>
                        </m:r>
                      </m:num>
                      <m:den>
                        <m:r>
                          <a:rPr lang="tr-TR" b="0" i="1" smtClean="0">
                            <a:latin typeface="Cambria Math" panose="02040503050406030204" pitchFamily="18" charset="0"/>
                          </a:rPr>
                          <m:t>8</m:t>
                        </m:r>
                      </m:den>
                    </m:f>
                  </m:oMath>
                </a14:m>
                <a:r>
                  <a:rPr lang="tr-TR" dirty="0" smtClean="0"/>
                  <a:t>= 1.000 </a:t>
                </a:r>
              </a:p>
            </p:txBody>
          </p:sp>
        </mc:Choice>
        <mc:Fallback xmlns="">
          <p:sp>
            <p:nvSpPr>
              <p:cNvPr id="7" name="Metin kutusu 6"/>
              <p:cNvSpPr txBox="1">
                <a:spLocks noRot="1" noChangeAspect="1" noMove="1" noResize="1" noEditPoints="1" noAdjustHandles="1" noChangeArrowheads="1" noChangeShapeType="1" noTextEdit="1"/>
              </p:cNvSpPr>
              <p:nvPr/>
            </p:nvSpPr>
            <p:spPr>
              <a:xfrm>
                <a:off x="3566158" y="4462195"/>
                <a:ext cx="3003258" cy="393569"/>
              </a:xfrm>
              <a:prstGeom prst="rect">
                <a:avLst/>
              </a:prstGeom>
              <a:blipFill>
                <a:blip r:embed="rId6"/>
                <a:stretch>
                  <a:fillRect l="-4444" t="-2985" r="-3434" b="-17910"/>
                </a:stretch>
              </a:blipFill>
              <a:ln>
                <a:solidFill>
                  <a:schemeClr val="bg2"/>
                </a:solidFill>
              </a:ln>
            </p:spPr>
            <p:txBody>
              <a:bodyPr/>
              <a:lstStyle/>
              <a:p>
                <a:r>
                  <a:rPr lang="tr-TR">
                    <a:noFill/>
                  </a:rPr>
                  <a:t> </a:t>
                </a:r>
              </a:p>
            </p:txBody>
          </p:sp>
        </mc:Fallback>
      </mc:AlternateContent>
    </p:spTree>
    <p:extLst>
      <p:ext uri="{BB962C8B-B14F-4D97-AF65-F5344CB8AC3E}">
        <p14:creationId xmlns:p14="http://schemas.microsoft.com/office/powerpoint/2010/main" val="404048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7714" y="109203"/>
            <a:ext cx="11974286" cy="1409617"/>
          </a:xfrm>
          <a:prstGeom prst="rect">
            <a:avLst/>
          </a:prstGeom>
        </p:spPr>
        <p:txBody>
          <a:bodyPr wrap="square">
            <a:spAutoFit/>
          </a:bodyPr>
          <a:lstStyle/>
          <a:p>
            <a:pPr algn="just">
              <a:lnSpc>
                <a:spcPct val="107000"/>
              </a:lnSpc>
              <a:spcAft>
                <a:spcPts val="800"/>
              </a:spcAft>
            </a:pPr>
            <a:r>
              <a:rPr lang="tr-TR" sz="2000" b="1" dirty="0" smtClean="0">
                <a:latin typeface="Times New Roman" panose="02020603050405020304" pitchFamily="18" charset="0"/>
                <a:ea typeface="Calibri" panose="020F0502020204030204" pitchFamily="34" charset="0"/>
                <a:cs typeface="Times New Roman" panose="02020603050405020304" pitchFamily="18" charset="0"/>
              </a:rPr>
              <a:t>Örnek 1: </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Bir </a:t>
            </a:r>
            <a:r>
              <a:rPr lang="tr-TR" sz="2000" dirty="0" err="1" smtClean="0">
                <a:latin typeface="Times New Roman" panose="02020603050405020304" pitchFamily="18" charset="0"/>
                <a:ea typeface="Calibri" panose="020F0502020204030204" pitchFamily="34" charset="0"/>
                <a:cs typeface="Times New Roman" panose="02020603050405020304" pitchFamily="18" charset="0"/>
              </a:rPr>
              <a:t>restorantta</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 A malzemesinin üretileceği maksimum miktar 5000 birim ve fiyatı 20 TL’dir. Toplam satınalma giderlerinin 20.000 TL, toplam sipariş giderlerinin 8.000 TL, sipariş sayısının  da 8 olduğunu ve satınalmadan sağlanan toplam tasarrufların 4.750 TL olduğunu varsayarsak , satınalma, sipariş maliyetini ve satınalma tasarruf etkinlik endeksi nedir? </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Metin kutusu 4"/>
              <p:cNvSpPr txBox="1"/>
              <p:nvPr/>
            </p:nvSpPr>
            <p:spPr>
              <a:xfrm>
                <a:off x="513806" y="3575380"/>
                <a:ext cx="10937965" cy="438197"/>
              </a:xfrm>
              <a:prstGeom prst="rect">
                <a:avLst/>
              </a:prstGeom>
              <a:noFill/>
              <a:ln>
                <a:solidFill>
                  <a:schemeClr val="bg2"/>
                </a:solidFill>
              </a:ln>
            </p:spPr>
            <p:txBody>
              <a:bodyPr wrap="square" lIns="0" tIns="0" rIns="0" bIns="0" rtlCol="0">
                <a:spAutoFit/>
              </a:bodyPr>
              <a:lstStyle/>
              <a:p>
                <a:r>
                  <a:rPr lang="tr-TR" dirty="0" smtClean="0"/>
                  <a:t>Satınalma Etkinlik Endeksi</a:t>
                </a:r>
                <a14:m>
                  <m:oMath xmlns:m="http://schemas.openxmlformats.org/officeDocument/2006/math">
                    <m:r>
                      <a:rPr lang="tr-TR" i="1" smtClean="0">
                        <a:latin typeface="Cambria Math" panose="02040503050406030204" pitchFamily="18" charset="0"/>
                      </a:rPr>
                      <m:t>=</m:t>
                    </m:r>
                    <m:r>
                      <a:rPr lang="tr-TR" b="0" i="1" smtClean="0">
                        <a:latin typeface="Cambria Math" panose="02040503050406030204" pitchFamily="18" charset="0"/>
                      </a:rPr>
                      <m:t>(100</m:t>
                    </m:r>
                    <m:f>
                      <m:fPr>
                        <m:ctrlPr>
                          <a:rPr lang="tr-TR" i="1" smtClean="0">
                            <a:latin typeface="Cambria Math" panose="02040503050406030204" pitchFamily="18" charset="0"/>
                          </a:rPr>
                        </m:ctrlPr>
                      </m:fPr>
                      <m:num>
                        <m:r>
                          <a:rPr lang="tr-TR" b="0" i="1" smtClean="0">
                            <a:latin typeface="Cambria Math" panose="02040503050406030204" pitchFamily="18" charset="0"/>
                          </a:rPr>
                          <m:t>𝑇𝑜𝑝𝑙𝑎𝑚</m:t>
                        </m:r>
                        <m:r>
                          <a:rPr lang="tr-TR" b="0" i="1" smtClean="0">
                            <a:latin typeface="Cambria Math" panose="02040503050406030204" pitchFamily="18" charset="0"/>
                          </a:rPr>
                          <m:t> </m:t>
                        </m:r>
                        <m:r>
                          <a:rPr lang="tr-TR" b="0" i="1" smtClean="0">
                            <a:latin typeface="Cambria Math" panose="02040503050406030204" pitchFamily="18" charset="0"/>
                          </a:rPr>
                          <m:t>𝐺𝑖𝑑𝑒𝑟𝑙𝑒𝑟</m:t>
                        </m:r>
                        <m:r>
                          <a:rPr lang="tr-TR" b="0" i="1" smtClean="0">
                            <a:latin typeface="Cambria Math" panose="02040503050406030204" pitchFamily="18" charset="0"/>
                          </a:rPr>
                          <m:t>−</m:t>
                        </m:r>
                        <m:r>
                          <a:rPr lang="tr-TR" b="0" i="1" smtClean="0">
                            <a:latin typeface="Cambria Math" panose="02040503050406030204" pitchFamily="18" charset="0"/>
                          </a:rPr>
                          <m:t>𝑆𝑎</m:t>
                        </m:r>
                        <m:r>
                          <a:rPr lang="tr-TR" b="0" i="1" smtClean="0">
                            <a:latin typeface="Cambria Math" panose="02040503050406030204" pitchFamily="18" charset="0"/>
                          </a:rPr>
                          <m:t>ğ</m:t>
                        </m:r>
                        <m:r>
                          <a:rPr lang="tr-TR" b="0" i="1" smtClean="0">
                            <a:latin typeface="Cambria Math" panose="02040503050406030204" pitchFamily="18" charset="0"/>
                          </a:rPr>
                          <m:t>𝑙𝑎𝑛𝑎𝑛</m:t>
                        </m:r>
                        <m:r>
                          <a:rPr lang="tr-TR" b="0" i="1" smtClean="0">
                            <a:latin typeface="Cambria Math" panose="02040503050406030204" pitchFamily="18" charset="0"/>
                          </a:rPr>
                          <m:t> </m:t>
                        </m:r>
                        <m:r>
                          <a:rPr lang="tr-TR" b="0" i="1" smtClean="0">
                            <a:latin typeface="Cambria Math" panose="02040503050406030204" pitchFamily="18" charset="0"/>
                          </a:rPr>
                          <m:t>𝑇𝑎𝑠𝑎𝑟𝑟𝑢𝑓</m:t>
                        </m:r>
                        <m:r>
                          <a:rPr lang="tr-TR" b="0" i="1" smtClean="0">
                            <a:latin typeface="Cambria Math" panose="02040503050406030204" pitchFamily="18" charset="0"/>
                          </a:rPr>
                          <m:t> </m:t>
                        </m:r>
                        <m:r>
                          <a:rPr lang="tr-TR" b="0" i="1" smtClean="0">
                            <a:latin typeface="Cambria Math" panose="02040503050406030204" pitchFamily="18" charset="0"/>
                          </a:rPr>
                          <m:t>𝑇𝑜𝑝𝑙𝑎𝑚𝚤</m:t>
                        </m:r>
                      </m:num>
                      <m:den>
                        <m:r>
                          <a:rPr lang="tr-TR" b="0" i="1" smtClean="0">
                            <a:latin typeface="Cambria Math" panose="02040503050406030204" pitchFamily="18" charset="0"/>
                          </a:rPr>
                          <m:t>𝑆𝑎𝑡𝚤𝑛𝑎𝑙𝚤𝑛𝑎𝑛</m:t>
                        </m:r>
                        <m:r>
                          <a:rPr lang="tr-TR" b="0" i="1" smtClean="0">
                            <a:latin typeface="Cambria Math" panose="02040503050406030204" pitchFamily="18" charset="0"/>
                          </a:rPr>
                          <m:t>  </m:t>
                        </m:r>
                        <m:r>
                          <a:rPr lang="tr-TR" b="0" i="1" smtClean="0">
                            <a:latin typeface="Cambria Math" panose="02040503050406030204" pitchFamily="18" charset="0"/>
                          </a:rPr>
                          <m:t>𝑀𝑎𝑑𝑑𝑒𝑙𝑒𝑟𝑖𝑛𝑖𝑛</m:t>
                        </m:r>
                        <m:r>
                          <a:rPr lang="tr-TR" b="0" i="1" smtClean="0">
                            <a:latin typeface="Cambria Math" panose="02040503050406030204" pitchFamily="18" charset="0"/>
                          </a:rPr>
                          <m:t> </m:t>
                        </m:r>
                        <m:r>
                          <a:rPr lang="tr-TR" b="0" i="1" smtClean="0">
                            <a:latin typeface="Cambria Math" panose="02040503050406030204" pitchFamily="18" charset="0"/>
                          </a:rPr>
                          <m:t>𝑇𝑜𝑝𝑙𝑎𝑚</m:t>
                        </m:r>
                        <m:r>
                          <a:rPr lang="tr-TR" b="0" i="1" smtClean="0">
                            <a:latin typeface="Cambria Math" panose="02040503050406030204" pitchFamily="18" charset="0"/>
                          </a:rPr>
                          <m:t> </m:t>
                        </m:r>
                        <m:r>
                          <a:rPr lang="tr-TR" b="0" i="1" smtClean="0">
                            <a:latin typeface="Cambria Math" panose="02040503050406030204" pitchFamily="18" charset="0"/>
                          </a:rPr>
                          <m:t>𝐷𝑒</m:t>
                        </m:r>
                        <m:r>
                          <a:rPr lang="tr-TR" b="0" i="1" smtClean="0">
                            <a:latin typeface="Cambria Math" panose="02040503050406030204" pitchFamily="18" charset="0"/>
                          </a:rPr>
                          <m:t>ğ</m:t>
                        </m:r>
                        <m:r>
                          <a:rPr lang="tr-TR" b="0" i="1" smtClean="0">
                            <a:latin typeface="Cambria Math" panose="02040503050406030204" pitchFamily="18" charset="0"/>
                          </a:rPr>
                          <m:t>𝑒𝑟𝑖</m:t>
                        </m:r>
                      </m:den>
                    </m:f>
                  </m:oMath>
                </a14:m>
                <a:r>
                  <a:rPr lang="tr-TR" dirty="0" smtClean="0"/>
                  <a:t> - %100)</a:t>
                </a:r>
              </a:p>
            </p:txBody>
          </p:sp>
        </mc:Choice>
        <mc:Fallback>
          <p:sp>
            <p:nvSpPr>
              <p:cNvPr id="5" name="Metin kutusu 4"/>
              <p:cNvSpPr txBox="1">
                <a:spLocks noRot="1" noChangeAspect="1" noMove="1" noResize="1" noEditPoints="1" noAdjustHandles="1" noChangeArrowheads="1" noChangeShapeType="1" noTextEdit="1"/>
              </p:cNvSpPr>
              <p:nvPr/>
            </p:nvSpPr>
            <p:spPr>
              <a:xfrm>
                <a:off x="513806" y="3575380"/>
                <a:ext cx="10937965" cy="438197"/>
              </a:xfrm>
              <a:prstGeom prst="rect">
                <a:avLst/>
              </a:prstGeom>
              <a:blipFill>
                <a:blip r:embed="rId2"/>
                <a:stretch>
                  <a:fillRect l="-1224" t="-1370" b="-16438"/>
                </a:stretch>
              </a:blipFill>
              <a:ln>
                <a:solidFill>
                  <a:schemeClr val="bg2"/>
                </a:solidFill>
              </a:ln>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8" name="Metin kutusu 7"/>
              <p:cNvSpPr txBox="1"/>
              <p:nvPr/>
            </p:nvSpPr>
            <p:spPr>
              <a:xfrm>
                <a:off x="857794" y="4685475"/>
                <a:ext cx="10937965" cy="438197"/>
              </a:xfrm>
              <a:prstGeom prst="rect">
                <a:avLst/>
              </a:prstGeom>
              <a:noFill/>
              <a:ln>
                <a:solidFill>
                  <a:schemeClr val="bg2"/>
                </a:solidFill>
              </a:ln>
            </p:spPr>
            <p:txBody>
              <a:bodyPr wrap="square" lIns="0" tIns="0" rIns="0" bIns="0" rtlCol="0">
                <a:spAutoFit/>
              </a:bodyPr>
              <a:lstStyle/>
              <a:p>
                <a:r>
                  <a:rPr lang="tr-TR" dirty="0" smtClean="0"/>
                  <a:t>Satınalma Etkinlik Endeksi</a:t>
                </a:r>
                <a14:m>
                  <m:oMath xmlns:m="http://schemas.openxmlformats.org/officeDocument/2006/math">
                    <m:r>
                      <a:rPr lang="tr-TR" i="1" smtClean="0">
                        <a:latin typeface="Cambria Math" panose="02040503050406030204" pitchFamily="18" charset="0"/>
                      </a:rPr>
                      <m:t>=</m:t>
                    </m:r>
                    <m:r>
                      <a:rPr lang="tr-TR" b="0" i="1" smtClean="0">
                        <a:latin typeface="Cambria Math" panose="02040503050406030204" pitchFamily="18" charset="0"/>
                      </a:rPr>
                      <m:t>(100</m:t>
                    </m:r>
                    <m:f>
                      <m:fPr>
                        <m:ctrlPr>
                          <a:rPr lang="tr-TR" i="1" smtClean="0">
                            <a:latin typeface="Cambria Math" panose="02040503050406030204" pitchFamily="18" charset="0"/>
                          </a:rPr>
                        </m:ctrlPr>
                      </m:fPr>
                      <m:num>
                        <m:r>
                          <a:rPr lang="tr-TR" b="0" i="1" smtClean="0">
                            <a:latin typeface="Cambria Math" panose="02040503050406030204" pitchFamily="18" charset="0"/>
                          </a:rPr>
                          <m:t>20.000−4.750</m:t>
                        </m:r>
                      </m:num>
                      <m:den>
                        <m:r>
                          <a:rPr lang="tr-TR" i="1">
                            <a:latin typeface="Cambria Math" panose="02040503050406030204" pitchFamily="18" charset="0"/>
                          </a:rPr>
                          <m:t>(5.000</m:t>
                        </m:r>
                        <m:r>
                          <a:rPr lang="tr-TR" i="1">
                            <a:latin typeface="Cambria Math" panose="02040503050406030204" pitchFamily="18" charset="0"/>
                          </a:rPr>
                          <m:t>𝑥</m:t>
                        </m:r>
                        <m:r>
                          <a:rPr lang="tr-TR" i="1">
                            <a:latin typeface="Cambria Math" panose="02040503050406030204" pitchFamily="18" charset="0"/>
                          </a:rPr>
                          <m:t>20)</m:t>
                        </m:r>
                      </m:den>
                    </m:f>
                  </m:oMath>
                </a14:m>
                <a:r>
                  <a:rPr lang="tr-TR" dirty="0" smtClean="0"/>
                  <a:t> - %100)=%84.75</a:t>
                </a:r>
              </a:p>
            </p:txBody>
          </p:sp>
        </mc:Choice>
        <mc:Fallback>
          <p:sp>
            <p:nvSpPr>
              <p:cNvPr id="8" name="Metin kutusu 7"/>
              <p:cNvSpPr txBox="1">
                <a:spLocks noRot="1" noChangeAspect="1" noMove="1" noResize="1" noEditPoints="1" noAdjustHandles="1" noChangeArrowheads="1" noChangeShapeType="1" noTextEdit="1"/>
              </p:cNvSpPr>
              <p:nvPr/>
            </p:nvSpPr>
            <p:spPr>
              <a:xfrm>
                <a:off x="857794" y="4685475"/>
                <a:ext cx="10937965" cy="438197"/>
              </a:xfrm>
              <a:prstGeom prst="rect">
                <a:avLst/>
              </a:prstGeom>
              <a:blipFill>
                <a:blip r:embed="rId3"/>
                <a:stretch>
                  <a:fillRect l="-1281" t="-2740" b="-15068"/>
                </a:stretch>
              </a:blipFill>
              <a:ln>
                <a:solidFill>
                  <a:schemeClr val="bg2"/>
                </a:solidFill>
              </a:ln>
            </p:spPr>
            <p:txBody>
              <a:bodyPr/>
              <a:lstStyle/>
              <a:p>
                <a:r>
                  <a:rPr lang="tr-TR">
                    <a:noFill/>
                  </a:rPr>
                  <a:t> </a:t>
                </a:r>
              </a:p>
            </p:txBody>
          </p:sp>
        </mc:Fallback>
      </mc:AlternateContent>
    </p:spTree>
    <p:extLst>
      <p:ext uri="{BB962C8B-B14F-4D97-AF65-F5344CB8AC3E}">
        <p14:creationId xmlns:p14="http://schemas.microsoft.com/office/powerpoint/2010/main" val="343341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7714" y="109203"/>
            <a:ext cx="11974286" cy="1409617"/>
          </a:xfrm>
          <a:prstGeom prst="rect">
            <a:avLst/>
          </a:prstGeom>
        </p:spPr>
        <p:txBody>
          <a:bodyPr wrap="square">
            <a:spAutoFit/>
          </a:bodyPr>
          <a:lstStyle/>
          <a:p>
            <a:pPr algn="just">
              <a:lnSpc>
                <a:spcPct val="107000"/>
              </a:lnSpc>
              <a:spcAft>
                <a:spcPts val="800"/>
              </a:spcAft>
            </a:pPr>
            <a:r>
              <a:rPr lang="tr-TR" sz="2000" b="1" dirty="0" smtClean="0">
                <a:latin typeface="Times New Roman" panose="02020603050405020304" pitchFamily="18" charset="0"/>
                <a:ea typeface="Calibri" panose="020F0502020204030204" pitchFamily="34" charset="0"/>
                <a:cs typeface="Times New Roman" panose="02020603050405020304" pitchFamily="18" charset="0"/>
              </a:rPr>
              <a:t>Örnek 2: </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Bir barda </a:t>
            </a:r>
            <a:r>
              <a:rPr lang="tr-TR" sz="2000" dirty="0">
                <a:latin typeface="Times New Roman" panose="02020603050405020304" pitchFamily="18" charset="0"/>
                <a:ea typeface="Calibri" panose="020F0502020204030204" pitchFamily="34" charset="0"/>
                <a:cs typeface="Times New Roman" panose="02020603050405020304" pitchFamily="18" charset="0"/>
              </a:rPr>
              <a:t> </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C içeceğinin üretileceği maksimum miktar 2000 birim ve fiyatı 40 TL’dir. Toplam satınalma giderlerinin 40.000 TL, toplam sipariş giderlerinin 12.000 TL, sipariş sayısının  da 20 olduğunu ve satınalmadan sağlanan toplam tasarrufların 8.000 TL olduğunu varsayarsak , satınalma, sipariş maliyetini ve satınalma tasarruf etkinlik endeksi nedir? </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Metin kutusu 2"/>
              <p:cNvSpPr txBox="1"/>
              <p:nvPr/>
            </p:nvSpPr>
            <p:spPr>
              <a:xfrm>
                <a:off x="2534193" y="1689457"/>
                <a:ext cx="5441041" cy="438197"/>
              </a:xfrm>
              <a:prstGeom prst="rect">
                <a:avLst/>
              </a:prstGeom>
              <a:noFill/>
              <a:ln>
                <a:solidFill>
                  <a:schemeClr val="bg2"/>
                </a:solidFill>
              </a:ln>
            </p:spPr>
            <p:txBody>
              <a:bodyPr wrap="none" lIns="0" tIns="0" rIns="0" bIns="0" rtlCol="0">
                <a:spAutoFit/>
              </a:bodyPr>
              <a:lstStyle/>
              <a:p>
                <a:r>
                  <a:rPr lang="tr-TR" dirty="0" smtClean="0"/>
                  <a:t>Satınalma maliyeti</a:t>
                </a:r>
                <a14:m>
                  <m:oMath xmlns:m="http://schemas.openxmlformats.org/officeDocument/2006/math">
                    <m:r>
                      <a:rPr lang="tr-TR" i="1" smtClean="0">
                        <a:latin typeface="Cambria Math" panose="02040503050406030204" pitchFamily="18" charset="0"/>
                      </a:rPr>
                      <m:t>=</m:t>
                    </m:r>
                    <m:f>
                      <m:fPr>
                        <m:ctrlPr>
                          <a:rPr lang="tr-TR" i="1" smtClean="0">
                            <a:latin typeface="Cambria Math" panose="02040503050406030204" pitchFamily="18" charset="0"/>
                          </a:rPr>
                        </m:ctrlPr>
                      </m:fPr>
                      <m:num>
                        <m:r>
                          <a:rPr lang="tr-TR" b="0" i="1" smtClean="0">
                            <a:latin typeface="Cambria Math" panose="02040503050406030204" pitchFamily="18" charset="0"/>
                          </a:rPr>
                          <m:t>𝑇𝑜𝑝𝑙𝑎𝑚</m:t>
                        </m:r>
                        <m:r>
                          <a:rPr lang="tr-TR" b="0" i="1" smtClean="0">
                            <a:latin typeface="Cambria Math" panose="02040503050406030204" pitchFamily="18" charset="0"/>
                          </a:rPr>
                          <m:t> </m:t>
                        </m:r>
                        <m:r>
                          <a:rPr lang="tr-TR" b="0" i="1" smtClean="0">
                            <a:latin typeface="Cambria Math" panose="02040503050406030204" pitchFamily="18" charset="0"/>
                          </a:rPr>
                          <m:t>𝑆𝑎𝑡𝚤𝑛𝑎𝑙𝑚𝑎</m:t>
                        </m:r>
                        <m:r>
                          <a:rPr lang="tr-TR" b="0" i="1" smtClean="0">
                            <a:latin typeface="Cambria Math" panose="02040503050406030204" pitchFamily="18" charset="0"/>
                          </a:rPr>
                          <m:t> </m:t>
                        </m:r>
                        <m:r>
                          <a:rPr lang="tr-TR" b="0" i="1" smtClean="0">
                            <a:latin typeface="Cambria Math" panose="02040503050406030204" pitchFamily="18" charset="0"/>
                          </a:rPr>
                          <m:t>𝐺𝑖𝑑𝑒𝑟𝑙𝑒𝑟𝑖</m:t>
                        </m:r>
                      </m:num>
                      <m:den>
                        <m:r>
                          <a:rPr lang="tr-TR" b="0" i="1" smtClean="0">
                            <a:latin typeface="Cambria Math" panose="02040503050406030204" pitchFamily="18" charset="0"/>
                          </a:rPr>
                          <m:t>𝑆𝑎𝑡𝚤𝑛𝑎𝑙𝑚𝑎</m:t>
                        </m:r>
                        <m:r>
                          <a:rPr lang="tr-TR" b="0" i="1" smtClean="0">
                            <a:latin typeface="Cambria Math" panose="02040503050406030204" pitchFamily="18" charset="0"/>
                          </a:rPr>
                          <m:t> </m:t>
                        </m:r>
                        <m:r>
                          <a:rPr lang="tr-TR" b="0" i="1" smtClean="0">
                            <a:latin typeface="Cambria Math" panose="02040503050406030204" pitchFamily="18" charset="0"/>
                          </a:rPr>
                          <m:t>𝑀𝑎𝑑𝑑𝑒𝑙𝑒𝑟𝑖𝑛𝑖𝑛</m:t>
                        </m:r>
                        <m:r>
                          <a:rPr lang="tr-TR" b="0" i="1" smtClean="0">
                            <a:latin typeface="Cambria Math" panose="02040503050406030204" pitchFamily="18" charset="0"/>
                          </a:rPr>
                          <m:t> </m:t>
                        </m:r>
                        <m:r>
                          <a:rPr lang="tr-TR" b="0" i="1" smtClean="0">
                            <a:latin typeface="Cambria Math" panose="02040503050406030204" pitchFamily="18" charset="0"/>
                          </a:rPr>
                          <m:t>𝑇𝑜𝑝𝑙𝑎𝑚</m:t>
                        </m:r>
                        <m:r>
                          <a:rPr lang="tr-TR" b="0" i="1" smtClean="0">
                            <a:latin typeface="Cambria Math" panose="02040503050406030204" pitchFamily="18" charset="0"/>
                          </a:rPr>
                          <m:t> </m:t>
                        </m:r>
                        <m:r>
                          <a:rPr lang="tr-TR" b="0" i="1" smtClean="0">
                            <a:latin typeface="Cambria Math" panose="02040503050406030204" pitchFamily="18" charset="0"/>
                          </a:rPr>
                          <m:t>𝐷𝑒</m:t>
                        </m:r>
                        <m:r>
                          <a:rPr lang="tr-TR" b="0" i="1" smtClean="0">
                            <a:latin typeface="Cambria Math" panose="02040503050406030204" pitchFamily="18" charset="0"/>
                          </a:rPr>
                          <m:t>ğ</m:t>
                        </m:r>
                        <m:r>
                          <a:rPr lang="tr-TR" b="0" i="1" smtClean="0">
                            <a:latin typeface="Cambria Math" panose="02040503050406030204" pitchFamily="18" charset="0"/>
                          </a:rPr>
                          <m:t>𝑒𝑟𝑖</m:t>
                        </m:r>
                      </m:den>
                    </m:f>
                  </m:oMath>
                </a14:m>
                <a:endParaRPr lang="tr-TR" dirty="0" err="1" smtClean="0"/>
              </a:p>
            </p:txBody>
          </p:sp>
        </mc:Choice>
        <mc:Fallback xmlns="">
          <p:sp>
            <p:nvSpPr>
              <p:cNvPr id="3" name="Metin kutusu 2"/>
              <p:cNvSpPr txBox="1">
                <a:spLocks noRot="1" noChangeAspect="1" noMove="1" noResize="1" noEditPoints="1" noAdjustHandles="1" noChangeArrowheads="1" noChangeShapeType="1" noTextEdit="1"/>
              </p:cNvSpPr>
              <p:nvPr/>
            </p:nvSpPr>
            <p:spPr>
              <a:xfrm>
                <a:off x="2534193" y="1689457"/>
                <a:ext cx="5441041" cy="438197"/>
              </a:xfrm>
              <a:prstGeom prst="rect">
                <a:avLst/>
              </a:prstGeom>
              <a:blipFill>
                <a:blip r:embed="rId2"/>
                <a:stretch>
                  <a:fillRect l="-2573" t="-1351" r="-447" b="-16216"/>
                </a:stretch>
              </a:blipFill>
              <a:ln>
                <a:solidFill>
                  <a:schemeClr val="bg2"/>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 name="Metin kutusu 3"/>
              <p:cNvSpPr txBox="1"/>
              <p:nvPr/>
            </p:nvSpPr>
            <p:spPr>
              <a:xfrm>
                <a:off x="3439885" y="3577502"/>
                <a:ext cx="3883948" cy="436786"/>
              </a:xfrm>
              <a:prstGeom prst="rect">
                <a:avLst/>
              </a:prstGeom>
              <a:noFill/>
              <a:ln>
                <a:solidFill>
                  <a:schemeClr val="bg2"/>
                </a:solidFill>
              </a:ln>
            </p:spPr>
            <p:txBody>
              <a:bodyPr wrap="none" lIns="0" tIns="0" rIns="0" bIns="0" rtlCol="0">
                <a:spAutoFit/>
              </a:bodyPr>
              <a:lstStyle/>
              <a:p>
                <a:r>
                  <a:rPr lang="tr-TR" dirty="0" smtClean="0"/>
                  <a:t>Sipariş maliyeti</a:t>
                </a:r>
                <a14:m>
                  <m:oMath xmlns:m="http://schemas.openxmlformats.org/officeDocument/2006/math">
                    <m:r>
                      <a:rPr lang="tr-TR" i="1" smtClean="0">
                        <a:latin typeface="Cambria Math" panose="02040503050406030204" pitchFamily="18" charset="0"/>
                      </a:rPr>
                      <m:t>=</m:t>
                    </m:r>
                    <m:f>
                      <m:fPr>
                        <m:ctrlPr>
                          <a:rPr lang="tr-TR" i="1" smtClean="0">
                            <a:latin typeface="Cambria Math" panose="02040503050406030204" pitchFamily="18" charset="0"/>
                          </a:rPr>
                        </m:ctrlPr>
                      </m:fPr>
                      <m:num>
                        <m:r>
                          <a:rPr lang="tr-TR" b="0" i="1" smtClean="0">
                            <a:latin typeface="Cambria Math" panose="02040503050406030204" pitchFamily="18" charset="0"/>
                          </a:rPr>
                          <m:t>𝑇𝑜𝑝𝑙𝑎𝑚</m:t>
                        </m:r>
                        <m:r>
                          <a:rPr lang="tr-TR" b="0" i="1" smtClean="0">
                            <a:latin typeface="Cambria Math" panose="02040503050406030204" pitchFamily="18" charset="0"/>
                          </a:rPr>
                          <m:t> </m:t>
                        </m:r>
                        <m:r>
                          <a:rPr lang="tr-TR" b="0" i="1" smtClean="0">
                            <a:latin typeface="Cambria Math" panose="02040503050406030204" pitchFamily="18" charset="0"/>
                          </a:rPr>
                          <m:t>𝑆𝑖𝑝𝑎𝑟𝑖</m:t>
                        </m:r>
                        <m:r>
                          <a:rPr lang="tr-TR" b="0" i="1" smtClean="0">
                            <a:latin typeface="Cambria Math" panose="02040503050406030204" pitchFamily="18" charset="0"/>
                          </a:rPr>
                          <m:t>ş </m:t>
                        </m:r>
                        <m:r>
                          <a:rPr lang="tr-TR" b="0" i="1" smtClean="0">
                            <a:latin typeface="Cambria Math" panose="02040503050406030204" pitchFamily="18" charset="0"/>
                          </a:rPr>
                          <m:t>𝐺𝑖𝑑𝑒𝑟𝑙𝑒𝑟𝑖</m:t>
                        </m:r>
                      </m:num>
                      <m:den>
                        <m:r>
                          <a:rPr lang="tr-TR" b="0" i="1" smtClean="0">
                            <a:latin typeface="Cambria Math" panose="02040503050406030204" pitchFamily="18" charset="0"/>
                          </a:rPr>
                          <m:t>𝑇𝑜𝑝𝑙𝑎𝑚</m:t>
                        </m:r>
                        <m:r>
                          <a:rPr lang="tr-TR" b="0" i="1" smtClean="0">
                            <a:latin typeface="Cambria Math" panose="02040503050406030204" pitchFamily="18" charset="0"/>
                          </a:rPr>
                          <m:t> </m:t>
                        </m:r>
                        <m:r>
                          <a:rPr lang="tr-TR" b="0" i="1" smtClean="0">
                            <a:latin typeface="Cambria Math" panose="02040503050406030204" pitchFamily="18" charset="0"/>
                          </a:rPr>
                          <m:t>𝑆𝑖𝑝𝑎𝑟𝑖</m:t>
                        </m:r>
                        <m:r>
                          <a:rPr lang="tr-TR" b="0" i="1" smtClean="0">
                            <a:latin typeface="Cambria Math" panose="02040503050406030204" pitchFamily="18" charset="0"/>
                          </a:rPr>
                          <m:t>ş </m:t>
                        </m:r>
                        <m:r>
                          <a:rPr lang="tr-TR" b="0" i="1" smtClean="0">
                            <a:latin typeface="Cambria Math" panose="02040503050406030204" pitchFamily="18" charset="0"/>
                          </a:rPr>
                          <m:t>𝑆𝑎𝑦𝚤𝑠𝚤</m:t>
                        </m:r>
                      </m:den>
                    </m:f>
                  </m:oMath>
                </a14:m>
                <a:endParaRPr lang="tr-TR" dirty="0" err="1" smtClean="0"/>
              </a:p>
            </p:txBody>
          </p:sp>
        </mc:Choice>
        <mc:Fallback xmlns="">
          <p:sp>
            <p:nvSpPr>
              <p:cNvPr id="4" name="Metin kutusu 3"/>
              <p:cNvSpPr txBox="1">
                <a:spLocks noRot="1" noChangeAspect="1" noMove="1" noResize="1" noEditPoints="1" noAdjustHandles="1" noChangeArrowheads="1" noChangeShapeType="1" noTextEdit="1"/>
              </p:cNvSpPr>
              <p:nvPr/>
            </p:nvSpPr>
            <p:spPr>
              <a:xfrm>
                <a:off x="3439885" y="3577502"/>
                <a:ext cx="3883948" cy="436786"/>
              </a:xfrm>
              <a:prstGeom prst="rect">
                <a:avLst/>
              </a:prstGeom>
              <a:blipFill>
                <a:blip r:embed="rId3"/>
                <a:stretch>
                  <a:fillRect l="-3443" t="-2703" r="-782" b="-14865"/>
                </a:stretch>
              </a:blipFill>
              <a:ln>
                <a:solidFill>
                  <a:schemeClr val="bg2"/>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5" name="Metin kutusu 4"/>
              <p:cNvSpPr txBox="1"/>
              <p:nvPr/>
            </p:nvSpPr>
            <p:spPr>
              <a:xfrm>
                <a:off x="444137" y="5303671"/>
                <a:ext cx="10937965" cy="438197"/>
              </a:xfrm>
              <a:prstGeom prst="rect">
                <a:avLst/>
              </a:prstGeom>
              <a:noFill/>
              <a:ln>
                <a:solidFill>
                  <a:schemeClr val="bg2"/>
                </a:solidFill>
              </a:ln>
            </p:spPr>
            <p:txBody>
              <a:bodyPr wrap="square" lIns="0" tIns="0" rIns="0" bIns="0" rtlCol="0">
                <a:spAutoFit/>
              </a:bodyPr>
              <a:lstStyle/>
              <a:p>
                <a:r>
                  <a:rPr lang="tr-TR" dirty="0" smtClean="0"/>
                  <a:t>Satınalma Etkinlik Endeksi</a:t>
                </a:r>
                <a14:m>
                  <m:oMath xmlns:m="http://schemas.openxmlformats.org/officeDocument/2006/math">
                    <m:r>
                      <a:rPr lang="tr-TR" i="1" smtClean="0">
                        <a:latin typeface="Cambria Math" panose="02040503050406030204" pitchFamily="18" charset="0"/>
                      </a:rPr>
                      <m:t>=</m:t>
                    </m:r>
                    <m:r>
                      <a:rPr lang="tr-TR" b="0" i="1" smtClean="0">
                        <a:latin typeface="Cambria Math" panose="02040503050406030204" pitchFamily="18" charset="0"/>
                      </a:rPr>
                      <m:t>(100</m:t>
                    </m:r>
                    <m:f>
                      <m:fPr>
                        <m:ctrlPr>
                          <a:rPr lang="tr-TR" i="1" smtClean="0">
                            <a:latin typeface="Cambria Math" panose="02040503050406030204" pitchFamily="18" charset="0"/>
                          </a:rPr>
                        </m:ctrlPr>
                      </m:fPr>
                      <m:num>
                        <m:r>
                          <a:rPr lang="tr-TR" b="0" i="1" smtClean="0">
                            <a:latin typeface="Cambria Math" panose="02040503050406030204" pitchFamily="18" charset="0"/>
                          </a:rPr>
                          <m:t>𝑇𝑜𝑝𝑙𝑎𝑚</m:t>
                        </m:r>
                        <m:r>
                          <a:rPr lang="tr-TR" b="0" i="1" smtClean="0">
                            <a:latin typeface="Cambria Math" panose="02040503050406030204" pitchFamily="18" charset="0"/>
                          </a:rPr>
                          <m:t> </m:t>
                        </m:r>
                        <m:r>
                          <a:rPr lang="tr-TR" b="0" i="1" smtClean="0">
                            <a:latin typeface="Cambria Math" panose="02040503050406030204" pitchFamily="18" charset="0"/>
                          </a:rPr>
                          <m:t>𝐺𝑖𝑑𝑒𝑟𝑙𝑒𝑟</m:t>
                        </m:r>
                        <m:r>
                          <a:rPr lang="tr-TR" b="0" i="1" smtClean="0">
                            <a:latin typeface="Cambria Math" panose="02040503050406030204" pitchFamily="18" charset="0"/>
                          </a:rPr>
                          <m:t>−</m:t>
                        </m:r>
                        <m:r>
                          <a:rPr lang="tr-TR" b="0" i="1" smtClean="0">
                            <a:latin typeface="Cambria Math" panose="02040503050406030204" pitchFamily="18" charset="0"/>
                          </a:rPr>
                          <m:t>𝑆𝑎</m:t>
                        </m:r>
                        <m:r>
                          <a:rPr lang="tr-TR" b="0" i="1" smtClean="0">
                            <a:latin typeface="Cambria Math" panose="02040503050406030204" pitchFamily="18" charset="0"/>
                          </a:rPr>
                          <m:t>ğ</m:t>
                        </m:r>
                        <m:r>
                          <a:rPr lang="tr-TR" b="0" i="1" smtClean="0">
                            <a:latin typeface="Cambria Math" panose="02040503050406030204" pitchFamily="18" charset="0"/>
                          </a:rPr>
                          <m:t>𝑙𝑎𝑛𝑎𝑛</m:t>
                        </m:r>
                        <m:r>
                          <a:rPr lang="tr-TR" b="0" i="1" smtClean="0">
                            <a:latin typeface="Cambria Math" panose="02040503050406030204" pitchFamily="18" charset="0"/>
                          </a:rPr>
                          <m:t> </m:t>
                        </m:r>
                        <m:r>
                          <a:rPr lang="tr-TR" b="0" i="1" smtClean="0">
                            <a:latin typeface="Cambria Math" panose="02040503050406030204" pitchFamily="18" charset="0"/>
                          </a:rPr>
                          <m:t>𝑇𝑎𝑠𝑎𝑟𝑟𝑢𝑓</m:t>
                        </m:r>
                        <m:r>
                          <a:rPr lang="tr-TR" b="0" i="1" smtClean="0">
                            <a:latin typeface="Cambria Math" panose="02040503050406030204" pitchFamily="18" charset="0"/>
                          </a:rPr>
                          <m:t> </m:t>
                        </m:r>
                        <m:r>
                          <a:rPr lang="tr-TR" b="0" i="1" smtClean="0">
                            <a:latin typeface="Cambria Math" panose="02040503050406030204" pitchFamily="18" charset="0"/>
                          </a:rPr>
                          <m:t>𝑇𝑜𝑝𝑙𝑎𝑚𝚤</m:t>
                        </m:r>
                      </m:num>
                      <m:den>
                        <m:r>
                          <a:rPr lang="tr-TR" b="0" i="1" smtClean="0">
                            <a:latin typeface="Cambria Math" panose="02040503050406030204" pitchFamily="18" charset="0"/>
                          </a:rPr>
                          <m:t>𝑆𝑎𝑡𝚤𝑛𝑎𝑙𝚤𝑛𝑎𝑛</m:t>
                        </m:r>
                        <m:r>
                          <a:rPr lang="tr-TR" b="0" i="1" smtClean="0">
                            <a:latin typeface="Cambria Math" panose="02040503050406030204" pitchFamily="18" charset="0"/>
                          </a:rPr>
                          <m:t>  </m:t>
                        </m:r>
                        <m:r>
                          <a:rPr lang="tr-TR" b="0" i="1" smtClean="0">
                            <a:latin typeface="Cambria Math" panose="02040503050406030204" pitchFamily="18" charset="0"/>
                          </a:rPr>
                          <m:t>𝑀𝑎𝑑𝑑𝑒𝑙𝑒𝑟𝑖𝑛𝑖𝑛</m:t>
                        </m:r>
                        <m:r>
                          <a:rPr lang="tr-TR" b="0" i="1" smtClean="0">
                            <a:latin typeface="Cambria Math" panose="02040503050406030204" pitchFamily="18" charset="0"/>
                          </a:rPr>
                          <m:t> </m:t>
                        </m:r>
                        <m:r>
                          <a:rPr lang="tr-TR" b="0" i="1" smtClean="0">
                            <a:latin typeface="Cambria Math" panose="02040503050406030204" pitchFamily="18" charset="0"/>
                          </a:rPr>
                          <m:t>𝑇𝑜𝑝𝑙𝑎𝑚</m:t>
                        </m:r>
                        <m:r>
                          <a:rPr lang="tr-TR" b="0" i="1" smtClean="0">
                            <a:latin typeface="Cambria Math" panose="02040503050406030204" pitchFamily="18" charset="0"/>
                          </a:rPr>
                          <m:t> </m:t>
                        </m:r>
                        <m:r>
                          <a:rPr lang="tr-TR" b="0" i="1" smtClean="0">
                            <a:latin typeface="Cambria Math" panose="02040503050406030204" pitchFamily="18" charset="0"/>
                          </a:rPr>
                          <m:t>𝐷𝑒</m:t>
                        </m:r>
                        <m:r>
                          <a:rPr lang="tr-TR" b="0" i="1" smtClean="0">
                            <a:latin typeface="Cambria Math" panose="02040503050406030204" pitchFamily="18" charset="0"/>
                          </a:rPr>
                          <m:t>ğ</m:t>
                        </m:r>
                        <m:r>
                          <a:rPr lang="tr-TR" b="0" i="1" smtClean="0">
                            <a:latin typeface="Cambria Math" panose="02040503050406030204" pitchFamily="18" charset="0"/>
                          </a:rPr>
                          <m:t>𝑒𝑟𝑖</m:t>
                        </m:r>
                      </m:den>
                    </m:f>
                  </m:oMath>
                </a14:m>
                <a:r>
                  <a:rPr lang="tr-TR" dirty="0" smtClean="0"/>
                  <a:t> - %100)</a:t>
                </a:r>
              </a:p>
            </p:txBody>
          </p:sp>
        </mc:Choice>
        <mc:Fallback xmlns="">
          <p:sp>
            <p:nvSpPr>
              <p:cNvPr id="5" name="Metin kutusu 4"/>
              <p:cNvSpPr txBox="1">
                <a:spLocks noRot="1" noChangeAspect="1" noMove="1" noResize="1" noEditPoints="1" noAdjustHandles="1" noChangeArrowheads="1" noChangeShapeType="1" noTextEdit="1"/>
              </p:cNvSpPr>
              <p:nvPr/>
            </p:nvSpPr>
            <p:spPr>
              <a:xfrm>
                <a:off x="444137" y="5303671"/>
                <a:ext cx="10937965" cy="438197"/>
              </a:xfrm>
              <a:prstGeom prst="rect">
                <a:avLst/>
              </a:prstGeom>
              <a:blipFill>
                <a:blip r:embed="rId4"/>
                <a:stretch>
                  <a:fillRect l="-1281" t="-1351" b="-16216"/>
                </a:stretch>
              </a:blipFill>
              <a:ln>
                <a:solidFill>
                  <a:schemeClr val="bg2"/>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Metin kutusu 5"/>
              <p:cNvSpPr txBox="1"/>
              <p:nvPr/>
            </p:nvSpPr>
            <p:spPr>
              <a:xfrm>
                <a:off x="3566158" y="2684320"/>
                <a:ext cx="3891322" cy="428900"/>
              </a:xfrm>
              <a:prstGeom prst="rect">
                <a:avLst/>
              </a:prstGeom>
              <a:noFill/>
              <a:ln>
                <a:solidFill>
                  <a:schemeClr val="bg2"/>
                </a:solidFill>
              </a:ln>
            </p:spPr>
            <p:txBody>
              <a:bodyPr wrap="none" lIns="0" tIns="0" rIns="0" bIns="0" rtlCol="0">
                <a:spAutoFit/>
              </a:bodyPr>
              <a:lstStyle/>
              <a:p>
                <a:r>
                  <a:rPr lang="tr-TR" dirty="0" smtClean="0"/>
                  <a:t>Satınalma maliyeti</a:t>
                </a:r>
                <a14:m>
                  <m:oMath xmlns:m="http://schemas.openxmlformats.org/officeDocument/2006/math">
                    <m:r>
                      <a:rPr lang="tr-TR" i="1" smtClean="0">
                        <a:latin typeface="Cambria Math" panose="02040503050406030204" pitchFamily="18" charset="0"/>
                      </a:rPr>
                      <m:t>=</m:t>
                    </m:r>
                    <m:f>
                      <m:fPr>
                        <m:ctrlPr>
                          <a:rPr lang="tr-TR" i="1" smtClean="0">
                            <a:latin typeface="Cambria Math" panose="02040503050406030204" pitchFamily="18" charset="0"/>
                          </a:rPr>
                        </m:ctrlPr>
                      </m:fPr>
                      <m:num>
                        <m:r>
                          <a:rPr lang="tr-TR" b="0" i="1" smtClean="0">
                            <a:latin typeface="Cambria Math" panose="02040503050406030204" pitchFamily="18" charset="0"/>
                          </a:rPr>
                          <m:t>40.000</m:t>
                        </m:r>
                      </m:num>
                      <m:den>
                        <m:r>
                          <a:rPr lang="tr-TR" b="0" i="1" smtClean="0">
                            <a:latin typeface="Cambria Math" panose="02040503050406030204" pitchFamily="18" charset="0"/>
                          </a:rPr>
                          <m:t>(2.000</m:t>
                        </m:r>
                        <m:r>
                          <a:rPr lang="tr-TR" b="0" i="1" smtClean="0">
                            <a:latin typeface="Cambria Math" panose="02040503050406030204" pitchFamily="18" charset="0"/>
                          </a:rPr>
                          <m:t>𝑥</m:t>
                        </m:r>
                        <m:r>
                          <a:rPr lang="tr-TR" b="0" i="1" smtClean="0">
                            <a:latin typeface="Cambria Math" panose="02040503050406030204" pitchFamily="18" charset="0"/>
                          </a:rPr>
                          <m:t>40)</m:t>
                        </m:r>
                      </m:den>
                    </m:f>
                  </m:oMath>
                </a14:m>
                <a:r>
                  <a:rPr lang="tr-TR" dirty="0" smtClean="0"/>
                  <a:t>= % 0,50 </a:t>
                </a:r>
              </a:p>
            </p:txBody>
          </p:sp>
        </mc:Choice>
        <mc:Fallback xmlns="">
          <p:sp>
            <p:nvSpPr>
              <p:cNvPr id="6" name="Metin kutusu 5"/>
              <p:cNvSpPr txBox="1">
                <a:spLocks noRot="1" noChangeAspect="1" noMove="1" noResize="1" noEditPoints="1" noAdjustHandles="1" noChangeArrowheads="1" noChangeShapeType="1" noTextEdit="1"/>
              </p:cNvSpPr>
              <p:nvPr/>
            </p:nvSpPr>
            <p:spPr>
              <a:xfrm>
                <a:off x="3566158" y="2684320"/>
                <a:ext cx="3891322" cy="428900"/>
              </a:xfrm>
              <a:prstGeom prst="rect">
                <a:avLst/>
              </a:prstGeom>
              <a:blipFill>
                <a:blip r:embed="rId5"/>
                <a:stretch>
                  <a:fillRect l="-3438" t="-2740" r="-2656" b="-16438"/>
                </a:stretch>
              </a:blipFill>
              <a:ln>
                <a:solidFill>
                  <a:schemeClr val="bg2"/>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Metin kutusu 6"/>
              <p:cNvSpPr txBox="1"/>
              <p:nvPr/>
            </p:nvSpPr>
            <p:spPr>
              <a:xfrm>
                <a:off x="3566158" y="4462195"/>
                <a:ext cx="2870209" cy="393441"/>
              </a:xfrm>
              <a:prstGeom prst="rect">
                <a:avLst/>
              </a:prstGeom>
              <a:noFill/>
              <a:ln>
                <a:solidFill>
                  <a:schemeClr val="bg2"/>
                </a:solidFill>
              </a:ln>
            </p:spPr>
            <p:txBody>
              <a:bodyPr wrap="none" lIns="0" tIns="0" rIns="0" bIns="0" rtlCol="0">
                <a:spAutoFit/>
              </a:bodyPr>
              <a:lstStyle/>
              <a:p>
                <a:r>
                  <a:rPr lang="tr-TR" dirty="0" smtClean="0"/>
                  <a:t>Sipariş maliyeti</a:t>
                </a:r>
                <a14:m>
                  <m:oMath xmlns:m="http://schemas.openxmlformats.org/officeDocument/2006/math">
                    <m:r>
                      <a:rPr lang="tr-TR" i="1" smtClean="0">
                        <a:latin typeface="Cambria Math" panose="02040503050406030204" pitchFamily="18" charset="0"/>
                      </a:rPr>
                      <m:t>=</m:t>
                    </m:r>
                    <m:f>
                      <m:fPr>
                        <m:ctrlPr>
                          <a:rPr lang="tr-TR" i="1" smtClean="0">
                            <a:latin typeface="Cambria Math" panose="02040503050406030204" pitchFamily="18" charset="0"/>
                          </a:rPr>
                        </m:ctrlPr>
                      </m:fPr>
                      <m:num>
                        <m:r>
                          <a:rPr lang="tr-TR" b="0" i="1" smtClean="0">
                            <a:latin typeface="Cambria Math" panose="02040503050406030204" pitchFamily="18" charset="0"/>
                          </a:rPr>
                          <m:t>12.000</m:t>
                        </m:r>
                      </m:num>
                      <m:den>
                        <m:r>
                          <a:rPr lang="tr-TR" b="0" i="1" smtClean="0">
                            <a:latin typeface="Cambria Math" panose="02040503050406030204" pitchFamily="18" charset="0"/>
                          </a:rPr>
                          <m:t>20</m:t>
                        </m:r>
                      </m:den>
                    </m:f>
                  </m:oMath>
                </a14:m>
                <a:r>
                  <a:rPr lang="tr-TR" dirty="0" smtClean="0"/>
                  <a:t>= 600</a:t>
                </a:r>
              </a:p>
            </p:txBody>
          </p:sp>
        </mc:Choice>
        <mc:Fallback xmlns="">
          <p:sp>
            <p:nvSpPr>
              <p:cNvPr id="7" name="Metin kutusu 6"/>
              <p:cNvSpPr txBox="1">
                <a:spLocks noRot="1" noChangeAspect="1" noMove="1" noResize="1" noEditPoints="1" noAdjustHandles="1" noChangeArrowheads="1" noChangeShapeType="1" noTextEdit="1"/>
              </p:cNvSpPr>
              <p:nvPr/>
            </p:nvSpPr>
            <p:spPr>
              <a:xfrm>
                <a:off x="3566158" y="4462195"/>
                <a:ext cx="2870209" cy="393441"/>
              </a:xfrm>
              <a:prstGeom prst="rect">
                <a:avLst/>
              </a:prstGeom>
              <a:blipFill>
                <a:blip r:embed="rId6"/>
                <a:stretch>
                  <a:fillRect l="-4651" t="-2985" r="-3805" b="-17910"/>
                </a:stretch>
              </a:blipFill>
              <a:ln>
                <a:solidFill>
                  <a:schemeClr val="bg2"/>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Metin kutusu 7"/>
              <p:cNvSpPr txBox="1"/>
              <p:nvPr/>
            </p:nvSpPr>
            <p:spPr>
              <a:xfrm>
                <a:off x="605245" y="6070138"/>
                <a:ext cx="10937965" cy="438197"/>
              </a:xfrm>
              <a:prstGeom prst="rect">
                <a:avLst/>
              </a:prstGeom>
              <a:noFill/>
              <a:ln>
                <a:solidFill>
                  <a:schemeClr val="bg2"/>
                </a:solidFill>
              </a:ln>
            </p:spPr>
            <p:txBody>
              <a:bodyPr wrap="square" lIns="0" tIns="0" rIns="0" bIns="0" rtlCol="0">
                <a:spAutoFit/>
              </a:bodyPr>
              <a:lstStyle/>
              <a:p>
                <a:r>
                  <a:rPr lang="tr-TR" dirty="0" smtClean="0"/>
                  <a:t>Satınalma Etkinlik Endeksi</a:t>
                </a:r>
                <a14:m>
                  <m:oMath xmlns:m="http://schemas.openxmlformats.org/officeDocument/2006/math">
                    <m:r>
                      <a:rPr lang="tr-TR" i="1" smtClean="0">
                        <a:latin typeface="Cambria Math" panose="02040503050406030204" pitchFamily="18" charset="0"/>
                      </a:rPr>
                      <m:t>=</m:t>
                    </m:r>
                    <m:r>
                      <a:rPr lang="tr-TR" b="0" i="1" smtClean="0">
                        <a:latin typeface="Cambria Math" panose="02040503050406030204" pitchFamily="18" charset="0"/>
                      </a:rPr>
                      <m:t>(100</m:t>
                    </m:r>
                    <m:f>
                      <m:fPr>
                        <m:ctrlPr>
                          <a:rPr lang="tr-TR" i="1" smtClean="0">
                            <a:latin typeface="Cambria Math" panose="02040503050406030204" pitchFamily="18" charset="0"/>
                          </a:rPr>
                        </m:ctrlPr>
                      </m:fPr>
                      <m:num>
                        <m:r>
                          <a:rPr lang="tr-TR" b="0" i="1" smtClean="0">
                            <a:latin typeface="Cambria Math" panose="02040503050406030204" pitchFamily="18" charset="0"/>
                          </a:rPr>
                          <m:t>40.000−8.000</m:t>
                        </m:r>
                      </m:num>
                      <m:den>
                        <m:r>
                          <a:rPr lang="tr-TR" i="1">
                            <a:latin typeface="Cambria Math" panose="02040503050406030204" pitchFamily="18" charset="0"/>
                          </a:rPr>
                          <m:t>(2.000</m:t>
                        </m:r>
                        <m:r>
                          <a:rPr lang="tr-TR" i="1">
                            <a:latin typeface="Cambria Math" panose="02040503050406030204" pitchFamily="18" charset="0"/>
                          </a:rPr>
                          <m:t>𝑥</m:t>
                        </m:r>
                        <m:r>
                          <a:rPr lang="tr-TR" i="1">
                            <a:latin typeface="Cambria Math" panose="02040503050406030204" pitchFamily="18" charset="0"/>
                          </a:rPr>
                          <m:t>40)</m:t>
                        </m:r>
                      </m:den>
                    </m:f>
                  </m:oMath>
                </a14:m>
                <a:r>
                  <a:rPr lang="tr-TR" dirty="0" smtClean="0"/>
                  <a:t> - %100)=%60</a:t>
                </a:r>
              </a:p>
            </p:txBody>
          </p:sp>
        </mc:Choice>
        <mc:Fallback xmlns="">
          <p:sp>
            <p:nvSpPr>
              <p:cNvPr id="8" name="Metin kutusu 7"/>
              <p:cNvSpPr txBox="1">
                <a:spLocks noRot="1" noChangeAspect="1" noMove="1" noResize="1" noEditPoints="1" noAdjustHandles="1" noChangeArrowheads="1" noChangeShapeType="1" noTextEdit="1"/>
              </p:cNvSpPr>
              <p:nvPr/>
            </p:nvSpPr>
            <p:spPr>
              <a:xfrm>
                <a:off x="605245" y="6070138"/>
                <a:ext cx="10937965" cy="438197"/>
              </a:xfrm>
              <a:prstGeom prst="rect">
                <a:avLst/>
              </a:prstGeom>
              <a:blipFill>
                <a:blip r:embed="rId7"/>
                <a:stretch>
                  <a:fillRect l="-1224" t="-2703" b="-13514"/>
                </a:stretch>
              </a:blipFill>
              <a:ln>
                <a:solidFill>
                  <a:schemeClr val="bg2"/>
                </a:solidFill>
              </a:ln>
            </p:spPr>
            <p:txBody>
              <a:bodyPr/>
              <a:lstStyle/>
              <a:p>
                <a:r>
                  <a:rPr lang="tr-TR">
                    <a:noFill/>
                  </a:rPr>
                  <a:t> </a:t>
                </a:r>
              </a:p>
            </p:txBody>
          </p:sp>
        </mc:Fallback>
      </mc:AlternateContent>
    </p:spTree>
    <p:extLst>
      <p:ext uri="{BB962C8B-B14F-4D97-AF65-F5344CB8AC3E}">
        <p14:creationId xmlns:p14="http://schemas.microsoft.com/office/powerpoint/2010/main" val="75290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7084" y="68782"/>
            <a:ext cx="11974286" cy="1409617"/>
          </a:xfrm>
          <a:prstGeom prst="rect">
            <a:avLst/>
          </a:prstGeom>
        </p:spPr>
        <p:txBody>
          <a:bodyPr wrap="square">
            <a:spAutoFit/>
          </a:bodyPr>
          <a:lstStyle/>
          <a:p>
            <a:pPr algn="just">
              <a:lnSpc>
                <a:spcPct val="107000"/>
              </a:lnSpc>
              <a:spcAft>
                <a:spcPts val="800"/>
              </a:spcAft>
            </a:pPr>
            <a:r>
              <a:rPr lang="tr-TR" sz="2000" b="1" dirty="0" smtClean="0">
                <a:latin typeface="Times New Roman" panose="02020603050405020304" pitchFamily="18" charset="0"/>
                <a:ea typeface="Calibri" panose="020F0502020204030204" pitchFamily="34" charset="0"/>
                <a:cs typeface="Times New Roman" panose="02020603050405020304" pitchFamily="18" charset="0"/>
              </a:rPr>
              <a:t>Örnek 3: </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Bir </a:t>
            </a:r>
            <a:r>
              <a:rPr lang="tr-TR" sz="2000" dirty="0" err="1" smtClean="0">
                <a:latin typeface="Times New Roman" panose="02020603050405020304" pitchFamily="18" charset="0"/>
                <a:ea typeface="Calibri" panose="020F0502020204030204" pitchFamily="34" charset="0"/>
                <a:cs typeface="Times New Roman" panose="02020603050405020304" pitchFamily="18" charset="0"/>
              </a:rPr>
              <a:t>restorantta</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 B malzemesinin üretileceği maksimum miktar 8000 birim ve fiyatı 50 TL’dir. Satınalma maliyet oranı ise %30’tur. Sipariş maliyet endeksi 2.500,toplam sipariş giderleri 25.000 TL’dir. </a:t>
            </a:r>
            <a:r>
              <a:rPr lang="tr-TR" sz="2000" dirty="0">
                <a:latin typeface="Times New Roman" panose="02020603050405020304" pitchFamily="18" charset="0"/>
                <a:ea typeface="Calibri" panose="020F0502020204030204" pitchFamily="34" charset="0"/>
                <a:cs typeface="Times New Roman" panose="02020603050405020304" pitchFamily="18" charset="0"/>
              </a:rPr>
              <a:t>satınalmadan sağlanan toplam tasarrufların </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50.000 </a:t>
            </a:r>
            <a:r>
              <a:rPr lang="tr-TR" sz="2000" dirty="0">
                <a:latin typeface="Times New Roman" panose="02020603050405020304" pitchFamily="18" charset="0"/>
                <a:ea typeface="Calibri" panose="020F0502020204030204" pitchFamily="34" charset="0"/>
                <a:cs typeface="Times New Roman" panose="02020603050405020304" pitchFamily="18" charset="0"/>
              </a:rPr>
              <a:t>TL olduğunu varsayarsak </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 toplam satınalma gideri, toplam sipariş sayısı ve </a:t>
            </a:r>
            <a:r>
              <a:rPr lang="tr-TR" sz="2000" dirty="0">
                <a:latin typeface="Times New Roman" panose="02020603050405020304" pitchFamily="18" charset="0"/>
                <a:ea typeface="Calibri" panose="020F0502020204030204" pitchFamily="34" charset="0"/>
                <a:cs typeface="Times New Roman" panose="02020603050405020304" pitchFamily="18" charset="0"/>
              </a:rPr>
              <a:t>satınalma tasarruf etkinlik endeksi nedir? </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 </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Metin kutusu 2"/>
              <p:cNvSpPr txBox="1"/>
              <p:nvPr/>
            </p:nvSpPr>
            <p:spPr>
              <a:xfrm>
                <a:off x="2534193" y="1689457"/>
                <a:ext cx="5441041" cy="438197"/>
              </a:xfrm>
              <a:prstGeom prst="rect">
                <a:avLst/>
              </a:prstGeom>
              <a:noFill/>
              <a:ln>
                <a:solidFill>
                  <a:schemeClr val="bg2"/>
                </a:solidFill>
              </a:ln>
            </p:spPr>
            <p:txBody>
              <a:bodyPr wrap="none" lIns="0" tIns="0" rIns="0" bIns="0" rtlCol="0">
                <a:spAutoFit/>
              </a:bodyPr>
              <a:lstStyle/>
              <a:p>
                <a:r>
                  <a:rPr lang="tr-TR" dirty="0" smtClean="0"/>
                  <a:t>Satınalma maliyeti</a:t>
                </a:r>
                <a14:m>
                  <m:oMath xmlns:m="http://schemas.openxmlformats.org/officeDocument/2006/math">
                    <m:r>
                      <a:rPr lang="tr-TR" i="1" smtClean="0">
                        <a:latin typeface="Cambria Math" panose="02040503050406030204" pitchFamily="18" charset="0"/>
                      </a:rPr>
                      <m:t>=</m:t>
                    </m:r>
                    <m:f>
                      <m:fPr>
                        <m:ctrlPr>
                          <a:rPr lang="tr-TR" i="1" smtClean="0">
                            <a:latin typeface="Cambria Math" panose="02040503050406030204" pitchFamily="18" charset="0"/>
                          </a:rPr>
                        </m:ctrlPr>
                      </m:fPr>
                      <m:num>
                        <m:r>
                          <a:rPr lang="tr-TR" b="0" i="1" smtClean="0">
                            <a:latin typeface="Cambria Math" panose="02040503050406030204" pitchFamily="18" charset="0"/>
                          </a:rPr>
                          <m:t>𝑇𝑜𝑝𝑙𝑎𝑚</m:t>
                        </m:r>
                        <m:r>
                          <a:rPr lang="tr-TR" b="0" i="1" smtClean="0">
                            <a:latin typeface="Cambria Math" panose="02040503050406030204" pitchFamily="18" charset="0"/>
                          </a:rPr>
                          <m:t> </m:t>
                        </m:r>
                        <m:r>
                          <a:rPr lang="tr-TR" b="0" i="1" smtClean="0">
                            <a:latin typeface="Cambria Math" panose="02040503050406030204" pitchFamily="18" charset="0"/>
                          </a:rPr>
                          <m:t>𝑆𝑎𝑡𝚤𝑛𝑎𝑙𝑚𝑎</m:t>
                        </m:r>
                        <m:r>
                          <a:rPr lang="tr-TR" b="0" i="1" smtClean="0">
                            <a:latin typeface="Cambria Math" panose="02040503050406030204" pitchFamily="18" charset="0"/>
                          </a:rPr>
                          <m:t> </m:t>
                        </m:r>
                        <m:r>
                          <a:rPr lang="tr-TR" b="0" i="1" smtClean="0">
                            <a:latin typeface="Cambria Math" panose="02040503050406030204" pitchFamily="18" charset="0"/>
                          </a:rPr>
                          <m:t>𝐺𝑖𝑑𝑒𝑟𝑙𝑒𝑟𝑖</m:t>
                        </m:r>
                      </m:num>
                      <m:den>
                        <m:r>
                          <a:rPr lang="tr-TR" b="0" i="1" smtClean="0">
                            <a:latin typeface="Cambria Math" panose="02040503050406030204" pitchFamily="18" charset="0"/>
                          </a:rPr>
                          <m:t>𝑆𝑎𝑡𝚤𝑛𝑎𝑙𝑚𝑎</m:t>
                        </m:r>
                        <m:r>
                          <a:rPr lang="tr-TR" b="0" i="1" smtClean="0">
                            <a:latin typeface="Cambria Math" panose="02040503050406030204" pitchFamily="18" charset="0"/>
                          </a:rPr>
                          <m:t> </m:t>
                        </m:r>
                        <m:r>
                          <a:rPr lang="tr-TR" b="0" i="1" smtClean="0">
                            <a:latin typeface="Cambria Math" panose="02040503050406030204" pitchFamily="18" charset="0"/>
                          </a:rPr>
                          <m:t>𝑀𝑎𝑑𝑑𝑒𝑙𝑒𝑟𝑖𝑛𝑖𝑛</m:t>
                        </m:r>
                        <m:r>
                          <a:rPr lang="tr-TR" b="0" i="1" smtClean="0">
                            <a:latin typeface="Cambria Math" panose="02040503050406030204" pitchFamily="18" charset="0"/>
                          </a:rPr>
                          <m:t> </m:t>
                        </m:r>
                        <m:r>
                          <a:rPr lang="tr-TR" b="0" i="1" smtClean="0">
                            <a:latin typeface="Cambria Math" panose="02040503050406030204" pitchFamily="18" charset="0"/>
                          </a:rPr>
                          <m:t>𝑇𝑜𝑝𝑙𝑎𝑚</m:t>
                        </m:r>
                        <m:r>
                          <a:rPr lang="tr-TR" b="0" i="1" smtClean="0">
                            <a:latin typeface="Cambria Math" panose="02040503050406030204" pitchFamily="18" charset="0"/>
                          </a:rPr>
                          <m:t> </m:t>
                        </m:r>
                        <m:r>
                          <a:rPr lang="tr-TR" b="0" i="1" smtClean="0">
                            <a:latin typeface="Cambria Math" panose="02040503050406030204" pitchFamily="18" charset="0"/>
                          </a:rPr>
                          <m:t>𝐷𝑒</m:t>
                        </m:r>
                        <m:r>
                          <a:rPr lang="tr-TR" b="0" i="1" smtClean="0">
                            <a:latin typeface="Cambria Math" panose="02040503050406030204" pitchFamily="18" charset="0"/>
                          </a:rPr>
                          <m:t>ğ</m:t>
                        </m:r>
                        <m:r>
                          <a:rPr lang="tr-TR" b="0" i="1" smtClean="0">
                            <a:latin typeface="Cambria Math" panose="02040503050406030204" pitchFamily="18" charset="0"/>
                          </a:rPr>
                          <m:t>𝑒𝑟𝑖</m:t>
                        </m:r>
                      </m:den>
                    </m:f>
                  </m:oMath>
                </a14:m>
                <a:endParaRPr lang="tr-TR" dirty="0" err="1" smtClean="0"/>
              </a:p>
            </p:txBody>
          </p:sp>
        </mc:Choice>
        <mc:Fallback xmlns="">
          <p:sp>
            <p:nvSpPr>
              <p:cNvPr id="3" name="Metin kutusu 2"/>
              <p:cNvSpPr txBox="1">
                <a:spLocks noRot="1" noChangeAspect="1" noMove="1" noResize="1" noEditPoints="1" noAdjustHandles="1" noChangeArrowheads="1" noChangeShapeType="1" noTextEdit="1"/>
              </p:cNvSpPr>
              <p:nvPr/>
            </p:nvSpPr>
            <p:spPr>
              <a:xfrm>
                <a:off x="2534193" y="1689457"/>
                <a:ext cx="5441041" cy="438197"/>
              </a:xfrm>
              <a:prstGeom prst="rect">
                <a:avLst/>
              </a:prstGeom>
              <a:blipFill>
                <a:blip r:embed="rId2"/>
                <a:stretch>
                  <a:fillRect l="-2573" t="-1351" r="-447" b="-16216"/>
                </a:stretch>
              </a:blipFill>
              <a:ln>
                <a:solidFill>
                  <a:schemeClr val="bg2"/>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 name="Metin kutusu 3"/>
              <p:cNvSpPr txBox="1"/>
              <p:nvPr/>
            </p:nvSpPr>
            <p:spPr>
              <a:xfrm>
                <a:off x="3439885" y="3577502"/>
                <a:ext cx="3883948" cy="436786"/>
              </a:xfrm>
              <a:prstGeom prst="rect">
                <a:avLst/>
              </a:prstGeom>
              <a:noFill/>
              <a:ln>
                <a:solidFill>
                  <a:schemeClr val="bg2"/>
                </a:solidFill>
              </a:ln>
            </p:spPr>
            <p:txBody>
              <a:bodyPr wrap="none" lIns="0" tIns="0" rIns="0" bIns="0" rtlCol="0">
                <a:spAutoFit/>
              </a:bodyPr>
              <a:lstStyle/>
              <a:p>
                <a:r>
                  <a:rPr lang="tr-TR" dirty="0" smtClean="0"/>
                  <a:t>Sipariş maliyeti</a:t>
                </a:r>
                <a14:m>
                  <m:oMath xmlns:m="http://schemas.openxmlformats.org/officeDocument/2006/math">
                    <m:r>
                      <a:rPr lang="tr-TR" i="1" smtClean="0">
                        <a:latin typeface="Cambria Math" panose="02040503050406030204" pitchFamily="18" charset="0"/>
                      </a:rPr>
                      <m:t>=</m:t>
                    </m:r>
                    <m:f>
                      <m:fPr>
                        <m:ctrlPr>
                          <a:rPr lang="tr-TR" i="1" smtClean="0">
                            <a:latin typeface="Cambria Math" panose="02040503050406030204" pitchFamily="18" charset="0"/>
                          </a:rPr>
                        </m:ctrlPr>
                      </m:fPr>
                      <m:num>
                        <m:r>
                          <a:rPr lang="tr-TR" b="0" i="1" smtClean="0">
                            <a:latin typeface="Cambria Math" panose="02040503050406030204" pitchFamily="18" charset="0"/>
                          </a:rPr>
                          <m:t>𝑇𝑜𝑝𝑙𝑎𝑚</m:t>
                        </m:r>
                        <m:r>
                          <a:rPr lang="tr-TR" b="0" i="1" smtClean="0">
                            <a:latin typeface="Cambria Math" panose="02040503050406030204" pitchFamily="18" charset="0"/>
                          </a:rPr>
                          <m:t> </m:t>
                        </m:r>
                        <m:r>
                          <a:rPr lang="tr-TR" b="0" i="1" smtClean="0">
                            <a:latin typeface="Cambria Math" panose="02040503050406030204" pitchFamily="18" charset="0"/>
                          </a:rPr>
                          <m:t>𝑆𝑖𝑝𝑎𝑟𝑖</m:t>
                        </m:r>
                        <m:r>
                          <a:rPr lang="tr-TR" b="0" i="1" smtClean="0">
                            <a:latin typeface="Cambria Math" panose="02040503050406030204" pitchFamily="18" charset="0"/>
                          </a:rPr>
                          <m:t>ş </m:t>
                        </m:r>
                        <m:r>
                          <a:rPr lang="tr-TR" b="0" i="1" smtClean="0">
                            <a:latin typeface="Cambria Math" panose="02040503050406030204" pitchFamily="18" charset="0"/>
                          </a:rPr>
                          <m:t>𝐺𝑖𝑑𝑒𝑟𝑙𝑒𝑟𝑖</m:t>
                        </m:r>
                      </m:num>
                      <m:den>
                        <m:r>
                          <a:rPr lang="tr-TR" b="0" i="1" smtClean="0">
                            <a:latin typeface="Cambria Math" panose="02040503050406030204" pitchFamily="18" charset="0"/>
                          </a:rPr>
                          <m:t>𝑇𝑜𝑝𝑙𝑎𝑚</m:t>
                        </m:r>
                        <m:r>
                          <a:rPr lang="tr-TR" b="0" i="1" smtClean="0">
                            <a:latin typeface="Cambria Math" panose="02040503050406030204" pitchFamily="18" charset="0"/>
                          </a:rPr>
                          <m:t> </m:t>
                        </m:r>
                        <m:r>
                          <a:rPr lang="tr-TR" b="0" i="1" smtClean="0">
                            <a:latin typeface="Cambria Math" panose="02040503050406030204" pitchFamily="18" charset="0"/>
                          </a:rPr>
                          <m:t>𝑆𝑖𝑝𝑎𝑟𝑖</m:t>
                        </m:r>
                        <m:r>
                          <a:rPr lang="tr-TR" b="0" i="1" smtClean="0">
                            <a:latin typeface="Cambria Math" panose="02040503050406030204" pitchFamily="18" charset="0"/>
                          </a:rPr>
                          <m:t>ş </m:t>
                        </m:r>
                        <m:r>
                          <a:rPr lang="tr-TR" b="0" i="1" smtClean="0">
                            <a:latin typeface="Cambria Math" panose="02040503050406030204" pitchFamily="18" charset="0"/>
                          </a:rPr>
                          <m:t>𝑆𝑎𝑦𝚤𝑠𝚤</m:t>
                        </m:r>
                      </m:den>
                    </m:f>
                  </m:oMath>
                </a14:m>
                <a:endParaRPr lang="tr-TR" dirty="0" err="1" smtClean="0"/>
              </a:p>
            </p:txBody>
          </p:sp>
        </mc:Choice>
        <mc:Fallback xmlns="">
          <p:sp>
            <p:nvSpPr>
              <p:cNvPr id="4" name="Metin kutusu 3"/>
              <p:cNvSpPr txBox="1">
                <a:spLocks noRot="1" noChangeAspect="1" noMove="1" noResize="1" noEditPoints="1" noAdjustHandles="1" noChangeArrowheads="1" noChangeShapeType="1" noTextEdit="1"/>
              </p:cNvSpPr>
              <p:nvPr/>
            </p:nvSpPr>
            <p:spPr>
              <a:xfrm>
                <a:off x="3439885" y="3577502"/>
                <a:ext cx="3883948" cy="436786"/>
              </a:xfrm>
              <a:prstGeom prst="rect">
                <a:avLst/>
              </a:prstGeom>
              <a:blipFill>
                <a:blip r:embed="rId3"/>
                <a:stretch>
                  <a:fillRect l="-3443" t="-2703" r="-782" b="-14865"/>
                </a:stretch>
              </a:blipFill>
              <a:ln>
                <a:solidFill>
                  <a:schemeClr val="bg2"/>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5" name="Metin kutusu 4"/>
              <p:cNvSpPr txBox="1"/>
              <p:nvPr/>
            </p:nvSpPr>
            <p:spPr>
              <a:xfrm>
                <a:off x="444137" y="5303671"/>
                <a:ext cx="10937965" cy="438197"/>
              </a:xfrm>
              <a:prstGeom prst="rect">
                <a:avLst/>
              </a:prstGeom>
              <a:noFill/>
              <a:ln>
                <a:solidFill>
                  <a:schemeClr val="bg2"/>
                </a:solidFill>
              </a:ln>
            </p:spPr>
            <p:txBody>
              <a:bodyPr wrap="square" lIns="0" tIns="0" rIns="0" bIns="0" rtlCol="0">
                <a:spAutoFit/>
              </a:bodyPr>
              <a:lstStyle/>
              <a:p>
                <a:r>
                  <a:rPr lang="tr-TR" dirty="0" smtClean="0"/>
                  <a:t>Satınalma Etkinlik Endeksi</a:t>
                </a:r>
                <a14:m>
                  <m:oMath xmlns:m="http://schemas.openxmlformats.org/officeDocument/2006/math">
                    <m:r>
                      <a:rPr lang="tr-TR" i="1" smtClean="0">
                        <a:latin typeface="Cambria Math" panose="02040503050406030204" pitchFamily="18" charset="0"/>
                      </a:rPr>
                      <m:t>=</m:t>
                    </m:r>
                    <m:r>
                      <a:rPr lang="tr-TR" b="0" i="1" smtClean="0">
                        <a:latin typeface="Cambria Math" panose="02040503050406030204" pitchFamily="18" charset="0"/>
                      </a:rPr>
                      <m:t>(100</m:t>
                    </m:r>
                    <m:f>
                      <m:fPr>
                        <m:ctrlPr>
                          <a:rPr lang="tr-TR" i="1" smtClean="0">
                            <a:latin typeface="Cambria Math" panose="02040503050406030204" pitchFamily="18" charset="0"/>
                          </a:rPr>
                        </m:ctrlPr>
                      </m:fPr>
                      <m:num>
                        <m:r>
                          <a:rPr lang="tr-TR" b="0" i="1" smtClean="0">
                            <a:latin typeface="Cambria Math" panose="02040503050406030204" pitchFamily="18" charset="0"/>
                          </a:rPr>
                          <m:t>𝑇𝑜𝑝𝑙𝑎𝑚</m:t>
                        </m:r>
                        <m:r>
                          <a:rPr lang="tr-TR" b="0" i="1" smtClean="0">
                            <a:latin typeface="Cambria Math" panose="02040503050406030204" pitchFamily="18" charset="0"/>
                          </a:rPr>
                          <m:t> </m:t>
                        </m:r>
                        <m:r>
                          <a:rPr lang="tr-TR" b="0" i="1" smtClean="0">
                            <a:latin typeface="Cambria Math" panose="02040503050406030204" pitchFamily="18" charset="0"/>
                          </a:rPr>
                          <m:t>𝐺𝑖𝑑𝑒𝑟𝑙𝑒𝑟</m:t>
                        </m:r>
                        <m:r>
                          <a:rPr lang="tr-TR" b="0" i="1" smtClean="0">
                            <a:latin typeface="Cambria Math" panose="02040503050406030204" pitchFamily="18" charset="0"/>
                          </a:rPr>
                          <m:t>−</m:t>
                        </m:r>
                        <m:r>
                          <a:rPr lang="tr-TR" b="0" i="1" smtClean="0">
                            <a:latin typeface="Cambria Math" panose="02040503050406030204" pitchFamily="18" charset="0"/>
                          </a:rPr>
                          <m:t>𝑆𝑎</m:t>
                        </m:r>
                        <m:r>
                          <a:rPr lang="tr-TR" b="0" i="1" smtClean="0">
                            <a:latin typeface="Cambria Math" panose="02040503050406030204" pitchFamily="18" charset="0"/>
                          </a:rPr>
                          <m:t>ğ</m:t>
                        </m:r>
                        <m:r>
                          <a:rPr lang="tr-TR" b="0" i="1" smtClean="0">
                            <a:latin typeface="Cambria Math" panose="02040503050406030204" pitchFamily="18" charset="0"/>
                          </a:rPr>
                          <m:t>𝑙𝑎𝑛𝑎𝑛</m:t>
                        </m:r>
                        <m:r>
                          <a:rPr lang="tr-TR" b="0" i="1" smtClean="0">
                            <a:latin typeface="Cambria Math" panose="02040503050406030204" pitchFamily="18" charset="0"/>
                          </a:rPr>
                          <m:t> </m:t>
                        </m:r>
                        <m:r>
                          <a:rPr lang="tr-TR" b="0" i="1" smtClean="0">
                            <a:latin typeface="Cambria Math" panose="02040503050406030204" pitchFamily="18" charset="0"/>
                          </a:rPr>
                          <m:t>𝑇𝑎𝑠𝑎𝑟𝑟𝑢𝑓</m:t>
                        </m:r>
                        <m:r>
                          <a:rPr lang="tr-TR" b="0" i="1" smtClean="0">
                            <a:latin typeface="Cambria Math" panose="02040503050406030204" pitchFamily="18" charset="0"/>
                          </a:rPr>
                          <m:t> </m:t>
                        </m:r>
                        <m:r>
                          <a:rPr lang="tr-TR" b="0" i="1" smtClean="0">
                            <a:latin typeface="Cambria Math" panose="02040503050406030204" pitchFamily="18" charset="0"/>
                          </a:rPr>
                          <m:t>𝑇𝑜𝑝𝑙𝑎𝑚𝚤</m:t>
                        </m:r>
                      </m:num>
                      <m:den>
                        <m:r>
                          <a:rPr lang="tr-TR" b="0" i="1" smtClean="0">
                            <a:latin typeface="Cambria Math" panose="02040503050406030204" pitchFamily="18" charset="0"/>
                          </a:rPr>
                          <m:t>𝑆𝑎𝑡𝚤𝑛𝑎𝑙𝚤𝑛𝑎𝑛</m:t>
                        </m:r>
                        <m:r>
                          <a:rPr lang="tr-TR" b="0" i="1" smtClean="0">
                            <a:latin typeface="Cambria Math" panose="02040503050406030204" pitchFamily="18" charset="0"/>
                          </a:rPr>
                          <m:t>  </m:t>
                        </m:r>
                        <m:r>
                          <a:rPr lang="tr-TR" b="0" i="1" smtClean="0">
                            <a:latin typeface="Cambria Math" panose="02040503050406030204" pitchFamily="18" charset="0"/>
                          </a:rPr>
                          <m:t>𝑀𝑎𝑑𝑑𝑒𝑙𝑒𝑟𝑖𝑛𝑖𝑛</m:t>
                        </m:r>
                        <m:r>
                          <a:rPr lang="tr-TR" b="0" i="1" smtClean="0">
                            <a:latin typeface="Cambria Math" panose="02040503050406030204" pitchFamily="18" charset="0"/>
                          </a:rPr>
                          <m:t> </m:t>
                        </m:r>
                        <m:r>
                          <a:rPr lang="tr-TR" b="0" i="1" smtClean="0">
                            <a:latin typeface="Cambria Math" panose="02040503050406030204" pitchFamily="18" charset="0"/>
                          </a:rPr>
                          <m:t>𝑇𝑜𝑝𝑙𝑎𝑚</m:t>
                        </m:r>
                        <m:r>
                          <a:rPr lang="tr-TR" b="0" i="1" smtClean="0">
                            <a:latin typeface="Cambria Math" panose="02040503050406030204" pitchFamily="18" charset="0"/>
                          </a:rPr>
                          <m:t> </m:t>
                        </m:r>
                        <m:r>
                          <a:rPr lang="tr-TR" b="0" i="1" smtClean="0">
                            <a:latin typeface="Cambria Math" panose="02040503050406030204" pitchFamily="18" charset="0"/>
                          </a:rPr>
                          <m:t>𝐷𝑒</m:t>
                        </m:r>
                        <m:r>
                          <a:rPr lang="tr-TR" b="0" i="1" smtClean="0">
                            <a:latin typeface="Cambria Math" panose="02040503050406030204" pitchFamily="18" charset="0"/>
                          </a:rPr>
                          <m:t>ğ</m:t>
                        </m:r>
                        <m:r>
                          <a:rPr lang="tr-TR" b="0" i="1" smtClean="0">
                            <a:latin typeface="Cambria Math" panose="02040503050406030204" pitchFamily="18" charset="0"/>
                          </a:rPr>
                          <m:t>𝑒𝑟𝑖</m:t>
                        </m:r>
                      </m:den>
                    </m:f>
                  </m:oMath>
                </a14:m>
                <a:r>
                  <a:rPr lang="tr-TR" dirty="0" smtClean="0"/>
                  <a:t> - %100)</a:t>
                </a:r>
              </a:p>
            </p:txBody>
          </p:sp>
        </mc:Choice>
        <mc:Fallback xmlns="">
          <p:sp>
            <p:nvSpPr>
              <p:cNvPr id="5" name="Metin kutusu 4"/>
              <p:cNvSpPr txBox="1">
                <a:spLocks noRot="1" noChangeAspect="1" noMove="1" noResize="1" noEditPoints="1" noAdjustHandles="1" noChangeArrowheads="1" noChangeShapeType="1" noTextEdit="1"/>
              </p:cNvSpPr>
              <p:nvPr/>
            </p:nvSpPr>
            <p:spPr>
              <a:xfrm>
                <a:off x="444137" y="5303671"/>
                <a:ext cx="10937965" cy="438197"/>
              </a:xfrm>
              <a:prstGeom prst="rect">
                <a:avLst/>
              </a:prstGeom>
              <a:blipFill>
                <a:blip r:embed="rId4"/>
                <a:stretch>
                  <a:fillRect l="-1281" t="-1351" b="-16216"/>
                </a:stretch>
              </a:blipFill>
              <a:ln>
                <a:solidFill>
                  <a:schemeClr val="bg2"/>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Metin kutusu 5"/>
              <p:cNvSpPr txBox="1"/>
              <p:nvPr/>
            </p:nvSpPr>
            <p:spPr>
              <a:xfrm>
                <a:off x="3566158" y="2684320"/>
                <a:ext cx="4318426" cy="438646"/>
              </a:xfrm>
              <a:prstGeom prst="rect">
                <a:avLst/>
              </a:prstGeom>
              <a:noFill/>
              <a:ln>
                <a:solidFill>
                  <a:schemeClr val="bg2"/>
                </a:solidFill>
              </a:ln>
            </p:spPr>
            <p:txBody>
              <a:bodyPr wrap="none" lIns="0" tIns="0" rIns="0" bIns="0" rtlCol="0">
                <a:spAutoFit/>
              </a:bodyPr>
              <a:lstStyle/>
              <a:p>
                <a:r>
                  <a:rPr lang="tr-TR" dirty="0" smtClean="0"/>
                  <a:t>0</a:t>
                </a:r>
                <a14:m>
                  <m:oMath xmlns:m="http://schemas.openxmlformats.org/officeDocument/2006/math">
                    <m:r>
                      <a:rPr lang="tr-TR" b="0" i="0" smtClean="0">
                        <a:latin typeface="Cambria Math" panose="02040503050406030204" pitchFamily="18" charset="0"/>
                      </a:rPr>
                      <m:t>,30</m:t>
                    </m:r>
                    <m:r>
                      <a:rPr lang="tr-TR" i="1" smtClean="0">
                        <a:latin typeface="Cambria Math" panose="02040503050406030204" pitchFamily="18" charset="0"/>
                      </a:rPr>
                      <m:t>=</m:t>
                    </m:r>
                    <m:f>
                      <m:fPr>
                        <m:ctrlPr>
                          <a:rPr lang="tr-TR" i="1" smtClean="0">
                            <a:latin typeface="Cambria Math" panose="02040503050406030204" pitchFamily="18" charset="0"/>
                          </a:rPr>
                        </m:ctrlPr>
                      </m:fPr>
                      <m:num>
                        <m:r>
                          <a:rPr lang="tr-TR" b="0" i="1" smtClean="0">
                            <a:latin typeface="Cambria Math" panose="02040503050406030204" pitchFamily="18" charset="0"/>
                          </a:rPr>
                          <m:t>𝑇𝑜𝑝𝑙𝑎𝑚</m:t>
                        </m:r>
                        <m:r>
                          <a:rPr lang="tr-TR" b="0" i="1" smtClean="0">
                            <a:latin typeface="Cambria Math" panose="02040503050406030204" pitchFamily="18" charset="0"/>
                          </a:rPr>
                          <m:t> </m:t>
                        </m:r>
                        <m:r>
                          <a:rPr lang="tr-TR" b="0" i="1" smtClean="0">
                            <a:latin typeface="Cambria Math" panose="02040503050406030204" pitchFamily="18" charset="0"/>
                          </a:rPr>
                          <m:t>𝑠𝑎𝑡𝚤𝑛𝑎𝑙𝑚𝑎</m:t>
                        </m:r>
                        <m:r>
                          <a:rPr lang="tr-TR" b="0" i="1" smtClean="0">
                            <a:latin typeface="Cambria Math" panose="02040503050406030204" pitchFamily="18" charset="0"/>
                          </a:rPr>
                          <m:t> </m:t>
                        </m:r>
                        <m:r>
                          <a:rPr lang="tr-TR" b="0" i="1" smtClean="0">
                            <a:latin typeface="Cambria Math" panose="02040503050406030204" pitchFamily="18" charset="0"/>
                          </a:rPr>
                          <m:t>𝑔𝑖𝑑𝑒𝑟𝑙𝑒𝑟𝑖</m:t>
                        </m:r>
                      </m:num>
                      <m:den>
                        <m:r>
                          <a:rPr lang="tr-TR" b="0" i="1" smtClean="0">
                            <a:latin typeface="Cambria Math" panose="02040503050406030204" pitchFamily="18" charset="0"/>
                          </a:rPr>
                          <m:t>(8.000</m:t>
                        </m:r>
                        <m:r>
                          <a:rPr lang="tr-TR" b="0" i="1" smtClean="0">
                            <a:latin typeface="Cambria Math" panose="02040503050406030204" pitchFamily="18" charset="0"/>
                          </a:rPr>
                          <m:t>𝑥</m:t>
                        </m:r>
                        <m:r>
                          <a:rPr lang="tr-TR" b="0" i="1" smtClean="0">
                            <a:latin typeface="Cambria Math" panose="02040503050406030204" pitchFamily="18" charset="0"/>
                          </a:rPr>
                          <m:t>50)</m:t>
                        </m:r>
                      </m:den>
                    </m:f>
                  </m:oMath>
                </a14:m>
                <a:r>
                  <a:rPr lang="tr-TR" dirty="0" smtClean="0"/>
                  <a:t>= 120.000 TL</a:t>
                </a:r>
              </a:p>
            </p:txBody>
          </p:sp>
        </mc:Choice>
        <mc:Fallback xmlns="">
          <p:sp>
            <p:nvSpPr>
              <p:cNvPr id="6" name="Metin kutusu 5"/>
              <p:cNvSpPr txBox="1">
                <a:spLocks noRot="1" noChangeAspect="1" noMove="1" noResize="1" noEditPoints="1" noAdjustHandles="1" noChangeArrowheads="1" noChangeShapeType="1" noTextEdit="1"/>
              </p:cNvSpPr>
              <p:nvPr/>
            </p:nvSpPr>
            <p:spPr>
              <a:xfrm>
                <a:off x="3566158" y="2684320"/>
                <a:ext cx="4318426" cy="438646"/>
              </a:xfrm>
              <a:prstGeom prst="rect">
                <a:avLst/>
              </a:prstGeom>
              <a:blipFill>
                <a:blip r:embed="rId5"/>
                <a:stretch>
                  <a:fillRect l="-3099" t="-2703" r="-2113" b="-16216"/>
                </a:stretch>
              </a:blipFill>
              <a:ln>
                <a:solidFill>
                  <a:schemeClr val="bg2"/>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Metin kutusu 6"/>
              <p:cNvSpPr txBox="1"/>
              <p:nvPr/>
            </p:nvSpPr>
            <p:spPr>
              <a:xfrm>
                <a:off x="3566158" y="4462195"/>
                <a:ext cx="3611245" cy="430952"/>
              </a:xfrm>
              <a:prstGeom prst="rect">
                <a:avLst/>
              </a:prstGeom>
              <a:noFill/>
              <a:ln>
                <a:solidFill>
                  <a:schemeClr val="bg2"/>
                </a:solidFill>
              </a:ln>
            </p:spPr>
            <p:txBody>
              <a:bodyPr wrap="none" lIns="0" tIns="0" rIns="0" bIns="0" rtlCol="0">
                <a:spAutoFit/>
              </a:bodyPr>
              <a:lstStyle/>
              <a:p>
                <a:r>
                  <a:rPr lang="tr-TR" dirty="0" smtClean="0"/>
                  <a:t>2</a:t>
                </a:r>
                <a14:m>
                  <m:oMath xmlns:m="http://schemas.openxmlformats.org/officeDocument/2006/math">
                    <m:r>
                      <a:rPr lang="tr-TR" b="0" i="0" smtClean="0">
                        <a:latin typeface="Cambria Math" panose="02040503050406030204" pitchFamily="18" charset="0"/>
                      </a:rPr>
                      <m:t>.500</m:t>
                    </m:r>
                    <m:r>
                      <a:rPr lang="tr-TR" i="1" smtClean="0">
                        <a:latin typeface="Cambria Math" panose="02040503050406030204" pitchFamily="18" charset="0"/>
                      </a:rPr>
                      <m:t>=</m:t>
                    </m:r>
                    <m:f>
                      <m:fPr>
                        <m:ctrlPr>
                          <a:rPr lang="tr-TR" i="1" smtClean="0">
                            <a:latin typeface="Cambria Math" panose="02040503050406030204" pitchFamily="18" charset="0"/>
                          </a:rPr>
                        </m:ctrlPr>
                      </m:fPr>
                      <m:num>
                        <m:r>
                          <a:rPr lang="tr-TR" b="0" i="1" smtClean="0">
                            <a:latin typeface="Cambria Math" panose="02040503050406030204" pitchFamily="18" charset="0"/>
                          </a:rPr>
                          <m:t>25.000</m:t>
                        </m:r>
                      </m:num>
                      <m:den>
                        <m:r>
                          <a:rPr lang="tr-TR" i="1">
                            <a:latin typeface="Cambria Math" panose="02040503050406030204" pitchFamily="18" charset="0"/>
                          </a:rPr>
                          <m:t>𝑇𝑜𝑝𝑙𝑎𝑚</m:t>
                        </m:r>
                        <m:r>
                          <a:rPr lang="tr-TR" i="1">
                            <a:latin typeface="Cambria Math" panose="02040503050406030204" pitchFamily="18" charset="0"/>
                          </a:rPr>
                          <m:t> </m:t>
                        </m:r>
                        <m:r>
                          <a:rPr lang="tr-TR" i="1">
                            <a:latin typeface="Cambria Math" panose="02040503050406030204" pitchFamily="18" charset="0"/>
                          </a:rPr>
                          <m:t>𝑆𝑖𝑝𝑎𝑟𝑖</m:t>
                        </m:r>
                        <m:r>
                          <a:rPr lang="tr-TR" i="1">
                            <a:latin typeface="Cambria Math" panose="02040503050406030204" pitchFamily="18" charset="0"/>
                          </a:rPr>
                          <m:t>ş </m:t>
                        </m:r>
                        <m:r>
                          <a:rPr lang="tr-TR" i="1">
                            <a:latin typeface="Cambria Math" panose="02040503050406030204" pitchFamily="18" charset="0"/>
                          </a:rPr>
                          <m:t>𝑆𝑎𝑦𝚤𝑠𝚤</m:t>
                        </m:r>
                      </m:den>
                    </m:f>
                  </m:oMath>
                </a14:m>
                <a:r>
                  <a:rPr lang="tr-TR" dirty="0" smtClean="0"/>
                  <a:t>= 10 adet </a:t>
                </a:r>
              </a:p>
            </p:txBody>
          </p:sp>
        </mc:Choice>
        <mc:Fallback xmlns="">
          <p:sp>
            <p:nvSpPr>
              <p:cNvPr id="7" name="Metin kutusu 6"/>
              <p:cNvSpPr txBox="1">
                <a:spLocks noRot="1" noChangeAspect="1" noMove="1" noResize="1" noEditPoints="1" noAdjustHandles="1" noChangeArrowheads="1" noChangeShapeType="1" noTextEdit="1"/>
              </p:cNvSpPr>
              <p:nvPr/>
            </p:nvSpPr>
            <p:spPr>
              <a:xfrm>
                <a:off x="3566158" y="4462195"/>
                <a:ext cx="3611245" cy="430952"/>
              </a:xfrm>
              <a:prstGeom prst="rect">
                <a:avLst/>
              </a:prstGeom>
              <a:blipFill>
                <a:blip r:embed="rId6"/>
                <a:stretch>
                  <a:fillRect l="-3704" t="-2740" r="-2862" b="-15068"/>
                </a:stretch>
              </a:blipFill>
              <a:ln>
                <a:solidFill>
                  <a:schemeClr val="bg2"/>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Metin kutusu 7"/>
              <p:cNvSpPr txBox="1"/>
              <p:nvPr/>
            </p:nvSpPr>
            <p:spPr>
              <a:xfrm>
                <a:off x="605245" y="6070138"/>
                <a:ext cx="10937965" cy="438197"/>
              </a:xfrm>
              <a:prstGeom prst="rect">
                <a:avLst/>
              </a:prstGeom>
              <a:noFill/>
              <a:ln>
                <a:solidFill>
                  <a:schemeClr val="bg2"/>
                </a:solidFill>
              </a:ln>
            </p:spPr>
            <p:txBody>
              <a:bodyPr wrap="square" lIns="0" tIns="0" rIns="0" bIns="0" rtlCol="0">
                <a:spAutoFit/>
              </a:bodyPr>
              <a:lstStyle/>
              <a:p>
                <a:r>
                  <a:rPr lang="tr-TR" dirty="0"/>
                  <a:t>Satınalma Etkinlik Endeksi </a:t>
                </a:r>
                <a14:m>
                  <m:oMath xmlns:m="http://schemas.openxmlformats.org/officeDocument/2006/math">
                    <m:r>
                      <a:rPr lang="tr-TR" i="1" smtClean="0">
                        <a:latin typeface="Cambria Math" panose="02040503050406030204" pitchFamily="18" charset="0"/>
                      </a:rPr>
                      <m:t>=</m:t>
                    </m:r>
                    <m:r>
                      <a:rPr lang="tr-TR" b="0" i="1" smtClean="0">
                        <a:latin typeface="Cambria Math" panose="02040503050406030204" pitchFamily="18" charset="0"/>
                      </a:rPr>
                      <m:t>(100</m:t>
                    </m:r>
                    <m:f>
                      <m:fPr>
                        <m:ctrlPr>
                          <a:rPr lang="tr-TR" i="1" smtClean="0">
                            <a:latin typeface="Cambria Math" panose="02040503050406030204" pitchFamily="18" charset="0"/>
                          </a:rPr>
                        </m:ctrlPr>
                      </m:fPr>
                      <m:num>
                        <m:r>
                          <a:rPr lang="tr-TR" i="1">
                            <a:latin typeface="Cambria Math" panose="02040503050406030204" pitchFamily="18" charset="0"/>
                          </a:rPr>
                          <m:t>120.000−</m:t>
                        </m:r>
                        <m:r>
                          <a:rPr lang="tr-TR" b="0" i="1" smtClean="0">
                            <a:latin typeface="Cambria Math" panose="02040503050406030204" pitchFamily="18" charset="0"/>
                          </a:rPr>
                          <m:t>50.000</m:t>
                        </m:r>
                      </m:num>
                      <m:den>
                        <m:r>
                          <a:rPr lang="tr-TR" i="1">
                            <a:latin typeface="Cambria Math" panose="02040503050406030204" pitchFamily="18" charset="0"/>
                          </a:rPr>
                          <m:t>(8.000</m:t>
                        </m:r>
                        <m:r>
                          <a:rPr lang="tr-TR" i="1">
                            <a:latin typeface="Cambria Math" panose="02040503050406030204" pitchFamily="18" charset="0"/>
                          </a:rPr>
                          <m:t>𝑥</m:t>
                        </m:r>
                        <m:r>
                          <a:rPr lang="tr-TR" i="1">
                            <a:latin typeface="Cambria Math" panose="02040503050406030204" pitchFamily="18" charset="0"/>
                          </a:rPr>
                          <m:t>50)</m:t>
                        </m:r>
                      </m:den>
                    </m:f>
                  </m:oMath>
                </a14:m>
                <a:r>
                  <a:rPr lang="tr-TR" dirty="0" smtClean="0"/>
                  <a:t> - %100)=%82.5</a:t>
                </a:r>
              </a:p>
            </p:txBody>
          </p:sp>
        </mc:Choice>
        <mc:Fallback xmlns="">
          <p:sp>
            <p:nvSpPr>
              <p:cNvPr id="8" name="Metin kutusu 7"/>
              <p:cNvSpPr txBox="1">
                <a:spLocks noRot="1" noChangeAspect="1" noMove="1" noResize="1" noEditPoints="1" noAdjustHandles="1" noChangeArrowheads="1" noChangeShapeType="1" noTextEdit="1"/>
              </p:cNvSpPr>
              <p:nvPr/>
            </p:nvSpPr>
            <p:spPr>
              <a:xfrm>
                <a:off x="605245" y="6070138"/>
                <a:ext cx="10937965" cy="438197"/>
              </a:xfrm>
              <a:prstGeom prst="rect">
                <a:avLst/>
              </a:prstGeom>
              <a:blipFill>
                <a:blip r:embed="rId7"/>
                <a:stretch>
                  <a:fillRect l="-1224" t="-2703" b="-13514"/>
                </a:stretch>
              </a:blipFill>
              <a:ln>
                <a:solidFill>
                  <a:schemeClr val="bg2"/>
                </a:solidFill>
              </a:ln>
            </p:spPr>
            <p:txBody>
              <a:bodyPr/>
              <a:lstStyle/>
              <a:p>
                <a:r>
                  <a:rPr lang="tr-TR">
                    <a:noFill/>
                  </a:rPr>
                  <a:t> </a:t>
                </a:r>
              </a:p>
            </p:txBody>
          </p:sp>
        </mc:Fallback>
      </mc:AlternateContent>
    </p:spTree>
    <p:extLst>
      <p:ext uri="{BB962C8B-B14F-4D97-AF65-F5344CB8AC3E}">
        <p14:creationId xmlns:p14="http://schemas.microsoft.com/office/powerpoint/2010/main" val="199653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34646" y="916243"/>
            <a:ext cx="10527323" cy="4165243"/>
          </a:xfrm>
          <a:prstGeom prst="rect">
            <a:avLst/>
          </a:prstGeom>
        </p:spPr>
        <p:txBody>
          <a:bodyPr wrap="square">
            <a:spAutoFit/>
          </a:bodyPr>
          <a:lstStyle/>
          <a:p>
            <a:pPr marL="91440" marR="91440" algn="ctr">
              <a:spcBef>
                <a:spcPts val="400"/>
              </a:spcBef>
              <a:spcAft>
                <a:spcPts val="400"/>
              </a:spcAft>
            </a:pPr>
            <a:r>
              <a:rPr lang="tr-TR" b="1" dirty="0" smtClean="0">
                <a:solidFill>
                  <a:srgbClr val="5F5F5F"/>
                </a:solidFill>
                <a:latin typeface="Arial" panose="020B0604020202020204" pitchFamily="34" charset="0"/>
                <a:ea typeface="Times New Roman" panose="02020603050405020304" pitchFamily="18" charset="0"/>
                <a:cs typeface="Times New Roman" panose="02020603050405020304" pitchFamily="18" charset="0"/>
              </a:rPr>
              <a:t>KAYNAKÇA</a:t>
            </a:r>
          </a:p>
          <a:p>
            <a:pPr marL="91440" marR="91440" algn="ctr">
              <a:spcBef>
                <a:spcPts val="400"/>
              </a:spcBef>
              <a:spcAft>
                <a:spcPts val="400"/>
              </a:spcAft>
            </a:pPr>
            <a:endParaRPr lang="tr-TR" b="1" dirty="0" smtClean="0">
              <a:solidFill>
                <a:srgbClr val="5F5F5F"/>
              </a:solidFill>
              <a:latin typeface="Arial" panose="020B0604020202020204" pitchFamily="34" charset="0"/>
              <a:ea typeface="Times New Roman" panose="02020603050405020304" pitchFamily="18" charset="0"/>
              <a:cs typeface="Times New Roman" panose="02020603050405020304" pitchFamily="18" charset="0"/>
            </a:endParaRPr>
          </a:p>
          <a:p>
            <a:pPr marL="91440" marR="91440" algn="just">
              <a:spcBef>
                <a:spcPts val="400"/>
              </a:spcBef>
              <a:spcAft>
                <a:spcPts val="400"/>
              </a:spcAft>
            </a:pPr>
            <a:r>
              <a:rPr lang="tr-TR" dirty="0" smtClean="0">
                <a:solidFill>
                  <a:srgbClr val="5F5F5F"/>
                </a:solidFill>
                <a:latin typeface="Arial" panose="020B0604020202020204" pitchFamily="34" charset="0"/>
                <a:ea typeface="Times New Roman" panose="02020603050405020304" pitchFamily="18" charset="0"/>
                <a:cs typeface="Times New Roman" panose="02020603050405020304" pitchFamily="18" charset="0"/>
              </a:rPr>
              <a:t>Denizer</a:t>
            </a:r>
            <a:r>
              <a:rPr lang="tr-TR" dirty="0">
                <a:solidFill>
                  <a:srgbClr val="5F5F5F"/>
                </a:solidFill>
                <a:latin typeface="Arial" panose="020B0604020202020204" pitchFamily="34" charset="0"/>
                <a:ea typeface="Times New Roman" panose="02020603050405020304" pitchFamily="18" charset="0"/>
                <a:cs typeface="Times New Roman" panose="02020603050405020304" pitchFamily="18" charset="0"/>
              </a:rPr>
              <a:t>, D. (2005). Konaklama İşletmelerinde Yiyecek ve İçecek Yönetimi. Ankara: Detay Yayıncılık</a:t>
            </a:r>
            <a:endParaRPr lang="tr-TR" sz="1600" dirty="0">
              <a:latin typeface="Verdana" panose="020B0604030504040204" pitchFamily="34" charset="0"/>
              <a:ea typeface="Times New Roman" panose="02020603050405020304" pitchFamily="18" charset="0"/>
              <a:cs typeface="Times New Roman" panose="02020603050405020304" pitchFamily="18" charset="0"/>
            </a:endParaRPr>
          </a:p>
          <a:p>
            <a:pPr marL="91440" marR="91440" algn="just">
              <a:spcBef>
                <a:spcPts val="400"/>
              </a:spcBef>
              <a:spcAft>
                <a:spcPts val="400"/>
              </a:spcAft>
            </a:pPr>
            <a:r>
              <a:rPr lang="tr-TR" dirty="0">
                <a:solidFill>
                  <a:srgbClr val="5F5F5F"/>
                </a:solidFill>
                <a:latin typeface="Arial" panose="020B0604020202020204" pitchFamily="34" charset="0"/>
                <a:ea typeface="Times New Roman" panose="02020603050405020304" pitchFamily="18" charset="0"/>
                <a:cs typeface="Times New Roman" panose="02020603050405020304" pitchFamily="18" charset="0"/>
              </a:rPr>
              <a:t> </a:t>
            </a:r>
            <a:endParaRPr lang="tr-TR" sz="1600" dirty="0">
              <a:latin typeface="Verdana" panose="020B0604030504040204" pitchFamily="34" charset="0"/>
              <a:ea typeface="Times New Roman" panose="02020603050405020304" pitchFamily="18" charset="0"/>
              <a:cs typeface="Times New Roman" panose="02020603050405020304" pitchFamily="18" charset="0"/>
            </a:endParaRPr>
          </a:p>
          <a:p>
            <a:pPr marL="91440" marR="91440" algn="just">
              <a:spcBef>
                <a:spcPts val="400"/>
              </a:spcBef>
              <a:spcAft>
                <a:spcPts val="400"/>
              </a:spcAft>
            </a:pPr>
            <a:r>
              <a:rPr lang="tr-TR" dirty="0">
                <a:solidFill>
                  <a:srgbClr val="5F5F5F"/>
                </a:solidFill>
                <a:latin typeface="Arial" panose="020B0604020202020204" pitchFamily="34" charset="0"/>
                <a:ea typeface="Times New Roman" panose="02020603050405020304" pitchFamily="18" charset="0"/>
                <a:cs typeface="Times New Roman" panose="02020603050405020304" pitchFamily="18" charset="0"/>
              </a:rPr>
              <a:t>Yılmaz, Y. (2005). Yiyecek İçecek Maliyet Kontrolü. Ankara: Detay Yayıncılık.</a:t>
            </a:r>
            <a:endParaRPr lang="tr-TR" sz="1600" dirty="0">
              <a:latin typeface="Verdana" panose="020B0604030504040204" pitchFamily="34" charset="0"/>
              <a:ea typeface="Times New Roman" panose="02020603050405020304" pitchFamily="18" charset="0"/>
              <a:cs typeface="Times New Roman" panose="02020603050405020304" pitchFamily="18" charset="0"/>
            </a:endParaRPr>
          </a:p>
          <a:p>
            <a:pPr marL="91440" marR="91440" algn="just">
              <a:spcBef>
                <a:spcPts val="400"/>
              </a:spcBef>
              <a:spcAft>
                <a:spcPts val="400"/>
              </a:spcAft>
            </a:pPr>
            <a:r>
              <a:rPr lang="tr-TR" dirty="0">
                <a:solidFill>
                  <a:srgbClr val="5F5F5F"/>
                </a:solidFill>
                <a:latin typeface="Arial" panose="020B0604020202020204" pitchFamily="34" charset="0"/>
                <a:ea typeface="Times New Roman" panose="02020603050405020304" pitchFamily="18" charset="0"/>
                <a:cs typeface="Times New Roman" panose="02020603050405020304" pitchFamily="18" charset="0"/>
              </a:rPr>
              <a:t> </a:t>
            </a:r>
            <a:endParaRPr lang="tr-TR" sz="1600" dirty="0">
              <a:latin typeface="Verdana" panose="020B0604030504040204" pitchFamily="34" charset="0"/>
              <a:ea typeface="Times New Roman" panose="02020603050405020304" pitchFamily="18" charset="0"/>
              <a:cs typeface="Times New Roman" panose="02020603050405020304" pitchFamily="18" charset="0"/>
            </a:endParaRPr>
          </a:p>
          <a:p>
            <a:pPr marL="91440" marR="91440" algn="just">
              <a:spcBef>
                <a:spcPts val="400"/>
              </a:spcBef>
              <a:spcAft>
                <a:spcPts val="400"/>
              </a:spcAft>
            </a:pPr>
            <a:r>
              <a:rPr lang="tr-TR" dirty="0">
                <a:solidFill>
                  <a:srgbClr val="5F5F5F"/>
                </a:solidFill>
                <a:latin typeface="Arial" panose="020B0604020202020204" pitchFamily="34" charset="0"/>
                <a:ea typeface="Times New Roman" panose="02020603050405020304" pitchFamily="18" charset="0"/>
                <a:cs typeface="Times New Roman" panose="02020603050405020304" pitchFamily="18" charset="0"/>
              </a:rPr>
              <a:t>Sarıışık, Mehmet (2017). Yiyecek İçecek İşletmelerinde  Maliyet Kontrolü. Ankara: Detay Yayıncılık.</a:t>
            </a:r>
            <a:endParaRPr lang="tr-TR" sz="1600" dirty="0">
              <a:latin typeface="Verdana" panose="020B0604030504040204" pitchFamily="34" charset="0"/>
              <a:ea typeface="Times New Roman" panose="02020603050405020304" pitchFamily="18" charset="0"/>
              <a:cs typeface="Times New Roman" panose="02020603050405020304" pitchFamily="18" charset="0"/>
            </a:endParaRPr>
          </a:p>
          <a:p>
            <a:pPr marL="91440" marR="91440" algn="just">
              <a:spcBef>
                <a:spcPts val="400"/>
              </a:spcBef>
              <a:spcAft>
                <a:spcPts val="400"/>
              </a:spcAft>
            </a:pPr>
            <a:r>
              <a:rPr lang="tr-TR" dirty="0">
                <a:solidFill>
                  <a:srgbClr val="5F5F5F"/>
                </a:solidFill>
                <a:latin typeface="Arial" panose="020B0604020202020204" pitchFamily="34" charset="0"/>
                <a:ea typeface="Times New Roman" panose="02020603050405020304" pitchFamily="18" charset="0"/>
                <a:cs typeface="Times New Roman" panose="02020603050405020304" pitchFamily="18" charset="0"/>
              </a:rPr>
              <a:t> </a:t>
            </a:r>
            <a:endParaRPr lang="tr-TR" sz="1600" dirty="0">
              <a:latin typeface="Verdana" panose="020B0604030504040204" pitchFamily="34" charset="0"/>
              <a:ea typeface="Times New Roman" panose="02020603050405020304" pitchFamily="18" charset="0"/>
              <a:cs typeface="Times New Roman" panose="02020603050405020304" pitchFamily="18" charset="0"/>
            </a:endParaRPr>
          </a:p>
          <a:p>
            <a:pPr marL="91440" marR="91440" algn="just">
              <a:spcBef>
                <a:spcPts val="400"/>
              </a:spcBef>
              <a:spcAft>
                <a:spcPts val="400"/>
              </a:spcAft>
            </a:pPr>
            <a:r>
              <a:rPr lang="tr-TR" dirty="0">
                <a:solidFill>
                  <a:srgbClr val="5F5F5F"/>
                </a:solidFill>
                <a:latin typeface="Arial" panose="020B0604020202020204" pitchFamily="34" charset="0"/>
                <a:ea typeface="Times New Roman" panose="02020603050405020304" pitchFamily="18" charset="0"/>
                <a:cs typeface="Times New Roman" panose="02020603050405020304" pitchFamily="18" charset="0"/>
              </a:rPr>
              <a:t>Çetiner, E (2002).Konaklama İşletmelerinde Muhasebe Uygulamaları. Ankara: Gazi Yayınevi</a:t>
            </a:r>
            <a:endParaRPr lang="tr-TR" sz="1600" dirty="0">
              <a:latin typeface="Verdana" panose="020B0604030504040204" pitchFamily="34" charset="0"/>
              <a:ea typeface="Times New Roman" panose="02020603050405020304" pitchFamily="18" charset="0"/>
              <a:cs typeface="Times New Roman" panose="02020603050405020304" pitchFamily="18" charset="0"/>
            </a:endParaRPr>
          </a:p>
          <a:p>
            <a:pPr marL="91440" marR="91440" algn="just">
              <a:spcBef>
                <a:spcPts val="400"/>
              </a:spcBef>
              <a:spcAft>
                <a:spcPts val="400"/>
              </a:spcAft>
            </a:pPr>
            <a:r>
              <a:rPr lang="tr-TR" dirty="0">
                <a:solidFill>
                  <a:srgbClr val="5F5F5F"/>
                </a:solidFill>
                <a:latin typeface="Arial" panose="020B0604020202020204" pitchFamily="34" charset="0"/>
                <a:ea typeface="Times New Roman" panose="02020603050405020304" pitchFamily="18" charset="0"/>
                <a:cs typeface="Times New Roman" panose="02020603050405020304" pitchFamily="18" charset="0"/>
              </a:rPr>
              <a:t> </a:t>
            </a:r>
            <a:endParaRPr lang="tr-TR" sz="1600" dirty="0">
              <a:latin typeface="Verdana" panose="020B0604030504040204" pitchFamily="34" charset="0"/>
              <a:ea typeface="Times New Roman" panose="02020603050405020304" pitchFamily="18" charset="0"/>
              <a:cs typeface="Times New Roman" panose="02020603050405020304" pitchFamily="18" charset="0"/>
            </a:endParaRPr>
          </a:p>
          <a:p>
            <a:pPr marL="91440" marR="91440" algn="just">
              <a:spcBef>
                <a:spcPts val="400"/>
              </a:spcBef>
              <a:spcAft>
                <a:spcPts val="400"/>
              </a:spcAft>
            </a:pPr>
            <a:r>
              <a:rPr lang="tr-TR" dirty="0" err="1">
                <a:solidFill>
                  <a:srgbClr val="5F5F5F"/>
                </a:solidFill>
                <a:latin typeface="Arial" panose="020B0604020202020204" pitchFamily="34" charset="0"/>
                <a:ea typeface="Times New Roman" panose="02020603050405020304" pitchFamily="18" charset="0"/>
                <a:cs typeface="Times New Roman" panose="02020603050405020304" pitchFamily="18" charset="0"/>
              </a:rPr>
              <a:t>Usal</a:t>
            </a:r>
            <a:r>
              <a:rPr lang="tr-TR" dirty="0">
                <a:solidFill>
                  <a:srgbClr val="5F5F5F"/>
                </a:solidFill>
                <a:latin typeface="Arial" panose="020B0604020202020204" pitchFamily="34" charset="0"/>
                <a:ea typeface="Times New Roman" panose="02020603050405020304" pitchFamily="18" charset="0"/>
                <a:cs typeface="Times New Roman" panose="02020603050405020304" pitchFamily="18" charset="0"/>
              </a:rPr>
              <a:t>, A. (2006).Turizm İşletmelerinde Maliyet Analizleri</a:t>
            </a:r>
            <a:r>
              <a:rPr lang="tr-TR" dirty="0" smtClean="0">
                <a:solidFill>
                  <a:srgbClr val="5F5F5F"/>
                </a:solidFill>
                <a:latin typeface="Arial" panose="020B0604020202020204" pitchFamily="34" charset="0"/>
                <a:ea typeface="Times New Roman" panose="02020603050405020304" pitchFamily="18" charset="0"/>
                <a:cs typeface="Times New Roman" panose="02020603050405020304" pitchFamily="18" charset="0"/>
              </a:rPr>
              <a:t>. Ankara</a:t>
            </a:r>
            <a:r>
              <a:rPr lang="tr-TR" dirty="0">
                <a:solidFill>
                  <a:srgbClr val="5F5F5F"/>
                </a:solidFill>
                <a:latin typeface="Arial" panose="020B0604020202020204" pitchFamily="34" charset="0"/>
                <a:ea typeface="Times New Roman" panose="02020603050405020304" pitchFamily="18" charset="0"/>
                <a:cs typeface="Times New Roman" panose="02020603050405020304" pitchFamily="18" charset="0"/>
              </a:rPr>
              <a:t>: Detay Yayıncılık</a:t>
            </a:r>
            <a:endParaRPr lang="tr-TR" sz="16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251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yin fırtınası hakkında sunu">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852_TF03460637" id="{0832DA4E-A202-43F2-A5EE-27E99C173A88}" vid="{7A43FF2D-0693-42F6-A231-BFAA64C80588}"/>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Profesyonel beyin fırtınası sunusu</Template>
  <TotalTime>5727</TotalTime>
  <Words>740</Words>
  <Application>Microsoft Office PowerPoint</Application>
  <PresentationFormat>Geniş ekran</PresentationFormat>
  <Paragraphs>53</Paragraphs>
  <Slides>8</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8</vt:i4>
      </vt:variant>
    </vt:vector>
  </HeadingPairs>
  <TitlesOfParts>
    <vt:vector size="19" baseType="lpstr">
      <vt:lpstr>SimSun</vt:lpstr>
      <vt:lpstr>Arial</vt:lpstr>
      <vt:lpstr>Calibri</vt:lpstr>
      <vt:lpstr>Cambria Math</vt:lpstr>
      <vt:lpstr>Century Gothic</vt:lpstr>
      <vt:lpstr>Mangal</vt:lpstr>
      <vt:lpstr>Palatino Linotype</vt:lpstr>
      <vt:lpstr>Times New Roman</vt:lpstr>
      <vt:lpstr>Verdana</vt:lpstr>
      <vt:lpstr>Wingdings 2</vt:lpstr>
      <vt:lpstr>Beyin fırtınası hakkında sunu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Fuat Atasoy</dc:creator>
  <cp:lastModifiedBy>Fuat Atasoy</cp:lastModifiedBy>
  <cp:revision>171</cp:revision>
  <dcterms:created xsi:type="dcterms:W3CDTF">2019-11-06T14:40:35Z</dcterms:created>
  <dcterms:modified xsi:type="dcterms:W3CDTF">2020-05-07T20:12:49Z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