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573" r:id="rId2"/>
    <p:sldId id="624" r:id="rId3"/>
    <p:sldId id="625" r:id="rId4"/>
    <p:sldId id="626" r:id="rId5"/>
    <p:sldId id="627" r:id="rId6"/>
    <p:sldId id="628" r:id="rId7"/>
    <p:sldId id="629" r:id="rId8"/>
    <p:sldId id="623" r:id="rId9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0A1B5D5-9B99-4C35-A422-299274C87663}" styleName="Orta Stil 1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2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CE82-DC69-432C-BABD-63E5257FC9F5}" type="datetime1">
              <a:rPr lang="tr-TR" smtClean="0"/>
              <a:t>7.05.2020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9922-981B-48BE-96E8-A46794BAA7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124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42D3-BDF4-467D-910A-DF82338AE250}" type="datetime1">
              <a:rPr lang="tr-TR" smtClean="0"/>
              <a:pPr/>
              <a:t>7.05.2020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 smtClean="0"/>
              <a:t>Asıl metin stillerini düzenlemek için tıklayın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Dikdörtgen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cxnSp>
          <p:nvCxnSpPr>
            <p:cNvPr id="7" name="Düz Bağlayıcı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Düz Bağlayıcı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tr-TR" noProof="0" smtClean="0"/>
              <a:t>Asıl alt başlık stilini düzenlemek için tıklayın</a:t>
            </a:r>
            <a:endParaRPr kumimoji="0" lang="tr-TR" noProof="0" dirty="0"/>
          </a:p>
        </p:txBody>
      </p:sp>
      <p:sp>
        <p:nvSpPr>
          <p:cNvPr id="30" name="Tarih Yer Tutucusu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FDFD8-D7F7-4EA0-9E92-CC83D76048F5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19" name="Alt Bilgi Yer Tutucusu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3240C-5877-429D-B2A7-07D24758D3C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809C7-44CB-4DD0-BCDF-A52895BB014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21F93F-375D-4AF0-AD0E-F019EB13F4AE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99C05-117E-4720-822E-941CC8903464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EBEF9-3980-4384-80D3-EB4BD5F6AADC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9A8E6-B37F-47AF-A703-2BCBC9943932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1D90-410C-4B16-9BFD-EA0ECDF43110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0A6C1C-4434-4E26-A555-54E57ED65A8F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  <a:p>
            <a:pPr lvl="1" rtl="0" eaLnBrk="1" latinLnBrk="0" hangingPunct="1"/>
            <a:r>
              <a:rPr lang="tr-TR" noProof="0" smtClean="0"/>
              <a:t>İkinci düzey</a:t>
            </a:r>
          </a:p>
          <a:p>
            <a:pPr lvl="2" rtl="0" eaLnBrk="1" latinLnBrk="0" hangingPunct="1"/>
            <a:r>
              <a:rPr lang="tr-TR" noProof="0" smtClean="0"/>
              <a:t>Üçüncü düzey</a:t>
            </a:r>
          </a:p>
          <a:p>
            <a:pPr lvl="3" rtl="0" eaLnBrk="1" latinLnBrk="0" hangingPunct="1"/>
            <a:r>
              <a:rPr lang="tr-TR" noProof="0" smtClean="0"/>
              <a:t>Dördüncü düzey</a:t>
            </a:r>
          </a:p>
          <a:p>
            <a:pPr lvl="4" rtl="0" eaLnBrk="1" latinLnBrk="0" hangingPunct="1"/>
            <a:r>
              <a:rPr lang="tr-TR" noProof="0" smtClean="0"/>
              <a:t>Beşinci düzey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6386DA-5C92-4A73-B0CF-808D08079677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sı İçeren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sik ve Tek Köşesi Yuvarlak Dikdörtge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2" name="Dik Üçgen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kumimoji="0"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tr-TR" noProof="0" smtClean="0"/>
              <a:t>Resim eklemek için simgeyi tıklatın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tr-TR" noProof="0" smtClean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B9E368-D9EF-4D44-84F6-E0AB247D1959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10" name="Serbest 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erbest 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Dikdörtgen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grpSp>
          <p:nvGrpSpPr>
            <p:cNvPr id="27" name="Gr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erbest biçi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erbest 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erbest 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  <p:sp>
              <p:nvSpPr>
                <p:cNvPr id="33" name="Serbest 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</p:grpSp>
        </p:grpSp>
      </p:grp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609600" y="662782"/>
            <a:ext cx="10972800" cy="1184306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tr-TR" noProof="0" dirty="0" smtClean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tr-TR" noProof="0" dirty="0" smtClean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 smtClean="0"/>
              <a:t>İkinci düzey</a:t>
            </a:r>
          </a:p>
          <a:p>
            <a:pPr lvl="2" rtl="0" eaLnBrk="1" latinLnBrk="0" hangingPunct="1"/>
            <a:r>
              <a:rPr lang="tr-TR" noProof="0" dirty="0" smtClean="0"/>
              <a:t>Üçüncü düzey</a:t>
            </a:r>
          </a:p>
          <a:p>
            <a:pPr lvl="3" rtl="0" eaLnBrk="1" latinLnBrk="0" hangingPunct="1"/>
            <a:r>
              <a:rPr lang="tr-TR" noProof="0" dirty="0" smtClean="0"/>
              <a:t>Dördüncü düzey</a:t>
            </a:r>
          </a:p>
          <a:p>
            <a:pPr lvl="4" rtl="0" eaLnBrk="1" latinLnBrk="0" hangingPunct="1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10" name="Tarih Yer Tutucusu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3193FE27-A740-43D0-8304-44C82B551D2A}" type="datetime1">
              <a:rPr lang="tr-TR" noProof="0" smtClean="0"/>
              <a:t>7.05.2020</a:t>
            </a:fld>
            <a:endParaRPr lang="tr-TR" noProof="0" dirty="0"/>
          </a:p>
        </p:txBody>
      </p:sp>
      <p:sp>
        <p:nvSpPr>
          <p:cNvPr id="22" name="Alt Bilgi Yer Tutucusu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 dirty="0" smtClean="0"/>
              <a:t>Alt bilgi ekle</a:t>
            </a:r>
            <a:endParaRPr lang="tr-TR" noProof="0" dirty="0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1.png"/><Relationship Id="rId5" Type="http://schemas.openxmlformats.org/officeDocument/2006/relationships/image" Target="../media/image160.png"/><Relationship Id="rId4" Type="http://schemas.openxmlformats.org/officeDocument/2006/relationships/image" Target="../media/image15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6.png"/><Relationship Id="rId5" Type="http://schemas.openxmlformats.org/officeDocument/2006/relationships/image" Target="../media/image165.png"/><Relationship Id="rId4" Type="http://schemas.openxmlformats.org/officeDocument/2006/relationships/image" Target="../media/image16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image" Target="../media/image168.png"/><Relationship Id="rId7" Type="http://schemas.openxmlformats.org/officeDocument/2006/relationships/image" Target="../media/image172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1.png"/><Relationship Id="rId5" Type="http://schemas.openxmlformats.org/officeDocument/2006/relationships/image" Target="../media/image170.png"/><Relationship Id="rId4" Type="http://schemas.openxmlformats.org/officeDocument/2006/relationships/image" Target="../media/image16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678393" y="1223482"/>
            <a:ext cx="416485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AŞÇILIK PROGRAMI</a:t>
            </a:r>
          </a:p>
          <a:p>
            <a:pPr algn="ctr">
              <a:spcAft>
                <a:spcPts val="0"/>
              </a:spcAft>
            </a:pPr>
            <a:endParaRPr lang="tr-TR" sz="2800" b="1" kern="1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YİYECEK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İÇECEK</a:t>
            </a:r>
          </a:p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MALİYET </a:t>
            </a:r>
            <a:r>
              <a:rPr lang="tr-TR" sz="2800" b="1" kern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KONTROLÜ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398" y="3701143"/>
            <a:ext cx="6038850" cy="2778987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17" y="150223"/>
            <a:ext cx="5267325" cy="39624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070716" y="4450008"/>
            <a:ext cx="1710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KONU </a:t>
            </a:r>
            <a:r>
              <a:rPr lang="tr-TR" sz="2800" b="1" kern="15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endParaRPr lang="tr-TR" sz="2800" kern="150" dirty="0">
              <a:latin typeface="Times New Roman" panose="02020603050405020304" pitchFamily="18" charset="0"/>
              <a:ea typeface="SimSun" panose="02010600030101010101" pitchFamily="2" charset="-122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41496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kdörtgen 1"/>
          <p:cNvSpPr>
            <a:spLocks noChangeArrowheads="1"/>
          </p:cNvSpPr>
          <p:nvPr/>
        </p:nvSpPr>
        <p:spPr bwMode="auto">
          <a:xfrm>
            <a:off x="159558" y="3630"/>
            <a:ext cx="1189736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PORSİYON MALİYETLEME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reçete yardımıyla maliyet bilgisi hesaplanırken kullanılan iki yöntem vardır. Bunlardan biri SAM ifade edilen satın alma miktarı, diğeri ise YPM olarak adlandırılan yenilebilir porsiyon miktarıdır.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SAM yönteminde maliyet hesaplanırken fire oranları dikkate alınmaz.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YPM’de</a:t>
            </a:r>
            <a:r>
              <a:rPr lang="tr-TR" alt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 tam tersine sebze, meyve, et vb. gibi yiyecek malzemelerinin ayıklama, doğrama, kemikten ayırma gibi işlemler sonrasındaki fire miktarı dikkate alınır ve bunlar maliyete yansıtılır.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5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kdörtgen 1"/>
          <p:cNvSpPr>
            <a:spLocks noChangeArrowheads="1"/>
          </p:cNvSpPr>
          <p:nvPr/>
        </p:nvSpPr>
        <p:spPr bwMode="auto">
          <a:xfrm>
            <a:off x="180340" y="207819"/>
            <a:ext cx="1189736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PORSİYON MALİYETLEME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Örnek 1: 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YAMYAM adlı et </a:t>
            </a: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restorantı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akşam yemeğinde servis edilmek üzere kg. fiyatı 80 TL’den 12 kg. bonfile sipariş etmiştir. Hazırlanma aşamasında alınan etin % 25’i fire olduğuna göre elde kalan etin kullanılabilir miktar maliyeti ne kadar olmuştur?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/>
              <p:cNvSpPr/>
              <p:nvPr/>
            </p:nvSpPr>
            <p:spPr>
              <a:xfrm>
                <a:off x="6129020" y="3462540"/>
                <a:ext cx="5265416" cy="1432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tr-TR" altLang="tr-TR" sz="24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ullan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ı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labilir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miktar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maliyeti</m:t>
                      </m:r>
                      <m:r>
                        <a:rPr lang="tr-TR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i="0">
                              <a:latin typeface="Cambria Math" panose="02040503050406030204" pitchFamily="18" charset="0"/>
                            </a:rPr>
                            <m:t>960</m:t>
                          </m:r>
                        </m:num>
                        <m:den>
                          <m:r>
                            <a:rPr lang="tr-TR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endParaRPr lang="tr-TR" dirty="0"/>
              </a:p>
              <a:p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Kullanılabilir </a:t>
                </a:r>
                <a:r>
                  <a:rPr lang="tr-TR" altLang="tr-T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miktar maliyeti </a:t>
                </a:r>
                <a:r>
                  <a:rPr 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106.7 TL</a:t>
                </a:r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Dikdörtgen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020" y="3462540"/>
                <a:ext cx="5265416" cy="1432508"/>
              </a:xfrm>
              <a:prstGeom prst="rect">
                <a:avLst/>
              </a:prstGeom>
              <a:blipFill>
                <a:blip r:embed="rId2"/>
                <a:stretch>
                  <a:fillRect l="-1736" r="-810" b="-89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kdörtgen 3"/>
          <p:cNvSpPr/>
          <p:nvPr/>
        </p:nvSpPr>
        <p:spPr>
          <a:xfrm>
            <a:off x="329277" y="2633998"/>
            <a:ext cx="4216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 maliyet =80*12=960 TL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329277" y="3435366"/>
                <a:ext cx="2660215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Fire miktarı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12 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77" y="3435366"/>
                <a:ext cx="2660215" cy="622222"/>
              </a:xfrm>
              <a:prstGeom prst="rect">
                <a:avLst/>
              </a:prstGeom>
              <a:blipFill>
                <a:blip r:embed="rId3"/>
                <a:stretch>
                  <a:fillRect l="-3440" b="-88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/>
          <p:cNvSpPr/>
          <p:nvPr/>
        </p:nvSpPr>
        <p:spPr>
          <a:xfrm>
            <a:off x="329277" y="4376943"/>
            <a:ext cx="2278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miktarı=3kg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29277" y="5210628"/>
            <a:ext cx="3379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 et miktarı =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12-3 kg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29277" y="6044313"/>
            <a:ext cx="2892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 et miktarı=9 kg</a:t>
            </a:r>
          </a:p>
        </p:txBody>
      </p:sp>
      <p:sp>
        <p:nvSpPr>
          <p:cNvPr id="2" name="Dikdörtgen 1"/>
          <p:cNvSpPr/>
          <p:nvPr/>
        </p:nvSpPr>
        <p:spPr>
          <a:xfrm>
            <a:off x="5166737" y="2680164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 1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Dikdörtgen 1"/>
              <p:cNvSpPr>
                <a:spLocks noChangeArrowheads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tr-TR" altLang="tr-TR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PORSİYON MALİYETLEME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0"/>
                  </a:spcBef>
                  <a:buNone/>
                </a:pPr>
                <a:r>
                  <a:rPr lang="tr-TR" altLang="tr-T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 1: 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YAMYAM adlı et </a:t>
                </a:r>
                <a:r>
                  <a:rPr lang="tr-TR" altLang="tr-T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restorantı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akşam yemeğinde servis edilmek üzere kg. fiyatı 80 TL’den 12 kg. bonfile sipariş etmiştir. Hazırlanma aşamasında alınan etin % 25’i fire olduğuna göre elde kalan etin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altLang="tr-TR" sz="2400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ullan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ı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labilir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miktar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maliyeti</m:t>
                    </m:r>
                    <m:r>
                      <a:rPr lang="tr-TR" altLang="tr-TR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kadar olmuştur?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458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blipFill>
                <a:blip r:embed="rId2"/>
                <a:stretch>
                  <a:fillRect l="-820" r="-82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ikdörtgen 8"/>
          <p:cNvSpPr/>
          <p:nvPr/>
        </p:nvSpPr>
        <p:spPr>
          <a:xfrm>
            <a:off x="5436702" y="2492768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 2</a:t>
            </a:r>
            <a:endParaRPr lang="tr-TR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05814" y="3043266"/>
                <a:ext cx="5130572" cy="68025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𝑆𝑎𝑡𝚤𝑛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𝑎𝑙𝑚𝑎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𝑓𝑖𝑦𝑎𝑡𝚤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𝐾𝑢𝑙𝑙𝑎𝑛𝚤𝑙𝑎𝑏𝑖𝑙𝑖𝑟𝑙𝑖𝑘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𝑂𝑟𝑎𝑛𝚤</m:t>
                        </m:r>
                      </m:den>
                    </m:f>
                  </m:oMath>
                </a14:m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4" y="3043266"/>
                <a:ext cx="5130572" cy="680251"/>
              </a:xfrm>
              <a:prstGeom prst="rect">
                <a:avLst/>
              </a:prstGeom>
              <a:blipFill>
                <a:blip r:embed="rId3"/>
                <a:stretch>
                  <a:fillRect l="-2725" t="-1754" r="-118"/>
                </a:stretch>
              </a:blipFill>
              <a:ln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Dikdörtgen 1"/>
              <p:cNvSpPr/>
              <p:nvPr/>
            </p:nvSpPr>
            <p:spPr>
              <a:xfrm>
                <a:off x="505815" y="4230766"/>
                <a:ext cx="4244303" cy="521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(1−0,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2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5" y="4230766"/>
                <a:ext cx="4244303" cy="521361"/>
              </a:xfrm>
              <a:prstGeom prst="rect">
                <a:avLst/>
              </a:prstGeom>
              <a:blipFill>
                <a:blip r:embed="rId4"/>
                <a:stretch>
                  <a:fillRect l="-1293" b="-58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Dikdörtgen 11"/>
              <p:cNvSpPr/>
              <p:nvPr/>
            </p:nvSpPr>
            <p:spPr>
              <a:xfrm>
                <a:off x="505814" y="5259376"/>
                <a:ext cx="3846438" cy="521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,75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2" name="Dikdört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4" y="5259376"/>
                <a:ext cx="3846438" cy="521361"/>
              </a:xfrm>
              <a:prstGeom prst="rect">
                <a:avLst/>
              </a:prstGeom>
              <a:blipFill>
                <a:blip r:embed="rId5"/>
                <a:stretch>
                  <a:fillRect l="-1426" b="-11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Dikdörtgen 12"/>
              <p:cNvSpPr/>
              <p:nvPr/>
            </p:nvSpPr>
            <p:spPr>
              <a:xfrm>
                <a:off x="457789" y="6103320"/>
                <a:ext cx="42923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06.7 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𝑇𝐿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3" name="Dikdörtgen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89" y="6103320"/>
                <a:ext cx="4292329" cy="369332"/>
              </a:xfrm>
              <a:prstGeom prst="rect">
                <a:avLst/>
              </a:prstGeom>
              <a:blipFill>
                <a:blip r:embed="rId6"/>
                <a:stretch>
                  <a:fillRect l="-1136"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Dikdörtgen 1"/>
              <p:cNvSpPr>
                <a:spLocks noChangeArrowheads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tr-TR" altLang="tr-TR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PORSİYON MALİYETLEME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0"/>
                  </a:spcBef>
                  <a:buNone/>
                </a:pPr>
                <a:r>
                  <a:rPr lang="tr-TR" altLang="tr-T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 2: 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Sardunya restoran öğle yemeğinde servis edilmek üzere kg. fiyatı 5 TL’den 20 kg. patates satın almıştır. Hazırlanma aşamasında alınan patatesin % 35’i fire olduğuna göre elde kalan patatesin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altLang="tr-TR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ullan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ı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labilir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miktar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maliyeti</m:t>
                    </m:r>
                    <m:r>
                      <a:rPr lang="tr-TR" altLang="tr-TR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kadar olmuştur?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458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blipFill>
                <a:blip r:embed="rId2"/>
                <a:stretch>
                  <a:fillRect l="-820" r="-82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/>
              <p:cNvSpPr/>
              <p:nvPr/>
            </p:nvSpPr>
            <p:spPr>
              <a:xfrm>
                <a:off x="6562773" y="3435366"/>
                <a:ext cx="4948021" cy="14325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Kullan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ı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labilir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miktar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tr-TR" alt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maliyeti</m:t>
                      </m:r>
                      <m:r>
                        <a:rPr lang="tr-TR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Kullan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ı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labilir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miktar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maliyeti</m:t>
                    </m:r>
                    <m:r>
                      <a:rPr lang="tr-TR" altLang="tr-TR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7.7 TL</a:t>
                </a:r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Dikdörtgen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773" y="3435366"/>
                <a:ext cx="4948021" cy="1432508"/>
              </a:xfrm>
              <a:prstGeom prst="rect">
                <a:avLst/>
              </a:prstGeom>
              <a:blipFill>
                <a:blip r:embed="rId3"/>
                <a:stretch>
                  <a:fillRect l="-493" r="-986" b="-89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kdörtgen 3"/>
          <p:cNvSpPr/>
          <p:nvPr/>
        </p:nvSpPr>
        <p:spPr>
          <a:xfrm>
            <a:off x="329277" y="2633998"/>
            <a:ext cx="4062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 maliyet =5*20=100 TL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329277" y="3435366"/>
                <a:ext cx="2660215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Fire miktarı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77" y="3435366"/>
                <a:ext cx="2660215" cy="622222"/>
              </a:xfrm>
              <a:prstGeom prst="rect">
                <a:avLst/>
              </a:prstGeom>
              <a:blipFill>
                <a:blip r:embed="rId4"/>
                <a:stretch>
                  <a:fillRect l="-3440" b="-88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/>
          <p:cNvSpPr/>
          <p:nvPr/>
        </p:nvSpPr>
        <p:spPr>
          <a:xfrm>
            <a:off x="329277" y="4376943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miktarı=7 kg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29277" y="5210628"/>
            <a:ext cx="3456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 et miktarı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20-7 kg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29277" y="6044313"/>
            <a:ext cx="3122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 et miktarı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13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166737" y="2680164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 1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7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Dikdörtgen 1"/>
              <p:cNvSpPr>
                <a:spLocks noChangeArrowheads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tr-TR" altLang="tr-TR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PORSİYON MALİYETLEME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0"/>
                  </a:spcBef>
                  <a:buNone/>
                </a:pPr>
                <a:r>
                  <a:rPr lang="tr-TR" altLang="tr-T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 2: 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Sardunya restoran öğle yemeğinde servis edilmek üzere kg. fiyatı 5 TL’den 20 kg. patates satın almıştır. Hazırlanma aşamasında alınan patatesin % 35’i fire olduğuna göre elde kalan patatesin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altLang="tr-TR" sz="2400" b="0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ullan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ı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labilir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miktar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maliyeti</m:t>
                    </m:r>
                    <m:r>
                      <a:rPr lang="tr-TR" altLang="tr-TR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 kadar olmuştur?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458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340" y="207819"/>
                <a:ext cx="11897360" cy="2585323"/>
              </a:xfrm>
              <a:prstGeom prst="rect">
                <a:avLst/>
              </a:prstGeom>
              <a:blipFill>
                <a:blip r:embed="rId2"/>
                <a:stretch>
                  <a:fillRect l="-820" r="-82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ikdörtgen 8"/>
          <p:cNvSpPr/>
          <p:nvPr/>
        </p:nvSpPr>
        <p:spPr>
          <a:xfrm>
            <a:off x="5166737" y="2680164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 2</a:t>
            </a:r>
            <a:endParaRPr lang="tr-TR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Metin kutusu 10"/>
              <p:cNvSpPr txBox="1"/>
              <p:nvPr/>
            </p:nvSpPr>
            <p:spPr>
              <a:xfrm>
                <a:off x="505814" y="3043266"/>
                <a:ext cx="5130572" cy="68025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𝑆𝑎𝑡𝚤𝑛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𝑎𝑙𝑚𝑎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𝑓𝑖𝑦𝑎𝑡𝚤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𝐾𝑢𝑙𝑙𝑎𝑛𝚤𝑙𝑎𝑏𝑖𝑙𝑖𝑟𝑙𝑖𝑘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𝑂𝑟𝑎𝑛𝚤</m:t>
                        </m:r>
                      </m:den>
                    </m:f>
                  </m:oMath>
                </a14:m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11" name="Metin kutusu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4" y="3043266"/>
                <a:ext cx="5130572" cy="680251"/>
              </a:xfrm>
              <a:prstGeom prst="rect">
                <a:avLst/>
              </a:prstGeom>
              <a:blipFill>
                <a:blip r:embed="rId3"/>
                <a:stretch>
                  <a:fillRect l="-2725" t="-1754" r="-118"/>
                </a:stretch>
              </a:blipFill>
              <a:ln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Dikdörtgen 11"/>
              <p:cNvSpPr/>
              <p:nvPr/>
            </p:nvSpPr>
            <p:spPr>
              <a:xfrm>
                <a:off x="505815" y="4230766"/>
                <a:ext cx="4244303" cy="521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(1−0,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2" name="Dikdört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5" y="4230766"/>
                <a:ext cx="4244303" cy="521361"/>
              </a:xfrm>
              <a:prstGeom prst="rect">
                <a:avLst/>
              </a:prstGeom>
              <a:blipFill>
                <a:blip r:embed="rId4"/>
                <a:stretch>
                  <a:fillRect l="-1293" b="-58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Dikdörtgen 12"/>
              <p:cNvSpPr/>
              <p:nvPr/>
            </p:nvSpPr>
            <p:spPr>
              <a:xfrm>
                <a:off x="505814" y="5259376"/>
                <a:ext cx="3846438" cy="521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,65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3" name="Dikdörtgen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814" y="5259376"/>
                <a:ext cx="3846438" cy="521361"/>
              </a:xfrm>
              <a:prstGeom prst="rect">
                <a:avLst/>
              </a:prstGeom>
              <a:blipFill>
                <a:blip r:embed="rId5"/>
                <a:stretch>
                  <a:fillRect l="-1426" b="-11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Dikdörtgen 13"/>
              <p:cNvSpPr/>
              <p:nvPr/>
            </p:nvSpPr>
            <p:spPr>
              <a:xfrm>
                <a:off x="457789" y="6103320"/>
                <a:ext cx="4035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7.7 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𝑇𝐿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4" name="Dikdörtgen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89" y="6103320"/>
                <a:ext cx="4035848" cy="369332"/>
              </a:xfrm>
              <a:prstGeom prst="rect">
                <a:avLst/>
              </a:prstGeom>
              <a:blipFill>
                <a:blip r:embed="rId6"/>
                <a:stretch>
                  <a:fillRect l="-1208"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5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458" name="Dikdörtgen 1"/>
              <p:cNvSpPr>
                <a:spLocks noChangeArrowheads="1"/>
              </p:cNvSpPr>
              <p:nvPr/>
            </p:nvSpPr>
            <p:spPr bwMode="auto">
              <a:xfrm>
                <a:off x="159558" y="3630"/>
                <a:ext cx="11897360" cy="2954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tr-TR" altLang="tr-TR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PORSİYON MALİYETLEME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0"/>
                  </a:spcBef>
                  <a:buNone/>
                </a:pPr>
                <a:r>
                  <a:rPr lang="tr-TR" altLang="tr-T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Örnek 3: 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NAMNAM</a:t>
                </a:r>
                <a:r>
                  <a:rPr lang="tr-TR" altLang="tr-TR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adlı et </a:t>
                </a:r>
                <a:r>
                  <a:rPr lang="tr-TR" altLang="tr-TR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restorantı</a:t>
                </a:r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akşam yemeğinde servis edilmek üzere her bir porsiyon 250 gr. olacak şekilde 60 kuverlik, kg. fiyatı 100 TL’den 15 kg. iç bonfile almıştır etmiştir. Hazırlanma aşamasında alınan etin % 20’si fire olduğuna göre elde kalan etin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altLang="tr-TR" sz="24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ullan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ı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labilir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miktar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alt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maliyeti</m:t>
                    </m:r>
                    <m:r>
                      <a:rPr lang="tr-TR" altLang="tr-TR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tr-TR" alt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porsiyon sayısı ve her bir porsiyonun fiyatı ne kadar olmuştur.</a:t>
                </a:r>
              </a:p>
              <a:p>
                <a:pPr algn="just"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458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558" y="3630"/>
                <a:ext cx="11897360" cy="2954655"/>
              </a:xfrm>
              <a:prstGeom prst="rect">
                <a:avLst/>
              </a:prstGeom>
              <a:blipFill>
                <a:blip r:embed="rId2"/>
                <a:stretch>
                  <a:fillRect l="-768" r="-82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Dikdörtgen 1"/>
              <p:cNvSpPr/>
              <p:nvPr/>
            </p:nvSpPr>
            <p:spPr>
              <a:xfrm>
                <a:off x="6470421" y="2753841"/>
                <a:ext cx="4406206" cy="1529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sz="240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m:rPr>
                          <m:sty m:val="p"/>
                        </m:rPr>
                        <a:rPr lang="tr-TR" sz="2400">
                          <a:latin typeface="Cambria Math" panose="02040503050406030204" pitchFamily="18" charset="0"/>
                        </a:rPr>
                        <m:t>eni</m:t>
                      </m:r>
                      <m:r>
                        <a:rPr lang="tr-TR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porsiyon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maliyeti</m:t>
                      </m:r>
                      <m:r>
                        <a:rPr lang="tr-TR" sz="240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tr-TR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Yeni</m:t>
                    </m:r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porsiyon</m:t>
                    </m:r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maliyeti</m:t>
                    </m:r>
                  </m:oMath>
                </a14:m>
                <a:r>
                  <a:rPr lang="tr-TR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=31.25 TL</a:t>
                </a:r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Dikdörtgen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421" y="2753841"/>
                <a:ext cx="4406206" cy="1529971"/>
              </a:xfrm>
              <a:prstGeom prst="rect">
                <a:avLst/>
              </a:prstGeom>
              <a:blipFill>
                <a:blip r:embed="rId3"/>
                <a:stretch>
                  <a:fillRect l="-277" r="-2351" b="-83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Dikdörtgen 10"/>
              <p:cNvSpPr/>
              <p:nvPr/>
            </p:nvSpPr>
            <p:spPr>
              <a:xfrm>
                <a:off x="7066958" y="4949438"/>
                <a:ext cx="3543662" cy="1105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m:rPr>
                          <m:sty m:val="p"/>
                        </m:rPr>
                        <a:rPr lang="tr-TR" i="0">
                          <a:latin typeface="Cambria Math" panose="02040503050406030204" pitchFamily="18" charset="0"/>
                        </a:rPr>
                        <m:t>eni</m:t>
                      </m:r>
                      <m:r>
                        <a:rPr lang="tr-TR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tr-TR" b="0" i="0" smtClean="0">
                          <a:latin typeface="Cambria Math" panose="02040503050406030204" pitchFamily="18" charset="0"/>
                        </a:rPr>
                        <m:t>posiyon</m:t>
                      </m:r>
                      <m:r>
                        <a:rPr lang="tr-T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tr-TR" b="0" i="0" smtClean="0">
                          <a:latin typeface="Cambria Math" panose="02040503050406030204" pitchFamily="18" charset="0"/>
                        </a:rPr>
                        <m:t>say</m:t>
                      </m:r>
                      <m:r>
                        <a:rPr lang="tr-TR" b="0" i="0" smtClean="0">
                          <a:latin typeface="Cambria Math" panose="02040503050406030204" pitchFamily="18" charset="0"/>
                        </a:rPr>
                        <m:t>𝚤</m:t>
                      </m:r>
                      <m:r>
                        <m:rPr>
                          <m:sty m:val="p"/>
                        </m:rPr>
                        <a:rPr lang="tr-TR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tr-TR" b="0" i="0" smtClean="0">
                          <a:latin typeface="Cambria Math" panose="02040503050406030204" pitchFamily="18" charset="0"/>
                        </a:rPr>
                        <m:t>𝚤</m:t>
                      </m:r>
                      <m:r>
                        <a:rPr lang="tr-TR" i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.000 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𝐺𝑅</m:t>
                          </m:r>
                        </m:num>
                        <m:den>
                          <m:r>
                            <a:rPr lang="tr-TR" b="0" i="0" smtClean="0">
                              <a:latin typeface="Cambria Math" panose="02040503050406030204" pitchFamily="18" charset="0"/>
                            </a:rPr>
                            <m:t>250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𝐺𝑅</m:t>
                          </m:r>
                        </m:den>
                      </m:f>
                    </m:oMath>
                  </m:oMathPara>
                </a14:m>
                <a:endParaRPr lang="tr-TR" sz="1400" dirty="0" smtClean="0"/>
              </a:p>
              <a:p>
                <a:endParaRPr lang="tr-TR" sz="1400" dirty="0"/>
              </a:p>
              <a:p>
                <a:r>
                  <a:rPr lang="tr-T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Yeni porsiyon sayısı= 48 adet</a:t>
                </a:r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Dikdörtgen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958" y="4949438"/>
                <a:ext cx="3543662" cy="1105239"/>
              </a:xfrm>
              <a:prstGeom prst="rect">
                <a:avLst/>
              </a:prstGeom>
              <a:blipFill>
                <a:blip r:embed="rId4"/>
                <a:stretch>
                  <a:fillRect b="-828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Metin kutusu 15"/>
              <p:cNvSpPr txBox="1"/>
              <p:nvPr/>
            </p:nvSpPr>
            <p:spPr>
              <a:xfrm>
                <a:off x="159558" y="2958285"/>
                <a:ext cx="5130572" cy="680251"/>
              </a:xfrm>
              <a:prstGeom prst="rect">
                <a:avLst/>
              </a:prstGeom>
              <a:noFill/>
              <a:ln>
                <a:solidFill>
                  <a:schemeClr val="bg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𝑆𝑎𝑡𝚤𝑛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𝑎𝑙𝑚𝑎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𝑓𝑖𝑦𝑎𝑡𝚤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𝐾𝑢𝑙𝑙𝑎𝑛𝚤𝑙𝑎𝑏𝑖𝑙𝑖𝑟𝑙𝑖𝑘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𝑂𝑟𝑎𝑛𝚤</m:t>
                        </m:r>
                      </m:den>
                    </m:f>
                  </m:oMath>
                </a14:m>
                <a:endParaRPr lang="tr-TR" dirty="0" smtClean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16" name="Metin kutus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58" y="2958285"/>
                <a:ext cx="5130572" cy="680251"/>
              </a:xfrm>
              <a:prstGeom prst="rect">
                <a:avLst/>
              </a:prstGeom>
              <a:blipFill>
                <a:blip r:embed="rId5"/>
                <a:stretch>
                  <a:fillRect l="-2607" t="-1754" r="-237"/>
                </a:stretch>
              </a:blipFill>
              <a:ln>
                <a:solidFill>
                  <a:schemeClr val="bg2"/>
                </a:solidFill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Dikdörtgen 16"/>
              <p:cNvSpPr/>
              <p:nvPr/>
            </p:nvSpPr>
            <p:spPr>
              <a:xfrm>
                <a:off x="159559" y="4145785"/>
                <a:ext cx="4103239" cy="521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(1−0,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20)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7" name="Dikdörtgen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59" y="4145785"/>
                <a:ext cx="4103239" cy="521361"/>
              </a:xfrm>
              <a:prstGeom prst="rect">
                <a:avLst/>
              </a:prstGeom>
              <a:blipFill>
                <a:blip r:embed="rId6"/>
                <a:stretch>
                  <a:fillRect l="-1189" b="-58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Dikdörtgen 17"/>
              <p:cNvSpPr/>
              <p:nvPr/>
            </p:nvSpPr>
            <p:spPr>
              <a:xfrm>
                <a:off x="159558" y="5174395"/>
                <a:ext cx="3944221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𝑇𝐿</m:t>
                        </m:r>
                      </m:num>
                      <m:den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,80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8" name="Dikdörtg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58" y="5174395"/>
                <a:ext cx="3944221" cy="506870"/>
              </a:xfrm>
              <a:prstGeom prst="rect">
                <a:avLst/>
              </a:prstGeom>
              <a:blipFill>
                <a:blip r:embed="rId7"/>
                <a:stretch>
                  <a:fillRect l="-1236" b="-361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Dikdörtgen 18"/>
              <p:cNvSpPr/>
              <p:nvPr/>
            </p:nvSpPr>
            <p:spPr>
              <a:xfrm>
                <a:off x="111533" y="6018339"/>
                <a:ext cx="42442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 smtClean="0"/>
                  <a:t>Kullanılabilir miktar maliyeti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125 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𝑇𝐿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9" name="Dikdörtgen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" y="6018339"/>
                <a:ext cx="4244239" cy="369332"/>
              </a:xfrm>
              <a:prstGeom prst="rect">
                <a:avLst/>
              </a:prstGeom>
              <a:blipFill>
                <a:blip r:embed="rId8"/>
                <a:stretch>
                  <a:fillRect l="-1148"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97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34646" y="916243"/>
            <a:ext cx="10527323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r>
              <a:rPr lang="tr-TR" b="1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  <a:p>
            <a:pPr marL="91440" marR="91440" algn="ctr">
              <a:spcBef>
                <a:spcPts val="400"/>
              </a:spcBef>
              <a:spcAft>
                <a:spcPts val="400"/>
              </a:spcAft>
            </a:pPr>
            <a:endParaRPr lang="tr-TR" b="1" dirty="0" smtClean="0">
              <a:solidFill>
                <a:srgbClr val="5F5F5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Denizer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(2005). Konaklama İşletmelerinde Yiyecek ve İçecek Yönetimi. Ankara: Detay Yayıncılık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Yılmaz, Y. (2005). Yiyecek İçecek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Sarıışık, Mehmet (2017). Yiyecek İçecek İşletmelerinde  Maliyet Kontrolü. Ankara: Detay Yayıncılık.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Çetiner, E (2002).Konaklama İşletmelerinde Muhasebe Uygulamaları. Ankara: Gazi Yayınevi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91440" algn="just">
              <a:spcBef>
                <a:spcPts val="400"/>
              </a:spcBef>
              <a:spcAft>
                <a:spcPts val="400"/>
              </a:spcAft>
            </a:pPr>
            <a:r>
              <a:rPr lang="tr-TR" dirty="0" err="1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Usal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(2006).Turizm İşletmelerinde Maliyet Analizleri</a:t>
            </a:r>
            <a:r>
              <a:rPr lang="tr-TR" dirty="0" smtClean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Ankara</a:t>
            </a:r>
            <a:r>
              <a:rPr lang="tr-TR" dirty="0">
                <a:solidFill>
                  <a:srgbClr val="5F5F5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Detay Yayıncılık</a:t>
            </a:r>
            <a:endParaRPr lang="tr-TR" sz="16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yin fırtınası hakkında sunu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52_TF03460637" id="{0832DA4E-A202-43F2-A5EE-27E99C173A88}" vid="{7A43FF2D-0693-42F6-A231-BFAA64C80588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Profesyonel beyin fırtınası sunusu</Template>
  <TotalTime>5726</TotalTime>
  <Words>661</Words>
  <Application>Microsoft Office PowerPoint</Application>
  <PresentationFormat>Geniş ekran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9" baseType="lpstr">
      <vt:lpstr>SimSun</vt:lpstr>
      <vt:lpstr>Arial</vt:lpstr>
      <vt:lpstr>Calibri</vt:lpstr>
      <vt:lpstr>Cambria Math</vt:lpstr>
      <vt:lpstr>Century Gothic</vt:lpstr>
      <vt:lpstr>Mangal</vt:lpstr>
      <vt:lpstr>Palatino Linotype</vt:lpstr>
      <vt:lpstr>Times New Roman</vt:lpstr>
      <vt:lpstr>Verdana</vt:lpstr>
      <vt:lpstr>Wingdings 2</vt:lpstr>
      <vt:lpstr>Beyin fırtınası hakkında sunu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Fuat Atasoy</dc:creator>
  <cp:lastModifiedBy>Fuat Atasoy</cp:lastModifiedBy>
  <cp:revision>171</cp:revision>
  <dcterms:created xsi:type="dcterms:W3CDTF">2019-11-06T14:40:35Z</dcterms:created>
  <dcterms:modified xsi:type="dcterms:W3CDTF">2020-05-07T20:17:22Z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