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3" d="100"/>
          <a:sy n="73" d="100"/>
        </p:scale>
        <p:origin x="61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tr-TR" smtClean="0"/>
              <a:t>Asıl başlık stili için tıklatın</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57AB8770-8579-4F08-9A2B-7046F2F1D6E9}" type="datetimeFigureOut">
              <a:rPr lang="tr-TR" smtClean="0"/>
              <a:t>8.05.2020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98FB86E6-25EA-40E5-8783-8D7BD7AC09B5}" type="slidenum">
              <a:rPr lang="tr-TR" smtClean="0"/>
              <a:t>‹#›</a:t>
            </a:fld>
            <a:endParaRPr lang="tr-T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090211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57AB8770-8579-4F08-9A2B-7046F2F1D6E9}" type="datetimeFigureOut">
              <a:rPr lang="tr-TR" smtClean="0"/>
              <a:t>8.05.2020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98FB86E6-25EA-40E5-8783-8D7BD7AC09B5}" type="slidenum">
              <a:rPr lang="tr-TR" smtClean="0"/>
              <a:t>‹#›</a:t>
            </a:fld>
            <a:endParaRPr lang="tr-TR"/>
          </a:p>
        </p:txBody>
      </p:sp>
    </p:spTree>
    <p:extLst>
      <p:ext uri="{BB962C8B-B14F-4D97-AF65-F5344CB8AC3E}">
        <p14:creationId xmlns:p14="http://schemas.microsoft.com/office/powerpoint/2010/main" val="30297678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57AB8770-8579-4F08-9A2B-7046F2F1D6E9}" type="datetimeFigureOut">
              <a:rPr lang="tr-TR" smtClean="0"/>
              <a:t>8.05.2020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98FB86E6-25EA-40E5-8783-8D7BD7AC09B5}" type="slidenum">
              <a:rPr lang="tr-TR" smtClean="0"/>
              <a:t>‹#›</a:t>
            </a:fld>
            <a:endParaRPr lang="tr-TR"/>
          </a:p>
        </p:txBody>
      </p:sp>
    </p:spTree>
    <p:extLst>
      <p:ext uri="{BB962C8B-B14F-4D97-AF65-F5344CB8AC3E}">
        <p14:creationId xmlns:p14="http://schemas.microsoft.com/office/powerpoint/2010/main" val="7899681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57AB8770-8579-4F08-9A2B-7046F2F1D6E9}" type="datetimeFigureOut">
              <a:rPr lang="tr-TR" smtClean="0"/>
              <a:t>8.05.2020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98FB86E6-25EA-40E5-8783-8D7BD7AC09B5}" type="slidenum">
              <a:rPr lang="tr-TR" smtClean="0"/>
              <a:t>‹#›</a:t>
            </a:fld>
            <a:endParaRPr lang="tr-TR"/>
          </a:p>
        </p:txBody>
      </p:sp>
    </p:spTree>
    <p:extLst>
      <p:ext uri="{BB962C8B-B14F-4D97-AF65-F5344CB8AC3E}">
        <p14:creationId xmlns:p14="http://schemas.microsoft.com/office/powerpoint/2010/main" val="40874147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57AB8770-8579-4F08-9A2B-7046F2F1D6E9}" type="datetimeFigureOut">
              <a:rPr lang="tr-TR" smtClean="0"/>
              <a:t>8.05.2020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98FB86E6-25EA-40E5-8783-8D7BD7AC09B5}" type="slidenum">
              <a:rPr lang="tr-TR" smtClean="0"/>
              <a:t>‹#›</a:t>
            </a:fld>
            <a:endParaRPr lang="tr-T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892060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57AB8770-8579-4F08-9A2B-7046F2F1D6E9}" type="datetimeFigureOut">
              <a:rPr lang="tr-TR" smtClean="0"/>
              <a:t>8.05.2020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98FB86E6-25EA-40E5-8783-8D7BD7AC09B5}" type="slidenum">
              <a:rPr lang="tr-TR" smtClean="0"/>
              <a:t>‹#›</a:t>
            </a:fld>
            <a:endParaRPr lang="tr-TR"/>
          </a:p>
        </p:txBody>
      </p:sp>
    </p:spTree>
    <p:extLst>
      <p:ext uri="{BB962C8B-B14F-4D97-AF65-F5344CB8AC3E}">
        <p14:creationId xmlns:p14="http://schemas.microsoft.com/office/powerpoint/2010/main" val="38886843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1097280" y="2582334"/>
            <a:ext cx="4937760" cy="337820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6217920" y="2582334"/>
            <a:ext cx="4937760" cy="337820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57AB8770-8579-4F08-9A2B-7046F2F1D6E9}" type="datetimeFigureOut">
              <a:rPr lang="tr-TR" smtClean="0"/>
              <a:t>8.05.2020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98FB86E6-25EA-40E5-8783-8D7BD7AC09B5}" type="slidenum">
              <a:rPr lang="tr-TR" smtClean="0"/>
              <a:t>‹#›</a:t>
            </a:fld>
            <a:endParaRPr lang="tr-TR"/>
          </a:p>
        </p:txBody>
      </p:sp>
    </p:spTree>
    <p:extLst>
      <p:ext uri="{BB962C8B-B14F-4D97-AF65-F5344CB8AC3E}">
        <p14:creationId xmlns:p14="http://schemas.microsoft.com/office/powerpoint/2010/main" val="24536833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57AB8770-8579-4F08-9A2B-7046F2F1D6E9}" type="datetimeFigureOut">
              <a:rPr lang="tr-TR" smtClean="0"/>
              <a:t>8.05.2020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98FB86E6-25EA-40E5-8783-8D7BD7AC09B5}" type="slidenum">
              <a:rPr lang="tr-TR" smtClean="0"/>
              <a:t>‹#›</a:t>
            </a:fld>
            <a:endParaRPr lang="tr-TR"/>
          </a:p>
        </p:txBody>
      </p:sp>
    </p:spTree>
    <p:extLst>
      <p:ext uri="{BB962C8B-B14F-4D97-AF65-F5344CB8AC3E}">
        <p14:creationId xmlns:p14="http://schemas.microsoft.com/office/powerpoint/2010/main" val="42505804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57AB8770-8579-4F08-9A2B-7046F2F1D6E9}" type="datetimeFigureOut">
              <a:rPr lang="tr-TR" smtClean="0"/>
              <a:t>8.05.2020</a:t>
            </a:fld>
            <a:endParaRPr lang="tr-TR"/>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tr-TR"/>
          </a:p>
        </p:txBody>
      </p:sp>
      <p:sp>
        <p:nvSpPr>
          <p:cNvPr id="9" name="Slide Number Placeholder 8"/>
          <p:cNvSpPr>
            <a:spLocks noGrp="1"/>
          </p:cNvSpPr>
          <p:nvPr>
            <p:ph type="sldNum" sz="quarter" idx="12"/>
          </p:nvPr>
        </p:nvSpPr>
        <p:spPr/>
        <p:txBody>
          <a:bodyPr/>
          <a:lstStyle/>
          <a:p>
            <a:fld id="{98FB86E6-25EA-40E5-8783-8D7BD7AC09B5}" type="slidenum">
              <a:rPr lang="tr-TR" smtClean="0"/>
              <a:t>‹#›</a:t>
            </a:fld>
            <a:endParaRPr lang="tr-TR"/>
          </a:p>
        </p:txBody>
      </p:sp>
    </p:spTree>
    <p:extLst>
      <p:ext uri="{BB962C8B-B14F-4D97-AF65-F5344CB8AC3E}">
        <p14:creationId xmlns:p14="http://schemas.microsoft.com/office/powerpoint/2010/main" val="6121206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tr-TR" smtClean="0"/>
              <a:t>Asıl başlık stili için tıklatın</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57AB8770-8579-4F08-9A2B-7046F2F1D6E9}" type="datetimeFigureOut">
              <a:rPr lang="tr-TR" smtClean="0"/>
              <a:t>8.05.2020</a:t>
            </a:fld>
            <a:endParaRPr lang="tr-TR"/>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tr-TR"/>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98FB86E6-25EA-40E5-8783-8D7BD7AC09B5}" type="slidenum">
              <a:rPr lang="tr-TR" smtClean="0"/>
              <a:t>‹#›</a:t>
            </a:fld>
            <a:endParaRPr lang="tr-TR"/>
          </a:p>
        </p:txBody>
      </p:sp>
    </p:spTree>
    <p:extLst>
      <p:ext uri="{BB962C8B-B14F-4D97-AF65-F5344CB8AC3E}">
        <p14:creationId xmlns:p14="http://schemas.microsoft.com/office/powerpoint/2010/main" val="2314105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57AB8770-8579-4F08-9A2B-7046F2F1D6E9}" type="datetimeFigureOut">
              <a:rPr lang="tr-TR" smtClean="0"/>
              <a:t>8.05.2020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98FB86E6-25EA-40E5-8783-8D7BD7AC09B5}" type="slidenum">
              <a:rPr lang="tr-TR" smtClean="0"/>
              <a:t>‹#›</a:t>
            </a:fld>
            <a:endParaRPr lang="tr-TR"/>
          </a:p>
        </p:txBody>
      </p:sp>
    </p:spTree>
    <p:extLst>
      <p:ext uri="{BB962C8B-B14F-4D97-AF65-F5344CB8AC3E}">
        <p14:creationId xmlns:p14="http://schemas.microsoft.com/office/powerpoint/2010/main" val="4851936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57AB8770-8579-4F08-9A2B-7046F2F1D6E9}" type="datetimeFigureOut">
              <a:rPr lang="tr-TR" smtClean="0"/>
              <a:t>8.05.2020</a:t>
            </a:fld>
            <a:endParaRPr lang="tr-TR"/>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tr-TR"/>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98FB86E6-25EA-40E5-8783-8D7BD7AC09B5}" type="slidenum">
              <a:rPr lang="tr-TR" smtClean="0"/>
              <a:t>‹#›</a:t>
            </a:fld>
            <a:endParaRPr lang="tr-TR"/>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7403803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dirty="0" smtClean="0"/>
              <a:t>Fenomenoloji</a:t>
            </a:r>
            <a:endParaRPr lang="tr-TR" dirty="0"/>
          </a:p>
        </p:txBody>
      </p:sp>
    </p:spTree>
    <p:extLst>
      <p:ext uri="{BB962C8B-B14F-4D97-AF65-F5344CB8AC3E}">
        <p14:creationId xmlns:p14="http://schemas.microsoft.com/office/powerpoint/2010/main" val="36474902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a:bodyPr>
          <a:lstStyle/>
          <a:p>
            <a:r>
              <a:rPr lang="tr-TR" dirty="0" err="1" smtClean="0"/>
              <a:t>Husserl</a:t>
            </a:r>
            <a:endParaRPr lang="tr-TR" dirty="0" smtClean="0"/>
          </a:p>
          <a:p>
            <a:pPr marL="0" indent="0">
              <a:buNone/>
            </a:pPr>
            <a:r>
              <a:rPr lang="tr-TR" dirty="0" smtClean="0"/>
              <a:t>Başta varoluşçu felsefe olmak üzere, çağdaş pek çok düşünce okulunu derinden etkileyen fenomenolojinin kurucusu </a:t>
            </a:r>
            <a:r>
              <a:rPr lang="tr-TR" dirty="0" err="1" smtClean="0"/>
              <a:t>Edmund</a:t>
            </a:r>
            <a:r>
              <a:rPr lang="tr-TR" dirty="0" smtClean="0"/>
              <a:t> </a:t>
            </a:r>
            <a:r>
              <a:rPr lang="tr-TR" dirty="0" err="1" smtClean="0"/>
              <a:t>Husserl’dir</a:t>
            </a:r>
            <a:r>
              <a:rPr lang="tr-TR" dirty="0" smtClean="0"/>
              <a:t> (1859-1938). Filozof kariyeri boyunca </a:t>
            </a:r>
            <a:r>
              <a:rPr lang="tr-TR" dirty="0" err="1" smtClean="0"/>
              <a:t>doğabilimlerinin</a:t>
            </a:r>
            <a:r>
              <a:rPr lang="tr-TR" dirty="0" smtClean="0"/>
              <a:t> bilimsel aklının, moral ve kültürel değer alanlarını egemenliği altına almaya yönelik yayılmacı eğilimlerine karşı çıkan </a:t>
            </a:r>
            <a:r>
              <a:rPr lang="tr-TR" dirty="0" err="1" smtClean="0"/>
              <a:t>Husserl</a:t>
            </a:r>
            <a:r>
              <a:rPr lang="tr-TR" dirty="0" smtClean="0"/>
              <a:t>, kültürün tüm alanlarını kuşatacak yeni bir felsefe anlayışının savunuculuğunu yapmıştır. Buna göre o, “bir yandan </a:t>
            </a:r>
            <a:r>
              <a:rPr lang="tr-TR" dirty="0" err="1" smtClean="0"/>
              <a:t>doğabilimlerinin</a:t>
            </a:r>
            <a:r>
              <a:rPr lang="tr-TR" dirty="0" smtClean="0"/>
              <a:t> </a:t>
            </a:r>
            <a:r>
              <a:rPr lang="tr-TR" dirty="0" err="1" smtClean="0"/>
              <a:t>nesnelci</a:t>
            </a:r>
            <a:r>
              <a:rPr lang="tr-TR" dirty="0" smtClean="0"/>
              <a:t> gücünü, öznenin kurucu rolüne ilişkin bir kavrayışın zuhuruna engel olmaktan alıkoyarken, diğer yandan da </a:t>
            </a:r>
            <a:r>
              <a:rPr lang="tr-TR" dirty="0" err="1" smtClean="0"/>
              <a:t>doğabilimlerini</a:t>
            </a:r>
            <a:r>
              <a:rPr lang="tr-TR" dirty="0" smtClean="0"/>
              <a:t> kendisine şiddetle ihtiyaç duyulan sağlam bir zemine oturtacak yepyeni ve kesin bir felsefe oluşturmayı” amaçlar.</a:t>
            </a:r>
            <a:r>
              <a:rPr lang="tr-TR" dirty="0" smtClean="0"/>
              <a:t>  (Ahmet Cevizci, Felsefe Tarihi, Say Yayınları 2009 s.651.)</a:t>
            </a:r>
          </a:p>
          <a:p>
            <a:pPr marL="0" indent="0">
              <a:buNone/>
            </a:pPr>
            <a:endParaRPr lang="tr-TR" dirty="0" smtClean="0"/>
          </a:p>
          <a:p>
            <a:pPr marL="0" indent="0">
              <a:buNone/>
            </a:pPr>
            <a:endParaRPr lang="tr-TR" dirty="0"/>
          </a:p>
        </p:txBody>
      </p:sp>
    </p:spTree>
    <p:extLst>
      <p:ext uri="{BB962C8B-B14F-4D97-AF65-F5344CB8AC3E}">
        <p14:creationId xmlns:p14="http://schemas.microsoft.com/office/powerpoint/2010/main" val="41537584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r>
              <a:rPr lang="tr-TR" dirty="0"/>
              <a:t> Onun böyle bir amaç doğrultusunda, yani yeni bir felsefe inşa etme hedefi yönünde başlattığı hareketin ilk durağında, bir kriz tespiti bulunur. Çünkü onu yeni bir felsefe olarak fenomenolojiyi oluşturmaya sevk eden ilk ve en önemli şey, Batı kültürünün hakiki doğrultusunu yitirip gerçek amacını kaybetmiş olduğu yönündeki derin ve sarsılmaz kanaati olmuştur. Bu kanaatini temel felsefe eserlerinden biri olan Felsefe ve Avrupa İnsanının Krizi adlı kitabında açıklıkla ortaya koyan </a:t>
            </a:r>
            <a:r>
              <a:rPr lang="tr-TR" dirty="0" err="1"/>
              <a:t>Husserl</a:t>
            </a:r>
            <a:r>
              <a:rPr lang="tr-TR" dirty="0"/>
              <a:t>, krizi felsefenin hedefinden sapması, gerçek amacından uzaklaşması diye ifade eder. (Ahmet Cevizci, Felsefe Tarihi, Say Yayınları 2009 s.651.)</a:t>
            </a:r>
          </a:p>
          <a:p>
            <a:endParaRPr lang="tr-TR" dirty="0"/>
          </a:p>
        </p:txBody>
      </p:sp>
    </p:spTree>
    <p:extLst>
      <p:ext uri="{BB962C8B-B14F-4D97-AF65-F5344CB8AC3E}">
        <p14:creationId xmlns:p14="http://schemas.microsoft.com/office/powerpoint/2010/main" val="33599495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r>
              <a:rPr lang="tr-TR" dirty="0" err="1"/>
              <a:t>Heidegger</a:t>
            </a:r>
            <a:r>
              <a:rPr lang="tr-TR" dirty="0"/>
              <a:t> </a:t>
            </a:r>
            <a:endParaRPr lang="tr-TR" dirty="0" smtClean="0"/>
          </a:p>
          <a:p>
            <a:r>
              <a:rPr lang="tr-TR" dirty="0" err="1"/>
              <a:t>Husserl’in</a:t>
            </a:r>
            <a:r>
              <a:rPr lang="tr-TR" dirty="0"/>
              <a:t> açtığı fenomenoloji yolundan gidenlerin en başında Martin </a:t>
            </a:r>
            <a:r>
              <a:rPr lang="tr-TR" dirty="0" err="1"/>
              <a:t>Heidegger</a:t>
            </a:r>
            <a:r>
              <a:rPr lang="tr-TR" dirty="0"/>
              <a:t> (1889-1976) bulunur. Bunu doğrulayan pek çok şeyden biri de </a:t>
            </a:r>
            <a:r>
              <a:rPr lang="tr-TR" dirty="0" err="1"/>
              <a:t>Heidegger’in</a:t>
            </a:r>
            <a:r>
              <a:rPr lang="tr-TR" dirty="0"/>
              <a:t>, formel anlamda </a:t>
            </a:r>
            <a:r>
              <a:rPr lang="tr-TR" dirty="0" err="1"/>
              <a:t>Husserl’in</a:t>
            </a:r>
            <a:r>
              <a:rPr lang="tr-TR" dirty="0"/>
              <a:t> öğrencisi olmasa da Freiburg Üniversitesi’ndeki hocalık kariyerinin ilk yıllarında üstat ile bir süre fenomenoloji üzerinde çalıştıktan sonra, </a:t>
            </a:r>
            <a:r>
              <a:rPr lang="tr-TR" dirty="0" err="1"/>
              <a:t>Husserl’in</a:t>
            </a:r>
            <a:r>
              <a:rPr lang="tr-TR" dirty="0"/>
              <a:t> felsefede uzunca bir süreden beri aradığı </a:t>
            </a:r>
            <a:r>
              <a:rPr lang="tr-TR" dirty="0" smtClean="0"/>
              <a:t>mirasçısını </a:t>
            </a:r>
            <a:r>
              <a:rPr lang="tr-TR" dirty="0"/>
              <a:t>bulduğu inancına kapılıp, kürsüyü ve profesörlük kadrosunu </a:t>
            </a:r>
            <a:r>
              <a:rPr lang="tr-TR" dirty="0" err="1"/>
              <a:t>Heidegger’e</a:t>
            </a:r>
            <a:r>
              <a:rPr lang="tr-TR" dirty="0"/>
              <a:t> </a:t>
            </a:r>
            <a:r>
              <a:rPr lang="tr-TR" dirty="0" smtClean="0"/>
              <a:t>bırakmasıdır</a:t>
            </a:r>
            <a:r>
              <a:rPr lang="en-US" dirty="0"/>
              <a:t>. (Ahmet </a:t>
            </a:r>
            <a:r>
              <a:rPr lang="en-US" dirty="0" err="1"/>
              <a:t>Cevizci</a:t>
            </a:r>
            <a:r>
              <a:rPr lang="en-US" dirty="0"/>
              <a:t>, </a:t>
            </a:r>
            <a:r>
              <a:rPr lang="en-US" dirty="0" err="1"/>
              <a:t>Felsefe</a:t>
            </a:r>
            <a:r>
              <a:rPr lang="en-US" dirty="0"/>
              <a:t> </a:t>
            </a:r>
            <a:r>
              <a:rPr lang="en-US" dirty="0" err="1"/>
              <a:t>Tarihi</a:t>
            </a:r>
            <a:r>
              <a:rPr lang="en-US" dirty="0"/>
              <a:t>, Say </a:t>
            </a:r>
            <a:r>
              <a:rPr lang="en-US" dirty="0" err="1"/>
              <a:t>Yayınları</a:t>
            </a:r>
            <a:r>
              <a:rPr lang="en-US" dirty="0"/>
              <a:t> 2009 </a:t>
            </a:r>
            <a:r>
              <a:rPr lang="en-US" dirty="0" smtClean="0"/>
              <a:t>s.</a:t>
            </a:r>
            <a:r>
              <a:rPr lang="tr-TR" dirty="0" smtClean="0"/>
              <a:t>65</a:t>
            </a:r>
            <a:r>
              <a:rPr lang="en-US" dirty="0" smtClean="0"/>
              <a:t>7</a:t>
            </a:r>
            <a:r>
              <a:rPr lang="en-US" dirty="0"/>
              <a:t>.)</a:t>
            </a:r>
          </a:p>
          <a:p>
            <a:endParaRPr lang="tr-TR" dirty="0"/>
          </a:p>
        </p:txBody>
      </p:sp>
    </p:spTree>
    <p:extLst>
      <p:ext uri="{BB962C8B-B14F-4D97-AF65-F5344CB8AC3E}">
        <p14:creationId xmlns:p14="http://schemas.microsoft.com/office/powerpoint/2010/main" val="16661243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r>
              <a:rPr lang="tr-TR" dirty="0" err="1"/>
              <a:t>Heidegger’in</a:t>
            </a:r>
            <a:r>
              <a:rPr lang="tr-TR" dirty="0"/>
              <a:t> </a:t>
            </a:r>
            <a:r>
              <a:rPr lang="tr-TR" dirty="0" err="1"/>
              <a:t>fenomenolojik</a:t>
            </a:r>
            <a:r>
              <a:rPr lang="tr-TR" dirty="0"/>
              <a:t> gelenek içinde yer almasına, bu geleneğin en önemli isimlerinden biri olmasına rağmen, ilgilerinin baştan sona farklılık gösterdiği söylenebilir. Gerçekten de ilgileri daha ziyade metafiziksel olan </a:t>
            </a:r>
            <a:r>
              <a:rPr lang="tr-TR" dirty="0" err="1"/>
              <a:t>Heidegger</a:t>
            </a:r>
            <a:r>
              <a:rPr lang="tr-TR" dirty="0"/>
              <a:t>, henüz bir teoloji öğrencisiyken, aynen Aristoteles gibi, “varlığın çok farklı türden şeylere ve farklı anlamlarda yüklenmesinden hareket ederek, onun en temel anlamının ne olduğu </a:t>
            </a:r>
            <a:r>
              <a:rPr lang="tr-TR" dirty="0" err="1"/>
              <a:t>sorusu”yla</a:t>
            </a:r>
            <a:r>
              <a:rPr lang="tr-TR" dirty="0"/>
              <a:t> ilgilenmişti. Onu </a:t>
            </a:r>
            <a:r>
              <a:rPr lang="tr-TR" dirty="0" err="1"/>
              <a:t>fenomenolojik</a:t>
            </a:r>
            <a:r>
              <a:rPr lang="tr-TR" dirty="0"/>
              <a:t> gelenek içine oturtan şey de işte bu durumdu. Başka bir deyişle, onun düşüncesi veya yaklaşımını bütünüyle yeni ve özgün hale getiren şey, </a:t>
            </a:r>
            <a:r>
              <a:rPr lang="tr-TR" dirty="0" err="1"/>
              <a:t>fenomenolojik</a:t>
            </a:r>
            <a:r>
              <a:rPr lang="tr-TR" dirty="0"/>
              <a:t> yöntemi varlık problemine uygulamasıydı. </a:t>
            </a:r>
            <a:r>
              <a:rPr lang="en-US" dirty="0"/>
              <a:t>(Ahmet </a:t>
            </a:r>
            <a:r>
              <a:rPr lang="en-US" dirty="0" err="1"/>
              <a:t>Cevizci</a:t>
            </a:r>
            <a:r>
              <a:rPr lang="en-US" dirty="0"/>
              <a:t>, </a:t>
            </a:r>
            <a:r>
              <a:rPr lang="en-US" dirty="0" err="1"/>
              <a:t>Felsefe</a:t>
            </a:r>
            <a:r>
              <a:rPr lang="en-US" dirty="0"/>
              <a:t> </a:t>
            </a:r>
            <a:r>
              <a:rPr lang="en-US" dirty="0" err="1"/>
              <a:t>Tarihi</a:t>
            </a:r>
            <a:r>
              <a:rPr lang="en-US" dirty="0"/>
              <a:t>, Say </a:t>
            </a:r>
            <a:r>
              <a:rPr lang="en-US" dirty="0" err="1"/>
              <a:t>Yayınları</a:t>
            </a:r>
            <a:r>
              <a:rPr lang="en-US" dirty="0"/>
              <a:t> 2009 s.</a:t>
            </a:r>
            <a:r>
              <a:rPr lang="tr-TR" dirty="0"/>
              <a:t>65</a:t>
            </a:r>
            <a:r>
              <a:rPr lang="en-US" dirty="0"/>
              <a:t>7.)</a:t>
            </a:r>
          </a:p>
          <a:p>
            <a:endParaRPr lang="tr-TR" dirty="0"/>
          </a:p>
          <a:p>
            <a:endParaRPr lang="tr-TR" dirty="0"/>
          </a:p>
        </p:txBody>
      </p:sp>
    </p:spTree>
    <p:extLst>
      <p:ext uri="{BB962C8B-B14F-4D97-AF65-F5344CB8AC3E}">
        <p14:creationId xmlns:p14="http://schemas.microsoft.com/office/powerpoint/2010/main" val="22774697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r>
              <a:rPr lang="tr-TR" dirty="0" err="1"/>
              <a:t>Heidegger</a:t>
            </a:r>
            <a:r>
              <a:rPr lang="tr-TR" dirty="0"/>
              <a:t> </a:t>
            </a:r>
            <a:r>
              <a:rPr lang="tr-TR" dirty="0" err="1"/>
              <a:t>fenomenolojik</a:t>
            </a:r>
            <a:r>
              <a:rPr lang="tr-TR" dirty="0"/>
              <a:t> </a:t>
            </a:r>
            <a:r>
              <a:rPr lang="tr-TR" dirty="0" err="1"/>
              <a:t>epokhe</a:t>
            </a:r>
            <a:r>
              <a:rPr lang="tr-TR" dirty="0"/>
              <a:t> sonucunda erişilen deneyimde, bizim kendimizi sadece </a:t>
            </a:r>
            <a:r>
              <a:rPr lang="tr-TR" dirty="0" err="1"/>
              <a:t>doğabilimcilerinin</a:t>
            </a:r>
            <a:r>
              <a:rPr lang="tr-TR" dirty="0"/>
              <a:t> değil, fakat eski metafizikçilerin hatalı </a:t>
            </a:r>
            <a:r>
              <a:rPr lang="tr-TR" dirty="0" err="1"/>
              <a:t>önkabul</a:t>
            </a:r>
            <a:r>
              <a:rPr lang="tr-TR" dirty="0"/>
              <a:t> ve yanlış önyargılarından kurtardığımızı ve varlığın bize kendisini ancak bundan sonra </a:t>
            </a:r>
            <a:r>
              <a:rPr lang="tr-TR" dirty="0" err="1"/>
              <a:t>açımladığını</a:t>
            </a:r>
            <a:r>
              <a:rPr lang="tr-TR" dirty="0"/>
              <a:t> söyler. Buradan da anlaşılacağı üzere, </a:t>
            </a:r>
            <a:r>
              <a:rPr lang="tr-TR" dirty="0" err="1"/>
              <a:t>Husserl’in</a:t>
            </a:r>
            <a:r>
              <a:rPr lang="tr-TR" dirty="0"/>
              <a:t> fenomenolojisiyle </a:t>
            </a:r>
            <a:r>
              <a:rPr lang="tr-TR" dirty="0" err="1"/>
              <a:t>Heidegger’in</a:t>
            </a:r>
            <a:r>
              <a:rPr lang="tr-TR" dirty="0"/>
              <a:t> fenomenolojisi arasındaki en önemli farklılık, onda araştırılacak, ele alınacak konunun ne olduğuyla ilgili bir farklılık olmak durumundadır. Fenomenolojinin konusu </a:t>
            </a:r>
            <a:r>
              <a:rPr lang="tr-TR" dirty="0" err="1"/>
              <a:t>Husserl’de</a:t>
            </a:r>
            <a:r>
              <a:rPr lang="tr-TR" dirty="0"/>
              <a:t>, bireysel, saf bilincin varlığı da dâhil olmak üzere, tek tek varlıklar iken, </a:t>
            </a:r>
            <a:r>
              <a:rPr lang="tr-TR" dirty="0" err="1"/>
              <a:t>Heidegger’de</a:t>
            </a:r>
            <a:r>
              <a:rPr lang="tr-TR" dirty="0"/>
              <a:t> varlığın kendisidir. </a:t>
            </a:r>
            <a:r>
              <a:rPr lang="tr-TR" dirty="0" err="1"/>
              <a:t>Heidegger’in</a:t>
            </a:r>
            <a:r>
              <a:rPr lang="tr-TR" dirty="0"/>
              <a:t> fenomenolojiyi bir konudan ziyade bir yöntem olarak görmesinin ve fenomenolojisini bir tür “varlık fenomenolojisi” şeklinde tanımlamasının nedeni budur. </a:t>
            </a:r>
            <a:r>
              <a:rPr lang="en-US" dirty="0"/>
              <a:t>(Ahmet </a:t>
            </a:r>
            <a:r>
              <a:rPr lang="en-US" dirty="0" err="1"/>
              <a:t>Cevizci</a:t>
            </a:r>
            <a:r>
              <a:rPr lang="en-US" dirty="0"/>
              <a:t>, </a:t>
            </a:r>
            <a:r>
              <a:rPr lang="en-US" dirty="0" err="1"/>
              <a:t>Felsefe</a:t>
            </a:r>
            <a:r>
              <a:rPr lang="en-US" dirty="0"/>
              <a:t> </a:t>
            </a:r>
            <a:r>
              <a:rPr lang="en-US" dirty="0" err="1"/>
              <a:t>Tarihi</a:t>
            </a:r>
            <a:r>
              <a:rPr lang="en-US" dirty="0"/>
              <a:t>, Say </a:t>
            </a:r>
            <a:r>
              <a:rPr lang="en-US" dirty="0" err="1"/>
              <a:t>Yayınları</a:t>
            </a:r>
            <a:r>
              <a:rPr lang="en-US" dirty="0"/>
              <a:t> 2009 s.</a:t>
            </a:r>
            <a:r>
              <a:rPr lang="tr-TR" dirty="0"/>
              <a:t>65</a:t>
            </a:r>
            <a:r>
              <a:rPr lang="en-US" dirty="0"/>
              <a:t>7.)</a:t>
            </a:r>
          </a:p>
          <a:p>
            <a:endParaRPr lang="tr-TR" dirty="0"/>
          </a:p>
        </p:txBody>
      </p:sp>
    </p:spTree>
    <p:extLst>
      <p:ext uri="{BB962C8B-B14F-4D97-AF65-F5344CB8AC3E}">
        <p14:creationId xmlns:p14="http://schemas.microsoft.com/office/powerpoint/2010/main" val="1581687619"/>
      </p:ext>
    </p:extLst>
  </p:cSld>
  <p:clrMapOvr>
    <a:masterClrMapping/>
  </p:clrMapOvr>
</p:sld>
</file>

<file path=ppt/theme/theme1.xml><?xml version="1.0" encoding="utf-8"?>
<a:theme xmlns:a="http://schemas.openxmlformats.org/drawingml/2006/main" name="Geçmişe bakış">
  <a:themeElements>
    <a:clrScheme name="Geçmişe bakış">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Geçmişe bakış">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eçmişe bakış">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emplate>Retrospect</Template>
  <TotalTime>8</TotalTime>
  <Words>517</Words>
  <Application>Microsoft Office PowerPoint</Application>
  <PresentationFormat>Geniş ekran</PresentationFormat>
  <Paragraphs>8</Paragraphs>
  <Slides>6</Slides>
  <Notes>0</Notes>
  <HiddenSlides>0</HiddenSlides>
  <MMClips>0</MMClips>
  <ScaleCrop>false</ScaleCrop>
  <HeadingPairs>
    <vt:vector size="6" baseType="variant">
      <vt:variant>
        <vt:lpstr>Kullanılan Yazı Tipleri</vt:lpstr>
      </vt:variant>
      <vt:variant>
        <vt:i4>2</vt:i4>
      </vt:variant>
      <vt:variant>
        <vt:lpstr>Tema</vt:lpstr>
      </vt:variant>
      <vt:variant>
        <vt:i4>1</vt:i4>
      </vt:variant>
      <vt:variant>
        <vt:lpstr>Slayt Başlıkları</vt:lpstr>
      </vt:variant>
      <vt:variant>
        <vt:i4>6</vt:i4>
      </vt:variant>
    </vt:vector>
  </HeadingPairs>
  <TitlesOfParts>
    <vt:vector size="9" baseType="lpstr">
      <vt:lpstr>Calibri</vt:lpstr>
      <vt:lpstr>Calibri Light</vt:lpstr>
      <vt:lpstr>Geçmişe bakış</vt:lpstr>
      <vt:lpstr>Fenomenoloji</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Fenomenoloji</dc:title>
  <dc:creator>ZEHRA</dc:creator>
  <cp:lastModifiedBy>ZEHRA</cp:lastModifiedBy>
  <cp:revision>2</cp:revision>
  <dcterms:created xsi:type="dcterms:W3CDTF">2020-05-07T22:42:58Z</dcterms:created>
  <dcterms:modified xsi:type="dcterms:W3CDTF">2020-05-07T22:51:12Z</dcterms:modified>
</cp:coreProperties>
</file>