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70" r:id="rId9"/>
    <p:sldId id="263" r:id="rId10"/>
    <p:sldId id="264" r:id="rId11"/>
    <p:sldId id="265" r:id="rId12"/>
    <p:sldId id="267" r:id="rId13"/>
    <p:sldId id="268" r:id="rId14"/>
    <p:sldId id="269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F460-B6FA-43F0-8D41-D47FA39F36D0}" type="datetimeFigureOut">
              <a:rPr lang="tr-TR" smtClean="0"/>
              <a:pPr/>
              <a:t>8.05.2020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8614-FBC5-47DA-AB66-9414DFE19D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F460-B6FA-43F0-8D41-D47FA39F36D0}" type="datetimeFigureOut">
              <a:rPr lang="tr-TR" smtClean="0"/>
              <a:pPr/>
              <a:t>8.05.2020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8614-FBC5-47DA-AB66-9414DFE19D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F460-B6FA-43F0-8D41-D47FA39F36D0}" type="datetimeFigureOut">
              <a:rPr lang="tr-TR" smtClean="0"/>
              <a:pPr/>
              <a:t>8.05.2020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8614-FBC5-47DA-AB66-9414DFE19D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F460-B6FA-43F0-8D41-D47FA39F36D0}" type="datetimeFigureOut">
              <a:rPr lang="tr-TR" smtClean="0"/>
              <a:pPr/>
              <a:t>8.05.2020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8614-FBC5-47DA-AB66-9414DFE19D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F460-B6FA-43F0-8D41-D47FA39F36D0}" type="datetimeFigureOut">
              <a:rPr lang="tr-TR" smtClean="0"/>
              <a:pPr/>
              <a:t>8.05.2020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8614-FBC5-47DA-AB66-9414DFE19D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F460-B6FA-43F0-8D41-D47FA39F36D0}" type="datetimeFigureOut">
              <a:rPr lang="tr-TR" smtClean="0"/>
              <a:pPr/>
              <a:t>8.05.2020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8614-FBC5-47DA-AB66-9414DFE19D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F460-B6FA-43F0-8D41-D47FA39F36D0}" type="datetimeFigureOut">
              <a:rPr lang="tr-TR" smtClean="0"/>
              <a:pPr/>
              <a:t>8.05.2020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8614-FBC5-47DA-AB66-9414DFE19D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F460-B6FA-43F0-8D41-D47FA39F36D0}" type="datetimeFigureOut">
              <a:rPr lang="tr-TR" smtClean="0"/>
              <a:pPr/>
              <a:t>8.05.2020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8614-FBC5-47DA-AB66-9414DFE19D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F460-B6FA-43F0-8D41-D47FA39F36D0}" type="datetimeFigureOut">
              <a:rPr lang="tr-TR" smtClean="0"/>
              <a:pPr/>
              <a:t>8.05.2020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8614-FBC5-47DA-AB66-9414DFE19D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F460-B6FA-43F0-8D41-D47FA39F36D0}" type="datetimeFigureOut">
              <a:rPr lang="tr-TR" smtClean="0"/>
              <a:pPr/>
              <a:t>8.05.2020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8614-FBC5-47DA-AB66-9414DFE19D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F460-B6FA-43F0-8D41-D47FA39F36D0}" type="datetimeFigureOut">
              <a:rPr lang="tr-TR" smtClean="0"/>
              <a:pPr/>
              <a:t>8.05.2020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B668614-FBC5-47DA-AB66-9414DFE19DF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6DF460-B6FA-43F0-8D41-D47FA39F36D0}" type="datetimeFigureOut">
              <a:rPr lang="tr-TR" smtClean="0"/>
              <a:pPr/>
              <a:t>8.05.2020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668614-FBC5-47DA-AB66-9414DFE19DFC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85720" y="-285776"/>
            <a:ext cx="8429684" cy="2414590"/>
          </a:xfrm>
        </p:spPr>
        <p:txBody>
          <a:bodyPr>
            <a:normAutofit/>
          </a:bodyPr>
          <a:lstStyle/>
          <a:p>
            <a:pPr algn="ctr"/>
            <a:r>
              <a:rPr lang="tr-TR" sz="3200" dirty="0" smtClean="0"/>
              <a:t>ÇOCUKLUK ÇAĞINDA SIK GÖRÜLEN GENETİK HASTALIKLAR</a:t>
            </a:r>
            <a:endParaRPr lang="tr-TR" sz="32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171728" y="5819804"/>
            <a:ext cx="6400800" cy="1752600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002060"/>
                </a:solidFill>
                <a:latin typeface="+mj-lt"/>
              </a:rPr>
              <a:t>Öğr</a:t>
            </a:r>
            <a:r>
              <a:rPr lang="tr-TR" sz="2400" b="1" dirty="0" smtClean="0">
                <a:solidFill>
                  <a:srgbClr val="002060"/>
                </a:solidFill>
                <a:latin typeface="+mj-lt"/>
              </a:rPr>
              <a:t>. Gör. Dr. Fatih GÜNAY</a:t>
            </a:r>
            <a:endParaRPr lang="tr-TR" sz="2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8845" y="2428867"/>
            <a:ext cx="4586295" cy="314327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b="1" dirty="0" err="1" smtClean="0"/>
              <a:t>Marfan</a:t>
            </a:r>
            <a:r>
              <a:rPr lang="tr-TR" sz="2800" b="1" dirty="0" smtClean="0"/>
              <a:t> sendromu</a:t>
            </a:r>
            <a:endParaRPr lang="tr-TR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3116"/>
            <a:ext cx="2928958" cy="257176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8" name="1 Başlık"/>
          <p:cNvSpPr txBox="1">
            <a:spLocks/>
          </p:cNvSpPr>
          <p:nvPr/>
        </p:nvSpPr>
        <p:spPr>
          <a:xfrm>
            <a:off x="1571604" y="4857760"/>
            <a:ext cx="5500726" cy="92868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Uzun parmaklar</a:t>
            </a:r>
            <a:r>
              <a:rPr kumimoji="0" lang="tr-TR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tr-T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Araknodaktili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3116"/>
            <a:ext cx="3233744" cy="257176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8680" y="7141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 smtClean="0"/>
              <a:t>Marfan</a:t>
            </a:r>
            <a:r>
              <a:rPr lang="tr-TR" sz="2800" b="1" dirty="0" smtClean="0"/>
              <a:t> sendromu</a:t>
            </a:r>
            <a:endParaRPr lang="tr-TR" sz="2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3000395" cy="221457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2557506" y="4286256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Hipermobil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ekstremiteler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71612"/>
            <a:ext cx="3143272" cy="221457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857628"/>
            <a:ext cx="3000396" cy="2428892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3042" y="2357430"/>
            <a:ext cx="1885950" cy="285752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357430"/>
            <a:ext cx="3214710" cy="285752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1 Başlık"/>
          <p:cNvSpPr txBox="1">
            <a:spLocks/>
          </p:cNvSpPr>
          <p:nvPr/>
        </p:nvSpPr>
        <p:spPr>
          <a:xfrm>
            <a:off x="609600" y="21429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Marfan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sendromu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642910" y="52863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/>
              <a:t>Uzun boy </a:t>
            </a:r>
            <a:endParaRPr lang="tr-TR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85992"/>
            <a:ext cx="2732766" cy="292895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285992"/>
            <a:ext cx="3638550" cy="292895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1 Başlık"/>
          <p:cNvSpPr txBox="1">
            <a:spLocks/>
          </p:cNvSpPr>
          <p:nvPr/>
        </p:nvSpPr>
        <p:spPr>
          <a:xfrm>
            <a:off x="609600" y="21429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Marfan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sendromu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Başlık"/>
          <p:cNvSpPr txBox="1">
            <a:spLocks/>
          </p:cNvSpPr>
          <p:nvPr/>
        </p:nvSpPr>
        <p:spPr>
          <a:xfrm>
            <a:off x="642910" y="521495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Lens </a:t>
            </a:r>
            <a:r>
              <a:rPr lang="tr-TR" sz="28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subluksasyonu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714620"/>
            <a:ext cx="4000528" cy="2357453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609600" y="21429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Marfan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sendromu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642910" y="52863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Aort kökünde </a:t>
            </a:r>
            <a:r>
              <a:rPr kumimoji="0" lang="tr-T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dilatasyon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 smtClean="0"/>
              <a:t>Di</a:t>
            </a:r>
            <a:r>
              <a:rPr lang="tr-TR" sz="2800" b="1" dirty="0" smtClean="0"/>
              <a:t> George sendromu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>
                <a:latin typeface="+mj-lt"/>
              </a:rPr>
              <a:t>22q11 </a:t>
            </a:r>
            <a:r>
              <a:rPr lang="tr-TR" sz="2000" dirty="0" err="1" smtClean="0">
                <a:latin typeface="+mj-lt"/>
              </a:rPr>
              <a:t>delesyonu</a:t>
            </a:r>
            <a:r>
              <a:rPr lang="tr-TR" sz="2000" dirty="0" smtClean="0">
                <a:latin typeface="+mj-lt"/>
              </a:rPr>
              <a:t> sonucu ortaya çıkar</a:t>
            </a:r>
          </a:p>
          <a:p>
            <a:endParaRPr lang="tr-TR" sz="2000" dirty="0" smtClean="0">
              <a:latin typeface="+mj-lt"/>
            </a:endParaRPr>
          </a:p>
          <a:p>
            <a:r>
              <a:rPr lang="tr-TR" sz="2000" dirty="0" smtClean="0">
                <a:latin typeface="+mj-lt"/>
              </a:rPr>
              <a:t>Sıklığı: 1/3000-6000 canlı doğum</a:t>
            </a:r>
          </a:p>
          <a:p>
            <a:endParaRPr lang="tr-TR" sz="2000" dirty="0" smtClean="0">
              <a:latin typeface="+mj-lt"/>
            </a:endParaRPr>
          </a:p>
          <a:p>
            <a:r>
              <a:rPr lang="tr-TR" sz="2000" dirty="0" err="1" smtClean="0">
                <a:latin typeface="+mj-lt"/>
              </a:rPr>
              <a:t>Timus</a:t>
            </a:r>
            <a:r>
              <a:rPr lang="tr-TR" sz="2000" dirty="0" smtClean="0">
                <a:latin typeface="+mj-lt"/>
              </a:rPr>
              <a:t> ve </a:t>
            </a:r>
            <a:r>
              <a:rPr lang="tr-TR" sz="2000" dirty="0" err="1" smtClean="0">
                <a:latin typeface="+mj-lt"/>
              </a:rPr>
              <a:t>paratiroid</a:t>
            </a:r>
            <a:r>
              <a:rPr lang="tr-TR" sz="2000" dirty="0" smtClean="0">
                <a:latin typeface="+mj-lt"/>
              </a:rPr>
              <a:t> bez yokluğu vardır</a:t>
            </a:r>
          </a:p>
          <a:p>
            <a:endParaRPr lang="tr-TR" sz="2000" dirty="0" smtClean="0">
              <a:latin typeface="+mj-lt"/>
            </a:endParaRPr>
          </a:p>
          <a:p>
            <a:r>
              <a:rPr lang="tr-TR" sz="2000" dirty="0" smtClean="0">
                <a:latin typeface="+mj-lt"/>
              </a:rPr>
              <a:t>Doğumdan sonra </a:t>
            </a:r>
            <a:r>
              <a:rPr lang="tr-TR" sz="2000" dirty="0" err="1" smtClean="0">
                <a:latin typeface="+mj-lt"/>
              </a:rPr>
              <a:t>hipokalsemi</a:t>
            </a:r>
            <a:r>
              <a:rPr lang="tr-TR" sz="2000" dirty="0" smtClean="0">
                <a:latin typeface="+mj-lt"/>
              </a:rPr>
              <a:t> ve </a:t>
            </a:r>
            <a:r>
              <a:rPr lang="tr-TR" sz="2000" dirty="0" err="1" smtClean="0">
                <a:latin typeface="+mj-lt"/>
              </a:rPr>
              <a:t>konvülziyon</a:t>
            </a:r>
            <a:r>
              <a:rPr lang="tr-TR" sz="2000" dirty="0" smtClean="0">
                <a:latin typeface="+mj-lt"/>
              </a:rPr>
              <a:t> gelişir</a:t>
            </a:r>
          </a:p>
          <a:p>
            <a:endParaRPr lang="tr-TR" sz="2000" dirty="0" smtClean="0">
              <a:latin typeface="+mj-lt"/>
            </a:endParaRPr>
          </a:p>
          <a:p>
            <a:r>
              <a:rPr lang="tr-TR" sz="2000" dirty="0" smtClean="0">
                <a:latin typeface="+mj-lt"/>
              </a:rPr>
              <a:t>Röntgende </a:t>
            </a:r>
            <a:r>
              <a:rPr lang="tr-TR" sz="2000" dirty="0" err="1" smtClean="0">
                <a:latin typeface="+mj-lt"/>
              </a:rPr>
              <a:t>timus</a:t>
            </a:r>
            <a:r>
              <a:rPr lang="tr-TR" sz="2000" dirty="0" smtClean="0">
                <a:latin typeface="+mj-lt"/>
              </a:rPr>
              <a:t> gölgesi görülmez</a:t>
            </a:r>
          </a:p>
          <a:p>
            <a:endParaRPr lang="tr-TR" sz="2000" dirty="0" smtClean="0">
              <a:latin typeface="+mj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714488"/>
            <a:ext cx="250029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572008"/>
            <a:ext cx="2662236" cy="2143116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>
                <a:solidFill>
                  <a:srgbClr val="FF0000"/>
                </a:solidFill>
                <a:latin typeface="+mj-lt"/>
              </a:rPr>
              <a:t>Klinik bulgular:</a:t>
            </a:r>
          </a:p>
          <a:p>
            <a:endParaRPr lang="tr-TR" sz="2000" dirty="0" smtClean="0">
              <a:latin typeface="+mj-lt"/>
            </a:endParaRPr>
          </a:p>
          <a:p>
            <a:r>
              <a:rPr lang="tr-TR" sz="2000" dirty="0" smtClean="0">
                <a:latin typeface="+mj-lt"/>
              </a:rPr>
              <a:t>Doğumsal kalp hastalığı</a:t>
            </a:r>
          </a:p>
          <a:p>
            <a:r>
              <a:rPr lang="tr-TR" sz="2000" dirty="0" smtClean="0">
                <a:latin typeface="+mj-lt"/>
              </a:rPr>
              <a:t>Yarık damak</a:t>
            </a:r>
          </a:p>
          <a:p>
            <a:r>
              <a:rPr lang="tr-TR" sz="2000" dirty="0" smtClean="0">
                <a:latin typeface="+mj-lt"/>
              </a:rPr>
              <a:t>Hücresel </a:t>
            </a:r>
            <a:r>
              <a:rPr lang="tr-TR" sz="2000" dirty="0" err="1" smtClean="0">
                <a:latin typeface="+mj-lt"/>
              </a:rPr>
              <a:t>immün</a:t>
            </a:r>
            <a:r>
              <a:rPr lang="tr-TR" sz="2000" dirty="0" smtClean="0">
                <a:latin typeface="+mj-lt"/>
              </a:rPr>
              <a:t> yetmezlik</a:t>
            </a:r>
          </a:p>
          <a:p>
            <a:r>
              <a:rPr lang="tr-TR" sz="2000" dirty="0" err="1" smtClean="0">
                <a:latin typeface="+mj-lt"/>
              </a:rPr>
              <a:t>Hipokalsemi</a:t>
            </a:r>
            <a:endParaRPr lang="tr-TR" sz="2000" dirty="0" smtClean="0">
              <a:latin typeface="+mj-lt"/>
            </a:endParaRPr>
          </a:p>
          <a:p>
            <a:r>
              <a:rPr lang="tr-TR" sz="2000" dirty="0" smtClean="0">
                <a:latin typeface="+mj-lt"/>
              </a:rPr>
              <a:t>Öğrenme güçlükleri</a:t>
            </a:r>
          </a:p>
          <a:p>
            <a:r>
              <a:rPr lang="tr-TR" sz="2000" dirty="0" smtClean="0">
                <a:latin typeface="+mj-lt"/>
              </a:rPr>
              <a:t>Psikiyatrik sorunlar</a:t>
            </a:r>
            <a:endParaRPr lang="tr-TR" sz="2000" dirty="0">
              <a:latin typeface="+mj-lt"/>
            </a:endParaRPr>
          </a:p>
        </p:txBody>
      </p:sp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 smtClean="0"/>
              <a:t>Di</a:t>
            </a:r>
            <a:r>
              <a:rPr lang="tr-TR" sz="2800" b="1" dirty="0" smtClean="0"/>
              <a:t> George sendromu</a:t>
            </a:r>
            <a:endParaRPr lang="tr-TR" sz="2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357430"/>
            <a:ext cx="2571768" cy="221457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 smtClean="0"/>
              <a:t>Di</a:t>
            </a:r>
            <a:r>
              <a:rPr lang="tr-TR" sz="2800" b="1" dirty="0" smtClean="0"/>
              <a:t> George sendromu</a:t>
            </a:r>
            <a:endParaRPr lang="tr-TR" sz="28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357430"/>
            <a:ext cx="2643206" cy="221457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1 Başlık"/>
          <p:cNvSpPr txBox="1">
            <a:spLocks/>
          </p:cNvSpPr>
          <p:nvPr/>
        </p:nvSpPr>
        <p:spPr>
          <a:xfrm>
            <a:off x="357158" y="4857760"/>
            <a:ext cx="8229600" cy="135732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Fasiyal</a:t>
            </a:r>
            <a:r>
              <a:rPr kumimoji="0" lang="tr-TR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anomaliler; </a:t>
            </a:r>
            <a:r>
              <a:rPr kumimoji="0" lang="tr-TR" sz="2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mikrognati</a:t>
            </a:r>
            <a:r>
              <a:rPr kumimoji="0" lang="tr-TR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, düşük kulak, kısa üst dudak </a:t>
            </a:r>
            <a:r>
              <a:rPr kumimoji="0" lang="tr-TR" sz="2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filtrumu</a:t>
            </a:r>
            <a:r>
              <a:rPr kumimoji="0" lang="tr-TR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, burun ucu yuvarlaklığı, kulaklarda </a:t>
            </a:r>
            <a:r>
              <a:rPr kumimoji="0" lang="tr-TR" sz="2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heliks</a:t>
            </a:r>
            <a:r>
              <a:rPr kumimoji="0" lang="tr-TR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kıvrımı anomalileri, gözlerin derinde yerleşimli olması</a:t>
            </a:r>
            <a:endParaRPr kumimoji="0" lang="tr-TR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 smtClean="0"/>
              <a:t>Turner</a:t>
            </a:r>
            <a:r>
              <a:rPr lang="tr-TR" sz="2800" b="1" dirty="0" smtClean="0"/>
              <a:t> sendromu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000" dirty="0" smtClean="0">
                <a:latin typeface="+mj-lt"/>
              </a:rPr>
              <a:t>Genetik kusur: 45 X0 ve diğerleri</a:t>
            </a:r>
          </a:p>
          <a:p>
            <a:endParaRPr lang="tr-TR" sz="2000" dirty="0" smtClean="0">
              <a:latin typeface="+mj-lt"/>
            </a:endParaRPr>
          </a:p>
          <a:p>
            <a:r>
              <a:rPr lang="tr-TR" sz="2000" dirty="0" smtClean="0">
                <a:latin typeface="+mj-lt"/>
              </a:rPr>
              <a:t>Canlı doğan kızların 1/2500’ünde görülür.</a:t>
            </a:r>
          </a:p>
          <a:p>
            <a:endParaRPr lang="tr-TR" sz="2000" dirty="0" smtClean="0">
              <a:latin typeface="+mj-lt"/>
            </a:endParaRPr>
          </a:p>
          <a:p>
            <a:r>
              <a:rPr lang="tr-TR" sz="2000" dirty="0" smtClean="0">
                <a:solidFill>
                  <a:srgbClr val="FF0000"/>
                </a:solidFill>
                <a:latin typeface="+mj-lt"/>
              </a:rPr>
              <a:t>Klinik bulgular:</a:t>
            </a:r>
          </a:p>
          <a:p>
            <a:r>
              <a:rPr lang="tr-TR" sz="2000" dirty="0" err="1" smtClean="0">
                <a:latin typeface="+mj-lt"/>
              </a:rPr>
              <a:t>Yenidoğanda</a:t>
            </a:r>
            <a:r>
              <a:rPr lang="tr-TR" sz="2000" dirty="0" smtClean="0">
                <a:latin typeface="+mj-lt"/>
              </a:rPr>
              <a:t> el ve ayaklarda ödem</a:t>
            </a:r>
          </a:p>
          <a:p>
            <a:r>
              <a:rPr lang="tr-TR" sz="2000" dirty="0" smtClean="0">
                <a:latin typeface="+mj-lt"/>
              </a:rPr>
              <a:t>Ayrık meme başları</a:t>
            </a:r>
          </a:p>
          <a:p>
            <a:r>
              <a:rPr lang="tr-TR" sz="2000" dirty="0" smtClean="0">
                <a:latin typeface="+mj-lt"/>
              </a:rPr>
              <a:t>Kısa ve yele boyun</a:t>
            </a:r>
          </a:p>
          <a:p>
            <a:r>
              <a:rPr lang="tr-TR" sz="2000" dirty="0" smtClean="0">
                <a:latin typeface="+mj-lt"/>
              </a:rPr>
              <a:t>Boy kısalığı</a:t>
            </a:r>
          </a:p>
          <a:p>
            <a:r>
              <a:rPr lang="tr-TR" sz="2000" dirty="0" smtClean="0">
                <a:latin typeface="+mj-lt"/>
              </a:rPr>
              <a:t>Düşük </a:t>
            </a:r>
            <a:r>
              <a:rPr lang="tr-TR" sz="2000" dirty="0" err="1" smtClean="0">
                <a:latin typeface="+mj-lt"/>
              </a:rPr>
              <a:t>posterior</a:t>
            </a:r>
            <a:r>
              <a:rPr lang="tr-TR" sz="2000" dirty="0" smtClean="0">
                <a:latin typeface="+mj-lt"/>
              </a:rPr>
              <a:t> saç hattı</a:t>
            </a:r>
          </a:p>
          <a:p>
            <a:r>
              <a:rPr lang="tr-TR" sz="2000" dirty="0" err="1" smtClean="0">
                <a:latin typeface="+mj-lt"/>
              </a:rPr>
              <a:t>İnfertilite</a:t>
            </a:r>
            <a:endParaRPr lang="tr-TR" sz="2000" dirty="0" smtClean="0">
              <a:latin typeface="+mj-lt"/>
            </a:endParaRPr>
          </a:p>
          <a:p>
            <a:r>
              <a:rPr lang="tr-TR" sz="2000" dirty="0" err="1" smtClean="0">
                <a:latin typeface="+mj-lt"/>
              </a:rPr>
              <a:t>Renal</a:t>
            </a:r>
            <a:r>
              <a:rPr lang="tr-TR" sz="2000" dirty="0" smtClean="0">
                <a:latin typeface="+mj-lt"/>
              </a:rPr>
              <a:t> anomaliler</a:t>
            </a:r>
          </a:p>
          <a:p>
            <a:r>
              <a:rPr lang="tr-TR" sz="2000" dirty="0" smtClean="0">
                <a:latin typeface="+mj-lt"/>
              </a:rPr>
              <a:t>Doğumsal kalp hastalığı (Aort </a:t>
            </a:r>
            <a:r>
              <a:rPr lang="tr-TR" sz="2000" dirty="0" err="1" smtClean="0">
                <a:latin typeface="+mj-lt"/>
              </a:rPr>
              <a:t>koarktasyonu</a:t>
            </a:r>
            <a:r>
              <a:rPr lang="tr-TR" sz="2000" dirty="0" smtClean="0">
                <a:latin typeface="+mj-lt"/>
              </a:rPr>
              <a:t>)</a:t>
            </a:r>
          </a:p>
          <a:p>
            <a:endParaRPr lang="tr-TR" sz="2000" dirty="0"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 smtClean="0"/>
              <a:t>Turner</a:t>
            </a:r>
            <a:r>
              <a:rPr lang="tr-TR" sz="2800" b="1" dirty="0" smtClean="0"/>
              <a:t> sendromu</a:t>
            </a:r>
            <a:endParaRPr lang="tr-TR" sz="2800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428868"/>
            <a:ext cx="2076450" cy="28194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428868"/>
            <a:ext cx="4662486" cy="2786082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1 Başlık"/>
          <p:cNvSpPr txBox="1">
            <a:spLocks/>
          </p:cNvSpPr>
          <p:nvPr/>
        </p:nvSpPr>
        <p:spPr>
          <a:xfrm>
            <a:off x="500034" y="478632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Boyunda yelelenme, kısa boy, düşük </a:t>
            </a:r>
            <a:r>
              <a:rPr lang="tr-TR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posterior</a:t>
            </a:r>
            <a:r>
              <a:rPr lang="tr-TR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saç hattı</a:t>
            </a:r>
            <a:endParaRPr kumimoji="0" lang="tr-TR" sz="20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/>
              <a:t>Genetik materyalin yapısı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83152"/>
            <a:ext cx="8229600" cy="4389120"/>
          </a:xfrm>
        </p:spPr>
        <p:txBody>
          <a:bodyPr>
            <a:normAutofit/>
          </a:bodyPr>
          <a:lstStyle/>
          <a:p>
            <a:r>
              <a:rPr lang="tr-TR" sz="2000" dirty="0" smtClean="0">
                <a:latin typeface="+mj-lt"/>
              </a:rPr>
              <a:t>İki </a:t>
            </a:r>
            <a:r>
              <a:rPr lang="tr-TR" sz="2000" dirty="0" err="1" smtClean="0">
                <a:latin typeface="+mj-lt"/>
              </a:rPr>
              <a:t>nükleik</a:t>
            </a:r>
            <a:r>
              <a:rPr lang="tr-TR" sz="2000" dirty="0" smtClean="0">
                <a:latin typeface="+mj-lt"/>
              </a:rPr>
              <a:t> asit bulunur: DNA + RNA</a:t>
            </a:r>
          </a:p>
          <a:p>
            <a:endParaRPr lang="tr-TR" sz="2000" dirty="0" smtClean="0">
              <a:latin typeface="+mj-lt"/>
            </a:endParaRPr>
          </a:p>
          <a:p>
            <a:r>
              <a:rPr lang="tr-TR" sz="2000" dirty="0" smtClean="0">
                <a:latin typeface="+mj-lt"/>
              </a:rPr>
              <a:t>Ortak yapı: Şeker + fosfat + organik baz</a:t>
            </a:r>
          </a:p>
          <a:p>
            <a:endParaRPr lang="tr-TR" sz="2000" dirty="0" smtClean="0">
              <a:latin typeface="+mj-lt"/>
            </a:endParaRPr>
          </a:p>
          <a:p>
            <a:r>
              <a:rPr lang="tr-TR" sz="2000" dirty="0" smtClean="0">
                <a:latin typeface="+mj-lt"/>
              </a:rPr>
              <a:t>DNA: </a:t>
            </a:r>
            <a:r>
              <a:rPr lang="tr-TR" sz="2000" dirty="0" err="1" smtClean="0">
                <a:latin typeface="+mj-lt"/>
              </a:rPr>
              <a:t>Deoksiriboz</a:t>
            </a:r>
            <a:r>
              <a:rPr lang="tr-TR" sz="2000" dirty="0" smtClean="0">
                <a:latin typeface="+mj-lt"/>
              </a:rPr>
              <a:t> + fosfat + organik baz (</a:t>
            </a:r>
            <a:r>
              <a:rPr lang="tr-TR" sz="2000" dirty="0" err="1" smtClean="0">
                <a:latin typeface="+mj-lt"/>
              </a:rPr>
              <a:t>adenin</a:t>
            </a:r>
            <a:r>
              <a:rPr lang="tr-TR" sz="2000" dirty="0" smtClean="0">
                <a:latin typeface="+mj-lt"/>
              </a:rPr>
              <a:t>, </a:t>
            </a:r>
            <a:r>
              <a:rPr lang="tr-TR" sz="2000" dirty="0" err="1" smtClean="0">
                <a:latin typeface="+mj-lt"/>
              </a:rPr>
              <a:t>guanin</a:t>
            </a:r>
            <a:r>
              <a:rPr lang="tr-TR" sz="2000" dirty="0" smtClean="0">
                <a:latin typeface="+mj-lt"/>
              </a:rPr>
              <a:t>, </a:t>
            </a:r>
            <a:r>
              <a:rPr lang="tr-TR" sz="2000" dirty="0" err="1" smtClean="0">
                <a:latin typeface="+mj-lt"/>
              </a:rPr>
              <a:t>sitozin</a:t>
            </a:r>
            <a:r>
              <a:rPr lang="tr-TR" sz="2000" dirty="0" smtClean="0">
                <a:latin typeface="+mj-lt"/>
              </a:rPr>
              <a:t>, timin)</a:t>
            </a:r>
          </a:p>
          <a:p>
            <a:endParaRPr lang="tr-TR" sz="2000" dirty="0" smtClean="0">
              <a:latin typeface="+mj-lt"/>
            </a:endParaRPr>
          </a:p>
          <a:p>
            <a:r>
              <a:rPr lang="tr-TR" sz="2000" dirty="0" smtClean="0">
                <a:latin typeface="+mj-lt"/>
              </a:rPr>
              <a:t>RNA: </a:t>
            </a:r>
            <a:r>
              <a:rPr lang="tr-TR" sz="2000" dirty="0" err="1" smtClean="0">
                <a:latin typeface="+mj-lt"/>
              </a:rPr>
              <a:t>Riboz</a:t>
            </a:r>
            <a:r>
              <a:rPr lang="tr-TR" sz="2000" dirty="0" smtClean="0">
                <a:latin typeface="+mj-lt"/>
              </a:rPr>
              <a:t> + fosfat + organik baz (</a:t>
            </a:r>
            <a:r>
              <a:rPr lang="tr-TR" sz="2000" dirty="0" err="1" smtClean="0">
                <a:latin typeface="+mj-lt"/>
              </a:rPr>
              <a:t>adenin</a:t>
            </a:r>
            <a:r>
              <a:rPr lang="tr-TR" sz="2000" dirty="0" smtClean="0">
                <a:latin typeface="+mj-lt"/>
              </a:rPr>
              <a:t>, </a:t>
            </a:r>
            <a:r>
              <a:rPr lang="tr-TR" sz="2000" dirty="0" err="1" smtClean="0">
                <a:latin typeface="+mj-lt"/>
              </a:rPr>
              <a:t>guanin</a:t>
            </a:r>
            <a:r>
              <a:rPr lang="tr-TR" sz="2000" dirty="0" smtClean="0">
                <a:latin typeface="+mj-lt"/>
              </a:rPr>
              <a:t>, </a:t>
            </a:r>
            <a:r>
              <a:rPr lang="tr-TR" sz="2000" dirty="0" err="1" smtClean="0">
                <a:latin typeface="+mj-lt"/>
              </a:rPr>
              <a:t>sitozin</a:t>
            </a:r>
            <a:r>
              <a:rPr lang="tr-TR" sz="2000" dirty="0" smtClean="0">
                <a:latin typeface="+mj-lt"/>
              </a:rPr>
              <a:t>, </a:t>
            </a:r>
            <a:r>
              <a:rPr lang="tr-TR" sz="2000" dirty="0" err="1" smtClean="0">
                <a:latin typeface="+mj-lt"/>
              </a:rPr>
              <a:t>urasil</a:t>
            </a:r>
            <a:r>
              <a:rPr lang="tr-TR" sz="2000" dirty="0" smtClean="0">
                <a:latin typeface="+mj-lt"/>
              </a:rPr>
              <a:t>)</a:t>
            </a:r>
          </a:p>
          <a:p>
            <a:endParaRPr lang="tr-TR" sz="2000" dirty="0" smtClean="0">
              <a:latin typeface="+mj-lt"/>
            </a:endParaRPr>
          </a:p>
          <a:p>
            <a:r>
              <a:rPr lang="tr-TR" sz="2000" dirty="0" smtClean="0">
                <a:latin typeface="+mj-lt"/>
              </a:rPr>
              <a:t>Şeker + fosfat + organik baz: </a:t>
            </a:r>
            <a:r>
              <a:rPr lang="tr-TR" sz="2000" b="1" dirty="0" smtClean="0">
                <a:solidFill>
                  <a:srgbClr val="FF0000"/>
                </a:solidFill>
                <a:latin typeface="+mj-lt"/>
              </a:rPr>
              <a:t>NÜKLEOTİD</a:t>
            </a:r>
          </a:p>
          <a:p>
            <a:endParaRPr lang="tr-TR" sz="2000" dirty="0" smtClean="0">
              <a:latin typeface="+mj-lt"/>
            </a:endParaRPr>
          </a:p>
          <a:p>
            <a:r>
              <a:rPr lang="tr-TR" sz="2000" dirty="0" smtClean="0">
                <a:latin typeface="+mj-lt"/>
              </a:rPr>
              <a:t>DNA veya RNA nükleotid zinciri yapısı ile oluşur</a:t>
            </a:r>
            <a:endParaRPr lang="tr-TR" sz="2000" dirty="0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643050"/>
            <a:ext cx="4096808" cy="4389437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457200" y="21429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Turner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sendromu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642910" y="550070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2000" dirty="0" smtClean="0"/>
              <a:t>Ayrık meme başları</a:t>
            </a:r>
            <a:endParaRPr lang="tr-TR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85992"/>
            <a:ext cx="2214578" cy="1928826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85992"/>
            <a:ext cx="2214578" cy="2000264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1 Başlık"/>
          <p:cNvSpPr txBox="1">
            <a:spLocks/>
          </p:cNvSpPr>
          <p:nvPr/>
        </p:nvSpPr>
        <p:spPr>
          <a:xfrm>
            <a:off x="457200" y="21429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Turner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sendromu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Başlık"/>
          <p:cNvSpPr txBox="1">
            <a:spLocks/>
          </p:cNvSpPr>
          <p:nvPr/>
        </p:nvSpPr>
        <p:spPr>
          <a:xfrm>
            <a:off x="357158" y="507207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Yenidoğanda</a:t>
            </a:r>
            <a:r>
              <a:rPr lang="tr-TR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el ve ayak sırtında ödem</a:t>
            </a:r>
            <a:endParaRPr kumimoji="0" lang="tr-TR" sz="20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 smtClean="0"/>
              <a:t>Kistik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fibrozis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tr-TR" sz="2000" dirty="0" smtClean="0">
                <a:latin typeface="+mj-lt"/>
              </a:rPr>
              <a:t>1/2000 canlı doğum </a:t>
            </a:r>
            <a:r>
              <a:rPr lang="tr-TR" sz="2000" dirty="0" err="1" smtClean="0">
                <a:latin typeface="+mj-lt"/>
              </a:rPr>
              <a:t>insidansına</a:t>
            </a:r>
            <a:r>
              <a:rPr lang="tr-TR" sz="2000" dirty="0" smtClean="0">
                <a:latin typeface="+mj-lt"/>
              </a:rPr>
              <a:t> sahiptir</a:t>
            </a:r>
          </a:p>
          <a:p>
            <a:endParaRPr lang="tr-TR" sz="2000" dirty="0" smtClean="0">
              <a:latin typeface="+mj-lt"/>
            </a:endParaRPr>
          </a:p>
          <a:p>
            <a:r>
              <a:rPr lang="tr-TR" sz="2000" dirty="0" err="1" smtClean="0">
                <a:latin typeface="+mj-lt"/>
              </a:rPr>
              <a:t>Otozomal</a:t>
            </a:r>
            <a:r>
              <a:rPr lang="tr-TR" sz="2000" dirty="0" smtClean="0">
                <a:latin typeface="+mj-lt"/>
              </a:rPr>
              <a:t> resesif kalıtım gösterir</a:t>
            </a:r>
          </a:p>
          <a:p>
            <a:endParaRPr lang="tr-TR" sz="2000" dirty="0" smtClean="0">
              <a:latin typeface="+mj-lt"/>
            </a:endParaRPr>
          </a:p>
          <a:p>
            <a:r>
              <a:rPr lang="tr-TR" sz="2000" dirty="0" smtClean="0">
                <a:latin typeface="+mj-lt"/>
              </a:rPr>
              <a:t>Beyaz ırkın en sık rastlanan kalıtsal hastalığıdır</a:t>
            </a:r>
          </a:p>
          <a:p>
            <a:endParaRPr lang="tr-TR" sz="2000" dirty="0" smtClean="0">
              <a:latin typeface="+mj-lt"/>
            </a:endParaRPr>
          </a:p>
          <a:p>
            <a:r>
              <a:rPr lang="tr-TR" sz="2000" dirty="0" err="1" smtClean="0">
                <a:latin typeface="+mj-lt"/>
              </a:rPr>
              <a:t>Kistik</a:t>
            </a:r>
            <a:r>
              <a:rPr lang="tr-TR" sz="2000" dirty="0" smtClean="0">
                <a:latin typeface="+mj-lt"/>
              </a:rPr>
              <a:t> </a:t>
            </a:r>
            <a:r>
              <a:rPr lang="tr-TR" sz="2000" dirty="0" err="1" smtClean="0">
                <a:latin typeface="+mj-lt"/>
              </a:rPr>
              <a:t>fibrozis</a:t>
            </a:r>
            <a:r>
              <a:rPr lang="tr-TR" sz="2000" dirty="0" smtClean="0">
                <a:latin typeface="+mj-lt"/>
              </a:rPr>
              <a:t> (KF) geni 7. kromozomda olup, KF gen ürünü protein (CFTR), temelde klor kanalı olarak görev yapar</a:t>
            </a:r>
          </a:p>
          <a:p>
            <a:endParaRPr lang="tr-TR" sz="2000" dirty="0" smtClean="0">
              <a:latin typeface="+mj-lt"/>
            </a:endParaRPr>
          </a:p>
          <a:p>
            <a:r>
              <a:rPr lang="tr-TR" sz="2000" dirty="0" smtClean="0">
                <a:latin typeface="+mj-lt"/>
              </a:rPr>
              <a:t>CFTR, </a:t>
            </a:r>
            <a:r>
              <a:rPr lang="tr-TR" sz="2000" dirty="0" err="1" smtClean="0">
                <a:latin typeface="+mj-lt"/>
              </a:rPr>
              <a:t>primer</a:t>
            </a:r>
            <a:r>
              <a:rPr lang="tr-TR" sz="2000" dirty="0" smtClean="0">
                <a:latin typeface="+mj-lt"/>
              </a:rPr>
              <a:t> olarak </a:t>
            </a:r>
            <a:r>
              <a:rPr lang="tr-TR" sz="2000" dirty="0" err="1" smtClean="0">
                <a:latin typeface="+mj-lt"/>
              </a:rPr>
              <a:t>epitel</a:t>
            </a:r>
            <a:r>
              <a:rPr lang="tr-TR" sz="2000" dirty="0" smtClean="0">
                <a:latin typeface="+mj-lt"/>
              </a:rPr>
              <a:t> hücrelerinin </a:t>
            </a:r>
            <a:r>
              <a:rPr lang="tr-TR" sz="2000" dirty="0" err="1" smtClean="0">
                <a:latin typeface="+mj-lt"/>
              </a:rPr>
              <a:t>apikal</a:t>
            </a:r>
            <a:r>
              <a:rPr lang="tr-TR" sz="2000" dirty="0" smtClean="0">
                <a:latin typeface="+mj-lt"/>
              </a:rPr>
              <a:t> </a:t>
            </a:r>
            <a:r>
              <a:rPr lang="tr-TR" sz="2000" dirty="0" err="1" smtClean="0">
                <a:latin typeface="+mj-lt"/>
              </a:rPr>
              <a:t>membranlarında</a:t>
            </a:r>
            <a:r>
              <a:rPr lang="tr-TR" sz="2000" dirty="0" smtClean="0">
                <a:latin typeface="+mj-lt"/>
              </a:rPr>
              <a:t> bulunur</a:t>
            </a:r>
          </a:p>
          <a:p>
            <a:endParaRPr lang="tr-TR" sz="2000" dirty="0" smtClean="0">
              <a:latin typeface="+mj-lt"/>
            </a:endParaRPr>
          </a:p>
          <a:p>
            <a:r>
              <a:rPr lang="tr-TR" sz="2000" dirty="0" smtClean="0">
                <a:latin typeface="+mj-lt"/>
              </a:rPr>
              <a:t>Böylece </a:t>
            </a:r>
            <a:r>
              <a:rPr lang="tr-TR" sz="2000" dirty="0" err="1" smtClean="0">
                <a:latin typeface="+mj-lt"/>
              </a:rPr>
              <a:t>KF'de</a:t>
            </a:r>
            <a:r>
              <a:rPr lang="tr-TR" sz="2000" dirty="0" smtClean="0">
                <a:latin typeface="+mj-lt"/>
              </a:rPr>
              <a:t> hücre </a:t>
            </a:r>
            <a:r>
              <a:rPr lang="tr-TR" sz="2000" dirty="0" err="1" smtClean="0">
                <a:latin typeface="+mj-lt"/>
              </a:rPr>
              <a:t>membranından</a:t>
            </a:r>
            <a:r>
              <a:rPr lang="tr-TR" sz="2000" dirty="0" smtClean="0">
                <a:latin typeface="+mj-lt"/>
              </a:rPr>
              <a:t> su ve tuz transportu etkilenir </a:t>
            </a:r>
          </a:p>
          <a:p>
            <a:endParaRPr lang="tr-TR" sz="2000" dirty="0" smtClean="0">
              <a:latin typeface="+mj-lt"/>
            </a:endParaRPr>
          </a:p>
          <a:p>
            <a:r>
              <a:rPr lang="tr-TR" sz="2000" dirty="0" smtClean="0">
                <a:latin typeface="+mj-lt"/>
              </a:rPr>
              <a:t>Solunum yollarında, pankreasta, </a:t>
            </a:r>
            <a:r>
              <a:rPr lang="tr-TR" sz="2000" dirty="0" err="1" smtClean="0">
                <a:latin typeface="+mj-lt"/>
              </a:rPr>
              <a:t>gastrointestinal</a:t>
            </a:r>
            <a:r>
              <a:rPr lang="tr-TR" sz="2000" dirty="0" smtClean="0">
                <a:latin typeface="+mj-lt"/>
              </a:rPr>
              <a:t> sistemde, ter bezlerinde ve diğer </a:t>
            </a:r>
            <a:r>
              <a:rPr lang="tr-TR" sz="2000" dirty="0" err="1" smtClean="0">
                <a:latin typeface="+mj-lt"/>
              </a:rPr>
              <a:t>ekzokrin</a:t>
            </a:r>
            <a:r>
              <a:rPr lang="tr-TR" sz="2000" dirty="0" smtClean="0">
                <a:latin typeface="+mj-lt"/>
              </a:rPr>
              <a:t> dokulardan salgılanan sıvının kompozisyonunda değişiklik oluşur</a:t>
            </a:r>
            <a:endParaRPr lang="tr-TR" sz="2000" dirty="0">
              <a:latin typeface="+mj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0076" y="2214554"/>
            <a:ext cx="7901014" cy="4389120"/>
          </a:xfrm>
        </p:spPr>
        <p:txBody>
          <a:bodyPr>
            <a:normAutofit/>
          </a:bodyPr>
          <a:lstStyle/>
          <a:p>
            <a:r>
              <a:rPr lang="tr-TR" sz="2000" dirty="0" smtClean="0">
                <a:latin typeface="+mj-lt"/>
              </a:rPr>
              <a:t>Akciğerlerde mukusun </a:t>
            </a:r>
            <a:r>
              <a:rPr lang="tr-TR" sz="2000" dirty="0" err="1" smtClean="0">
                <a:latin typeface="+mj-lt"/>
              </a:rPr>
              <a:t>viskoelastisitesinin</a:t>
            </a:r>
            <a:r>
              <a:rPr lang="tr-TR" sz="2000" dirty="0" smtClean="0">
                <a:latin typeface="+mj-lt"/>
              </a:rPr>
              <a:t> artması ve </a:t>
            </a:r>
            <a:r>
              <a:rPr lang="tr-TR" sz="2000" dirty="0" err="1" smtClean="0">
                <a:latin typeface="+mj-lt"/>
              </a:rPr>
              <a:t>epitelyal</a:t>
            </a:r>
            <a:r>
              <a:rPr lang="tr-TR" sz="2000" dirty="0" smtClean="0">
                <a:latin typeface="+mj-lt"/>
              </a:rPr>
              <a:t> örtü sıvısının daha tuzlu olmasıyla birlikte enfeksiyon ajanlarının kolay yerleşmesine neden olur. </a:t>
            </a:r>
          </a:p>
          <a:p>
            <a:endParaRPr lang="tr-TR" sz="2000" dirty="0" smtClean="0">
              <a:latin typeface="+mj-lt"/>
            </a:endParaRPr>
          </a:p>
          <a:p>
            <a:r>
              <a:rPr lang="tr-TR" sz="2000" dirty="0" smtClean="0">
                <a:latin typeface="+mj-lt"/>
              </a:rPr>
              <a:t>Pankreas anormallikleri hastaların yaklaşık %80’inde mevcuttur. </a:t>
            </a:r>
            <a:r>
              <a:rPr lang="tr-TR" sz="2000" dirty="0" err="1" smtClean="0">
                <a:latin typeface="+mj-lt"/>
              </a:rPr>
              <a:t>Duktusların</a:t>
            </a:r>
            <a:r>
              <a:rPr lang="tr-TR" sz="2000" dirty="0" smtClean="0">
                <a:latin typeface="+mj-lt"/>
              </a:rPr>
              <a:t> </a:t>
            </a:r>
            <a:r>
              <a:rPr lang="tr-TR" sz="2000" dirty="0" err="1" smtClean="0">
                <a:latin typeface="+mj-lt"/>
              </a:rPr>
              <a:t>dilatasyonuna</a:t>
            </a:r>
            <a:r>
              <a:rPr lang="tr-TR" sz="2000" dirty="0" smtClean="0">
                <a:latin typeface="+mj-lt"/>
              </a:rPr>
              <a:t> yol açan mukus birikimi ve </a:t>
            </a:r>
            <a:r>
              <a:rPr lang="tr-TR" sz="2000" dirty="0" err="1" smtClean="0">
                <a:latin typeface="+mj-lt"/>
              </a:rPr>
              <a:t>ekzokrin</a:t>
            </a:r>
            <a:r>
              <a:rPr lang="tr-TR" sz="2000" dirty="0" smtClean="0">
                <a:latin typeface="+mj-lt"/>
              </a:rPr>
              <a:t> bez </a:t>
            </a:r>
            <a:r>
              <a:rPr lang="tr-TR" sz="2000" dirty="0" err="1" smtClean="0">
                <a:latin typeface="+mj-lt"/>
              </a:rPr>
              <a:t>atrofisi</a:t>
            </a:r>
            <a:r>
              <a:rPr lang="tr-TR" sz="2000" dirty="0" smtClean="0">
                <a:latin typeface="+mj-lt"/>
              </a:rPr>
              <a:t> görülür</a:t>
            </a:r>
          </a:p>
          <a:p>
            <a:endParaRPr lang="tr-TR" sz="2000" dirty="0" smtClean="0">
              <a:latin typeface="+mj-lt"/>
            </a:endParaRPr>
          </a:p>
          <a:p>
            <a:endParaRPr lang="tr-TR" sz="2000" dirty="0">
              <a:latin typeface="+mj-lt"/>
            </a:endParaRP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 smtClean="0"/>
              <a:t>Kistik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fibrozis</a:t>
            </a:r>
            <a:endParaRPr lang="tr-TR" sz="28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 smtClean="0"/>
              <a:t>Kistik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fibrozis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540342"/>
            <a:ext cx="8229600" cy="4389120"/>
          </a:xfrm>
        </p:spPr>
        <p:txBody>
          <a:bodyPr>
            <a:normAutofit/>
          </a:bodyPr>
          <a:lstStyle/>
          <a:p>
            <a:r>
              <a:rPr lang="tr-TR" sz="2000" dirty="0" smtClean="0">
                <a:latin typeface="+mj-lt"/>
              </a:rPr>
              <a:t>Hastaların yaklaşık %25’inde safra kanallarında </a:t>
            </a:r>
            <a:r>
              <a:rPr lang="tr-TR" sz="2000" dirty="0" err="1" smtClean="0">
                <a:latin typeface="+mj-lt"/>
              </a:rPr>
              <a:t>müsin</a:t>
            </a:r>
            <a:r>
              <a:rPr lang="tr-TR" sz="2000" dirty="0" smtClean="0">
                <a:latin typeface="+mj-lt"/>
              </a:rPr>
              <a:t> yoğunlaşması görülür, bu da </a:t>
            </a:r>
            <a:r>
              <a:rPr lang="tr-TR" sz="2000" dirty="0" err="1" smtClean="0">
                <a:latin typeface="+mj-lt"/>
              </a:rPr>
              <a:t>malabsorbsiyon</a:t>
            </a:r>
            <a:r>
              <a:rPr lang="tr-TR" sz="2000" dirty="0" smtClean="0">
                <a:latin typeface="+mj-lt"/>
              </a:rPr>
              <a:t> ve </a:t>
            </a:r>
            <a:r>
              <a:rPr lang="tr-TR" sz="2000" dirty="0" err="1" smtClean="0">
                <a:latin typeface="+mj-lt"/>
              </a:rPr>
              <a:t>biliyer</a:t>
            </a:r>
            <a:r>
              <a:rPr lang="tr-TR" sz="2000" dirty="0" smtClean="0">
                <a:latin typeface="+mj-lt"/>
              </a:rPr>
              <a:t> siroza kadar ilerleyen durumlara yol açabilmektedir</a:t>
            </a:r>
          </a:p>
          <a:p>
            <a:endParaRPr lang="tr-TR" sz="2000" dirty="0" smtClean="0">
              <a:latin typeface="+mj-lt"/>
            </a:endParaRPr>
          </a:p>
          <a:p>
            <a:endParaRPr lang="tr-TR" sz="2000" dirty="0" smtClean="0">
              <a:latin typeface="+mj-lt"/>
            </a:endParaRPr>
          </a:p>
          <a:p>
            <a:r>
              <a:rPr lang="tr-TR" sz="2000" dirty="0" smtClean="0">
                <a:latin typeface="+mj-lt"/>
              </a:rPr>
              <a:t>Tanısı </a:t>
            </a:r>
            <a:r>
              <a:rPr lang="tr-TR" sz="2000" dirty="0" smtClean="0">
                <a:solidFill>
                  <a:srgbClr val="FF0000"/>
                </a:solidFill>
                <a:latin typeface="+mj-lt"/>
              </a:rPr>
              <a:t>ter testi </a:t>
            </a:r>
            <a:r>
              <a:rPr lang="tr-TR" sz="2000" dirty="0" smtClean="0">
                <a:latin typeface="+mj-lt"/>
              </a:rPr>
              <a:t>ile konmaktadır. Terde klor konsantrasyonunun 60mEq/</a:t>
            </a:r>
            <a:r>
              <a:rPr lang="tr-TR" sz="2000" dirty="0" err="1" smtClean="0">
                <a:latin typeface="+mj-lt"/>
              </a:rPr>
              <a:t>lt</a:t>
            </a:r>
            <a:r>
              <a:rPr lang="tr-TR" sz="2000" dirty="0" smtClean="0">
                <a:latin typeface="+mj-lt"/>
              </a:rPr>
              <a:t> üzerinde ölçülmesi KF tanısını kesin olarak koydurur</a:t>
            </a:r>
            <a:endParaRPr lang="tr-TR" sz="200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b="1" dirty="0" smtClean="0"/>
              <a:t>DNA’nın ikili sarmal yapısı </a:t>
            </a:r>
            <a:endParaRPr lang="tr-TR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3174" y="2000240"/>
            <a:ext cx="4100528" cy="3667927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b="1" dirty="0" smtClean="0"/>
              <a:t>Protein sentezi</a:t>
            </a:r>
            <a:endParaRPr lang="tr-TR" sz="2800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6330" y="2214554"/>
            <a:ext cx="4171950" cy="3000396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14554"/>
            <a:ext cx="4000528" cy="3000396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b="1" dirty="0" smtClean="0"/>
              <a:t>Kromozomun yapısı</a:t>
            </a:r>
            <a:endParaRPr lang="tr-TR" sz="28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214554"/>
            <a:ext cx="4143404" cy="3658402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14554"/>
            <a:ext cx="4214842" cy="364333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b="1" dirty="0" smtClean="0"/>
              <a:t>Kromozomun yapısı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397466"/>
            <a:ext cx="8229600" cy="4389120"/>
          </a:xfrm>
        </p:spPr>
        <p:txBody>
          <a:bodyPr>
            <a:normAutofit/>
          </a:bodyPr>
          <a:lstStyle/>
          <a:p>
            <a:r>
              <a:rPr lang="tr-TR" sz="2000" dirty="0" smtClean="0">
                <a:latin typeface="+mj-lt"/>
              </a:rPr>
              <a:t>İnsanda 22 çift </a:t>
            </a:r>
            <a:r>
              <a:rPr lang="tr-TR" sz="2000" dirty="0" err="1" smtClean="0">
                <a:latin typeface="+mj-lt"/>
              </a:rPr>
              <a:t>otozomal</a:t>
            </a:r>
            <a:r>
              <a:rPr lang="tr-TR" sz="2000" dirty="0" smtClean="0">
                <a:latin typeface="+mj-lt"/>
              </a:rPr>
              <a:t> + iki tane cinsiyet kromozomu=46 kromozom</a:t>
            </a:r>
          </a:p>
          <a:p>
            <a:endParaRPr lang="tr-TR" sz="2000" dirty="0" smtClean="0">
              <a:latin typeface="+mj-lt"/>
            </a:endParaRPr>
          </a:p>
          <a:p>
            <a:r>
              <a:rPr lang="tr-TR" sz="2000" dirty="0" smtClean="0">
                <a:latin typeface="+mj-lt"/>
              </a:rPr>
              <a:t>Kromozomların büyüklük ve şekillerine göre sınıflandırılmasına </a:t>
            </a:r>
            <a:r>
              <a:rPr lang="tr-TR" sz="2000" dirty="0" err="1" smtClean="0">
                <a:solidFill>
                  <a:srgbClr val="FF0000"/>
                </a:solidFill>
                <a:latin typeface="+mj-lt"/>
              </a:rPr>
              <a:t>karyogram</a:t>
            </a:r>
            <a:r>
              <a:rPr lang="tr-TR" sz="2000" dirty="0" smtClean="0">
                <a:latin typeface="+mj-lt"/>
              </a:rPr>
              <a:t> denir</a:t>
            </a:r>
          </a:p>
          <a:p>
            <a:endParaRPr lang="tr-TR" sz="2000" dirty="0" smtClean="0">
              <a:latin typeface="+mj-lt"/>
            </a:endParaRPr>
          </a:p>
          <a:p>
            <a:r>
              <a:rPr lang="tr-TR" sz="2000" dirty="0" smtClean="0">
                <a:latin typeface="+mj-lt"/>
              </a:rPr>
              <a:t>DNA’da hastalığa yol açan değişikliklere </a:t>
            </a:r>
            <a:r>
              <a:rPr lang="tr-TR" sz="2000" dirty="0" smtClean="0">
                <a:solidFill>
                  <a:srgbClr val="FF0000"/>
                </a:solidFill>
                <a:latin typeface="+mj-lt"/>
              </a:rPr>
              <a:t>mutasyon</a:t>
            </a:r>
            <a:r>
              <a:rPr lang="tr-TR" sz="2000" dirty="0" smtClean="0">
                <a:latin typeface="+mj-lt"/>
              </a:rPr>
              <a:t> denir.</a:t>
            </a:r>
            <a:endParaRPr lang="tr-TR" sz="2000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 smtClean="0"/>
              <a:t>Down</a:t>
            </a:r>
            <a:r>
              <a:rPr lang="tr-TR" sz="2800" b="1" dirty="0" smtClean="0"/>
              <a:t> Sendromu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000" dirty="0" smtClean="0">
                <a:latin typeface="+mj-lt"/>
              </a:rPr>
              <a:t>Genetik yapısı: </a:t>
            </a:r>
            <a:r>
              <a:rPr lang="tr-TR" sz="2000" dirty="0" err="1" smtClean="0">
                <a:latin typeface="+mj-lt"/>
              </a:rPr>
              <a:t>Trizomi</a:t>
            </a:r>
            <a:r>
              <a:rPr lang="tr-TR" sz="2000" dirty="0" smtClean="0">
                <a:latin typeface="+mj-lt"/>
              </a:rPr>
              <a:t> 21 </a:t>
            </a:r>
          </a:p>
          <a:p>
            <a:endParaRPr lang="tr-TR" sz="2000" dirty="0" smtClean="0">
              <a:latin typeface="+mj-lt"/>
            </a:endParaRPr>
          </a:p>
          <a:p>
            <a:r>
              <a:rPr lang="tr-TR" sz="2000" dirty="0" smtClean="0">
                <a:latin typeface="+mj-lt"/>
              </a:rPr>
              <a:t>Sıklığı 1/800 canlı doğum</a:t>
            </a:r>
          </a:p>
          <a:p>
            <a:endParaRPr lang="tr-TR" sz="2000" dirty="0" smtClean="0">
              <a:latin typeface="+mj-lt"/>
            </a:endParaRPr>
          </a:p>
          <a:p>
            <a:r>
              <a:rPr lang="tr-TR" sz="2000" dirty="0" smtClean="0">
                <a:latin typeface="+mj-lt"/>
              </a:rPr>
              <a:t>Annenin 35 yaş üstü olması sıklığı belirgin arttırır</a:t>
            </a:r>
          </a:p>
          <a:p>
            <a:endParaRPr lang="tr-TR" sz="2000" dirty="0" smtClean="0">
              <a:latin typeface="+mj-lt"/>
            </a:endParaRPr>
          </a:p>
          <a:p>
            <a:r>
              <a:rPr lang="tr-TR" sz="2000" dirty="0" smtClean="0">
                <a:solidFill>
                  <a:srgbClr val="FF0000"/>
                </a:solidFill>
                <a:latin typeface="+mj-lt"/>
              </a:rPr>
              <a:t>Klinik bulgular:</a:t>
            </a:r>
          </a:p>
          <a:p>
            <a:r>
              <a:rPr lang="tr-TR" sz="2000" dirty="0" err="1" smtClean="0">
                <a:latin typeface="+mj-lt"/>
              </a:rPr>
              <a:t>Hipotoni</a:t>
            </a:r>
            <a:endParaRPr lang="tr-TR" sz="2000" dirty="0" smtClean="0">
              <a:latin typeface="+mj-lt"/>
            </a:endParaRPr>
          </a:p>
          <a:p>
            <a:r>
              <a:rPr lang="tr-TR" sz="2000" dirty="0" smtClean="0">
                <a:latin typeface="+mj-lt"/>
              </a:rPr>
              <a:t>Doğumsal kalp hastalığı</a:t>
            </a:r>
          </a:p>
          <a:p>
            <a:r>
              <a:rPr lang="tr-TR" sz="2000" dirty="0" smtClean="0">
                <a:latin typeface="+mj-lt"/>
              </a:rPr>
              <a:t>Orta derecede </a:t>
            </a:r>
            <a:r>
              <a:rPr lang="tr-TR" sz="2000" dirty="0" err="1" smtClean="0">
                <a:latin typeface="+mj-lt"/>
              </a:rPr>
              <a:t>mental</a:t>
            </a:r>
            <a:r>
              <a:rPr lang="tr-TR" sz="2000" dirty="0" smtClean="0">
                <a:latin typeface="+mj-lt"/>
              </a:rPr>
              <a:t> </a:t>
            </a:r>
            <a:r>
              <a:rPr lang="tr-TR" sz="2000" dirty="0" err="1" smtClean="0">
                <a:latin typeface="+mj-lt"/>
              </a:rPr>
              <a:t>retardasyon</a:t>
            </a:r>
            <a:endParaRPr lang="tr-TR" sz="2000" dirty="0" smtClean="0">
              <a:latin typeface="+mj-lt"/>
            </a:endParaRPr>
          </a:p>
          <a:p>
            <a:r>
              <a:rPr lang="tr-TR" sz="2000" dirty="0" err="1" smtClean="0">
                <a:latin typeface="+mj-lt"/>
              </a:rPr>
              <a:t>Hipotiroidi</a:t>
            </a:r>
            <a:endParaRPr lang="tr-TR" sz="2000" dirty="0" smtClean="0">
              <a:latin typeface="+mj-lt"/>
            </a:endParaRPr>
          </a:p>
          <a:p>
            <a:r>
              <a:rPr lang="tr-TR" sz="2000" dirty="0" smtClean="0">
                <a:latin typeface="+mj-lt"/>
              </a:rPr>
              <a:t>Tipik yüz ve </a:t>
            </a:r>
            <a:r>
              <a:rPr lang="tr-TR" sz="2000" dirty="0" err="1" smtClean="0">
                <a:latin typeface="+mj-lt"/>
              </a:rPr>
              <a:t>ekstremite</a:t>
            </a:r>
            <a:r>
              <a:rPr lang="tr-TR" sz="2000" dirty="0" smtClean="0">
                <a:latin typeface="+mj-lt"/>
              </a:rPr>
              <a:t> bulguları</a:t>
            </a:r>
            <a:endParaRPr lang="tr-TR" sz="2000" dirty="0">
              <a:latin typeface="+mj-lt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857364"/>
            <a:ext cx="2724150" cy="28575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85804" y="-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 smtClean="0"/>
              <a:t>Down</a:t>
            </a:r>
            <a:r>
              <a:rPr lang="tr-TR" sz="2800" b="1" dirty="0" smtClean="0"/>
              <a:t> sendromu</a:t>
            </a:r>
            <a:endParaRPr lang="tr-TR" sz="28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85860"/>
            <a:ext cx="2857520" cy="2714644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285860"/>
            <a:ext cx="2571768" cy="2571767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071942"/>
            <a:ext cx="2857520" cy="2643182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929066"/>
            <a:ext cx="4071966" cy="2790833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 smtClean="0"/>
              <a:t>Marfan</a:t>
            </a:r>
            <a:r>
              <a:rPr lang="tr-TR" sz="2800" b="1" dirty="0" smtClean="0"/>
              <a:t> sendromu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 smtClean="0">
                <a:latin typeface="+mj-lt"/>
              </a:rPr>
              <a:t>15. kromozom üzerinde </a:t>
            </a:r>
            <a:r>
              <a:rPr lang="tr-TR" sz="2000" dirty="0" err="1" smtClean="0">
                <a:latin typeface="+mj-lt"/>
              </a:rPr>
              <a:t>fibrillin</a:t>
            </a:r>
            <a:r>
              <a:rPr lang="tr-TR" sz="2000" dirty="0" smtClean="0">
                <a:latin typeface="+mj-lt"/>
              </a:rPr>
              <a:t> geninde mutasyon +</a:t>
            </a:r>
          </a:p>
          <a:p>
            <a:endParaRPr lang="tr-TR" sz="2000" dirty="0" smtClean="0">
              <a:latin typeface="+mj-lt"/>
            </a:endParaRPr>
          </a:p>
          <a:p>
            <a:r>
              <a:rPr lang="tr-TR" sz="2000" dirty="0" smtClean="0">
                <a:latin typeface="+mj-lt"/>
              </a:rPr>
              <a:t>1/10.000 doğumda görülür</a:t>
            </a:r>
          </a:p>
          <a:p>
            <a:endParaRPr lang="tr-TR" sz="2000" dirty="0" smtClean="0">
              <a:solidFill>
                <a:srgbClr val="FF0000"/>
              </a:solidFill>
              <a:latin typeface="+mj-lt"/>
            </a:endParaRPr>
          </a:p>
          <a:p>
            <a:r>
              <a:rPr lang="tr-TR" sz="2000" dirty="0" smtClean="0">
                <a:solidFill>
                  <a:srgbClr val="FF0000"/>
                </a:solidFill>
                <a:latin typeface="+mj-lt"/>
              </a:rPr>
              <a:t>Karakteristik bulgular;</a:t>
            </a:r>
          </a:p>
          <a:p>
            <a:r>
              <a:rPr lang="tr-TR" sz="2000" dirty="0" smtClean="0">
                <a:latin typeface="+mj-lt"/>
              </a:rPr>
              <a:t>Uzun </a:t>
            </a:r>
            <a:r>
              <a:rPr lang="tr-TR" sz="2000" dirty="0" err="1" smtClean="0">
                <a:latin typeface="+mj-lt"/>
              </a:rPr>
              <a:t>ekstremiteler</a:t>
            </a:r>
            <a:endParaRPr lang="tr-TR" sz="2000" dirty="0" smtClean="0">
              <a:latin typeface="+mj-lt"/>
            </a:endParaRPr>
          </a:p>
          <a:p>
            <a:r>
              <a:rPr lang="tr-TR" sz="2000" dirty="0" smtClean="0">
                <a:latin typeface="+mj-lt"/>
              </a:rPr>
              <a:t>Uzun parmaklar</a:t>
            </a:r>
          </a:p>
          <a:p>
            <a:r>
              <a:rPr lang="tr-TR" sz="2000" dirty="0" smtClean="0">
                <a:latin typeface="+mj-lt"/>
              </a:rPr>
              <a:t>Orantısız uzun boy</a:t>
            </a:r>
          </a:p>
          <a:p>
            <a:r>
              <a:rPr lang="tr-TR" sz="2000" dirty="0" err="1" smtClean="0">
                <a:latin typeface="+mj-lt"/>
              </a:rPr>
              <a:t>Hipermobil</a:t>
            </a:r>
            <a:r>
              <a:rPr lang="tr-TR" sz="2000" dirty="0" smtClean="0">
                <a:latin typeface="+mj-lt"/>
              </a:rPr>
              <a:t> </a:t>
            </a:r>
            <a:r>
              <a:rPr lang="tr-TR" sz="2000" dirty="0" err="1" smtClean="0">
                <a:latin typeface="+mj-lt"/>
              </a:rPr>
              <a:t>ekstremiteler</a:t>
            </a:r>
            <a:endParaRPr lang="tr-TR" sz="2000" dirty="0" smtClean="0">
              <a:latin typeface="+mj-lt"/>
            </a:endParaRPr>
          </a:p>
          <a:p>
            <a:r>
              <a:rPr lang="tr-TR" sz="2000" dirty="0" smtClean="0">
                <a:latin typeface="+mj-lt"/>
              </a:rPr>
              <a:t>Gözde lens </a:t>
            </a:r>
            <a:r>
              <a:rPr lang="tr-TR" sz="2000" dirty="0" err="1" smtClean="0">
                <a:latin typeface="+mj-lt"/>
              </a:rPr>
              <a:t>subluksasyonu</a:t>
            </a:r>
            <a:endParaRPr lang="tr-TR" sz="2000" dirty="0" smtClean="0">
              <a:latin typeface="+mj-lt"/>
            </a:endParaRPr>
          </a:p>
          <a:p>
            <a:r>
              <a:rPr lang="tr-TR" sz="2000" dirty="0" smtClean="0">
                <a:latin typeface="+mj-lt"/>
              </a:rPr>
              <a:t>Aort kökü </a:t>
            </a:r>
            <a:r>
              <a:rPr lang="tr-TR" sz="2000" dirty="0" err="1" smtClean="0">
                <a:latin typeface="+mj-lt"/>
              </a:rPr>
              <a:t>dilatasyonu</a:t>
            </a:r>
            <a:endParaRPr lang="tr-TR" sz="2000" dirty="0">
              <a:latin typeface="+mj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357430"/>
            <a:ext cx="4095750" cy="265747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584</TotalTime>
  <Words>520</Words>
  <Application>Microsoft Office PowerPoint</Application>
  <PresentationFormat>Ekran Gösterisi (4:3)</PresentationFormat>
  <Paragraphs>123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8" baseType="lpstr">
      <vt:lpstr>Calibri</vt:lpstr>
      <vt:lpstr>Constantia</vt:lpstr>
      <vt:lpstr>Wingdings 2</vt:lpstr>
      <vt:lpstr>Akış</vt:lpstr>
      <vt:lpstr>ÇOCUKLUK ÇAĞINDA SIK GÖRÜLEN GENETİK HASTALIKLAR</vt:lpstr>
      <vt:lpstr>Genetik materyalin yapısı</vt:lpstr>
      <vt:lpstr>DNA’nın ikili sarmal yapısı </vt:lpstr>
      <vt:lpstr>Protein sentezi</vt:lpstr>
      <vt:lpstr>Kromozomun yapısı</vt:lpstr>
      <vt:lpstr>Kromozomun yapısı</vt:lpstr>
      <vt:lpstr>Down Sendromu</vt:lpstr>
      <vt:lpstr>Down sendromu</vt:lpstr>
      <vt:lpstr>Marfan sendromu</vt:lpstr>
      <vt:lpstr>Marfan sendromu</vt:lpstr>
      <vt:lpstr>Marfan sendromu</vt:lpstr>
      <vt:lpstr>Uzun boy </vt:lpstr>
      <vt:lpstr>PowerPoint Sunusu</vt:lpstr>
      <vt:lpstr>PowerPoint Sunusu</vt:lpstr>
      <vt:lpstr>Di George sendromu</vt:lpstr>
      <vt:lpstr>Di George sendromu</vt:lpstr>
      <vt:lpstr>Di George sendromu</vt:lpstr>
      <vt:lpstr>Turner sendromu</vt:lpstr>
      <vt:lpstr>Turner sendromu</vt:lpstr>
      <vt:lpstr>Ayrık meme başları</vt:lpstr>
      <vt:lpstr>PowerPoint Sunusu</vt:lpstr>
      <vt:lpstr>Kistik fibrozis</vt:lpstr>
      <vt:lpstr>Kistik fibrozis</vt:lpstr>
      <vt:lpstr>Kistik fibrozis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ÇOCUKLUK ÇAĞINDA SIK GÖRÜLEN GENETİK HASTALIKLAR</dc:title>
  <dc:creator>fatih</dc:creator>
  <cp:lastModifiedBy>FATİH GÜNAY</cp:lastModifiedBy>
  <cp:revision>48</cp:revision>
  <dcterms:created xsi:type="dcterms:W3CDTF">2018-12-23T18:50:44Z</dcterms:created>
  <dcterms:modified xsi:type="dcterms:W3CDTF">2020-05-08T08:23:16Z</dcterms:modified>
</cp:coreProperties>
</file>