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972261-AAE0-4EF0-8328-B38CA8F3273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1B8B7A-A3EE-44A6-A3B2-971EAB56B96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4750296" cy="1470025"/>
          </a:xfrm>
        </p:spPr>
        <p:txBody>
          <a:bodyPr/>
          <a:lstStyle/>
          <a:p>
            <a:r>
              <a:rPr lang="tr-TR" dirty="0" smtClean="0"/>
              <a:t>KAYNAK TANITIMI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969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8640"/>
            <a:ext cx="8136904" cy="468052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b="0" dirty="0" err="1">
                <a:latin typeface="Constantia" pitchFamily="18" charset="0"/>
              </a:rPr>
              <a:t>Zahirüddin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Maraşî</a:t>
            </a:r>
            <a:r>
              <a:rPr lang="tr-TR" sz="3200" b="0" dirty="0">
                <a:latin typeface="Constantia" pitchFamily="18" charset="0"/>
              </a:rPr>
              <a:t>, Tarih-i Geylan ve </a:t>
            </a:r>
            <a:r>
              <a:rPr lang="tr-TR" sz="3200" b="0" dirty="0" err="1">
                <a:latin typeface="Constantia" pitchFamily="18" charset="0"/>
              </a:rPr>
              <a:t>Deylemistan</a:t>
            </a:r>
            <a:r>
              <a:rPr lang="tr-TR" sz="3200" b="0" dirty="0">
                <a:latin typeface="Constantia" pitchFamily="18" charset="0"/>
              </a:rPr>
              <a:t>, (</a:t>
            </a:r>
            <a:r>
              <a:rPr lang="tr-TR" sz="3200" b="0" dirty="0" err="1">
                <a:latin typeface="Constantia" pitchFamily="18" charset="0"/>
              </a:rPr>
              <a:t>neşr</a:t>
            </a:r>
            <a:r>
              <a:rPr lang="tr-TR" sz="3200" b="0" dirty="0">
                <a:latin typeface="Constantia" pitchFamily="18" charset="0"/>
              </a:rPr>
              <a:t>. H. C. </a:t>
            </a:r>
            <a:r>
              <a:rPr lang="tr-TR" sz="3200" b="0" dirty="0" err="1">
                <a:latin typeface="Constantia" pitchFamily="18" charset="0"/>
              </a:rPr>
              <a:t>Rabino</a:t>
            </a:r>
            <a:r>
              <a:rPr lang="tr-TR" sz="3200" b="0" dirty="0">
                <a:latin typeface="Constantia" pitchFamily="18" charset="0"/>
              </a:rPr>
              <a:t>) </a:t>
            </a:r>
            <a:r>
              <a:rPr lang="tr-TR" sz="3200" b="0" dirty="0" err="1">
                <a:latin typeface="Constantia" pitchFamily="18" charset="0"/>
              </a:rPr>
              <a:t>Reşt</a:t>
            </a:r>
            <a:r>
              <a:rPr lang="tr-TR" sz="3200" b="0" dirty="0">
                <a:latin typeface="Constantia" pitchFamily="18" charset="0"/>
              </a:rPr>
              <a:t>, 1911-12. </a:t>
            </a:r>
          </a:p>
          <a:p>
            <a:pPr algn="just">
              <a:buFont typeface="Arial" pitchFamily="34" charset="0"/>
              <a:buChar char="•"/>
            </a:pPr>
            <a:r>
              <a:rPr lang="tr-TR" sz="3200" b="0" dirty="0" err="1">
                <a:latin typeface="Constantia" pitchFamily="18" charset="0"/>
              </a:rPr>
              <a:t>Fazlulah</a:t>
            </a:r>
            <a:r>
              <a:rPr lang="tr-TR" sz="3200" b="0" dirty="0">
                <a:latin typeface="Constantia" pitchFamily="18" charset="0"/>
              </a:rPr>
              <a:t> b. </a:t>
            </a:r>
            <a:r>
              <a:rPr lang="tr-TR" sz="3200" b="0" dirty="0" err="1">
                <a:latin typeface="Constantia" pitchFamily="18" charset="0"/>
              </a:rPr>
              <a:t>Ruzbihan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İsfehânî</a:t>
            </a:r>
            <a:r>
              <a:rPr lang="tr-TR" sz="3200" b="0" dirty="0">
                <a:latin typeface="Constantia" pitchFamily="18" charset="0"/>
              </a:rPr>
              <a:t>, Tarih-i Âlem-</a:t>
            </a:r>
            <a:r>
              <a:rPr lang="tr-TR" sz="3200" b="0" dirty="0" err="1">
                <a:latin typeface="Constantia" pitchFamily="18" charset="0"/>
              </a:rPr>
              <a:t>ârâ</a:t>
            </a:r>
            <a:r>
              <a:rPr lang="tr-TR" sz="3200" b="0" dirty="0">
                <a:latin typeface="Constantia" pitchFamily="18" charset="0"/>
              </a:rPr>
              <a:t>-</a:t>
            </a:r>
            <a:r>
              <a:rPr lang="tr-TR" sz="3200" b="0" dirty="0" err="1">
                <a:latin typeface="Constantia" pitchFamily="18" charset="0"/>
              </a:rPr>
              <a:t>yi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Eminî</a:t>
            </a:r>
            <a:r>
              <a:rPr lang="tr-TR" sz="3200" b="0" dirty="0">
                <a:latin typeface="Constantia" pitchFamily="18" charset="0"/>
              </a:rPr>
              <a:t>, (</a:t>
            </a:r>
            <a:r>
              <a:rPr lang="tr-TR" sz="3200" b="0" dirty="0" err="1">
                <a:latin typeface="Constantia" pitchFamily="18" charset="0"/>
              </a:rPr>
              <a:t>terc</a:t>
            </a:r>
            <a:r>
              <a:rPr lang="tr-TR" sz="3200" b="0" dirty="0">
                <a:latin typeface="Constantia" pitchFamily="18" charset="0"/>
              </a:rPr>
              <a:t>. V. </a:t>
            </a:r>
            <a:r>
              <a:rPr lang="tr-TR" sz="3200" b="0" dirty="0" err="1">
                <a:latin typeface="Constantia" pitchFamily="18" charset="0"/>
              </a:rPr>
              <a:t>Minorsky</a:t>
            </a:r>
            <a:r>
              <a:rPr lang="tr-TR" sz="3200" b="0" dirty="0">
                <a:latin typeface="Constantia" pitchFamily="18" charset="0"/>
              </a:rPr>
              <a:t>), Londra 1957. </a:t>
            </a:r>
          </a:p>
          <a:p>
            <a:pPr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Hasan </a:t>
            </a:r>
            <a:r>
              <a:rPr lang="tr-TR" sz="3200" b="0" dirty="0" err="1">
                <a:latin typeface="Constantia" pitchFamily="18" charset="0"/>
              </a:rPr>
              <a:t>Beg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Rumlu</a:t>
            </a:r>
            <a:r>
              <a:rPr lang="tr-TR" sz="3200" b="0" dirty="0">
                <a:latin typeface="Constantia" pitchFamily="18" charset="0"/>
              </a:rPr>
              <a:t>, </a:t>
            </a:r>
            <a:r>
              <a:rPr lang="tr-TR" sz="3200" b="0" dirty="0" err="1">
                <a:latin typeface="Constantia" pitchFamily="18" charset="0"/>
              </a:rPr>
              <a:t>Ahsenü’t-Tevârih</a:t>
            </a:r>
            <a:r>
              <a:rPr lang="tr-TR" sz="3200" b="0" dirty="0">
                <a:latin typeface="Constantia" pitchFamily="18" charset="0"/>
              </a:rPr>
              <a:t>, (</a:t>
            </a:r>
            <a:r>
              <a:rPr lang="tr-TR" sz="3200" b="0" dirty="0" err="1">
                <a:latin typeface="Constantia" pitchFamily="18" charset="0"/>
              </a:rPr>
              <a:t>neşr</a:t>
            </a:r>
            <a:r>
              <a:rPr lang="tr-TR" sz="3200" b="0" dirty="0">
                <a:latin typeface="Constantia" pitchFamily="18" charset="0"/>
              </a:rPr>
              <a:t>. C. N. </a:t>
            </a:r>
            <a:r>
              <a:rPr lang="tr-TR" sz="3200" b="0" dirty="0" err="1">
                <a:latin typeface="Constantia" pitchFamily="18" charset="0"/>
              </a:rPr>
              <a:t>Seddon</a:t>
            </a:r>
            <a:r>
              <a:rPr lang="tr-TR" sz="3200" b="0" dirty="0">
                <a:latin typeface="Constantia" pitchFamily="18" charset="0"/>
              </a:rPr>
              <a:t>), Baroda 1931 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3200" b="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tr-TR" sz="3200" b="0" dirty="0"/>
          </a:p>
        </p:txBody>
      </p:sp>
    </p:spTree>
    <p:extLst>
      <p:ext uri="{BB962C8B-B14F-4D97-AF65-F5344CB8AC3E}">
        <p14:creationId xmlns:p14="http://schemas.microsoft.com/office/powerpoint/2010/main" val="317565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404664"/>
            <a:ext cx="8496944" cy="4275813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Aziz b. </a:t>
            </a:r>
            <a:r>
              <a:rPr lang="tr-TR" sz="3200" b="0" dirty="0" err="1">
                <a:latin typeface="Constantia" pitchFamily="18" charset="0"/>
              </a:rPr>
              <a:t>Erdeşîr</a:t>
            </a:r>
            <a:r>
              <a:rPr lang="tr-TR" sz="3200" b="0" dirty="0">
                <a:latin typeface="Constantia" pitchFamily="18" charset="0"/>
              </a:rPr>
              <a:t>-i </a:t>
            </a:r>
            <a:r>
              <a:rPr lang="tr-TR" sz="3200" b="0" dirty="0" err="1">
                <a:latin typeface="Constantia" pitchFamily="18" charset="0"/>
              </a:rPr>
              <a:t>Esterâbadî</a:t>
            </a:r>
            <a:r>
              <a:rPr lang="tr-TR" sz="3200" b="0" dirty="0">
                <a:latin typeface="Constantia" pitchFamily="18" charset="0"/>
              </a:rPr>
              <a:t>, </a:t>
            </a:r>
            <a:r>
              <a:rPr lang="tr-TR" sz="3200" b="0" dirty="0" err="1">
                <a:latin typeface="Constantia" pitchFamily="18" charset="0"/>
              </a:rPr>
              <a:t>Bezm</a:t>
            </a:r>
            <a:r>
              <a:rPr lang="tr-TR" sz="3200" b="0" dirty="0">
                <a:latin typeface="Constantia" pitchFamily="18" charset="0"/>
              </a:rPr>
              <a:t> ü </a:t>
            </a:r>
            <a:r>
              <a:rPr lang="tr-TR" sz="3200" b="0" dirty="0" err="1">
                <a:latin typeface="Constantia" pitchFamily="18" charset="0"/>
              </a:rPr>
              <a:t>Rezm</a:t>
            </a:r>
            <a:r>
              <a:rPr lang="tr-TR" sz="3200" b="0" dirty="0">
                <a:latin typeface="Constantia" pitchFamily="18" charset="0"/>
              </a:rPr>
              <a:t>, (</a:t>
            </a:r>
            <a:r>
              <a:rPr lang="tr-TR" sz="3200" b="0" dirty="0" err="1">
                <a:latin typeface="Constantia" pitchFamily="18" charset="0"/>
              </a:rPr>
              <a:t>neşr</a:t>
            </a:r>
            <a:r>
              <a:rPr lang="tr-TR" sz="3200" b="0" dirty="0">
                <a:latin typeface="Constantia" pitchFamily="18" charset="0"/>
              </a:rPr>
              <a:t>. Kilisli Rıfat), İstanbul 1928.</a:t>
            </a:r>
          </a:p>
          <a:p>
            <a:pPr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Ebû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Bekr</a:t>
            </a:r>
            <a:r>
              <a:rPr lang="tr-TR" sz="3200" b="0" dirty="0">
                <a:latin typeface="Constantia" pitchFamily="18" charset="0"/>
              </a:rPr>
              <a:t>-i </a:t>
            </a:r>
            <a:r>
              <a:rPr lang="tr-TR" sz="3200" b="0" dirty="0" err="1">
                <a:latin typeface="Constantia" pitchFamily="18" charset="0"/>
              </a:rPr>
              <a:t>Tihrânî</a:t>
            </a:r>
            <a:r>
              <a:rPr lang="tr-TR" sz="3200" b="0" dirty="0">
                <a:latin typeface="Constantia" pitchFamily="18" charset="0"/>
              </a:rPr>
              <a:t>, </a:t>
            </a:r>
            <a:r>
              <a:rPr lang="tr-TR" sz="3200" b="0" dirty="0" err="1">
                <a:latin typeface="Constantia" pitchFamily="18" charset="0"/>
              </a:rPr>
              <a:t>Kitâb</a:t>
            </a:r>
            <a:r>
              <a:rPr lang="tr-TR" sz="3200" b="0" dirty="0">
                <a:latin typeface="Constantia" pitchFamily="18" charset="0"/>
              </a:rPr>
              <a:t>-ı </a:t>
            </a:r>
            <a:r>
              <a:rPr lang="tr-TR" sz="3200" b="0" dirty="0" err="1">
                <a:latin typeface="Constantia" pitchFamily="18" charset="0"/>
              </a:rPr>
              <a:t>Diyarbekriyye</a:t>
            </a:r>
            <a:r>
              <a:rPr lang="tr-TR" sz="3200" b="0" dirty="0">
                <a:latin typeface="Constantia" pitchFamily="18" charset="0"/>
              </a:rPr>
              <a:t>, (</a:t>
            </a:r>
            <a:r>
              <a:rPr lang="tr-TR" sz="3200" b="0" dirty="0" err="1">
                <a:latin typeface="Constantia" pitchFamily="18" charset="0"/>
              </a:rPr>
              <a:t>neşr</a:t>
            </a:r>
            <a:r>
              <a:rPr lang="tr-TR" sz="3200" b="0" dirty="0">
                <a:latin typeface="Constantia" pitchFamily="18" charset="0"/>
              </a:rPr>
              <a:t>. F. Sümer-N. </a:t>
            </a:r>
            <a:r>
              <a:rPr lang="tr-TR" sz="3200" b="0" dirty="0" err="1">
                <a:latin typeface="Constantia" pitchFamily="18" charset="0"/>
              </a:rPr>
              <a:t>Lugâl</a:t>
            </a:r>
            <a:r>
              <a:rPr lang="tr-TR" sz="3200" b="0" dirty="0">
                <a:latin typeface="Constantia" pitchFamily="18" charset="0"/>
              </a:rPr>
              <a:t>), Ankara 1962-64</a:t>
            </a:r>
          </a:p>
          <a:p>
            <a:pPr algn="just">
              <a:buFont typeface="Arial" pitchFamily="34" charset="0"/>
              <a:buChar char="•"/>
            </a:pPr>
            <a:r>
              <a:rPr lang="tr-TR" sz="3200" b="0" dirty="0" err="1">
                <a:latin typeface="Constantia" pitchFamily="18" charset="0"/>
              </a:rPr>
              <a:t>Şerefeddin</a:t>
            </a:r>
            <a:r>
              <a:rPr lang="tr-TR" sz="3200" b="0" dirty="0">
                <a:latin typeface="Constantia" pitchFamily="18" charset="0"/>
              </a:rPr>
              <a:t> Ali </a:t>
            </a:r>
            <a:r>
              <a:rPr lang="tr-TR" sz="3200" b="0" dirty="0" err="1">
                <a:latin typeface="Constantia" pitchFamily="18" charset="0"/>
              </a:rPr>
              <a:t>Yezdî</a:t>
            </a:r>
            <a:r>
              <a:rPr lang="tr-TR" sz="3200" b="0" dirty="0">
                <a:latin typeface="Constantia" pitchFamily="18" charset="0"/>
              </a:rPr>
              <a:t>, </a:t>
            </a:r>
            <a:r>
              <a:rPr lang="tr-TR" sz="3200" b="0" dirty="0" err="1">
                <a:latin typeface="Constantia" pitchFamily="18" charset="0"/>
              </a:rPr>
              <a:t>Zafernâme</a:t>
            </a:r>
            <a:r>
              <a:rPr lang="tr-TR" sz="3200" b="0" dirty="0">
                <a:latin typeface="Constantia" pitchFamily="18" charset="0"/>
              </a:rPr>
              <a:t>, </a:t>
            </a:r>
            <a:r>
              <a:rPr lang="tr-TR" sz="3200" b="0" dirty="0" err="1">
                <a:latin typeface="Constantia" pitchFamily="18" charset="0"/>
              </a:rPr>
              <a:t>Kalkutta</a:t>
            </a:r>
            <a:r>
              <a:rPr lang="tr-TR" sz="3200" b="0" dirty="0">
                <a:latin typeface="Constantia" pitchFamily="18" charset="0"/>
              </a:rPr>
              <a:t>, 1887-8</a:t>
            </a:r>
          </a:p>
        </p:txBody>
      </p:sp>
    </p:spTree>
    <p:extLst>
      <p:ext uri="{BB962C8B-B14F-4D97-AF65-F5344CB8AC3E}">
        <p14:creationId xmlns:p14="http://schemas.microsoft.com/office/powerpoint/2010/main" val="104848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76672"/>
            <a:ext cx="8064896" cy="4203805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err="1" smtClean="0">
                <a:latin typeface="Constantia" pitchFamily="18" charset="0"/>
              </a:rPr>
              <a:t>Nizamüddin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Şâmî</a:t>
            </a:r>
            <a:r>
              <a:rPr lang="tr-TR" sz="3200" b="0" dirty="0">
                <a:latin typeface="Constantia" pitchFamily="18" charset="0"/>
              </a:rPr>
              <a:t>, </a:t>
            </a:r>
            <a:r>
              <a:rPr lang="tr-TR" sz="3200" b="0" dirty="0" err="1">
                <a:latin typeface="Constantia" pitchFamily="18" charset="0"/>
              </a:rPr>
              <a:t>Zafernâme</a:t>
            </a:r>
            <a:r>
              <a:rPr lang="tr-TR" sz="3200" b="0" dirty="0">
                <a:latin typeface="Constantia" pitchFamily="18" charset="0"/>
              </a:rPr>
              <a:t>, (çev. Necati </a:t>
            </a:r>
            <a:r>
              <a:rPr lang="tr-TR" sz="3200" b="0" dirty="0" err="1">
                <a:latin typeface="Constantia" pitchFamily="18" charset="0"/>
              </a:rPr>
              <a:t>Lugal</a:t>
            </a:r>
            <a:r>
              <a:rPr lang="tr-TR" sz="3200" b="0" dirty="0">
                <a:latin typeface="Constantia" pitchFamily="18" charset="0"/>
              </a:rPr>
              <a:t>), Ankara 1949.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0" dirty="0" err="1">
                <a:latin typeface="Constantia" pitchFamily="18" charset="0"/>
              </a:rPr>
              <a:t>Chronography</a:t>
            </a:r>
            <a:r>
              <a:rPr lang="en-US" sz="3200" b="0" dirty="0">
                <a:latin typeface="Constantia" pitchFamily="18" charset="0"/>
              </a:rPr>
              <a:t> of Bar </a:t>
            </a:r>
            <a:r>
              <a:rPr lang="en-US" sz="3200" b="0" dirty="0" err="1">
                <a:latin typeface="Constantia" pitchFamily="18" charset="0"/>
              </a:rPr>
              <a:t>Hebraeus</a:t>
            </a:r>
            <a:r>
              <a:rPr lang="en-US" sz="3200" b="0" dirty="0">
                <a:latin typeface="Constantia" pitchFamily="18" charset="0"/>
              </a:rPr>
              <a:t>, II, </a:t>
            </a:r>
            <a:r>
              <a:rPr lang="en-US" sz="3200" b="0" dirty="0" err="1">
                <a:latin typeface="Constantia" pitchFamily="18" charset="0"/>
              </a:rPr>
              <a:t>Zeyl</a:t>
            </a:r>
            <a:r>
              <a:rPr lang="en-US" sz="3200" b="0" dirty="0">
                <a:latin typeface="Constantia" pitchFamily="18" charset="0"/>
              </a:rPr>
              <a:t>, (</a:t>
            </a:r>
            <a:r>
              <a:rPr lang="en-US" sz="3200" b="0" dirty="0" err="1">
                <a:latin typeface="Constantia" pitchFamily="18" charset="0"/>
              </a:rPr>
              <a:t>çev</a:t>
            </a:r>
            <a:r>
              <a:rPr lang="en-US" sz="3200" b="0" dirty="0">
                <a:latin typeface="Constantia" pitchFamily="18" charset="0"/>
              </a:rPr>
              <a:t>. A. W. Budge) London, 1932</a:t>
            </a:r>
            <a:r>
              <a:rPr lang="tr-TR" sz="3200" b="0" dirty="0">
                <a:latin typeface="Constantia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Koca Hüseyin Efendi,</a:t>
            </a:r>
            <a:r>
              <a:rPr lang="tr-TR" sz="3200" b="0" i="1" dirty="0">
                <a:latin typeface="Constantia" pitchFamily="18" charset="0"/>
              </a:rPr>
              <a:t> </a:t>
            </a:r>
            <a:r>
              <a:rPr lang="tr-TR" sz="3200" b="0" i="1" dirty="0" err="1">
                <a:latin typeface="Constantia" pitchFamily="18" charset="0"/>
              </a:rPr>
              <a:t>Bedâyiu’l-Vekâi</a:t>
            </a:r>
            <a:r>
              <a:rPr lang="tr-TR" sz="3200" b="0" i="1" dirty="0">
                <a:latin typeface="Constantia" pitchFamily="18" charset="0"/>
              </a:rPr>
              <a:t>’</a:t>
            </a:r>
            <a:endParaRPr lang="tr-TR" sz="3200" b="0" dirty="0">
              <a:latin typeface="Constantia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0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352928" cy="4203805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İsmail Hakkı </a:t>
            </a:r>
            <a:r>
              <a:rPr lang="tr-TR" sz="3200" b="0" dirty="0" err="1">
                <a:latin typeface="Constantia" pitchFamily="18" charset="0"/>
              </a:rPr>
              <a:t>Uzunçarşılı</a:t>
            </a:r>
            <a:r>
              <a:rPr lang="tr-TR" sz="3200" b="0" dirty="0">
                <a:latin typeface="Constantia" pitchFamily="18" charset="0"/>
              </a:rPr>
              <a:t>, Anadolu Beylikleri ve Akkoyunlu, Karakoyunlu Devletleri. Bu eser geniş bir çerçeveden Akkoyunlu Devletine bakmaktadır. Anadolu’ya ilk gelişlerinden itibaren anlatmaya başlar.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3200" b="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9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404664"/>
            <a:ext cx="7992888" cy="4275813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smtClean="0">
                <a:latin typeface="Constantia" pitchFamily="18" charset="0"/>
              </a:rPr>
              <a:t>Zeki </a:t>
            </a:r>
            <a:r>
              <a:rPr lang="tr-TR" sz="3200" b="0" dirty="0" err="1" smtClean="0">
                <a:latin typeface="Constantia" pitchFamily="18" charset="0"/>
              </a:rPr>
              <a:t>Velidi</a:t>
            </a:r>
            <a:r>
              <a:rPr lang="tr-TR" sz="3200" b="0" dirty="0" smtClean="0">
                <a:latin typeface="Constantia" pitchFamily="18" charset="0"/>
              </a:rPr>
              <a:t> Togan, </a:t>
            </a:r>
            <a:r>
              <a:rPr lang="tr-TR" sz="3200" b="0" dirty="0">
                <a:latin typeface="Constantia" pitchFamily="18" charset="0"/>
              </a:rPr>
              <a:t>Umumi Türk Tarihine Giriş, c. I, İstanbul 1946</a:t>
            </a:r>
            <a:r>
              <a:rPr lang="tr-TR" sz="3200" b="0" dirty="0" smtClean="0">
                <a:latin typeface="Constantia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smtClean="0">
                <a:latin typeface="Constantia" pitchFamily="18" charset="0"/>
              </a:rPr>
              <a:t>İsmail Hakkı </a:t>
            </a:r>
            <a:r>
              <a:rPr lang="tr-TR" sz="3200" b="0" dirty="0" err="1" smtClean="0">
                <a:latin typeface="Constantia" pitchFamily="18" charset="0"/>
              </a:rPr>
              <a:t>Uzunçarşılı</a:t>
            </a:r>
            <a:r>
              <a:rPr lang="tr-TR" sz="3200" b="0" dirty="0" smtClean="0">
                <a:latin typeface="Constantia" pitchFamily="18" charset="0"/>
              </a:rPr>
              <a:t>, </a:t>
            </a:r>
            <a:r>
              <a:rPr lang="tr-TR" sz="3200" b="0" dirty="0">
                <a:latin typeface="Constantia" pitchFamily="18" charset="0"/>
              </a:rPr>
              <a:t>Osmanlı Devlet Teşkilatında </a:t>
            </a:r>
            <a:r>
              <a:rPr lang="tr-TR" sz="3200" b="0" dirty="0" err="1">
                <a:latin typeface="Constantia" pitchFamily="18" charset="0"/>
              </a:rPr>
              <a:t>Medhal</a:t>
            </a:r>
            <a:r>
              <a:rPr lang="tr-TR" sz="3200" b="0" dirty="0">
                <a:latin typeface="Constantia" pitchFamily="18" charset="0"/>
              </a:rPr>
              <a:t>, TTK </a:t>
            </a:r>
            <a:r>
              <a:rPr lang="tr-TR" sz="3200" b="0" dirty="0" err="1" smtClean="0">
                <a:latin typeface="Constantia" pitchFamily="18" charset="0"/>
              </a:rPr>
              <a:t>Yayınları,Maarif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>
                <a:latin typeface="Constantia" pitchFamily="18" charset="0"/>
              </a:rPr>
              <a:t>Matbaası, </a:t>
            </a:r>
            <a:r>
              <a:rPr lang="tr-TR" sz="3200" b="0" dirty="0" smtClean="0">
                <a:latin typeface="Constantia" pitchFamily="18" charset="0"/>
              </a:rPr>
              <a:t>İstanbul-1941.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smtClean="0">
                <a:latin typeface="Constantia" pitchFamily="18" charset="0"/>
              </a:rPr>
              <a:t>Faruk Sümer, </a:t>
            </a:r>
            <a:r>
              <a:rPr lang="tr-TR" sz="3200" b="0" dirty="0">
                <a:latin typeface="Constantia" pitchFamily="18" charset="0"/>
              </a:rPr>
              <a:t>“Akkoyunlular”, DİA, c. II, İstanbul-1989.</a:t>
            </a:r>
            <a:endParaRPr lang="tr-TR" sz="3200" b="0" dirty="0" smtClean="0">
              <a:latin typeface="Constantia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39248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b="0" dirty="0" smtClean="0">
                <a:latin typeface="Constantia" pitchFamily="18" charset="0"/>
              </a:rPr>
              <a:t> İlhan Erdem, Mustafa </a:t>
            </a:r>
            <a:r>
              <a:rPr lang="tr-TR" sz="3200" b="0" dirty="0">
                <a:latin typeface="Constantia" pitchFamily="18" charset="0"/>
              </a:rPr>
              <a:t>Uyar, “Karakoyunlular: Tarih Sahnesine Çıkışları </a:t>
            </a:r>
            <a:r>
              <a:rPr lang="tr-TR" sz="3200" b="0" dirty="0" smtClean="0">
                <a:latin typeface="Constantia" pitchFamily="18" charset="0"/>
              </a:rPr>
              <a:t>ve </a:t>
            </a:r>
            <a:r>
              <a:rPr lang="sv-SE" sz="3200" b="0" dirty="0" smtClean="0">
                <a:latin typeface="Constantia" pitchFamily="18" charset="0"/>
              </a:rPr>
              <a:t>Kökenleri</a:t>
            </a:r>
            <a:r>
              <a:rPr lang="sv-SE" sz="3200" b="0" dirty="0">
                <a:latin typeface="Constantia" pitchFamily="18" charset="0"/>
              </a:rPr>
              <a:t>”, Türkler, c. VI, Ankara </a:t>
            </a:r>
            <a:r>
              <a:rPr lang="sv-SE" sz="3200" b="0" dirty="0" smtClean="0">
                <a:latin typeface="Constantia" pitchFamily="18" charset="0"/>
              </a:rPr>
              <a:t>2002</a:t>
            </a:r>
            <a:r>
              <a:rPr lang="tr-TR" sz="3200" b="0" dirty="0" smtClean="0">
                <a:latin typeface="Constantia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smtClean="0">
                <a:latin typeface="Constantia" pitchFamily="18" charset="0"/>
              </a:rPr>
              <a:t>İlhan Erdem, Necip </a:t>
            </a:r>
            <a:r>
              <a:rPr lang="tr-TR" sz="3200" b="0" dirty="0">
                <a:latin typeface="Constantia" pitchFamily="18" charset="0"/>
              </a:rPr>
              <a:t>A</a:t>
            </a:r>
            <a:r>
              <a:rPr lang="tr-TR" sz="3200" b="0" dirty="0" smtClean="0">
                <a:latin typeface="Constantia" pitchFamily="18" charset="0"/>
              </a:rPr>
              <a:t>kkoyunlu, </a:t>
            </a:r>
            <a:r>
              <a:rPr lang="tr-TR" sz="3200" b="0" dirty="0">
                <a:latin typeface="Constantia" pitchFamily="18" charset="0"/>
              </a:rPr>
              <a:t>“Akkoyunlu İmparatorluğu’nun Kuruluşu</a:t>
            </a:r>
            <a:r>
              <a:rPr lang="tr-TR" sz="3200" dirty="0" smtClean="0">
                <a:latin typeface="Constantia" pitchFamily="18" charset="0"/>
              </a:rPr>
              <a:t>”</a:t>
            </a:r>
            <a:r>
              <a:rPr lang="tr-TR" sz="3200" b="0" dirty="0" smtClean="0">
                <a:latin typeface="Constantia" pitchFamily="18" charset="0"/>
              </a:rPr>
              <a:t>, TTK </a:t>
            </a:r>
            <a:r>
              <a:rPr lang="tr-TR" sz="3200" b="0" dirty="0">
                <a:latin typeface="Constantia" pitchFamily="18" charset="0"/>
              </a:rPr>
              <a:t>Yayınları, Ankara </a:t>
            </a:r>
            <a:r>
              <a:rPr lang="tr-TR" sz="3200" b="0" dirty="0" smtClean="0">
                <a:latin typeface="Constantia" pitchFamily="18" charset="0"/>
              </a:rPr>
              <a:t>1999.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0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404664"/>
            <a:ext cx="7992888" cy="4275813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John E. </a:t>
            </a:r>
            <a:r>
              <a:rPr lang="tr-TR" sz="3200" b="0" dirty="0" err="1" smtClean="0">
                <a:latin typeface="Constantia" pitchFamily="18" charset="0"/>
              </a:rPr>
              <a:t>woods</a:t>
            </a:r>
            <a:r>
              <a:rPr lang="tr-TR" sz="3200" b="0" dirty="0" smtClean="0">
                <a:latin typeface="Constantia" pitchFamily="18" charset="0"/>
              </a:rPr>
              <a:t>, Akkoyunlular Aşiret, Konfederasyon, İmparatorluk.</a:t>
            </a:r>
            <a:endParaRPr lang="tr-TR" sz="3200" b="0" dirty="0">
              <a:latin typeface="Constantia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Seyfettin Erşahin’in </a:t>
            </a:r>
            <a:r>
              <a:rPr lang="tr-TR" sz="3200" b="0" i="1" dirty="0">
                <a:latin typeface="Constantia" pitchFamily="18" charset="0"/>
              </a:rPr>
              <a:t>Akkoyunlular Siyasal, Kültürel, Ekonomik ve Sosyal </a:t>
            </a:r>
            <a:r>
              <a:rPr lang="tr-TR" sz="3200" b="0" i="1" dirty="0" smtClean="0">
                <a:latin typeface="Constantia" pitchFamily="18" charset="0"/>
              </a:rPr>
              <a:t>Tarih</a:t>
            </a:r>
            <a:r>
              <a:rPr lang="tr-TR" sz="3200" b="0" dirty="0" smtClean="0">
                <a:latin typeface="Constantia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smtClean="0">
                <a:latin typeface="Constantia" pitchFamily="18" charset="0"/>
              </a:rPr>
              <a:t>Adnan Sadık </a:t>
            </a:r>
            <a:r>
              <a:rPr lang="tr-TR" sz="3200" b="0" dirty="0" err="1">
                <a:latin typeface="Constantia" pitchFamily="18" charset="0"/>
              </a:rPr>
              <a:t>E</a:t>
            </a:r>
            <a:r>
              <a:rPr lang="tr-TR" sz="3200" b="0" dirty="0" err="1" smtClean="0">
                <a:latin typeface="Constantia" pitchFamily="18" charset="0"/>
              </a:rPr>
              <a:t>rzi</a:t>
            </a:r>
            <a:r>
              <a:rPr lang="tr-TR" sz="3200" b="0" dirty="0" smtClean="0">
                <a:latin typeface="Constantia" pitchFamily="18" charset="0"/>
              </a:rPr>
              <a:t>, </a:t>
            </a:r>
            <a:r>
              <a:rPr lang="tr-TR" sz="3200" b="0" dirty="0">
                <a:latin typeface="Constantia" pitchFamily="18" charset="0"/>
              </a:rPr>
              <a:t>“Akkoyunlu ve Karakoyunlu Tarihi Hakkında Araştırmalar</a:t>
            </a:r>
            <a:r>
              <a:rPr lang="tr-TR" sz="3200" b="0" dirty="0" smtClean="0">
                <a:latin typeface="Constantia" pitchFamily="18" charset="0"/>
              </a:rPr>
              <a:t>”,</a:t>
            </a:r>
            <a:r>
              <a:rPr lang="sv-SE" sz="3200" b="0" dirty="0" smtClean="0">
                <a:latin typeface="Constantia" pitchFamily="18" charset="0"/>
              </a:rPr>
              <a:t>Belleten</a:t>
            </a:r>
            <a:r>
              <a:rPr lang="sv-SE" sz="3200" b="0" dirty="0">
                <a:latin typeface="Constantia" pitchFamily="18" charset="0"/>
              </a:rPr>
              <a:t>, c. XVII/70, Ankara 1954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22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</TotalTime>
  <Words>314</Words>
  <Application>Microsoft Office PowerPoint</Application>
  <PresentationFormat>Ekran Gösterisi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KAYNAK TANITIMI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KAYNAK TANITIMI II</dc:title>
  <dc:creator>Güzide</dc:creator>
  <cp:lastModifiedBy>Güzide</cp:lastModifiedBy>
  <cp:revision>8</cp:revision>
  <dcterms:created xsi:type="dcterms:W3CDTF">2020-05-07T22:50:42Z</dcterms:created>
  <dcterms:modified xsi:type="dcterms:W3CDTF">2020-05-08T00:16:10Z</dcterms:modified>
</cp:coreProperties>
</file>