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7EE0-D818-4818-9329-5C0F9F3F716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4CFC-0414-4F02-9E20-EAA0F24331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7EE0-D818-4818-9329-5C0F9F3F716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4CFC-0414-4F02-9E20-EAA0F24331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7EE0-D818-4818-9329-5C0F9F3F716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4CFC-0414-4F02-9E20-EAA0F24331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7EE0-D818-4818-9329-5C0F9F3F716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4CFC-0414-4F02-9E20-EAA0F24331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7EE0-D818-4818-9329-5C0F9F3F716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4CFC-0414-4F02-9E20-EAA0F24331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7EE0-D818-4818-9329-5C0F9F3F716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4CFC-0414-4F02-9E20-EAA0F243314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7EE0-D818-4818-9329-5C0F9F3F716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4CFC-0414-4F02-9E20-EAA0F24331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7EE0-D818-4818-9329-5C0F9F3F716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4CFC-0414-4F02-9E20-EAA0F24331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7EE0-D818-4818-9329-5C0F9F3F716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4CFC-0414-4F02-9E20-EAA0F24331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7EE0-D818-4818-9329-5C0F9F3F716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FC4CFC-0414-4F02-9E20-EAA0F24331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7EE0-D818-4818-9329-5C0F9F3F716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4CFC-0414-4F02-9E20-EAA0F24331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0EF7EE0-D818-4818-9329-5C0F9F3F716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BFC4CFC-0414-4F02-9E20-EAA0F243314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07504" y="1196752"/>
            <a:ext cx="4896544" cy="194421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2060"/>
                </a:solidFill>
                <a:latin typeface="Constantia" pitchFamily="18" charset="0"/>
              </a:rPr>
              <a:t>AKKOYUNLU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smtClean="0">
                <a:solidFill>
                  <a:srgbClr val="002060"/>
                </a:solidFill>
                <a:latin typeface="Constantia" pitchFamily="18" charset="0"/>
              </a:rPr>
              <a:t>DEVLETİNİN YÜKSELİŞ DEVRİ II</a:t>
            </a:r>
            <a:r>
              <a:rPr lang="tr-TR" dirty="0" smtClean="0">
                <a:solidFill>
                  <a:srgbClr val="002060"/>
                </a:solidFill>
              </a:rPr>
              <a:t>.</a:t>
            </a:r>
            <a:endParaRPr lang="tr-TR" sz="1800" dirty="0">
              <a:solidFill>
                <a:srgbClr val="0070C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850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836712"/>
            <a:ext cx="8784976" cy="3888432"/>
          </a:xfrm>
        </p:spPr>
        <p:txBody>
          <a:bodyPr>
            <a:normAutofit/>
          </a:bodyPr>
          <a:lstStyle/>
          <a:p>
            <a:pPr marL="288036" lvl="1" indent="-457200" algn="ctr">
              <a:buFont typeface="Wingdings" pitchFamily="2" charset="2"/>
              <a:buChar char="ü"/>
            </a:pPr>
            <a:r>
              <a:rPr lang="tr-TR" sz="3200" b="0" dirty="0" smtClean="0">
                <a:latin typeface="Constantia" pitchFamily="18" charset="0"/>
              </a:rPr>
              <a:t>1458 yılından itibaren Uzun Hasan Gürcistan’a beş sefer düzenlemiştir. </a:t>
            </a:r>
            <a:r>
              <a:rPr lang="tr-TR" sz="3200" b="0" dirty="0" smtClean="0">
                <a:latin typeface="Constantia" pitchFamily="18" charset="0"/>
              </a:rPr>
              <a:t>Bu seferler ona yüklü miktarda ganimet ve fazla toprak kazandırmıştır.</a:t>
            </a:r>
          </a:p>
          <a:p>
            <a:pPr marL="288036" lvl="1" indent="-457200" algn="ctr">
              <a:buFont typeface="Wingdings" pitchFamily="2" charset="2"/>
              <a:buChar char="ü"/>
            </a:pPr>
            <a:r>
              <a:rPr lang="tr-TR" sz="3200" b="0" dirty="0" smtClean="0">
                <a:latin typeface="Constantia" pitchFamily="18" charset="0"/>
              </a:rPr>
              <a:t>1458’de Tiflis’i yağmalayıp altı kaleyi ele geçirmiştir.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835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3528392"/>
          </a:xfrm>
        </p:spPr>
        <p:txBody>
          <a:bodyPr>
            <a:normAutofit/>
          </a:bodyPr>
          <a:lstStyle/>
          <a:p>
            <a:pPr marL="288036" lvl="1" indent="-457200" algn="just">
              <a:buFont typeface="Wingdings" pitchFamily="2" charset="2"/>
              <a:buChar char="ü"/>
            </a:pPr>
            <a:r>
              <a:rPr lang="tr-TR" sz="3200" b="0" dirty="0" smtClean="0">
                <a:latin typeface="Constantia" pitchFamily="18" charset="0"/>
              </a:rPr>
              <a:t>1463 yılında ise Gürcistan prenslerinin taht kavgalarından yararlanarak ikinci kez sefere çıkmıştır. </a:t>
            </a:r>
            <a:r>
              <a:rPr lang="tr-TR" sz="3200" b="0" dirty="0" err="1" smtClean="0">
                <a:latin typeface="Constantia" pitchFamily="18" charset="0"/>
              </a:rPr>
              <a:t>Kartli</a:t>
            </a:r>
            <a:r>
              <a:rPr lang="tr-TR" sz="3200" b="0" dirty="0" smtClean="0">
                <a:latin typeface="Constantia" pitchFamily="18" charset="0"/>
              </a:rPr>
              <a:t> ve </a:t>
            </a:r>
            <a:r>
              <a:rPr lang="tr-TR" sz="3200" b="0" dirty="0" err="1" smtClean="0">
                <a:latin typeface="Constantia" pitchFamily="18" charset="0"/>
              </a:rPr>
              <a:t>Somheti’ye</a:t>
            </a:r>
            <a:r>
              <a:rPr lang="tr-TR" sz="3200" b="0" dirty="0" smtClean="0">
                <a:latin typeface="Constantia" pitchFamily="18" charset="0"/>
              </a:rPr>
              <a:t> kadar ilerlemiştir. </a:t>
            </a:r>
            <a:endParaRPr lang="tr-TR" sz="3200" b="0" dirty="0">
              <a:latin typeface="Constantia" pitchFamily="18" charset="0"/>
            </a:endParaRPr>
          </a:p>
          <a:p>
            <a:pPr marL="288036" lvl="1" indent="-457200" algn="just">
              <a:buFont typeface="Wingdings" pitchFamily="2" charset="2"/>
              <a:buChar char="ü"/>
            </a:pPr>
            <a:r>
              <a:rPr lang="tr-TR" sz="3200" b="0" dirty="0" smtClean="0">
                <a:latin typeface="Constantia" pitchFamily="18" charset="0"/>
              </a:rPr>
              <a:t>1466’da gerçekleşen üçüncü seferde ise Ahıska kalesini ele geçirmiştir.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319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3528392"/>
          </a:xfrm>
        </p:spPr>
        <p:txBody>
          <a:bodyPr>
            <a:normAutofit/>
          </a:bodyPr>
          <a:lstStyle/>
          <a:p>
            <a:pPr marL="288036" lvl="1" indent="-457200" algn="ctr">
              <a:buFont typeface="Wingdings" pitchFamily="2" charset="2"/>
              <a:buChar char="ü"/>
            </a:pPr>
            <a:r>
              <a:rPr lang="tr-TR" sz="3200" b="0" dirty="0" smtClean="0">
                <a:latin typeface="Constantia" pitchFamily="18" charset="0"/>
              </a:rPr>
              <a:t>1472’de dördüncü Gürcü seferine çıkarak </a:t>
            </a:r>
            <a:r>
              <a:rPr lang="tr-TR" sz="3200" b="0" dirty="0" err="1" smtClean="0">
                <a:latin typeface="Constantia" pitchFamily="18" charset="0"/>
              </a:rPr>
              <a:t>Samse’yi</a:t>
            </a:r>
            <a:r>
              <a:rPr lang="tr-TR" sz="3200" b="0" dirty="0" smtClean="0">
                <a:latin typeface="Constantia" pitchFamily="18" charset="0"/>
              </a:rPr>
              <a:t> ele geçirmiştir. </a:t>
            </a:r>
          </a:p>
          <a:p>
            <a:pPr marL="288036" lvl="1" indent="-457200" algn="ctr">
              <a:buFont typeface="Wingdings" pitchFamily="2" charset="2"/>
              <a:buChar char="ü"/>
            </a:pPr>
            <a:r>
              <a:rPr lang="tr-TR" sz="3200" b="0" dirty="0" smtClean="0">
                <a:latin typeface="Constantia" pitchFamily="18" charset="0"/>
              </a:rPr>
              <a:t>Son seferi ise 1477’de gerçekleştirmiştir. Tiflis’e giren Uzun Hasan’ı vergi vermeyi kabul ederek çıkara bilmişleridir.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593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4752528"/>
          </a:xfrm>
        </p:spPr>
        <p:txBody>
          <a:bodyPr>
            <a:normAutofit/>
          </a:bodyPr>
          <a:lstStyle/>
          <a:p>
            <a:pPr marL="288036" lvl="1" indent="-457200" algn="just">
              <a:buFont typeface="Wingdings" pitchFamily="2" charset="2"/>
              <a:buChar char="ü"/>
            </a:pPr>
            <a:r>
              <a:rPr lang="tr-TR" sz="3200" b="0" dirty="0" smtClean="0">
                <a:latin typeface="Constantia" pitchFamily="18" charset="0"/>
              </a:rPr>
              <a:t>Uzun Hasan Gürcülerin dışında da </a:t>
            </a:r>
            <a:r>
              <a:rPr lang="tr-TR" sz="3200" b="0" dirty="0" err="1" smtClean="0">
                <a:latin typeface="Constantia" pitchFamily="18" charset="0"/>
              </a:rPr>
              <a:t>Memlüklerden</a:t>
            </a:r>
            <a:r>
              <a:rPr lang="tr-TR" sz="3200" b="0" dirty="0" smtClean="0">
                <a:latin typeface="Constantia" pitchFamily="18" charset="0"/>
              </a:rPr>
              <a:t> de Harput ve Bilecik Kalesini almıştır. </a:t>
            </a:r>
          </a:p>
          <a:p>
            <a:pPr marL="288036" lvl="1" indent="-457200" algn="just">
              <a:buFont typeface="Wingdings" pitchFamily="2" charset="2"/>
              <a:buChar char="ü"/>
            </a:pPr>
            <a:r>
              <a:rPr lang="tr-TR" sz="3200" b="0" dirty="0">
                <a:latin typeface="Constantia" pitchFamily="18" charset="0"/>
              </a:rPr>
              <a:t>Uzun Hasan’ın 1467’de </a:t>
            </a:r>
            <a:r>
              <a:rPr lang="tr-TR" sz="3200" b="0" dirty="0" err="1">
                <a:latin typeface="Constantia" pitchFamily="18" charset="0"/>
              </a:rPr>
              <a:t>Hısn-ıKeyfayı</a:t>
            </a:r>
            <a:r>
              <a:rPr lang="tr-TR" sz="3200" b="0" dirty="0">
                <a:latin typeface="Constantia" pitchFamily="18" charset="0"/>
              </a:rPr>
              <a:t> </a:t>
            </a:r>
            <a:r>
              <a:rPr lang="tr-TR" sz="3200" b="0" dirty="0" err="1">
                <a:latin typeface="Constantia" pitchFamily="18" charset="0"/>
              </a:rPr>
              <a:t>Eyyübîlerin</a:t>
            </a:r>
            <a:r>
              <a:rPr lang="tr-TR" sz="3200" b="0" dirty="0">
                <a:latin typeface="Constantia" pitchFamily="18" charset="0"/>
              </a:rPr>
              <a:t> elinden almasıyla Karakoyunlular ile araları yeniden bozulmuştur. </a:t>
            </a:r>
            <a:endParaRPr lang="tr-TR" sz="3200" b="0" dirty="0" smtClean="0">
              <a:latin typeface="Constantia" pitchFamily="18" charset="0"/>
            </a:endParaRPr>
          </a:p>
          <a:p>
            <a:pPr marL="288036" lvl="1" indent="-457200" algn="just">
              <a:buFont typeface="Wingdings" pitchFamily="2" charset="2"/>
              <a:buChar char="ü"/>
            </a:pPr>
            <a:r>
              <a:rPr lang="tr-TR" sz="3200" b="0" dirty="0" smtClean="0">
                <a:latin typeface="Constantia" pitchFamily="18" charset="0"/>
              </a:rPr>
              <a:t>Uzun Hasan’ın saltanatından rahatsız olan Karakoyunlu </a:t>
            </a:r>
            <a:r>
              <a:rPr lang="tr-TR" sz="3200" b="0" dirty="0" err="1" smtClean="0">
                <a:latin typeface="Constantia" pitchFamily="18" charset="0"/>
              </a:rPr>
              <a:t>Cihanşah</a:t>
            </a:r>
            <a:r>
              <a:rPr lang="tr-TR" sz="3200" b="0" dirty="0" smtClean="0">
                <a:latin typeface="Constantia" pitchFamily="18" charset="0"/>
              </a:rPr>
              <a:t> 1467’de sefere çıkmaya karar vermiştir.</a:t>
            </a:r>
            <a:endParaRPr lang="tr-TR" sz="3200" b="0" dirty="0">
              <a:latin typeface="Constantia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80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4104456"/>
          </a:xfrm>
        </p:spPr>
        <p:txBody>
          <a:bodyPr>
            <a:normAutofit/>
          </a:bodyPr>
          <a:lstStyle/>
          <a:p>
            <a:pPr marL="288036" lvl="1" indent="-457200" algn="ctr">
              <a:buFont typeface="Wingdings" pitchFamily="2" charset="2"/>
              <a:buChar char="ü"/>
            </a:pPr>
            <a:r>
              <a:rPr lang="tr-TR" sz="3200" b="0" dirty="0" smtClean="0">
                <a:latin typeface="Constantia" pitchFamily="18" charset="0"/>
              </a:rPr>
              <a:t>Muş Ovasına gelen </a:t>
            </a:r>
            <a:r>
              <a:rPr lang="tr-TR" sz="3200" b="0" dirty="0" err="1" smtClean="0">
                <a:latin typeface="Constantia" pitchFamily="18" charset="0"/>
              </a:rPr>
              <a:t>Cihanşah</a:t>
            </a:r>
            <a:r>
              <a:rPr lang="tr-TR" sz="3200" b="0" dirty="0" smtClean="0">
                <a:latin typeface="Constantia" pitchFamily="18" charset="0"/>
              </a:rPr>
              <a:t> ilk önce öncü kuvvet göndermiştir. Bu kuvvet Hasan tarafından mağlup edilmiştir. Kış mevsimi ile askerlerin çoğunu kışlalara gönderen </a:t>
            </a:r>
            <a:r>
              <a:rPr lang="tr-TR" sz="3200" b="0" dirty="0" err="1" smtClean="0">
                <a:latin typeface="Constantia" pitchFamily="18" charset="0"/>
              </a:rPr>
              <a:t>Cihanşah</a:t>
            </a:r>
            <a:r>
              <a:rPr lang="tr-TR" sz="3200" b="0" dirty="0" err="1" smtClean="0">
                <a:latin typeface="Constantia" pitchFamily="18" charset="0"/>
              </a:rPr>
              <a:t>’ı</a:t>
            </a:r>
            <a:r>
              <a:rPr lang="tr-TR" sz="3200" b="0" dirty="0" smtClean="0">
                <a:latin typeface="Constantia" pitchFamily="18" charset="0"/>
              </a:rPr>
              <a:t> Uzun Hasan Çapakçur yakınlarında sıkıştırarak bozguna uğratmıştır. 1467’de </a:t>
            </a:r>
            <a:r>
              <a:rPr lang="tr-TR" sz="3200" b="0" dirty="0" err="1" smtClean="0">
                <a:latin typeface="Constantia" pitchFamily="18" charset="0"/>
              </a:rPr>
              <a:t>Cihanşah</a:t>
            </a:r>
            <a:r>
              <a:rPr lang="tr-TR" sz="3200" b="0" dirty="0" smtClean="0">
                <a:latin typeface="Constantia" pitchFamily="18" charset="0"/>
              </a:rPr>
              <a:t> ölmüştür. 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241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4104456"/>
          </a:xfrm>
        </p:spPr>
        <p:txBody>
          <a:bodyPr>
            <a:normAutofit/>
          </a:bodyPr>
          <a:lstStyle/>
          <a:p>
            <a:pPr marL="288036" lvl="1" indent="-457200" algn="ctr">
              <a:buFont typeface="Wingdings" pitchFamily="2" charset="2"/>
              <a:buChar char="ü"/>
            </a:pPr>
            <a:r>
              <a:rPr lang="tr-TR" sz="3200" b="0" dirty="0" err="1" smtClean="0">
                <a:latin typeface="Constantia" pitchFamily="18" charset="0"/>
              </a:rPr>
              <a:t>Cihanşah’ın</a:t>
            </a:r>
            <a:r>
              <a:rPr lang="tr-TR" sz="3200" b="0" dirty="0" smtClean="0">
                <a:latin typeface="Constantia" pitchFamily="18" charset="0"/>
              </a:rPr>
              <a:t> ölümünden sonra oğlu Hasan Ali babasının intikamını almak istese de Uzun Hasan tarafından hazırlıksız yakalanarak 1468’de yenilgiye uğratılmıştır. Hasan Ali, Timur torunlarından Ebu </a:t>
            </a:r>
            <a:r>
              <a:rPr lang="tr-TR" sz="3200" b="0" dirty="0" err="1" smtClean="0">
                <a:latin typeface="Constantia" pitchFamily="18" charset="0"/>
              </a:rPr>
              <a:t>Sâid’e</a:t>
            </a:r>
            <a:r>
              <a:rPr lang="tr-TR" sz="3200" b="0" dirty="0" smtClean="0">
                <a:latin typeface="Constantia" pitchFamily="18" charset="0"/>
              </a:rPr>
              <a:t> sığınmıştır. Ebu </a:t>
            </a:r>
            <a:r>
              <a:rPr lang="tr-TR" sz="3200" b="0" dirty="0" err="1" smtClean="0">
                <a:latin typeface="Constantia" pitchFamily="18" charset="0"/>
              </a:rPr>
              <a:t>Sâid</a:t>
            </a:r>
            <a:r>
              <a:rPr lang="tr-TR" sz="3200" b="0" dirty="0" smtClean="0">
                <a:latin typeface="Constantia" pitchFamily="18" charset="0"/>
              </a:rPr>
              <a:t> yenilgiye uğratılmış ve hem o </a:t>
            </a:r>
            <a:r>
              <a:rPr lang="tr-TR" sz="3200" b="0" dirty="0" err="1" smtClean="0">
                <a:latin typeface="Constantia" pitchFamily="18" charset="0"/>
              </a:rPr>
              <a:t>hemde</a:t>
            </a:r>
            <a:r>
              <a:rPr lang="tr-TR" sz="3200" b="0" dirty="0" smtClean="0">
                <a:latin typeface="Constantia" pitchFamily="18" charset="0"/>
              </a:rPr>
              <a:t> Hasan Ali öldürülmüştür.  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053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404664"/>
            <a:ext cx="8496944" cy="4464496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ü"/>
            </a:pPr>
            <a:r>
              <a:rPr lang="tr-TR" sz="3200" b="0" dirty="0" smtClean="0">
                <a:latin typeface="Constantia" pitchFamily="18" charset="0"/>
              </a:rPr>
              <a:t>Azerbaycan ve Batı İran’ı eline geçiren Uzun Hasan başkenti Tebriz’e almıştı.</a:t>
            </a:r>
          </a:p>
          <a:p>
            <a:pPr lvl="1" algn="just">
              <a:buFont typeface="Wingdings" pitchFamily="2" charset="2"/>
              <a:buChar char="ü"/>
            </a:pPr>
            <a:r>
              <a:rPr lang="tr-TR" sz="3200" b="0" dirty="0" smtClean="0">
                <a:latin typeface="Constantia" pitchFamily="18" charset="0"/>
              </a:rPr>
              <a:t>Venedik ve Papalık ile yapmış olduğu görüşmeler sonucunda Osmanlı ile savaşa hazırlanmıştır. 1473 Otlukbeli’nde yapılan bu savaşta Uzun Hasan </a:t>
            </a:r>
            <a:r>
              <a:rPr lang="tr-TR" sz="3200" b="0" dirty="0">
                <a:latin typeface="Constantia" pitchFamily="18" charset="0"/>
              </a:rPr>
              <a:t>m</a:t>
            </a:r>
            <a:r>
              <a:rPr lang="tr-TR" sz="3200" b="0" dirty="0" smtClean="0">
                <a:latin typeface="Constantia" pitchFamily="18" charset="0"/>
              </a:rPr>
              <a:t>ağlup edilmiştir.</a:t>
            </a:r>
          </a:p>
          <a:p>
            <a:pPr lvl="1" algn="just">
              <a:buFont typeface="Wingdings" pitchFamily="2" charset="2"/>
              <a:buChar char="ü"/>
            </a:pPr>
            <a:r>
              <a:rPr lang="tr-TR" sz="3200" b="0" dirty="0" smtClean="0">
                <a:latin typeface="Constantia" pitchFamily="18" charset="0"/>
              </a:rPr>
              <a:t>1478 yılında ise Uzun Hasan vefat etmiştir.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451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43</TotalTime>
  <Words>250</Words>
  <Application>Microsoft Office PowerPoint</Application>
  <PresentationFormat>Ekran Gösterisi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Açılar</vt:lpstr>
      <vt:lpstr>AKKOYUNLU DEVLETİNİN YÜKSELİŞ DEVRİ II.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AKKOYUNLU DEVLETİNİN YÜKSELİŞ DEVRİ II.</dc:title>
  <dc:creator>Güzide</dc:creator>
  <cp:lastModifiedBy>Güzide</cp:lastModifiedBy>
  <cp:revision>6</cp:revision>
  <dcterms:created xsi:type="dcterms:W3CDTF">2020-05-07T17:52:26Z</dcterms:created>
  <dcterms:modified xsi:type="dcterms:W3CDTF">2020-05-07T20:14:45Z</dcterms:modified>
</cp:coreProperties>
</file>