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2" r:id="rId4"/>
    <p:sldId id="266" r:id="rId5"/>
    <p:sldId id="265" r:id="rId6"/>
    <p:sldId id="260" r:id="rId7"/>
    <p:sldId id="259" r:id="rId8"/>
    <p:sldId id="263" r:id="rId9"/>
    <p:sldId id="273" r:id="rId10"/>
    <p:sldId id="264" r:id="rId11"/>
    <p:sldId id="276" r:id="rId12"/>
    <p:sldId id="270" r:id="rId13"/>
    <p:sldId id="277" r:id="rId14"/>
    <p:sldId id="275" r:id="rId15"/>
    <p:sldId id="258" r:id="rId16"/>
    <p:sldId id="268" r:id="rId17"/>
    <p:sldId id="269" r:id="rId18"/>
    <p:sldId id="271"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6" d="100"/>
          <a:sy n="36" d="100"/>
        </p:scale>
        <p:origin x="-72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FA63D-95A6-4787-A1A7-BF1E1B8D93CB}" type="datetimeFigureOut">
              <a:rPr lang="tr-TR" smtClean="0"/>
              <a:pPr/>
              <a:t>3/31/2010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883AE0-8FFF-4F9E-A769-E4B8665C31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76883AE0-8FFF-4F9E-A769-E4B8665C31A3}" type="slidenum">
              <a:rPr lang="tr-TR" smtClean="0"/>
              <a:pPr/>
              <a:t>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8695610-B14E-45C4-ACB3-D1E0F0B7B60C}" type="datetimeFigureOut">
              <a:rPr lang="tr-TR" smtClean="0"/>
              <a:pPr/>
              <a:t>3/31/2010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8695610-B14E-45C4-ACB3-D1E0F0B7B60C}" type="datetimeFigureOut">
              <a:rPr lang="tr-TR" smtClean="0"/>
              <a:pPr/>
              <a:t>3/31/2010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8695610-B14E-45C4-ACB3-D1E0F0B7B60C}" type="datetimeFigureOut">
              <a:rPr lang="tr-TR" smtClean="0"/>
              <a:pPr/>
              <a:t>3/31/2010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8695610-B14E-45C4-ACB3-D1E0F0B7B60C}" type="datetimeFigureOut">
              <a:rPr lang="tr-TR" smtClean="0"/>
              <a:pPr/>
              <a:t>3/31/2010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95610-B14E-45C4-ACB3-D1E0F0B7B60C}" type="datetimeFigureOut">
              <a:rPr lang="tr-TR" smtClean="0"/>
              <a:pPr/>
              <a:t>3/31/2010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8695610-B14E-45C4-ACB3-D1E0F0B7B60C}" type="datetimeFigureOut">
              <a:rPr lang="tr-TR" smtClean="0"/>
              <a:pPr/>
              <a:t>3/31/2010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8695610-B14E-45C4-ACB3-D1E0F0B7B60C}" type="datetimeFigureOut">
              <a:rPr lang="tr-TR" smtClean="0"/>
              <a:pPr/>
              <a:t>3/31/2010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8695610-B14E-45C4-ACB3-D1E0F0B7B60C}" type="datetimeFigureOut">
              <a:rPr lang="tr-TR" smtClean="0"/>
              <a:pPr/>
              <a:t>3/31/2010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95610-B14E-45C4-ACB3-D1E0F0B7B60C}" type="datetimeFigureOut">
              <a:rPr lang="tr-TR" smtClean="0"/>
              <a:pPr/>
              <a:t>3/31/2010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95610-B14E-45C4-ACB3-D1E0F0B7B60C}" type="datetimeFigureOut">
              <a:rPr lang="tr-TR" smtClean="0"/>
              <a:pPr/>
              <a:t>3/31/2010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95610-B14E-45C4-ACB3-D1E0F0B7B60C}" type="datetimeFigureOut">
              <a:rPr lang="tr-TR" smtClean="0"/>
              <a:pPr/>
              <a:t>3/31/2010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9B3ACF-06E6-4E7A-B1CE-51C42A65ABF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95610-B14E-45C4-ACB3-D1E0F0B7B60C}" type="datetimeFigureOut">
              <a:rPr lang="tr-TR" smtClean="0"/>
              <a:pPr/>
              <a:t>3/31/2010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B3ACF-06E6-4E7A-B1CE-51C42A65ABF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http://www.uvm.edu/~sgutman/john%20keats.jpg"/>
          <p:cNvPicPr>
            <a:picLocks noChangeAspect="1" noChangeArrowheads="1"/>
          </p:cNvPicPr>
          <p:nvPr/>
        </p:nvPicPr>
        <p:blipFill>
          <a:blip r:embed="rId2"/>
          <a:srcRect/>
          <a:stretch>
            <a:fillRect/>
          </a:stretch>
        </p:blipFill>
        <p:spPr bwMode="auto">
          <a:xfrm>
            <a:off x="1600200" y="1"/>
            <a:ext cx="5943600" cy="677119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838200" y="381000"/>
            <a:ext cx="8305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Though winning near the goal - yet, do not grieve;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She cannot fade, though thou hast not thy bliss,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For ever wilt thou love, and she be fair! </a:t>
            </a:r>
            <a:endParaRPr kumimoji="0" lang="tr-TR" sz="2400" b="0" i="0" u="none" strike="noStrike" cap="none" normalizeH="0" baseline="0" dirty="0" smtClean="0">
              <a:ln>
                <a:noFill/>
              </a:ln>
              <a:solidFill>
                <a:srgbClr val="000000"/>
              </a:solidFill>
              <a:effectLst/>
              <a:latin typeface="Goudy Old Style" pitchFamily="18"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Ah, happy, happy boughs! that cannot shed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    Your leaves, nor ever bid the spring adieu;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And, happy melodist, unwearied,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    For ever piping songs for ever new;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More happy love! more happy, happy love!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    For ever warm and still to be enjoy'd,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        For ever panting, and for ever young;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All breathing human passion far above,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    That leaves a heart high-sorrowful and cloy'd,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rPr>
              <a:t>        A burning forehead, and a parching tongue. </a:t>
            </a:r>
            <a:endParaRPr kumimoji="0" lang="tr-TR" sz="2400" b="0" i="0" u="none" strike="noStrike" cap="none" normalizeH="0" baseline="0" dirty="0" smtClean="0">
              <a:ln>
                <a:noFill/>
              </a:ln>
              <a:solidFill>
                <a:schemeClr val="tx1"/>
              </a:solidFill>
              <a:effectLst/>
              <a:latin typeface="Goudy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09600"/>
            <a:ext cx="6477000" cy="3046988"/>
          </a:xfrm>
          <a:prstGeom prst="rect">
            <a:avLst/>
          </a:prstGeom>
        </p:spPr>
        <p:txBody>
          <a:bodyPr wrap="square">
            <a:spAutoFit/>
          </a:bodyPr>
          <a:lstStyle/>
          <a:p>
            <a:r>
              <a:rPr lang="tr-TR" sz="2400" dirty="0" smtClean="0">
                <a:latin typeface="Goudy Old Style" pitchFamily="18" charset="0"/>
              </a:rPr>
              <a:t>Who are these coming to the sacrifice? </a:t>
            </a:r>
            <a:br>
              <a:rPr lang="tr-TR" sz="2400" dirty="0" smtClean="0">
                <a:latin typeface="Goudy Old Style" pitchFamily="18" charset="0"/>
              </a:rPr>
            </a:br>
            <a:r>
              <a:rPr lang="tr-TR" sz="2400" dirty="0" smtClean="0">
                <a:latin typeface="Goudy Old Style" pitchFamily="18" charset="0"/>
              </a:rPr>
              <a:t>    To what green altar, O mysterious priest, </a:t>
            </a:r>
            <a:br>
              <a:rPr lang="tr-TR" sz="2400" dirty="0" smtClean="0">
                <a:latin typeface="Goudy Old Style" pitchFamily="18" charset="0"/>
              </a:rPr>
            </a:br>
            <a:r>
              <a:rPr lang="tr-TR" sz="2400" dirty="0" smtClean="0">
                <a:latin typeface="Goudy Old Style" pitchFamily="18" charset="0"/>
              </a:rPr>
              <a:t>Lead'st thou that heifer lowing at the skies, </a:t>
            </a:r>
            <a:br>
              <a:rPr lang="tr-TR" sz="2400" dirty="0" smtClean="0">
                <a:latin typeface="Goudy Old Style" pitchFamily="18" charset="0"/>
              </a:rPr>
            </a:br>
            <a:r>
              <a:rPr lang="tr-TR" sz="2400" dirty="0" smtClean="0">
                <a:latin typeface="Goudy Old Style" pitchFamily="18" charset="0"/>
              </a:rPr>
              <a:t>    And all her silken flanks with garlands drest? </a:t>
            </a:r>
            <a:br>
              <a:rPr lang="tr-TR" sz="2400" dirty="0" smtClean="0">
                <a:latin typeface="Goudy Old Style" pitchFamily="18" charset="0"/>
              </a:rPr>
            </a:br>
            <a:r>
              <a:rPr lang="tr-TR" sz="2400" dirty="0" smtClean="0">
                <a:latin typeface="Goudy Old Style" pitchFamily="18" charset="0"/>
              </a:rPr>
              <a:t>What little town by river or sea shore, </a:t>
            </a:r>
            <a:br>
              <a:rPr lang="tr-TR" sz="2400" dirty="0" smtClean="0">
                <a:latin typeface="Goudy Old Style" pitchFamily="18" charset="0"/>
              </a:rPr>
            </a:br>
            <a:r>
              <a:rPr lang="tr-TR" sz="2400" dirty="0" smtClean="0">
                <a:latin typeface="Goudy Old Style" pitchFamily="18" charset="0"/>
              </a:rPr>
              <a:t>    Or mountain-built with peaceful citadel, </a:t>
            </a:r>
            <a:br>
              <a:rPr lang="tr-TR" sz="2400" dirty="0" smtClean="0">
                <a:latin typeface="Goudy Old Style" pitchFamily="18" charset="0"/>
              </a:rPr>
            </a:br>
            <a:r>
              <a:rPr lang="tr-TR" sz="2400" dirty="0" smtClean="0">
                <a:latin typeface="Goudy Old Style" pitchFamily="18" charset="0"/>
              </a:rPr>
              <a:t>        Is emptied of this folk, this pious morn? </a:t>
            </a:r>
            <a:br>
              <a:rPr lang="tr-TR" sz="2400" dirty="0" smtClean="0">
                <a:latin typeface="Goudy Old Style" pitchFamily="18" charset="0"/>
              </a:rPr>
            </a:br>
            <a:endParaRPr lang="tr-TR" sz="2400" dirty="0">
              <a:latin typeface="Goudy Old Styl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 y="685800"/>
            <a:ext cx="86106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457200" algn="l"/>
              </a:tabLst>
            </a:pPr>
            <a:endParaRPr kumimoji="0" lang="tr-TR" sz="2400" b="1" i="0" u="sng" strike="noStrike" cap="none" normalizeH="0" baseline="0" dirty="0" smtClean="0">
              <a:ln>
                <a:noFill/>
              </a:ln>
              <a:effectLst/>
              <a:latin typeface="Times New Roman TUR"/>
              <a:ea typeface="Times New Roman" pitchFamily="18" charset="0"/>
              <a:cs typeface="Times New Roman" pitchFamily="18" charset="0"/>
            </a:endParaRPr>
          </a:p>
          <a:p>
            <a:pPr lvl="0" fontAlgn="base">
              <a:spcBef>
                <a:spcPct val="0"/>
              </a:spcBef>
              <a:spcAft>
                <a:spcPct val="0"/>
              </a:spcAft>
              <a:buFont typeface="Arial" pitchFamily="34" charset="0"/>
              <a:buChar char="•"/>
              <a:tabLst>
                <a:tab pos="457200" algn="l"/>
              </a:tabLst>
            </a:pPr>
            <a:r>
              <a:rPr kumimoji="0" lang="tr-TR"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was Written in 1819, the third of the five 'great odes' of 1819, </a:t>
            </a:r>
          </a:p>
          <a:p>
            <a:pPr lvl="0" fontAlgn="base">
              <a:spcBef>
                <a:spcPct val="0"/>
              </a:spcBef>
              <a:spcAft>
                <a:spcPct val="0"/>
              </a:spcAft>
              <a:buFont typeface="Arial" pitchFamily="34" charset="0"/>
              <a:buChar char="•"/>
              <a:tabLst>
                <a:tab pos="457200" algn="l"/>
              </a:tabLst>
            </a:pPr>
            <a:r>
              <a:rPr kumimoji="0" lang="tr-TR"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which are generally believed to have been written in the following order - Psyche, Nightingale, Grecian Urn, Melancholy, and Autumn.  Of the five, Grecian Urn and Melancholy are merely dated '1819'.  </a:t>
            </a:r>
          </a:p>
          <a:p>
            <a:pPr fontAlgn="base">
              <a:spcBef>
                <a:spcPct val="0"/>
              </a:spcBef>
              <a:spcAft>
                <a:spcPct val="0"/>
              </a:spcAft>
              <a:buFont typeface="Arial" pitchFamily="34" charset="0"/>
              <a:buChar char="•"/>
              <a:tabLst>
                <a:tab pos="457200" algn="l"/>
              </a:tabLst>
            </a:pPr>
            <a:r>
              <a:rPr lang="tr-TR" sz="2000" dirty="0" smtClean="0">
                <a:latin typeface="Arial Unicode MS" pitchFamily="34" charset="-128"/>
                <a:ea typeface="Arial Unicode MS" pitchFamily="34" charset="-128"/>
                <a:cs typeface="Arial Unicode MS" pitchFamily="34" charset="-128"/>
              </a:rPr>
              <a:t>is </a:t>
            </a:r>
            <a:r>
              <a:rPr lang="en-US" sz="2000" dirty="0" smtClean="0">
                <a:latin typeface="Arial Unicode MS" pitchFamily="34" charset="-128"/>
                <a:ea typeface="Arial Unicode MS" pitchFamily="34" charset="-128"/>
                <a:cs typeface="Arial Unicode MS" pitchFamily="34" charset="-128"/>
              </a:rPr>
              <a:t>a relic of ancient Greek civilization, an urn painted with two scenes from Greek life. The first scene depicts musicians and lovers in a setting of rustic </a:t>
            </a:r>
            <a:r>
              <a:rPr lang="en-US" sz="2000" dirty="0" smtClean="0">
                <a:latin typeface="Arial Unicode MS" pitchFamily="34" charset="-128"/>
                <a:ea typeface="Arial Unicode MS" pitchFamily="34" charset="-128"/>
                <a:cs typeface="Arial Unicode MS" pitchFamily="34" charset="-128"/>
              </a:rPr>
              <a:t>beauty</a:t>
            </a:r>
            <a:endParaRPr lang="tr-TR" sz="2000" dirty="0" smtClean="0">
              <a:latin typeface="Arial Unicode MS" pitchFamily="34" charset="-128"/>
              <a:ea typeface="Arial Unicode MS" pitchFamily="34" charset="-128"/>
              <a:cs typeface="Arial Unicode MS" pitchFamily="34" charset="-128"/>
            </a:endParaRPr>
          </a:p>
          <a:p>
            <a:pPr fontAlgn="base">
              <a:spcBef>
                <a:spcPct val="0"/>
              </a:spcBef>
              <a:spcAft>
                <a:spcPct val="0"/>
              </a:spcAft>
              <a:buFont typeface="Arial" pitchFamily="34" charset="0"/>
              <a:buChar char="•"/>
              <a:tabLst>
                <a:tab pos="457200" algn="l"/>
              </a:tabLst>
            </a:pPr>
            <a:r>
              <a:rPr kumimoji="0" lang="tr-TR"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This </a:t>
            </a:r>
            <a:r>
              <a:rPr kumimoji="0" lang="tr-TR"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ode contains the most discussed two lines in all of Keats's poetry - '</a:t>
            </a:r>
            <a:r>
              <a:rPr kumimoji="0" lang="tr-TR" sz="2000" b="0" i="0" u="sng"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"Beauty is truth, truth beauty," - that is all/Ye know on earth, and all ye need to know.</a:t>
            </a:r>
            <a:r>
              <a:rPr kumimoji="0" lang="tr-TR"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p>
          <a:p>
            <a:pPr lvl="0" fontAlgn="base">
              <a:spcBef>
                <a:spcPct val="0"/>
              </a:spcBef>
              <a:spcAft>
                <a:spcPct val="0"/>
              </a:spcAft>
              <a:buFont typeface="Arial" pitchFamily="34" charset="0"/>
              <a:buChar char="•"/>
              <a:tabLst>
                <a:tab pos="457200" algn="l"/>
              </a:tabLst>
            </a:pPr>
            <a:r>
              <a:rPr kumimoji="0" lang="tr-TR" sz="2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t>
            </a:r>
            <a:r>
              <a:rPr kumimoji="0" lang="tr-TR" sz="2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Ode on a Grecian Ode" is based on a series of </a:t>
            </a:r>
            <a:r>
              <a:rPr kumimoji="0" lang="tr-TR" sz="2000" b="0" i="0" strike="noStrike" cap="none" normalizeH="0" baseline="0" dirty="0" smtClean="0">
                <a:ln>
                  <a:noFill/>
                </a:ln>
                <a:effectLst/>
                <a:latin typeface="Arial Unicode MS" pitchFamily="34" charset="-128"/>
                <a:ea typeface="Arial Unicode MS" pitchFamily="34" charset="-128"/>
                <a:cs typeface="Arial Unicode MS" pitchFamily="34" charset="-128"/>
              </a:rPr>
              <a:t>paradoxes </a:t>
            </a:r>
            <a:r>
              <a:rPr kumimoji="0" lang="tr-TR" sz="2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and opposites: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tr-TR" sz="2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the discrepancy between the urn with its frozen images and the dynamic life portrayed on the urn,</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tr-TR" sz="2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the human and changeable versus the immortal and permanent,</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tr-TR" sz="2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participation versus observation,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tr-TR" sz="2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life versus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a:t>
            </a:r>
            <a:r>
              <a:rPr kumimoji="0" lang="tr-TR" sz="2000" b="0" i="0" u="none" strike="noStrike" cap="none" normalizeH="0" baseline="0" dirty="0" smtClean="0">
                <a:ln>
                  <a:noFill/>
                </a:ln>
                <a:solidFill>
                  <a:schemeClr val="tx1"/>
                </a:solidFill>
                <a:effectLst/>
                <a:latin typeface="Times New Roman TUR"/>
                <a:ea typeface="Times New Roman" pitchFamily="18" charset="0"/>
                <a:cs typeface="Times New Roman" pitchFamily="18" charset="0"/>
              </a:rPr>
              <a:t>.</a:t>
            </a:r>
            <a:endParaRPr kumimoji="0" lang="tr-TR" sz="2000" b="0" i="0" u="none" strike="noStrike" cap="none" normalizeH="0" baseline="0" dirty="0" smtClean="0">
              <a:ln>
                <a:noFill/>
              </a:ln>
              <a:solidFill>
                <a:schemeClr val="tx1"/>
              </a:solidFill>
              <a:effectLst/>
              <a:latin typeface="Arial" pitchFamily="34" charset="0"/>
            </a:endParaRPr>
          </a:p>
        </p:txBody>
      </p:sp>
      <p:pic>
        <p:nvPicPr>
          <p:cNvPr id="3" name="Picture 2" descr="crop from George Keats's manuscript copy of Ode on a Grecian Urn"/>
          <p:cNvPicPr>
            <a:picLocks noChangeAspect="1" noChangeArrowheads="1"/>
          </p:cNvPicPr>
          <p:nvPr/>
        </p:nvPicPr>
        <p:blipFill>
          <a:blip r:embed="rId2"/>
          <a:srcRect/>
          <a:stretch>
            <a:fillRect/>
          </a:stretch>
        </p:blipFill>
        <p:spPr bwMode="auto">
          <a:xfrm>
            <a:off x="1752600" y="152400"/>
            <a:ext cx="4762500" cy="8001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2057400"/>
            <a:ext cx="91440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tr-TR" sz="2000" dirty="0" smtClean="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tr-TR" sz="2200" dirty="0" smtClean="0">
                <a:ea typeface="Times New Roman" pitchFamily="18" charset="0"/>
              </a:rPr>
              <a:t>is d</a:t>
            </a:r>
            <a:r>
              <a:rPr kumimoji="0" lang="tr-TR" sz="2200" b="0" i="0" u="none" strike="noStrike" cap="none" normalizeH="0" baseline="0" dirty="0" smtClean="0">
                <a:ln>
                  <a:noFill/>
                </a:ln>
                <a:solidFill>
                  <a:schemeClr val="tx1"/>
                </a:solidFill>
                <a:effectLst/>
                <a:ea typeface="Times New Roman" pitchFamily="18" charset="0"/>
              </a:rPr>
              <a:t>ivided into five stanzas of ten lines each, the ode contains a narrator's discourse on a series of designs on a Grecian urn.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ea typeface="Times New Roman" pitchFamily="18" charset="0"/>
              </a:rPr>
              <a:t>The poem focuses on two scenes: one in which a lover eternally pursues a beloved without fulfillment, and another of villagers about to perform a sacrifice.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ea typeface="Times New Roman" pitchFamily="18" charset="0"/>
              </a:rPr>
              <a:t>Critics have focused on other aspects of the poem, including the role of the narrator, the inspirational qualities of real-world objects, and the paradoxical relationship between the poem's world and reality.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200" b="0" i="0" u="none" strike="noStrike" cap="none" normalizeH="0" baseline="0" dirty="0" smtClean="0">
              <a:ln>
                <a:noFill/>
              </a:ln>
              <a:solidFill>
                <a:schemeClr val="tx1"/>
              </a:solidFill>
              <a:effectLst/>
            </a:endParaRPr>
          </a:p>
        </p:txBody>
      </p:sp>
      <p:pic>
        <p:nvPicPr>
          <p:cNvPr id="3" name="Picture 2" descr="crop from George Keats's manuscript copy of Ode on a Grecian Urn"/>
          <p:cNvPicPr>
            <a:picLocks noChangeAspect="1" noChangeArrowheads="1"/>
          </p:cNvPicPr>
          <p:nvPr/>
        </p:nvPicPr>
        <p:blipFill>
          <a:blip r:embed="rId2"/>
          <a:srcRect/>
          <a:stretch>
            <a:fillRect/>
          </a:stretch>
        </p:blipFill>
        <p:spPr bwMode="auto">
          <a:xfrm>
            <a:off x="1219200" y="304800"/>
            <a:ext cx="5896429" cy="990600"/>
          </a:xfrm>
          <a:prstGeom prst="rect">
            <a:avLst/>
          </a:prstGeom>
          <a:noFill/>
        </p:spPr>
      </p:pic>
      <p:sp>
        <p:nvSpPr>
          <p:cNvPr id="4" name="Rectangle 3"/>
          <p:cNvSpPr/>
          <p:nvPr/>
        </p:nvSpPr>
        <p:spPr>
          <a:xfrm>
            <a:off x="0" y="1752600"/>
            <a:ext cx="8153400" cy="430887"/>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lang="tr-TR" sz="2200" dirty="0" smtClean="0">
                <a:ea typeface="Times New Roman" pitchFamily="18" charset="0"/>
                <a:cs typeface="Times New Roman" pitchFamily="18" charset="0"/>
              </a:rPr>
              <a:t>The word "ode" itself is of Greek origin, meaning "sung</a:t>
            </a:r>
            <a:endParaRPr lang="tr-TR" sz="2200" dirty="0" smtClean="0">
              <a:ea typeface="Times New Roman" pitchFamily="18" charset="0"/>
            </a:endParaRPr>
          </a:p>
        </p:txBody>
      </p:sp>
      <p:sp>
        <p:nvSpPr>
          <p:cNvPr id="7" name="Rectangle 6"/>
          <p:cNvSpPr/>
          <p:nvPr/>
        </p:nvSpPr>
        <p:spPr>
          <a:xfrm>
            <a:off x="0" y="5181600"/>
            <a:ext cx="8458200" cy="769441"/>
          </a:xfrm>
          <a:prstGeom prst="rect">
            <a:avLst/>
          </a:prstGeom>
        </p:spPr>
        <p:txBody>
          <a:bodyPr wrap="square">
            <a:spAutoFit/>
          </a:bodyPr>
          <a:lstStyle/>
          <a:p>
            <a:pPr>
              <a:buFont typeface="Arial" pitchFamily="34" charset="0"/>
              <a:buChar char="•"/>
            </a:pPr>
            <a:r>
              <a:rPr lang="tr-TR" sz="2200" dirty="0" smtClean="0">
                <a:ea typeface="Times New Roman" pitchFamily="18" charset="0"/>
                <a:cs typeface="Times New Roman" pitchFamily="18" charset="0"/>
              </a:rPr>
              <a:t>has a rhyme scheme beginning with a Shakespearian quatrain (ABAB) and ending with a Miltonic sestet (CDECDE</a:t>
            </a:r>
            <a:endParaRPr lang="tr-TR"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19400"/>
            <a:ext cx="9144000" cy="3816429"/>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lang="tr-TR" dirty="0" smtClean="0">
                <a:ea typeface="Times New Roman" pitchFamily="18" charset="0"/>
                <a:cs typeface="Times New Roman" pitchFamily="18" charset="0"/>
              </a:rPr>
              <a:t>"</a:t>
            </a:r>
            <a:r>
              <a:rPr lang="tr-TR" sz="2200" dirty="0" smtClean="0">
                <a:ea typeface="Times New Roman" pitchFamily="18" charset="0"/>
                <a:cs typeface="Times New Roman" pitchFamily="18" charset="0"/>
              </a:rPr>
              <a:t>Ode on a Grecian Urn", which emphasizes words containing the letters "p", "b", and "v", uses </a:t>
            </a:r>
            <a:r>
              <a:rPr lang="tr-TR" sz="2200" dirty="0" smtClean="0">
                <a:ea typeface="Times New Roman" pitchFamily="18" charset="0"/>
                <a:cs typeface="Times New Roman" pitchFamily="18" charset="0"/>
              </a:rPr>
              <a:t>syzygy</a:t>
            </a:r>
            <a:r>
              <a:rPr lang="tr-TR" sz="2200" dirty="0" smtClean="0">
                <a:ea typeface="Times New Roman" pitchFamily="18" charset="0"/>
                <a:cs typeface="Times New Roman" pitchFamily="18" charset="0"/>
              </a:rPr>
              <a:t> </a:t>
            </a:r>
            <a:r>
              <a:rPr lang="tr-TR" sz="2200" dirty="0" smtClean="0">
                <a:ea typeface="Times New Roman" pitchFamily="18" charset="0"/>
                <a:cs typeface="Times New Roman" pitchFamily="18" charset="0"/>
              </a:rPr>
              <a:t>,the </a:t>
            </a:r>
            <a:r>
              <a:rPr lang="tr-TR" sz="2200" dirty="0" smtClean="0">
                <a:ea typeface="Times New Roman" pitchFamily="18" charset="0"/>
                <a:cs typeface="Times New Roman" pitchFamily="18" charset="0"/>
              </a:rPr>
              <a:t>repetition of a consonantal sound</a:t>
            </a:r>
            <a:r>
              <a:rPr lang="tr-TR" sz="2200" dirty="0" smtClean="0">
                <a:ea typeface="Times New Roman" pitchFamily="18" charset="0"/>
                <a:cs typeface="Times New Roman" pitchFamily="18" charset="0"/>
              </a:rPr>
              <a:t>.</a:t>
            </a:r>
          </a:p>
          <a:p>
            <a:pPr lvl="0" eaLnBrk="0" fontAlgn="base" hangingPunct="0">
              <a:spcBef>
                <a:spcPct val="0"/>
              </a:spcBef>
              <a:spcAft>
                <a:spcPct val="0"/>
              </a:spcAft>
              <a:buFont typeface="Arial" pitchFamily="34" charset="0"/>
              <a:buChar char="•"/>
            </a:pPr>
            <a:r>
              <a:rPr lang="tr-TR" sz="2200" dirty="0" smtClean="0">
                <a:ea typeface="Times New Roman" pitchFamily="18" charset="0"/>
                <a:cs typeface="Times New Roman" pitchFamily="18" charset="0"/>
              </a:rPr>
              <a:t> </a:t>
            </a:r>
            <a:r>
              <a:rPr lang="tr-TR" sz="2200" dirty="0" smtClean="0">
                <a:ea typeface="Times New Roman" pitchFamily="18" charset="0"/>
                <a:cs typeface="Times New Roman" pitchFamily="18" charset="0"/>
              </a:rPr>
              <a:t>The poem incorporates a complex reliance on </a:t>
            </a:r>
            <a:r>
              <a:rPr lang="tr-TR" sz="2200" dirty="0" smtClean="0">
                <a:ea typeface="Times New Roman" pitchFamily="18" charset="0"/>
                <a:cs typeface="Times New Roman" pitchFamily="18" charset="0"/>
              </a:rPr>
              <a:t>assonance</a:t>
            </a:r>
            <a:r>
              <a:rPr lang="tr-TR" sz="2200" dirty="0" smtClean="0">
                <a:ea typeface="Times New Roman" pitchFamily="18" charset="0"/>
                <a:cs typeface="Times New Roman" pitchFamily="18" charset="0"/>
              </a:rPr>
              <a:t> </a:t>
            </a:r>
            <a:r>
              <a:rPr lang="tr-TR" sz="2200" dirty="0" smtClean="0">
                <a:ea typeface="Times New Roman" pitchFamily="18" charset="0"/>
                <a:cs typeface="Times New Roman" pitchFamily="18" charset="0"/>
              </a:rPr>
              <a:t>,which </a:t>
            </a:r>
            <a:r>
              <a:rPr lang="tr-TR" sz="2200" dirty="0" smtClean="0">
                <a:ea typeface="Times New Roman" pitchFamily="18" charset="0"/>
                <a:cs typeface="Times New Roman" pitchFamily="18" charset="0"/>
              </a:rPr>
              <a:t>is found in very few English </a:t>
            </a:r>
            <a:r>
              <a:rPr lang="tr-TR" sz="2200" dirty="0" smtClean="0">
                <a:ea typeface="Times New Roman" pitchFamily="18" charset="0"/>
                <a:cs typeface="Times New Roman" pitchFamily="18" charset="0"/>
              </a:rPr>
              <a:t>poems. </a:t>
            </a:r>
            <a:r>
              <a:rPr lang="tr-TR" sz="2200" dirty="0" smtClean="0">
                <a:ea typeface="Times New Roman" pitchFamily="18" charset="0"/>
                <a:cs typeface="Times New Roman" pitchFamily="18" charset="0"/>
              </a:rPr>
              <a:t>Within "Ode on a Grecian Urn", an example of this pattern can be found in line 13 ("Not to the sensual ear, but, more endear'd") where the "e" of "sensual" connects with the "e" of "endear'd" and the "ea" of "ear" connects with the "ea" of "endear'd</a:t>
            </a:r>
            <a:r>
              <a:rPr lang="tr-TR" sz="2200" dirty="0" smtClean="0">
                <a:ea typeface="Times New Roman" pitchFamily="18" charset="0"/>
                <a:cs typeface="Times New Roman" pitchFamily="18" charset="0"/>
              </a:rPr>
              <a:t>".</a:t>
            </a:r>
          </a:p>
          <a:p>
            <a:pPr lvl="0" eaLnBrk="0" fontAlgn="base" hangingPunct="0">
              <a:spcBef>
                <a:spcPct val="0"/>
              </a:spcBef>
              <a:spcAft>
                <a:spcPct val="0"/>
              </a:spcAft>
              <a:buFont typeface="Arial" pitchFamily="34" charset="0"/>
              <a:buChar char="•"/>
            </a:pPr>
            <a:r>
              <a:rPr lang="tr-TR" sz="2200" dirty="0" smtClean="0">
                <a:ea typeface="Times New Roman" pitchFamily="18" charset="0"/>
                <a:cs typeface="Times New Roman" pitchFamily="18" charset="0"/>
              </a:rPr>
              <a:t> </a:t>
            </a:r>
            <a:r>
              <a:rPr lang="tr-TR" sz="2200" dirty="0" smtClean="0">
                <a:ea typeface="Times New Roman" pitchFamily="18" charset="0"/>
                <a:cs typeface="Times New Roman" pitchFamily="18" charset="0"/>
              </a:rPr>
              <a:t>A more complex form is found in line 11 ("Heard melodies are sweet, but those unheard") with the "ea" of "Heard" connecting to the "ea" of "unheard", the "o" of "melodies" connecting to the "o" of "those" and the "u" of "but" connecting to the "u" of "unheard</a:t>
            </a:r>
            <a:r>
              <a:rPr lang="tr-TR" sz="2200" dirty="0" smtClean="0">
                <a:ea typeface="Times New Roman" pitchFamily="18" charset="0"/>
                <a:cs typeface="Times New Roman" pitchFamily="18" charset="0"/>
              </a:rPr>
              <a:t>".</a:t>
            </a:r>
            <a:endParaRPr lang="tr-TR" sz="2200" dirty="0" smtClean="0">
              <a:ea typeface="Times New Roman" pitchFamily="18" charset="0"/>
            </a:endParaRPr>
          </a:p>
        </p:txBody>
      </p:sp>
      <p:sp>
        <p:nvSpPr>
          <p:cNvPr id="5" name="Rectangle 4"/>
          <p:cNvSpPr/>
          <p:nvPr/>
        </p:nvSpPr>
        <p:spPr>
          <a:xfrm>
            <a:off x="0" y="457200"/>
            <a:ext cx="8763000" cy="2462213"/>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lang="tr-TR" sz="2200" dirty="0" smtClean="0">
                <a:ea typeface="Times New Roman" pitchFamily="18" charset="0"/>
                <a:cs typeface="Times New Roman" pitchFamily="18" charset="0"/>
              </a:rPr>
              <a:t>Keats's odes seek to find a "classical balance" between two extremes, and in the structure of "Ode on a Grecian Urn", these extremes are the symmetrical structure of classical literature and the asymmetry of Romantic poetry . The use of the </a:t>
            </a:r>
            <a:r>
              <a:rPr lang="tr-TR" sz="2200" u="sng" dirty="0" smtClean="0">
                <a:ea typeface="Times New Roman" pitchFamily="18" charset="0"/>
                <a:cs typeface="Times New Roman" pitchFamily="18" charset="0"/>
              </a:rPr>
              <a:t>ABAB </a:t>
            </a:r>
            <a:r>
              <a:rPr lang="tr-TR" sz="2200" dirty="0" smtClean="0">
                <a:ea typeface="Times New Roman" pitchFamily="18" charset="0"/>
                <a:cs typeface="Times New Roman" pitchFamily="18" charset="0"/>
              </a:rPr>
              <a:t>structure in the beginning lines of each stanza represents a clear example of structure found in classical literature, and the remaining six lines appear to break free of the traditional poetic styles of Greek and Roman odes.</a:t>
            </a:r>
            <a:endParaRPr lang="tr-TR" sz="2200" dirty="0" smtClean="0">
              <a:ea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57200" y="3886200"/>
            <a:ext cx="67056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i="0" u="sng" strike="noStrike" cap="none" normalizeH="0" baseline="0" dirty="0" smtClean="0">
                <a:ln>
                  <a:noFill/>
                </a:ln>
                <a:solidFill>
                  <a:schemeClr val="tx1"/>
                </a:solidFill>
                <a:effectLst>
                  <a:outerShdw blurRad="38100" dist="38100" dir="2700000" algn="tl">
                    <a:srgbClr val="000000">
                      <a:alpha val="43137"/>
                    </a:srgbClr>
                  </a:outerShdw>
                </a:effectLst>
                <a:latin typeface="Goudy Old Style" pitchFamily="18" charset="0"/>
                <a:ea typeface="Times New Roman" pitchFamily="18" charset="0"/>
                <a:cs typeface="Calibri" pitchFamily="34" charset="0"/>
              </a:rPr>
              <a:t>John Keats ideas: </a:t>
            </a:r>
            <a:endParaRPr kumimoji="0" lang="tr-TR" sz="2300" i="0" u="sng" strike="noStrike" cap="none" normalizeH="0" baseline="0" dirty="0" smtClean="0">
              <a:ln>
                <a:noFill/>
              </a:ln>
              <a:solidFill>
                <a:schemeClr val="tx1"/>
              </a:solidFill>
              <a:effectLst>
                <a:outerShdw blurRad="38100" dist="38100" dir="2700000" algn="tl">
                  <a:srgbClr val="000000">
                    <a:alpha val="43137"/>
                  </a:srgbClr>
                </a:outerShdw>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300" i="0" u="none" strike="noStrike" cap="none" normalizeH="0" baseline="0" dirty="0" smtClean="0">
                <a:ln>
                  <a:noFill/>
                </a:ln>
                <a:solidFill>
                  <a:schemeClr val="tx1"/>
                </a:solidFill>
                <a:effectLst>
                  <a:outerShdw blurRad="38100" dist="38100" dir="2700000" algn="tl">
                    <a:srgbClr val="000000">
                      <a:alpha val="43137"/>
                    </a:srgbClr>
                  </a:outerShdw>
                </a:effectLst>
                <a:latin typeface="Goudy Old Style" pitchFamily="18" charset="0"/>
                <a:ea typeface="Times New Roman" pitchFamily="18" charset="0"/>
                <a:cs typeface="Calibri" pitchFamily="34" charset="0"/>
              </a:rPr>
              <a:t>  " A think of beauty is a joy for ever."</a:t>
            </a:r>
            <a:endParaRPr kumimoji="0" lang="tr-TR" sz="2300" i="0" u="none" strike="noStrike" cap="none" normalizeH="0" baseline="0" dirty="0" smtClean="0">
              <a:ln>
                <a:noFill/>
              </a:ln>
              <a:solidFill>
                <a:schemeClr val="tx1"/>
              </a:solidFill>
              <a:effectLst>
                <a:outerShdw blurRad="38100" dist="38100" dir="2700000" algn="tl">
                  <a:srgbClr val="000000">
                    <a:alpha val="43137"/>
                  </a:srgbClr>
                </a:outerShdw>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300" i="0" u="none" strike="noStrike" cap="none" normalizeH="0" baseline="0" dirty="0" smtClean="0">
                <a:ln>
                  <a:noFill/>
                </a:ln>
                <a:solidFill>
                  <a:schemeClr val="tx1"/>
                </a:solidFill>
                <a:effectLst>
                  <a:outerShdw blurRad="38100" dist="38100" dir="2700000" algn="tl">
                    <a:srgbClr val="000000">
                      <a:alpha val="43137"/>
                    </a:srgbClr>
                  </a:outerShdw>
                </a:effectLst>
                <a:latin typeface="Goudy Old Style" pitchFamily="18" charset="0"/>
                <a:ea typeface="Times New Roman" pitchFamily="18" charset="0"/>
                <a:cs typeface="Calibri" pitchFamily="34" charset="0"/>
              </a:rPr>
              <a:t>  "I f I should die, said I to myself , I have left no immortal work behind me ...But I have loved the principle of beauty in all things and If I had had time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300" i="0" u="none" strike="noStrike" cap="none" normalizeH="0" baseline="0" dirty="0" smtClean="0">
                <a:ln>
                  <a:noFill/>
                </a:ln>
                <a:solidFill>
                  <a:schemeClr val="tx1"/>
                </a:solidFill>
                <a:effectLst>
                  <a:outerShdw blurRad="38100" dist="38100" dir="2700000" algn="tl">
                    <a:srgbClr val="000000">
                      <a:alpha val="43137"/>
                    </a:srgbClr>
                  </a:outerShdw>
                </a:effectLst>
                <a:latin typeface="Goudy Old Style" pitchFamily="18" charset="0"/>
                <a:ea typeface="Times New Roman" pitchFamily="18" charset="0"/>
                <a:cs typeface="Calibri" pitchFamily="34" charset="0"/>
              </a:rPr>
              <a:t>I would have made myself remembered."</a:t>
            </a:r>
            <a:endParaRPr kumimoji="0" lang="tr-TR" sz="2300" i="0" u="none" strike="noStrike" cap="none" normalizeH="0" baseline="0" dirty="0" smtClean="0">
              <a:ln>
                <a:noFill/>
              </a:ln>
              <a:solidFill>
                <a:schemeClr val="tx1"/>
              </a:solidFill>
              <a:effectLst>
                <a:outerShdw blurRad="38100" dist="38100" dir="2700000" algn="tl">
                  <a:srgbClr val="000000">
                    <a:alpha val="43137"/>
                  </a:srgbClr>
                </a:outerShdw>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Arial" pitchFamily="34" charset="0"/>
            </a:endParaRPr>
          </a:p>
        </p:txBody>
      </p:sp>
      <p:pic>
        <p:nvPicPr>
          <p:cNvPr id="3" name="Picture 2" descr="http://www.poetryconnection.net/images/John_Keats.jpg"/>
          <p:cNvPicPr>
            <a:picLocks noChangeAspect="1" noChangeArrowheads="1"/>
          </p:cNvPicPr>
          <p:nvPr/>
        </p:nvPicPr>
        <p:blipFill>
          <a:blip r:embed="rId2"/>
          <a:srcRect/>
          <a:stretch>
            <a:fillRect/>
          </a:stretch>
        </p:blipFill>
        <p:spPr bwMode="auto">
          <a:xfrm>
            <a:off x="5486400" y="152400"/>
            <a:ext cx="3048000" cy="3886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838200" y="0"/>
            <a:ext cx="830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John keats was phthisis and he knew he would die. </a:t>
            </a:r>
            <a:endParaRPr kumimoji="0" lang="tr-TR" sz="2000" b="0" i="0" u="none" strike="noStrike" cap="none" normalizeH="0" baseline="0" dirty="0" smtClean="0">
              <a:ln>
                <a:noFill/>
              </a:ln>
              <a:solidFill>
                <a:schemeClr val="tx1"/>
              </a:solidFill>
              <a:effectLst/>
              <a:latin typeface="Arial" pitchFamily="34" charset="0"/>
            </a:endParaRPr>
          </a:p>
        </p:txBody>
      </p:sp>
      <p:pic>
        <p:nvPicPr>
          <p:cNvPr id="27651" name="Picture 3" descr="http://himetop.wikidot.com/local--files/john-keats-tomb/John%20Keats%20tomb,%20Protestant%20Cemetery,%20Rome%20-%2007.JPG"/>
          <p:cNvPicPr>
            <a:picLocks noChangeAspect="1" noChangeArrowheads="1"/>
          </p:cNvPicPr>
          <p:nvPr/>
        </p:nvPicPr>
        <p:blipFill>
          <a:blip r:embed="rId2"/>
          <a:srcRect/>
          <a:stretch>
            <a:fillRect/>
          </a:stretch>
        </p:blipFill>
        <p:spPr bwMode="auto">
          <a:xfrm>
            <a:off x="1828800" y="533400"/>
            <a:ext cx="5181600" cy="4619625"/>
          </a:xfrm>
          <a:prstGeom prst="rect">
            <a:avLst/>
          </a:prstGeom>
          <a:noFill/>
        </p:spPr>
      </p:pic>
      <p:sp>
        <p:nvSpPr>
          <p:cNvPr id="4" name="Rectangle 3"/>
          <p:cNvSpPr/>
          <p:nvPr/>
        </p:nvSpPr>
        <p:spPr>
          <a:xfrm>
            <a:off x="228600" y="5334000"/>
            <a:ext cx="8534400" cy="1323439"/>
          </a:xfrm>
          <a:prstGeom prst="rect">
            <a:avLst/>
          </a:prstGeom>
        </p:spPr>
        <p:txBody>
          <a:bodyPr wrap="square">
            <a:spAutoFit/>
          </a:bodyPr>
          <a:lstStyle/>
          <a:p>
            <a:r>
              <a:rPr lang="tr-TR" sz="2000" dirty="0"/>
              <a:t>When Keats died, at the age of 25 on 23 February 1821 and was buried in the Protestant Cemetery, Rome. His last request was to be buried under a tombstone, without his name, and bearing only the </a:t>
            </a:r>
            <a:r>
              <a:rPr lang="tr-TR" sz="2000" dirty="0" smtClean="0"/>
              <a:t>legend:</a:t>
            </a:r>
          </a:p>
          <a:p>
            <a:r>
              <a:rPr lang="tr-TR" sz="2000" dirty="0"/>
              <a:t> </a:t>
            </a:r>
            <a:r>
              <a:rPr lang="tr-TR" sz="2000" dirty="0" smtClean="0"/>
              <a:t>   </a:t>
            </a:r>
            <a:r>
              <a:rPr lang="tr-TR" sz="2000" dirty="0"/>
              <a:t>"</a:t>
            </a:r>
            <a:r>
              <a:rPr lang="tr-TR" sz="2000" u="sng" dirty="0"/>
              <a:t>Here lies one whose name was writ in water</a:t>
            </a:r>
            <a:r>
              <a:rPr lang="tr-TR" sz="20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609600"/>
            <a:ext cx="8382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He wrote a lot of eternal poems but if he had lived ,he would have been the greatest poet of his generation .</a:t>
            </a:r>
            <a:endParaRPr kumimoji="0" lang="tr-TR" sz="2000" b="0" i="0" u="none" strike="noStrike" cap="none" normalizeH="0" baseline="0" dirty="0" smtClean="0">
              <a:ln>
                <a:noFill/>
              </a:ln>
              <a:solidFill>
                <a:schemeClr val="tx1"/>
              </a:solidFill>
              <a:effectLst/>
              <a:latin typeface="Arial" pitchFamily="34" charset="0"/>
            </a:endParaRPr>
          </a:p>
        </p:txBody>
      </p:sp>
      <p:pic>
        <p:nvPicPr>
          <p:cNvPr id="28675" name="Picture 3" descr="http://www.uvm.edu/~sgutman/john%20keats.jpg"/>
          <p:cNvPicPr>
            <a:picLocks noChangeAspect="1" noChangeArrowheads="1"/>
          </p:cNvPicPr>
          <p:nvPr/>
        </p:nvPicPr>
        <p:blipFill>
          <a:blip r:embed="rId2"/>
          <a:srcRect/>
          <a:stretch>
            <a:fillRect/>
          </a:stretch>
        </p:blipFill>
        <p:spPr bwMode="auto">
          <a:xfrm>
            <a:off x="2667000" y="1524000"/>
            <a:ext cx="4648200" cy="5029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0D80N[1].jpg"/>
          <p:cNvPicPr>
            <a:picLocks noChangeAspect="1" noChangeArrowheads="1"/>
          </p:cNvPicPr>
          <p:nvPr/>
        </p:nvPicPr>
        <p:blipFill>
          <a:blip r:embed="rId2"/>
          <a:srcRect/>
          <a:stretch>
            <a:fillRect/>
          </a:stretch>
        </p:blipFill>
        <p:spPr bwMode="auto">
          <a:xfrm>
            <a:off x="1371600" y="60035"/>
            <a:ext cx="6172200" cy="682682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362200"/>
            <a:ext cx="9144000" cy="1492716"/>
          </a:xfrm>
          <a:prstGeom prst="rect">
            <a:avLst/>
          </a:prstGeom>
        </p:spPr>
        <p:txBody>
          <a:bodyPr wrap="square">
            <a:spAutoFit/>
          </a:bodyPr>
          <a:lstStyle/>
          <a:p>
            <a:pPr>
              <a:buFont typeface="Arial" pitchFamily="34" charset="0"/>
              <a:buChar char="•"/>
            </a:pPr>
            <a:r>
              <a:rPr lang="tr-TR" sz="2400" dirty="0" smtClean="0">
                <a:cs typeface="Arial" pitchFamily="34" charset="0"/>
              </a:rPr>
              <a:t>  </a:t>
            </a:r>
            <a:r>
              <a:rPr lang="en-US" sz="2400" dirty="0" smtClean="0">
                <a:cs typeface="Arial" pitchFamily="34" charset="0"/>
              </a:rPr>
              <a:t>John </a:t>
            </a:r>
            <a:r>
              <a:rPr lang="en-US" sz="2400" dirty="0" smtClean="0">
                <a:cs typeface="Arial" pitchFamily="34" charset="0"/>
              </a:rPr>
              <a:t>Keats was born on 31 October 1795, the first of Frances Jennings and Thomas Keats's five children, one of whom died in infancy. </a:t>
            </a:r>
            <a:endParaRPr lang="tr-TR" sz="2400" dirty="0">
              <a:cs typeface="Arial" pitchFamily="34" charset="0"/>
            </a:endParaRPr>
          </a:p>
          <a:p>
            <a:endParaRPr lang="tr-TR" sz="2300" dirty="0" smtClean="0"/>
          </a:p>
          <a:p>
            <a:pPr>
              <a:buFont typeface="Arial" pitchFamily="34" charset="0"/>
              <a:buChar char="•"/>
            </a:pPr>
            <a:endParaRPr lang="tr-TR" sz="2000" dirty="0">
              <a:latin typeface="Arial" pitchFamily="34" charset="0"/>
              <a:cs typeface="Arial" pitchFamily="34" charset="0"/>
            </a:endParaRPr>
          </a:p>
        </p:txBody>
      </p:sp>
      <p:sp>
        <p:nvSpPr>
          <p:cNvPr id="14337" name="Rectangle 1"/>
          <p:cNvSpPr>
            <a:spLocks noChangeArrowheads="1"/>
          </p:cNvSpPr>
          <p:nvPr/>
        </p:nvSpPr>
        <p:spPr bwMode="auto">
          <a:xfrm>
            <a:off x="152400" y="3072348"/>
            <a:ext cx="8610599"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400" b="0" i="0" u="none" strike="noStrike" cap="none" normalizeH="0" baseline="0" dirty="0" smtClean="0">
                <a:ln>
                  <a:noFill/>
                </a:ln>
                <a:solidFill>
                  <a:schemeClr val="tx1"/>
                </a:solidFill>
                <a:effectLst/>
                <a:ea typeface="Times New Roman" pitchFamily="18" charset="0"/>
              </a:rPr>
              <a:t>Keats was baptised at </a:t>
            </a:r>
            <a:r>
              <a:rPr kumimoji="0" lang="tr-TR" sz="2400" b="0" i="0" u="none" strike="noStrike" cap="none" normalizeH="0" baseline="0" dirty="0" smtClean="0">
                <a:ln>
                  <a:noFill/>
                </a:ln>
                <a:solidFill>
                  <a:srgbClr val="000000"/>
                </a:solidFill>
                <a:effectLst/>
                <a:ea typeface="Times New Roman" pitchFamily="18" charset="0"/>
              </a:rPr>
              <a:t>St Botolph-without-Bishopsgate </a:t>
            </a:r>
            <a:r>
              <a:rPr kumimoji="0" lang="tr-TR" sz="2400" b="0" i="0" u="none" strike="noStrike" cap="none" normalizeH="0" baseline="0" dirty="0" smtClean="0">
                <a:ln>
                  <a:noFill/>
                </a:ln>
                <a:solidFill>
                  <a:schemeClr val="tx1"/>
                </a:solidFill>
                <a:effectLst/>
                <a:ea typeface="Times New Roman" pitchFamily="18" charset="0"/>
              </a:rPr>
              <a:t> and sent to a local dame school as an infant.After,he was sent to board at the Clark school in Enfield, close to his grandparents' house.</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400" b="0" i="0" u="none" strike="noStrike" cap="none" normalizeH="0" baseline="0" dirty="0" smtClean="0">
                <a:ln>
                  <a:noFill/>
                </a:ln>
                <a:solidFill>
                  <a:schemeClr val="tx1"/>
                </a:solidFill>
                <a:effectLst/>
                <a:ea typeface="Times New Roman" pitchFamily="18" charset="0"/>
              </a:rPr>
              <a:t>When Keats was nineteen, </a:t>
            </a:r>
            <a:r>
              <a:rPr lang="tr-TR" sz="2400" dirty="0" smtClean="0">
                <a:ea typeface="Times New Roman" pitchFamily="18" charset="0"/>
              </a:rPr>
              <a:t>i</a:t>
            </a:r>
            <a:r>
              <a:rPr kumimoji="0" lang="tr-TR" sz="2400" b="0" i="0" u="none" strike="noStrike" cap="none" normalizeH="0" baseline="0" dirty="0" smtClean="0">
                <a:ln>
                  <a:noFill/>
                </a:ln>
                <a:solidFill>
                  <a:schemeClr val="tx1"/>
                </a:solidFill>
                <a:effectLst/>
                <a:ea typeface="Times New Roman" pitchFamily="18" charset="0"/>
              </a:rPr>
              <a:t>n 1815, Keats registered as a medical student at Guy’s Hospital.Though he continued his work and training at Guy's, Keats was devoting increasing time to the study of literature.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400" b="0" i="0" u="none" strike="noStrike" cap="none" normalizeH="0" baseline="0" dirty="0" smtClean="0">
                <a:ln>
                  <a:noFill/>
                </a:ln>
                <a:solidFill>
                  <a:schemeClr val="tx1"/>
                </a:solidFill>
                <a:effectLst/>
                <a:ea typeface="Times New Roman" pitchFamily="18" charset="0"/>
              </a:rPr>
              <a:t>In May 1816, Leigh Hunt, greatly admired </a:t>
            </a:r>
            <a:r>
              <a:rPr kumimoji="0" lang="tr-TR" sz="2400" i="0" u="none" strike="noStrike" cap="none" normalizeH="0" baseline="0" dirty="0" smtClean="0">
                <a:ln>
                  <a:noFill/>
                </a:ln>
                <a:solidFill>
                  <a:schemeClr val="tx1"/>
                </a:solidFill>
                <a:effectLst/>
                <a:ea typeface="Times New Roman" pitchFamily="18" charset="0"/>
              </a:rPr>
              <a:t>by Keats, agreed to publish the sonnet </a:t>
            </a:r>
            <a:r>
              <a:rPr kumimoji="0" lang="tr-TR" sz="2400" i="1" u="none" strike="noStrike" cap="none" normalizeH="0" baseline="0" dirty="0" smtClean="0">
                <a:ln>
                  <a:noFill/>
                </a:ln>
                <a:solidFill>
                  <a:schemeClr val="tx1"/>
                </a:solidFill>
                <a:effectLst/>
                <a:ea typeface="Times New Roman" pitchFamily="18" charset="0"/>
              </a:rPr>
              <a:t>O Solitude</a:t>
            </a:r>
            <a:r>
              <a:rPr kumimoji="0" lang="tr-TR" sz="2400" i="0" u="none" strike="noStrike" cap="none" normalizeH="0" baseline="0" dirty="0" smtClean="0">
                <a:ln>
                  <a:noFill/>
                </a:ln>
                <a:solidFill>
                  <a:schemeClr val="tx1"/>
                </a:solidFill>
                <a:effectLst/>
                <a:ea typeface="Times New Roman" pitchFamily="18" charset="0"/>
              </a:rPr>
              <a:t> in his magazine </a:t>
            </a:r>
            <a:r>
              <a:rPr kumimoji="0" lang="tr-TR" sz="2400" i="1" u="none" strike="noStrike" cap="none" normalizeH="0" baseline="0" dirty="0" smtClean="0">
                <a:ln>
                  <a:noFill/>
                </a:ln>
                <a:solidFill>
                  <a:schemeClr val="tx1"/>
                </a:solidFill>
                <a:effectLst/>
                <a:ea typeface="Times New Roman" pitchFamily="18" charset="0"/>
              </a:rPr>
              <a:t>The Examiner</a:t>
            </a:r>
            <a:r>
              <a:rPr kumimoji="0" lang="tr-TR" sz="2400" i="0" u="none" strike="noStrike" cap="none" normalizeH="0" baseline="0" dirty="0" smtClean="0">
                <a:ln>
                  <a:noFill/>
                </a:ln>
                <a:solidFill>
                  <a:schemeClr val="tx1"/>
                </a:solidFill>
                <a:effectLst/>
                <a:ea typeface="Times New Roman" pitchFamily="18" charset="0"/>
              </a:rPr>
              <a:t> ,a leading liberal magazine of the day.</a:t>
            </a:r>
            <a:endParaRPr kumimoji="0" lang="tr-TR" sz="2400" i="0" u="none" strike="noStrike" cap="none" normalizeH="0" baseline="0" dirty="0" smtClean="0">
              <a:ln>
                <a:noFill/>
              </a:ln>
              <a:solidFill>
                <a:schemeClr val="tx1"/>
              </a:solidFill>
              <a:effectLst/>
            </a:endParaRPr>
          </a:p>
        </p:txBody>
      </p:sp>
      <p:pic>
        <p:nvPicPr>
          <p:cNvPr id="14338" name="Picture 2" descr="C:\Documents and Settings\FATMA\Desktop\john keats\images.jpg"/>
          <p:cNvPicPr>
            <a:picLocks noChangeAspect="1" noChangeArrowheads="1"/>
          </p:cNvPicPr>
          <p:nvPr/>
        </p:nvPicPr>
        <p:blipFill>
          <a:blip r:embed="rId2"/>
          <a:srcRect/>
          <a:stretch>
            <a:fillRect/>
          </a:stretch>
        </p:blipFill>
        <p:spPr bwMode="auto">
          <a:xfrm>
            <a:off x="3276600" y="0"/>
            <a:ext cx="1905000" cy="242454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703016"/>
            <a:ext cx="9144000" cy="4154984"/>
          </a:xfrm>
          <a:prstGeom prst="rect">
            <a:avLst/>
          </a:prstGeom>
        </p:spPr>
        <p:txBody>
          <a:bodyPr wrap="square">
            <a:spAutoFit/>
          </a:bodyPr>
          <a:lstStyle/>
          <a:p>
            <a:pPr>
              <a:buFont typeface="Arial" pitchFamily="34" charset="0"/>
              <a:buChar char="•"/>
            </a:pPr>
            <a:r>
              <a:rPr lang="tr-TR" sz="2400" dirty="0" smtClean="0"/>
              <a:t>John Keats was the latest born of the great </a:t>
            </a:r>
            <a:r>
              <a:rPr lang="tr-TR" sz="2400" dirty="0" smtClean="0"/>
              <a:t>Romantic poets.</a:t>
            </a:r>
          </a:p>
          <a:p>
            <a:pPr>
              <a:buFont typeface="Arial" pitchFamily="34" charset="0"/>
              <a:buChar char="•"/>
            </a:pPr>
            <a:r>
              <a:rPr lang="tr-TR" sz="2400" dirty="0" smtClean="0"/>
              <a:t>Along </a:t>
            </a:r>
            <a:r>
              <a:rPr lang="tr-TR" sz="2400" dirty="0" smtClean="0"/>
              <a:t>with </a:t>
            </a:r>
            <a:r>
              <a:rPr lang="tr-TR" sz="2400" dirty="0" smtClean="0"/>
              <a:t>Byron and Shelley , </a:t>
            </a:r>
            <a:r>
              <a:rPr lang="tr-TR" sz="2400" dirty="0" smtClean="0"/>
              <a:t>he was one of the key figures in the second generation of the movement, despite publishing his work over only a four-year period</a:t>
            </a:r>
            <a:r>
              <a:rPr lang="tr-TR" sz="2400" baseline="30000" dirty="0" smtClean="0"/>
              <a:t>.</a:t>
            </a:r>
            <a:r>
              <a:rPr lang="tr-TR" sz="2400" dirty="0" smtClean="0"/>
              <a:t>during his short life, his work was not well received by critics, but his posthumous influence on poets such as Alfred </a:t>
            </a:r>
            <a:r>
              <a:rPr lang="tr-TR" sz="2400" dirty="0" smtClean="0"/>
              <a:t>Tennyson and </a:t>
            </a:r>
            <a:r>
              <a:rPr lang="tr-TR" sz="2400" dirty="0" smtClean="0"/>
              <a:t>Wilfred </a:t>
            </a:r>
            <a:r>
              <a:rPr lang="tr-TR" sz="2400" dirty="0" smtClean="0"/>
              <a:t>Owen was </a:t>
            </a:r>
            <a:r>
              <a:rPr lang="tr-TR" sz="2400" dirty="0" smtClean="0"/>
              <a:t>significant. </a:t>
            </a:r>
            <a:endParaRPr lang="tr-TR" sz="2400" dirty="0" smtClean="0"/>
          </a:p>
          <a:p>
            <a:pPr>
              <a:buFont typeface="Arial" pitchFamily="34" charset="0"/>
              <a:buChar char="•"/>
            </a:pPr>
            <a:r>
              <a:rPr lang="tr-TR" sz="2400" dirty="0" smtClean="0"/>
              <a:t>The </a:t>
            </a:r>
            <a:r>
              <a:rPr lang="tr-TR" sz="2400" dirty="0" smtClean="0"/>
              <a:t>poetry of Keats was characterised by sensual imagery, most notably in the series of </a:t>
            </a:r>
            <a:r>
              <a:rPr lang="tr-TR" sz="2400" dirty="0" smtClean="0"/>
              <a:t>odes which </a:t>
            </a:r>
            <a:r>
              <a:rPr lang="tr-TR" sz="2400" dirty="0" smtClean="0"/>
              <a:t>remain among the most popular poems in English </a:t>
            </a:r>
            <a:r>
              <a:rPr lang="tr-TR" sz="2400" dirty="0" smtClean="0"/>
              <a:t>literature. </a:t>
            </a:r>
          </a:p>
          <a:p>
            <a:pPr>
              <a:buFont typeface="Arial" pitchFamily="34" charset="0"/>
              <a:buChar char="•"/>
            </a:pPr>
            <a:r>
              <a:rPr lang="tr-TR" sz="2400" dirty="0" smtClean="0"/>
              <a:t>The </a:t>
            </a:r>
            <a:r>
              <a:rPr lang="tr-TR" sz="2400" dirty="0" smtClean="0"/>
              <a:t>letters of Keats are among the most celebrated by any English poet </a:t>
            </a:r>
          </a:p>
          <a:p>
            <a:pPr>
              <a:buFont typeface="Arial" pitchFamily="34" charset="0"/>
              <a:buChar char="•"/>
            </a:pPr>
            <a:endParaRPr lang="tr-TR" sz="2400" dirty="0">
              <a:cs typeface="Arial" pitchFamily="34" charset="0"/>
            </a:endParaRPr>
          </a:p>
        </p:txBody>
      </p:sp>
      <p:pic>
        <p:nvPicPr>
          <p:cNvPr id="1026" name="Picture 2" descr="http://www.alpheratz.f2s.com/images/john-keats-byron.jpg"/>
          <p:cNvPicPr>
            <a:picLocks noChangeAspect="1" noChangeArrowheads="1"/>
          </p:cNvPicPr>
          <p:nvPr/>
        </p:nvPicPr>
        <p:blipFill>
          <a:blip r:embed="rId2"/>
          <a:srcRect/>
          <a:stretch>
            <a:fillRect/>
          </a:stretch>
        </p:blipFill>
        <p:spPr bwMode="auto">
          <a:xfrm>
            <a:off x="2442882" y="0"/>
            <a:ext cx="2662518" cy="2743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http://web2.cc.nctu.edu.tw/~sheen/el/pic/keats.jpg"/>
          <p:cNvPicPr>
            <a:picLocks noChangeAspect="1" noChangeArrowheads="1"/>
          </p:cNvPicPr>
          <p:nvPr/>
        </p:nvPicPr>
        <p:blipFill>
          <a:blip r:embed="rId3"/>
          <a:srcRect/>
          <a:stretch>
            <a:fillRect/>
          </a:stretch>
        </p:blipFill>
        <p:spPr bwMode="auto">
          <a:xfrm>
            <a:off x="2590800" y="0"/>
            <a:ext cx="1981199" cy="2363030"/>
          </a:xfrm>
          <a:prstGeom prst="rect">
            <a:avLst/>
          </a:prstGeom>
          <a:noFill/>
        </p:spPr>
      </p:pic>
      <p:sp>
        <p:nvSpPr>
          <p:cNvPr id="22533" name="Rectangle 5"/>
          <p:cNvSpPr>
            <a:spLocks noChangeArrowheads="1"/>
          </p:cNvSpPr>
          <p:nvPr/>
        </p:nvSpPr>
        <p:spPr bwMode="auto">
          <a:xfrm>
            <a:off x="0" y="2362200"/>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 typeface="Arial" pitchFamily="34" charset="0"/>
              <a:buChar char="•"/>
            </a:pP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He couldn't develope himself in his early ages and he was an usual poet.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But he suddenly become a great poet in 1819,at the age of 23.</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He wrote most beutiful poems in a year. </a:t>
            </a:r>
            <a:endParaRPr kumimoji="0" lang="tr-TR" sz="2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Keats belived that he should write a long poem to examine himself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In April 1817, shortly after giving Abbey his first book, Keats embarked on a four-month tour</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through Carisbrooke, Canterbury, Hastings, etc  He also wrote the first books of "Endymion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which is more than four thousands stanzas in 1818.</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200" b="0"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Endymion</a:t>
            </a: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is a long narrative poem in four books of about one thousand lines each, written mostly in heroic couplets.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It is named after its hero, Endymion, a figure taken from Greek </a:t>
            </a:r>
            <a:r>
              <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myth</a:t>
            </a:r>
            <a:endParaRPr kumimoji="0" lang="tr-TR" sz="2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lib.unc.edu/rbc/keats/img/john-keats-engraving.jpg"/>
          <p:cNvPicPr>
            <a:picLocks noChangeAspect="1" noChangeArrowheads="1"/>
          </p:cNvPicPr>
          <p:nvPr/>
        </p:nvPicPr>
        <p:blipFill>
          <a:blip r:embed="rId2"/>
          <a:srcRect/>
          <a:stretch>
            <a:fillRect/>
          </a:stretch>
        </p:blipFill>
        <p:spPr bwMode="auto">
          <a:xfrm>
            <a:off x="533400" y="1295400"/>
            <a:ext cx="2752725" cy="3895725"/>
          </a:xfrm>
          <a:prstGeom prst="rect">
            <a:avLst/>
          </a:prstGeom>
          <a:noFill/>
        </p:spPr>
      </p:pic>
      <p:sp>
        <p:nvSpPr>
          <p:cNvPr id="23555" name="Rectangle 3"/>
          <p:cNvSpPr>
            <a:spLocks noChangeArrowheads="1"/>
          </p:cNvSpPr>
          <p:nvPr/>
        </p:nvSpPr>
        <p:spPr bwMode="auto">
          <a:xfrm>
            <a:off x="3429000" y="914400"/>
            <a:ext cx="4800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lang="tr-TR" sz="2400" u="sng" dirty="0">
                <a:latin typeface="Calibri" pitchFamily="34" charset="0"/>
                <a:ea typeface="Times New Roman" pitchFamily="18" charset="0"/>
                <a:cs typeface="Calibri" pitchFamily="34" charset="0"/>
              </a:rPr>
              <a:t>H</a:t>
            </a:r>
            <a:r>
              <a:rPr kumimoji="0" lang="tr-T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is other poems :</a:t>
            </a:r>
            <a:endParaRPr kumimoji="0" lang="tr-TR" sz="2400" b="0" i="0" u="sng"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The Eve of St Agnes </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Lamia </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Isabella</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La Bella Dame Sans Merci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Last</a:t>
            </a:r>
            <a:r>
              <a:rPr kumimoji="0" lang="tr-TR" sz="24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Sonnet </a:t>
            </a:r>
          </a:p>
          <a:p>
            <a:pPr lvl="0" eaLnBrk="0" fontAlgn="base" hangingPunct="0">
              <a:spcBef>
                <a:spcPct val="0"/>
              </a:spcBef>
              <a:spcAft>
                <a:spcPct val="0"/>
              </a:spcAft>
              <a:buFontTx/>
              <a:buChar char="•"/>
            </a:pPr>
            <a:r>
              <a:rPr lang="tr-TR" sz="2400" dirty="0" smtClean="0"/>
              <a:t>On First Looking Into Chapman's Homer </a:t>
            </a:r>
          </a:p>
          <a:p>
            <a:pPr eaLnBrk="0" fontAlgn="base" hangingPunct="0">
              <a:spcBef>
                <a:spcPct val="0"/>
              </a:spcBef>
              <a:spcAft>
                <a:spcPct val="0"/>
              </a:spcAft>
              <a:buFontTx/>
              <a:buChar char="•"/>
            </a:pPr>
            <a:r>
              <a:rPr lang="tr-TR" sz="2400" dirty="0" smtClean="0"/>
              <a:t>When I Have Fears That I May Cease to Be </a:t>
            </a:r>
            <a:endParaRPr lang="tr-TR" sz="2400" dirty="0" smtClean="0">
              <a:latin typeface="Arial" pitchFamily="34" charset="0"/>
            </a:endParaRPr>
          </a:p>
          <a:p>
            <a:pPr lvl="0" eaLnBrk="0" fontAlgn="base" hangingPunct="0">
              <a:spcBef>
                <a:spcPct val="0"/>
              </a:spcBef>
              <a:spcAft>
                <a:spcPct val="0"/>
              </a:spcAft>
              <a:buFontTx/>
              <a:buChar char="•"/>
            </a:pPr>
            <a:endParaRPr kumimoji="0" lang="tr-TR" sz="2400" b="0" i="0"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lvl="0" eaLnBrk="0" fontAlgn="base" hangingPunct="0">
              <a:spcBef>
                <a:spcPct val="0"/>
              </a:spcBef>
              <a:spcAft>
                <a:spcPct val="0"/>
              </a:spcAft>
            </a:pPr>
            <a:r>
              <a:rPr kumimoji="0" lang="tr-T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His sones:</a:t>
            </a:r>
            <a:endParaRPr kumimoji="0" lang="tr-TR" sz="2400" b="0" i="0" u="sng"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"Sleep and Poetry "</a:t>
            </a:r>
            <a:endParaRPr kumimoji="0" lang="tr-TR"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a:t>
            </a:r>
            <a:r>
              <a:rPr kumimoji="0" lang="tr-TR" sz="2400" i="0" u="none" strike="noStrike" cap="none" normalizeH="0" baseline="0" dirty="0" smtClean="0">
                <a:ln>
                  <a:noFill/>
                </a:ln>
                <a:solidFill>
                  <a:schemeClr val="tx1"/>
                </a:solidFill>
                <a:effectLst/>
                <a:latin typeface="Goudy Old Style" pitchFamily="18" charset="0"/>
                <a:ea typeface="Times New Roman" pitchFamily="18" charset="0"/>
                <a:cs typeface="Calibri" pitchFamily="34" charset="0"/>
              </a:rPr>
              <a:t>I stood Tiptoe upon a Little Hill</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a:t>
            </a:r>
            <a:r>
              <a:rPr kumimoji="0" lang="tr-TR" sz="24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447800" y="3811012"/>
            <a:ext cx="7696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Keats originated by Greek Mythology and wrote "Ode" .This means "song" in Greek.</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"Ode on Indolence"</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"Ode on Psyche"</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"Ode on Autumn"</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"Ode to Meloncholy"</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"Ode to a Grecian Urn" </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tr-TR" sz="2400" b="0" i="0" u="none" strike="noStrike" cap="none" normalizeH="0" baseline="0" dirty="0" smtClean="0">
              <a:ln>
                <a:noFill/>
              </a:ln>
              <a:solidFill>
                <a:schemeClr val="tx1"/>
              </a:solidFill>
              <a:effectLst/>
              <a:latin typeface="Arial" pitchFamily="34" charset="0"/>
            </a:endParaRPr>
          </a:p>
        </p:txBody>
      </p:sp>
      <p:pic>
        <p:nvPicPr>
          <p:cNvPr id="5125" name="Picture 5" descr="http://www.saltpublishing.com/assets/authors/keats_john.jpg"/>
          <p:cNvPicPr>
            <a:picLocks noChangeAspect="1" noChangeArrowheads="1"/>
          </p:cNvPicPr>
          <p:nvPr/>
        </p:nvPicPr>
        <p:blipFill>
          <a:blip r:embed="rId2"/>
          <a:srcRect/>
          <a:stretch>
            <a:fillRect/>
          </a:stretch>
        </p:blipFill>
        <p:spPr bwMode="auto">
          <a:xfrm>
            <a:off x="304800" y="228600"/>
            <a:ext cx="4114800" cy="304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theosociety.org/pasadena/sunrise/50-00-1/s1fmmc1.jpg"/>
          <p:cNvPicPr>
            <a:picLocks noChangeAspect="1" noChangeArrowheads="1"/>
          </p:cNvPicPr>
          <p:nvPr/>
        </p:nvPicPr>
        <p:blipFill>
          <a:blip r:embed="rId2"/>
          <a:srcRect/>
          <a:stretch>
            <a:fillRect/>
          </a:stretch>
        </p:blipFill>
        <p:spPr bwMode="auto">
          <a:xfrm>
            <a:off x="228600" y="685800"/>
            <a:ext cx="3333750" cy="4619625"/>
          </a:xfrm>
          <a:prstGeom prst="rect">
            <a:avLst/>
          </a:prstGeom>
          <a:noFill/>
        </p:spPr>
      </p:pic>
      <p:sp>
        <p:nvSpPr>
          <p:cNvPr id="6147" name="Rectangle 3"/>
          <p:cNvSpPr>
            <a:spLocks noChangeArrowheads="1"/>
          </p:cNvSpPr>
          <p:nvPr/>
        </p:nvSpPr>
        <p:spPr bwMode="auto">
          <a:xfrm>
            <a:off x="4038600" y="838200"/>
            <a:ext cx="42672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John Keats :</a:t>
            </a:r>
            <a:endParaRPr kumimoji="0" lang="tr-TR" sz="2400" b="0" i="0" u="sng"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is said " painter-poet"</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interested with Middle Ages ,especially Greek</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did not  like "the didactic poems" and said "We hate poetry that has a palpable design upon us."</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wanted to a revolution on theatre literature  but he couldn’t  do</a:t>
            </a:r>
            <a:r>
              <a:rPr kumimoji="0" lang="tr-TR" sz="24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tr-T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rop from George Keats's manuscript copy of Ode on a Grecian Urn"/>
          <p:cNvPicPr>
            <a:picLocks noChangeAspect="1" noChangeArrowheads="1"/>
          </p:cNvPicPr>
          <p:nvPr/>
        </p:nvPicPr>
        <p:blipFill>
          <a:blip r:embed="rId2"/>
          <a:srcRect/>
          <a:stretch>
            <a:fillRect/>
          </a:stretch>
        </p:blipFill>
        <p:spPr bwMode="auto">
          <a:xfrm>
            <a:off x="1828800" y="381000"/>
            <a:ext cx="4762500" cy="800100"/>
          </a:xfrm>
          <a:prstGeom prst="rect">
            <a:avLst/>
          </a:prstGeom>
          <a:noFill/>
        </p:spPr>
      </p:pic>
      <p:sp>
        <p:nvSpPr>
          <p:cNvPr id="6145" name="Rectangle 1"/>
          <p:cNvSpPr>
            <a:spLocks noChangeArrowheads="1"/>
          </p:cNvSpPr>
          <p:nvPr/>
        </p:nvSpPr>
        <p:spPr bwMode="auto">
          <a:xfrm>
            <a:off x="1219200" y="1371600"/>
            <a:ext cx="7162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Thou still unravish'd bride of quietness,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Thou foster-child of silence and slow time,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Sylvan historian, who canst thus express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A flowery tale more sweetly than our rhyme: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What leaf-fring'd legend haunt about thy shape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Of deities or mortals, or of both,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In Tempe or the dales of Arcady?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What men or gods are these?  What maidens loth?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What mad pursuit?  What struggle to escape?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What pipes and timbrels?  What wild ecstasy? </a:t>
            </a:r>
            <a:endParaRPr kumimoji="0" lang="tr-TR" sz="2400" b="0" i="0" u="none" strike="noStrike" cap="none" normalizeH="0" baseline="0" dirty="0" smtClean="0">
              <a:ln>
                <a:noFill/>
              </a:ln>
              <a:solidFill>
                <a:schemeClr val="tx1"/>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Heard melodies are sweet, but those unheard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Are sweeter: therefore, ye soft pipes, play on;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Not to the sensual ear, but, more endear'd, </a:t>
            </a:r>
            <a:b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000000"/>
                </a:solidFill>
                <a:effectLst/>
                <a:latin typeface="Goudy Old Style" pitchFamily="18" charset="0"/>
                <a:ea typeface="Times New Roman" pitchFamily="18" charset="0"/>
                <a:cs typeface="Times New Roman" pitchFamily="18" charset="0"/>
              </a:rPr>
              <a:t>   </a:t>
            </a:r>
            <a:endParaRPr kumimoji="0" lang="tr-TR" sz="2400" b="0" i="0" u="none" strike="noStrike" cap="none" normalizeH="0" baseline="0" dirty="0" smtClean="0">
              <a:ln>
                <a:noFill/>
              </a:ln>
              <a:solidFill>
                <a:schemeClr val="tx1"/>
              </a:solidFill>
              <a:effectLst/>
              <a:latin typeface="Goudy Old Styl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0"/>
            <a:ext cx="5029200" cy="3046988"/>
          </a:xfrm>
          <a:prstGeom prst="rect">
            <a:avLst/>
          </a:prstGeom>
        </p:spPr>
        <p:txBody>
          <a:bodyPr wrap="square">
            <a:spAutoFit/>
          </a:bodyPr>
          <a:lstStyle/>
          <a:p>
            <a:r>
              <a:rPr lang="tr-TR" sz="2400" dirty="0" smtClean="0">
                <a:latin typeface="Goudy Old Style" pitchFamily="18" charset="0"/>
              </a:rPr>
              <a:t>Pipe to the spirit ditties of no tone: </a:t>
            </a:r>
            <a:br>
              <a:rPr lang="tr-TR" sz="2400" dirty="0" smtClean="0">
                <a:latin typeface="Goudy Old Style" pitchFamily="18" charset="0"/>
              </a:rPr>
            </a:br>
            <a:r>
              <a:rPr lang="tr-TR" sz="2400" dirty="0" smtClean="0">
                <a:latin typeface="Goudy Old Style" pitchFamily="18" charset="0"/>
              </a:rPr>
              <a:t>Fair youth, beneath the trees, thou canst not leave </a:t>
            </a:r>
            <a:br>
              <a:rPr lang="tr-TR" sz="2400" dirty="0" smtClean="0">
                <a:latin typeface="Goudy Old Style" pitchFamily="18" charset="0"/>
              </a:rPr>
            </a:br>
            <a:r>
              <a:rPr lang="tr-TR" sz="2400" dirty="0" smtClean="0">
                <a:latin typeface="Goudy Old Style" pitchFamily="18" charset="0"/>
              </a:rPr>
              <a:t>  </a:t>
            </a:r>
            <a:r>
              <a:rPr lang="tr-TR" sz="2400" dirty="0" smtClean="0">
                <a:latin typeface="Goudy Old Style" pitchFamily="18" charset="0"/>
              </a:rPr>
              <a:t>Thy </a:t>
            </a:r>
            <a:r>
              <a:rPr lang="tr-TR" sz="2400" dirty="0" smtClean="0">
                <a:latin typeface="Goudy Old Style" pitchFamily="18" charset="0"/>
              </a:rPr>
              <a:t>song, nor ever can those trees be bare; </a:t>
            </a:r>
            <a:br>
              <a:rPr lang="tr-TR" sz="2400" dirty="0" smtClean="0">
                <a:latin typeface="Goudy Old Style" pitchFamily="18" charset="0"/>
              </a:rPr>
            </a:br>
            <a:r>
              <a:rPr lang="tr-TR" sz="2400" dirty="0" smtClean="0">
                <a:latin typeface="Goudy Old Style" pitchFamily="18" charset="0"/>
              </a:rPr>
              <a:t>   </a:t>
            </a:r>
            <a:r>
              <a:rPr lang="tr-TR" sz="2400" dirty="0" smtClean="0">
                <a:latin typeface="Goudy Old Style" pitchFamily="18" charset="0"/>
              </a:rPr>
              <a:t>Bold </a:t>
            </a:r>
            <a:r>
              <a:rPr lang="tr-TR" sz="2400" dirty="0" smtClean="0">
                <a:latin typeface="Goudy Old Style" pitchFamily="18" charset="0"/>
              </a:rPr>
              <a:t>lover, never, never canst thou kiss, </a:t>
            </a:r>
            <a:br>
              <a:rPr lang="tr-TR" sz="2400" dirty="0" smtClean="0">
                <a:latin typeface="Goudy Old Style" pitchFamily="18" charset="0"/>
              </a:rPr>
            </a:br>
            <a:endParaRPr lang="tr-TR" sz="2400" dirty="0">
              <a:latin typeface="Goudy Old Style" pitchFamily="18" charset="0"/>
            </a:endParaRPr>
          </a:p>
        </p:txBody>
      </p:sp>
      <p:sp>
        <p:nvSpPr>
          <p:cNvPr id="3" name="Rectangle 2"/>
          <p:cNvSpPr/>
          <p:nvPr/>
        </p:nvSpPr>
        <p:spPr>
          <a:xfrm>
            <a:off x="1295400" y="2514600"/>
            <a:ext cx="6400800" cy="3785652"/>
          </a:xfrm>
          <a:prstGeom prst="rect">
            <a:avLst/>
          </a:prstGeom>
        </p:spPr>
        <p:txBody>
          <a:bodyPr wrap="square">
            <a:spAutoFit/>
          </a:bodyPr>
          <a:lstStyle/>
          <a:p>
            <a:pPr lvl="0" fontAlgn="base">
              <a:spcBef>
                <a:spcPct val="0"/>
              </a:spcBef>
              <a:spcAft>
                <a:spcPct val="0"/>
              </a:spcAft>
            </a:pPr>
            <a:r>
              <a:rPr lang="tr-TR" sz="2400" dirty="0" smtClean="0">
                <a:solidFill>
                  <a:srgbClr val="000000"/>
                </a:solidFill>
                <a:latin typeface="Goudy Old Style" pitchFamily="18" charset="0"/>
                <a:ea typeface="Times New Roman" pitchFamily="18" charset="0"/>
                <a:cs typeface="Times New Roman" pitchFamily="18" charset="0"/>
              </a:rPr>
              <a:t>Though winning near the goal - yet, do not grieve; </a:t>
            </a:r>
            <a:br>
              <a:rPr lang="tr-TR" sz="2400" dirty="0" smtClean="0">
                <a:solidFill>
                  <a:srgbClr val="000000"/>
                </a:solidFill>
                <a:latin typeface="Goudy Old Style" pitchFamily="18" charset="0"/>
                <a:ea typeface="Times New Roman" pitchFamily="18" charset="0"/>
                <a:cs typeface="Times New Roman" pitchFamily="18" charset="0"/>
              </a:rPr>
            </a:br>
            <a:r>
              <a:rPr lang="tr-TR" sz="2400" dirty="0" smtClean="0">
                <a:solidFill>
                  <a:srgbClr val="000000"/>
                </a:solidFill>
                <a:latin typeface="Goudy Old Style" pitchFamily="18" charset="0"/>
                <a:ea typeface="Times New Roman" pitchFamily="18" charset="0"/>
                <a:cs typeface="Times New Roman" pitchFamily="18" charset="0"/>
              </a:rPr>
              <a:t>        She cannot fade, though thou hast not thy bliss, </a:t>
            </a:r>
            <a:br>
              <a:rPr lang="tr-TR" sz="2400" dirty="0" smtClean="0">
                <a:solidFill>
                  <a:srgbClr val="000000"/>
                </a:solidFill>
                <a:latin typeface="Goudy Old Style" pitchFamily="18" charset="0"/>
                <a:ea typeface="Times New Roman" pitchFamily="18" charset="0"/>
                <a:cs typeface="Times New Roman" pitchFamily="18" charset="0"/>
              </a:rPr>
            </a:br>
            <a:r>
              <a:rPr lang="tr-TR" sz="2400" dirty="0" smtClean="0">
                <a:solidFill>
                  <a:srgbClr val="000000"/>
                </a:solidFill>
                <a:latin typeface="Goudy Old Style" pitchFamily="18" charset="0"/>
                <a:ea typeface="Times New Roman" pitchFamily="18" charset="0"/>
                <a:cs typeface="Times New Roman" pitchFamily="18" charset="0"/>
              </a:rPr>
              <a:t>    For ever wilt thou love, and she be fair! </a:t>
            </a:r>
            <a:endParaRPr lang="tr-TR" sz="2400" dirty="0" smtClean="0">
              <a:solidFill>
                <a:srgbClr val="000000"/>
              </a:solidFill>
              <a:latin typeface="Goudy Old Style" pitchFamily="18" charset="0"/>
              <a:ea typeface="Times New Roman" pitchFamily="18" charset="0"/>
            </a:endParaRPr>
          </a:p>
          <a:p>
            <a:pPr lvl="0" eaLnBrk="0" fontAlgn="base" hangingPunct="0">
              <a:spcBef>
                <a:spcPct val="0"/>
              </a:spcBef>
              <a:spcAft>
                <a:spcPct val="0"/>
              </a:spcAft>
            </a:pPr>
            <a:r>
              <a:rPr lang="tr-TR" sz="2400" dirty="0" smtClean="0">
                <a:solidFill>
                  <a:srgbClr val="000000"/>
                </a:solidFill>
                <a:latin typeface="Goudy Old Style" pitchFamily="18" charset="0"/>
                <a:ea typeface="Times New Roman" pitchFamily="18" charset="0"/>
              </a:rPr>
              <a:t>Ah, happy, happy boughs! that cannot shed </a:t>
            </a:r>
            <a:br>
              <a:rPr lang="tr-TR" sz="2400" dirty="0" smtClean="0">
                <a:solidFill>
                  <a:srgbClr val="000000"/>
                </a:solidFill>
                <a:latin typeface="Goudy Old Style" pitchFamily="18" charset="0"/>
                <a:ea typeface="Times New Roman" pitchFamily="18" charset="0"/>
              </a:rPr>
            </a:br>
            <a:r>
              <a:rPr lang="tr-TR" sz="2400" dirty="0" smtClean="0">
                <a:solidFill>
                  <a:srgbClr val="000000"/>
                </a:solidFill>
                <a:latin typeface="Goudy Old Style" pitchFamily="18" charset="0"/>
                <a:ea typeface="Times New Roman" pitchFamily="18" charset="0"/>
              </a:rPr>
              <a:t>    Your leaves, nor ever bid the spring adieu; </a:t>
            </a:r>
            <a:br>
              <a:rPr lang="tr-TR" sz="2400" dirty="0" smtClean="0">
                <a:solidFill>
                  <a:srgbClr val="000000"/>
                </a:solidFill>
                <a:latin typeface="Goudy Old Style" pitchFamily="18" charset="0"/>
                <a:ea typeface="Times New Roman" pitchFamily="18" charset="0"/>
              </a:rPr>
            </a:br>
            <a:r>
              <a:rPr lang="tr-TR" sz="2400" dirty="0" smtClean="0">
                <a:solidFill>
                  <a:srgbClr val="000000"/>
                </a:solidFill>
                <a:latin typeface="Goudy Old Style" pitchFamily="18" charset="0"/>
                <a:ea typeface="Times New Roman" pitchFamily="18" charset="0"/>
              </a:rPr>
              <a:t>And, happy melodist, unwearied, </a:t>
            </a:r>
            <a:br>
              <a:rPr lang="tr-TR" sz="2400" dirty="0" smtClean="0">
                <a:solidFill>
                  <a:srgbClr val="000000"/>
                </a:solidFill>
                <a:latin typeface="Goudy Old Style" pitchFamily="18" charset="0"/>
                <a:ea typeface="Times New Roman" pitchFamily="18" charset="0"/>
              </a:rPr>
            </a:br>
            <a:r>
              <a:rPr lang="tr-TR" sz="2400" dirty="0" smtClean="0">
                <a:solidFill>
                  <a:srgbClr val="000000"/>
                </a:solidFill>
                <a:latin typeface="Goudy Old Style" pitchFamily="18" charset="0"/>
                <a:ea typeface="Times New Roman" pitchFamily="18" charset="0"/>
              </a:rPr>
              <a:t>    For ever piping songs for ever new; </a:t>
            </a:r>
            <a:br>
              <a:rPr lang="tr-TR" sz="2400" dirty="0" smtClean="0">
                <a:solidFill>
                  <a:srgbClr val="000000"/>
                </a:solidFill>
                <a:latin typeface="Goudy Old Style" pitchFamily="18" charset="0"/>
                <a:ea typeface="Times New Roman" pitchFamily="18" charset="0"/>
              </a:rPr>
            </a:br>
            <a:r>
              <a:rPr lang="tr-TR" sz="2400" dirty="0" smtClean="0">
                <a:solidFill>
                  <a:srgbClr val="000000"/>
                </a:solidFill>
                <a:latin typeface="Goudy Old Style" pitchFamily="18" charset="0"/>
                <a:ea typeface="Times New Roman" pitchFamily="18" charset="0"/>
              </a:rPr>
              <a:t>More happy love! more happy, happy love! </a:t>
            </a:r>
            <a:br>
              <a:rPr lang="tr-TR" sz="2400" dirty="0" smtClean="0">
                <a:solidFill>
                  <a:srgbClr val="000000"/>
                </a:solidFill>
                <a:latin typeface="Goudy Old Style" pitchFamily="18" charset="0"/>
                <a:ea typeface="Times New Roman" pitchFamily="18" charset="0"/>
              </a:rPr>
            </a:br>
            <a:r>
              <a:rPr lang="tr-TR" sz="2400" dirty="0" smtClean="0">
                <a:solidFill>
                  <a:srgbClr val="000000"/>
                </a:solidFill>
                <a:latin typeface="Goudy Old Style" pitchFamily="18" charset="0"/>
                <a:ea typeface="Times New Roman" pitchFamily="18" charset="0"/>
              </a:rPr>
              <a:t>    For ever warm and still to be enjoy'd, </a:t>
            </a:r>
            <a:endParaRPr lang="tr-TR" sz="2400" dirty="0">
              <a:latin typeface="Goudy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1122</Words>
  <Application>Microsoft Office PowerPoint</Application>
  <PresentationFormat>On-screen Show (4:3)</PresentationFormat>
  <Paragraphs>79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Orgate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Ortech</dc:creator>
  <cp:lastModifiedBy>Ortech</cp:lastModifiedBy>
  <cp:revision>29</cp:revision>
  <dcterms:created xsi:type="dcterms:W3CDTF">2010-03-29T21:43:37Z</dcterms:created>
  <dcterms:modified xsi:type="dcterms:W3CDTF">2010-03-31T19:23:46Z</dcterms:modified>
</cp:coreProperties>
</file>