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492" r:id="rId2"/>
    <p:sldId id="925" r:id="rId3"/>
    <p:sldId id="964" r:id="rId4"/>
    <p:sldId id="927" r:id="rId5"/>
    <p:sldId id="967" r:id="rId6"/>
    <p:sldId id="969" r:id="rId7"/>
    <p:sldId id="970" r:id="rId8"/>
    <p:sldId id="985" r:id="rId9"/>
    <p:sldId id="971" r:id="rId10"/>
    <p:sldId id="972" r:id="rId11"/>
    <p:sldId id="973" r:id="rId12"/>
    <p:sldId id="974" r:id="rId13"/>
    <p:sldId id="975" r:id="rId14"/>
    <p:sldId id="976" r:id="rId15"/>
    <p:sldId id="943" r:id="rId16"/>
    <p:sldId id="936" r:id="rId17"/>
    <p:sldId id="984" r:id="rId18"/>
    <p:sldId id="960" r:id="rId19"/>
    <p:sldId id="959" r:id="rId20"/>
    <p:sldId id="961" r:id="rId21"/>
    <p:sldId id="951" r:id="rId22"/>
    <p:sldId id="980" r:id="rId23"/>
    <p:sldId id="962" r:id="rId24"/>
    <p:sldId id="981" r:id="rId25"/>
    <p:sldId id="954" r:id="rId26"/>
    <p:sldId id="957" r:id="rId27"/>
    <p:sldId id="982" r:id="rId28"/>
  </p:sldIdLst>
  <p:sldSz cx="9144000" cy="6858000" type="screen4x3"/>
  <p:notesSz cx="9926638" cy="67818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7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287"/>
    <a:srgbClr val="006600"/>
    <a:srgbClr val="FFFFCC"/>
    <a:srgbClr val="FF0000"/>
    <a:srgbClr val="FFFF99"/>
    <a:srgbClr val="FFFF66"/>
    <a:srgbClr val="003300"/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17" autoAdjust="0"/>
  </p:normalViewPr>
  <p:slideViewPr>
    <p:cSldViewPr>
      <p:cViewPr varScale="1">
        <p:scale>
          <a:sx n="124" d="100"/>
          <a:sy n="124" d="100"/>
        </p:scale>
        <p:origin x="13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51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>
        <p:scale>
          <a:sx n="150" d="100"/>
          <a:sy n="150" d="100"/>
        </p:scale>
        <p:origin x="2040" y="1698"/>
      </p:cViewPr>
      <p:guideLst>
        <p:guide orient="horz" pos="2137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tr-TR"/>
              <a:t>Farmakoloji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2075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Arial" pitchFamily="34" charset="0"/>
              </a:defRPr>
            </a:lvl1pPr>
          </a:lstStyle>
          <a:p>
            <a:r>
              <a:rPr lang="tr-TR"/>
              <a:t>Prof. Dr. Ç. Hakan KARADAĞ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42075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pitchFamily="34" charset="0"/>
              </a:defRPr>
            </a:lvl1pPr>
          </a:lstStyle>
          <a:p>
            <a:r>
              <a:rPr lang="tr-TR"/>
              <a:t>Antihipertansifler </a:t>
            </a:r>
            <a:fld id="{C9067FA8-8CDA-425C-887E-086668DEB596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671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0" y="508000"/>
            <a:ext cx="3392488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1038"/>
            <a:ext cx="79422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075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42075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pitchFamily="34" charset="0"/>
              </a:defRPr>
            </a:lvl1pPr>
          </a:lstStyle>
          <a:p>
            <a:fld id="{A755136E-9207-44DE-905E-BD6F73D76220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115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F51AE-318A-43C8-A934-799E631AC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6A62B-C6B3-4A27-A31D-53B65C8CD16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4F2C3-7E3B-4F56-853C-12FE6B9FDE5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4F5A4-B694-4EA3-9C5C-BCB088DEC28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82C6C-5D3E-4B35-B99D-207A414CBB4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105E9-CD93-4E75-9EC4-984C2BE3E30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F5C41-E8F0-4F61-87D7-1BC164D96524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3B29C-91CD-451F-8030-3343A626FFA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5A5EC-D02E-4D06-B911-9A965A32D3E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63735-763A-42FD-84F4-609080485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FEFDE-ECB2-4111-B21B-E6D72A2339D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90287"/>
                </a:solidFill>
                <a:latin typeface="American Typewriter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090287"/>
                </a:solidFill>
                <a:latin typeface="American Typewriter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0287"/>
                </a:solidFill>
                <a:latin typeface="American Typewriter" charset="0"/>
              </a:defRPr>
            </a:lvl1pPr>
          </a:lstStyle>
          <a:p>
            <a:fld id="{98CA150E-094B-4F46-A08D-BE0F4903B676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6" r:id="rId8"/>
    <p:sldLayoutId id="2147483931" r:id="rId9"/>
    <p:sldLayoutId id="2147483932" r:id="rId10"/>
    <p:sldLayoutId id="2147483933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</a:t>
            </a:fld>
            <a:endParaRPr lang="tr-TR"/>
          </a:p>
        </p:txBody>
      </p:sp>
      <p:sp>
        <p:nvSpPr>
          <p:cNvPr id="2" name="Rectangle 1"/>
          <p:cNvSpPr/>
          <p:nvPr/>
        </p:nvSpPr>
        <p:spPr>
          <a:xfrm>
            <a:off x="4479664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tr-T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467544" y="3501008"/>
            <a:ext cx="7128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ANTIFUNGAL  DRUGS</a:t>
            </a:r>
          </a:p>
          <a:p>
            <a:pPr algn="ctr"/>
            <a:endParaRPr lang="tr-TR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2800" b="1" dirty="0" err="1">
                <a:latin typeface="Times New Roman" pitchFamily="18" charset="0"/>
                <a:cs typeface="Times New Roman" pitchFamily="18" charset="0"/>
              </a:rPr>
              <a:t>Prof.Dr.A.Tanju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 ÖZÇELİKAY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51520" y="57820"/>
            <a:ext cx="8640960" cy="396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 of action: 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subsequently converted to a series of compounds, including 5-fluorouracil and 5-fluorodeoxyuridine 5′-monophosphate, which disrupt nucleic acid and protein synthesis.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cells are unable to convert the parent drug to its active metabolites, resulting in selective toxicity.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FD81166-C7DB-4543-B9F9-AB1B5340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695" y="3429000"/>
            <a:ext cx="5712069" cy="33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692696"/>
            <a:ext cx="8075240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Adverse effects: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5-FC causes reversible neutropenia, thrombocytopenia, and dose-related bone marrow depression. 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Reversible hepatic dysfunction with elevation of serum transaminases and alkaline phosphatase may occur.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Gastrointestinal disturbances (nausea, vomiting, and diarrhea) are common, and severe enterocolitis may also occur.</a:t>
            </a:r>
            <a:r>
              <a:rPr lang="en-I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7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7504" y="980728"/>
            <a:ext cx="90364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AZOLES</a:t>
            </a:r>
            <a:endParaRPr lang="tr-TR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Azoles are synthetic compounds that can be classified as either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imidazoles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triazoles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according to the number of nitrogen atoms in the five-membered azole ring.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6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0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AZOLES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imidazoles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consist 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ketoconazole,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miconazole, and clotrimazole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which are now used only in topical therapy.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triazoles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include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itraconazole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fluconazole, </a:t>
            </a: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voriconazole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posaconazole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520" y="1552226"/>
            <a:ext cx="4320480" cy="446685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-72008" y="413551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+mn-lt"/>
              </a:rPr>
              <a:t>In general, </a:t>
            </a:r>
            <a:r>
              <a:rPr lang="en-US" sz="2400" dirty="0" err="1">
                <a:latin typeface="+mn-lt"/>
              </a:rPr>
              <a:t>imidazoles</a:t>
            </a:r>
            <a:r>
              <a:rPr lang="en-US" sz="2400" dirty="0">
                <a:latin typeface="+mn-lt"/>
              </a:rPr>
              <a:t> are given topically for cutaneous infections, whereas </a:t>
            </a:r>
            <a:r>
              <a:rPr lang="en-US" sz="2400" dirty="0" err="1">
                <a:latin typeface="+mn-lt"/>
              </a:rPr>
              <a:t>triazoles</a:t>
            </a:r>
            <a:r>
              <a:rPr lang="en-US" sz="2400" dirty="0">
                <a:latin typeface="+mn-lt"/>
              </a:rPr>
              <a:t> are given systemically for the treatment or prophylaxis of cutaneous and systemic fungal infections.</a:t>
            </a:r>
          </a:p>
        </p:txBody>
      </p:sp>
    </p:spTree>
    <p:extLst>
      <p:ext uri="{BB962C8B-B14F-4D97-AF65-F5344CB8AC3E}">
        <p14:creationId xmlns:p14="http://schemas.microsoft.com/office/powerpoint/2010/main" val="2298085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3304" y="38222"/>
            <a:ext cx="9023192" cy="520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Mechanism of action: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42900" algn="l"/>
              </a:tabLst>
            </a:pPr>
            <a:endParaRPr lang="tr-TR" sz="2400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Azole drugs inhibit ergosterol synthesis by inhibition of fungal cytochrome P450 enzymes </a:t>
            </a:r>
            <a:r>
              <a:rPr lang="en-US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thereby blocking the demethylation of lanosterol to ergosterol.</a:t>
            </a:r>
            <a:endParaRPr lang="tr-TR" sz="2400" dirty="0">
              <a:solidFill>
                <a:srgbClr val="231F2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inhibition of </a:t>
            </a:r>
            <a:r>
              <a:rPr lang="en-US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ergosterol</a:t>
            </a:r>
            <a:r>
              <a:rPr lang="en-US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biosynthesis disrupts membrane structure and function, which, in turn, inhibits fungal cell growth. </a:t>
            </a:r>
            <a:endParaRPr lang="tr-TR" sz="2400" dirty="0">
              <a:solidFill>
                <a:srgbClr val="231F2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selective toxicity of azole drugs results from their greater affinity for fungal than for human cytochrome P450 enzymes. </a:t>
            </a:r>
            <a:endParaRPr lang="tr-TR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1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3" y="836711"/>
            <a:ext cx="9079392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solidFill>
                  <a:srgbClr val="800000"/>
                </a:solidFill>
                <a:latin typeface="Arial"/>
                <a:ea typeface="Calibri"/>
                <a:cs typeface="Arial"/>
              </a:rPr>
              <a:t>Adverse effects</a:t>
            </a:r>
            <a:r>
              <a:rPr lang="tr-TR" sz="2800" dirty="0">
                <a:solidFill>
                  <a:srgbClr val="800000"/>
                </a:solidFill>
                <a:latin typeface="Arial"/>
                <a:ea typeface="Calibri"/>
                <a:cs typeface="Arial"/>
              </a:rPr>
              <a:t> and </a:t>
            </a:r>
            <a:r>
              <a:rPr lang="tr-TR" sz="2800" dirty="0" err="1">
                <a:solidFill>
                  <a:srgbClr val="800000"/>
                </a:solidFill>
                <a:latin typeface="Arial"/>
                <a:ea typeface="Calibri"/>
                <a:cs typeface="Arial"/>
              </a:rPr>
              <a:t>drug</a:t>
            </a:r>
            <a:r>
              <a:rPr lang="tr-TR" sz="2800" dirty="0">
                <a:solidFill>
                  <a:srgbClr val="8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tr-TR" sz="2800" dirty="0" err="1">
                <a:solidFill>
                  <a:srgbClr val="800000"/>
                </a:solidFill>
                <a:latin typeface="Arial"/>
                <a:ea typeface="Calibri"/>
                <a:cs typeface="Arial"/>
              </a:rPr>
              <a:t>interactions</a:t>
            </a:r>
            <a:endParaRPr lang="en-IN" sz="2800" dirty="0">
              <a:solidFill>
                <a:srgbClr val="800000"/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800000"/>
              </a:buClr>
            </a:pPr>
            <a:endParaRPr lang="en-IN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IN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IN" sz="28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The most common adverse reaction is relatively minor gastrointestinal upset.</a:t>
            </a:r>
            <a:endParaRPr lang="en-IN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IN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US" sz="28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All azoles have been reported to cause abnormalities in liver enzymes and</a:t>
            </a:r>
            <a:r>
              <a:rPr lang="tr-TR" sz="28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very rarely, clinical hepatitis. </a:t>
            </a:r>
            <a:endParaRPr lang="en-IN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IN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US" sz="28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All azoles inhibit the hepatic CYP450 3A4 isoenzyme to varying degrees. </a:t>
            </a:r>
            <a:endParaRPr lang="tr-TR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800000"/>
              </a:buClr>
            </a:pPr>
            <a:endParaRPr lang="tr-TR" sz="28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820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160286E-A633-6C44-8FC1-4E823265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E58E6D08-061C-B146-9564-909119021648}"/>
              </a:ext>
            </a:extLst>
          </p:cNvPr>
          <p:cNvSpPr/>
          <p:nvPr/>
        </p:nvSpPr>
        <p:spPr>
          <a:xfrm>
            <a:off x="323528" y="136525"/>
            <a:ext cx="7704856" cy="648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342900" algn="l"/>
              </a:tabLst>
            </a:pP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Drugs that affect the gastric pH (for example, proton pump inhibitors) may decrease the absorption of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azols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and should be avoided if possible.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342900" algn="l"/>
              </a:tabLst>
            </a:pPr>
            <a:endParaRPr lang="en-US" sz="2600" dirty="0">
              <a:solidFill>
                <a:srgbClr val="231F2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342900" algn="l"/>
              </a:tabLst>
            </a:pP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Imidazoles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exhibit a lesser degree of selectivity than the triazoles, accounting for their higher incidence of drug interactions and adverse effects.</a:t>
            </a: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342900" algn="l"/>
              </a:tabLst>
            </a:pPr>
            <a:endParaRPr lang="tr-TR" sz="2600" dirty="0">
              <a:solidFill>
                <a:srgbClr val="231F2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342900" algn="l"/>
              </a:tabLst>
            </a:pPr>
            <a:endParaRPr lang="tr-TR" sz="2600" dirty="0">
              <a:solidFill>
                <a:srgbClr val="231F2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Azoles are considered teratogenic, and they should be avoided in pregnancy unless the potential benefit outweighs the risk to the fetus.</a:t>
            </a:r>
            <a:endParaRPr lang="tr-TR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7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18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4966"/>
            <a:ext cx="3371958" cy="337195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005" y="0"/>
            <a:ext cx="3862995" cy="332226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0" y="3578477"/>
            <a:ext cx="4403357" cy="265871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491785"/>
            <a:ext cx="4271339" cy="27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55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19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3840426" cy="28803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924944"/>
            <a:ext cx="44291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9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404664"/>
            <a:ext cx="8568952" cy="5545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 fungal infections have increased dramatically in incidence and severity in recent years,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owing mainly to 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increasing use of broad-spectrum antimicrobial therapy </a:t>
            </a:r>
            <a:endParaRPr lang="tr-TR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AIDS </a:t>
            </a:r>
            <a:r>
              <a:rPr lang="tr-T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endParaRPr lang="tr-TR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 of patients with solid organ and bone marrow transplantation 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Immunosupressan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drugs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 treatment</a:t>
            </a:r>
            <a:endParaRPr lang="tr-TR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2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1920" cy="288894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43013"/>
            <a:ext cx="419750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1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7504" y="116632"/>
            <a:ext cx="8928992" cy="424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22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ECHINOCANDINS</a:t>
            </a:r>
            <a:r>
              <a:rPr lang="tr-TR" sz="22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IN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Caspofungin</a:t>
            </a:r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micafungin,</a:t>
            </a:r>
            <a:r>
              <a:rPr lang="en-IN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anidulafungin</a:t>
            </a:r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IN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tr-TR" sz="2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Echinocandins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the newest class of antifungal agents to be developed.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Echinocandins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available only in intravenous formulations.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Dosage adjustments are required only in the presence of severe hepatic insufficiency. 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42900" algn="l"/>
              </a:tabLst>
            </a:pPr>
            <a:endParaRPr lang="tr-T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7504" y="3756561"/>
            <a:ext cx="864096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tr-TR" sz="2400" b="1" dirty="0" err="1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tr-TR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tr-TR" sz="24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common adverse effects being fever, rash, nausea, and phlebitis at the infusion site. </a:t>
            </a:r>
            <a:endParaRPr lang="tr-TR" sz="2400" dirty="0">
              <a:solidFill>
                <a:srgbClr val="231F20"/>
              </a:solidFill>
              <a:uFill>
                <a:solidFill>
                  <a:srgbClr val="8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can also cause a histamine-like reaction (flushing) when infused too rapidly. </a:t>
            </a:r>
            <a:endParaRPr lang="tr-TR" sz="2400" dirty="0">
              <a:solidFill>
                <a:srgbClr val="231F20"/>
              </a:solidFill>
              <a:uFill>
                <a:solidFill>
                  <a:srgbClr val="8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42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51520" y="358929"/>
            <a:ext cx="8784976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sz="2400" dirty="0" err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of Action</a:t>
            </a:r>
            <a:endParaRPr lang="tr-TR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Echinocandins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interfere with the synthesis of the fungal cell wall by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inhibiting the synthesis of β–glucan. This results in disruption of the fungal cell wall and cell death.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64275"/>
            <a:ext cx="8208912" cy="41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1313"/>
            <a:ext cx="3473717" cy="370503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7557"/>
            <a:ext cx="4297660" cy="322324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375" y="3606477"/>
            <a:ext cx="4954804" cy="29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89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179512" y="-99392"/>
            <a:ext cx="8856984" cy="6902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57175" algn="l"/>
                <a:tab pos="342900" algn="l"/>
              </a:tabLst>
            </a:pPr>
            <a:r>
              <a:rPr lang="en-IN" sz="24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ORAL SYSTEMIC ANTIFUNGAL DRUGS FOR MUCOCUTANEOUS INFECTIONS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GRISEOFULVIN</a:t>
            </a:r>
            <a:endParaRPr lang="tr-TR" sz="2400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Its only use is in the systemic treatment of dermatophytosis .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solidFill>
                  <a:prstClr val="black"/>
                </a:solidFill>
                <a:uFill>
                  <a:solidFill>
                    <a:srgbClr val="800000"/>
                  </a:solidFill>
                </a:u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Griseofulvin has been largely replaced by newer antifungal medications such as itraconazole and terbinafine.</a:t>
            </a:r>
            <a:endParaRPr lang="tr-TR" sz="2400" dirty="0">
              <a:uFill>
                <a:solidFill>
                  <a:srgbClr val="800000"/>
                </a:solidFill>
              </a:u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Absorption is improved when </a:t>
            </a:r>
            <a:r>
              <a:rPr lang="en-IN" sz="2400" dirty="0"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is given with fatty foods. </a:t>
            </a:r>
            <a:endParaRPr lang="tr-TR" sz="2400" dirty="0">
              <a:uFill>
                <a:solidFill>
                  <a:srgbClr val="800000"/>
                </a:solidFill>
              </a:u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400" dirty="0" err="1"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Griseofulvin</a:t>
            </a:r>
            <a:r>
              <a:rPr lang="en-US" sz="2400" dirty="0"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causes inhibition of fungal mitosis.</a:t>
            </a:r>
            <a:endParaRPr lang="tr-TR" sz="2400" dirty="0">
              <a:uFill>
                <a:solidFill>
                  <a:srgbClr val="800000"/>
                </a:solidFill>
              </a:u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Adverse effects include an allergic syndrome much like serum sickness, hepatitis,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IN" sz="2400" dirty="0">
                <a:uFill>
                  <a:solidFill>
                    <a:srgbClr val="800000"/>
                  </a:solidFill>
                </a:u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It induces hepatic drug-metabolising enzymes which in turns  causes drug interactions with warfarin and phenobarbital. </a:t>
            </a:r>
            <a:endParaRPr lang="tr-TR" sz="2400" dirty="0">
              <a:uFill>
                <a:solidFill>
                  <a:srgbClr val="800000"/>
                </a:solidFill>
              </a:u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71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51520" y="13645"/>
            <a:ext cx="8208912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2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TERBINAFIN</a:t>
            </a:r>
            <a:r>
              <a:rPr lang="tr-TR" sz="22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endParaRPr lang="tr-TR" sz="1300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available in an oral formulation</a:t>
            </a: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used in the treatment of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dermatophytoses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 the azole drugs, it interferes with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ergosterol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biosynthesis by inhibiting the fungal enzyme squalene epoxidase. </a:t>
            </a: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Adverse effects are rare, consisting primarily of gastrointestinal upset and headache. </a:t>
            </a: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http://www.brainkart.com/media/extra2/klVexjd.jpg">
            <a:extLst>
              <a:ext uri="{FF2B5EF4-FFF2-40B4-BE49-F238E27FC236}">
                <a16:creationId xmlns:a16="http://schemas.microsoft.com/office/drawing/2014/main" id="{A22DBBF4-70AD-D547-AF33-AF3D1B6980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5"/>
            <a:ext cx="5909152" cy="35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32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3685" y="548680"/>
            <a:ext cx="8712968" cy="5820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51460" algn="l"/>
                <a:tab pos="342900" algn="l"/>
              </a:tabLst>
            </a:pPr>
            <a:r>
              <a:rPr lang="en-IN" sz="28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TOPICAL ANTIFUNGAL THERAPY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sz="28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IN" sz="28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NYSTATIN</a:t>
            </a:r>
            <a:endParaRPr lang="tr-T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only used topically for suppression of local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candidal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infections.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Nystatin is currently available in creams, suppositories, and other forms for application to skin and mucous membranes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not absorbed to a significant degree from 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skin, mucous membranes, or the gastrointestinal tract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nystatin has little toxicity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51520" y="19472"/>
            <a:ext cx="8568952" cy="6437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32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TOPICAL AZOLES</a:t>
            </a:r>
            <a:endParaRPr lang="tr-TR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two azoles most commonly used topically are </a:t>
            </a:r>
            <a:r>
              <a:rPr lang="en-IN" sz="24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clotrimazole</a:t>
            </a:r>
            <a:r>
              <a:rPr lang="en-I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and miconazole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400" dirty="0">
              <a:solidFill>
                <a:srgbClr val="231F2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cream form, both agents are useful for </a:t>
            </a:r>
            <a:r>
              <a:rPr lang="en-IN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dermatophytic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infections, including tinea </a:t>
            </a:r>
            <a:r>
              <a:rPr lang="en-IN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corporis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tinea </a:t>
            </a:r>
            <a:r>
              <a:rPr lang="en-IN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pedis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and tinea </a:t>
            </a:r>
            <a:r>
              <a:rPr lang="en-IN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cruris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400" dirty="0">
              <a:solidFill>
                <a:srgbClr val="231F2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Absorption is negligible, and adverse effects are rare.</a:t>
            </a:r>
            <a:endParaRPr lang="tr-TR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32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TOPICAL ALLYLAMINES</a:t>
            </a:r>
            <a:endParaRPr lang="tr-TR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Terbinafine, </a:t>
            </a:r>
            <a:r>
              <a:rPr lang="en-IN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butenaphin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IN" sz="2400" dirty="0" err="1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naftifine</a:t>
            </a:r>
            <a:r>
              <a:rPr lang="en-IN" sz="24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are available as topical creams . </a:t>
            </a:r>
            <a:endParaRPr lang="tr-TR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50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764704"/>
            <a:ext cx="8640960" cy="5643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antifungal drugs presently available fall into the following categories: </a:t>
            </a:r>
            <a:endParaRPr lang="tr-TR" sz="32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ystemic</a:t>
            </a:r>
            <a:r>
              <a:rPr lang="en-I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drugs (oral or parenteral) for systemic infections, </a:t>
            </a:r>
            <a:endParaRPr lang="tr-TR" sz="32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I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oral systemic drugs for mucocutaneous infections (occur in mucous membranes), and </a:t>
            </a:r>
            <a:r>
              <a:rPr lang="en-IN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dermatophytic</a:t>
            </a:r>
            <a:r>
              <a:rPr lang="en-I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infections (occur in foot, skin, hair)</a:t>
            </a:r>
            <a:endParaRPr lang="tr-TR" sz="32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I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topical drugs for mucocutaneous infections and </a:t>
            </a:r>
            <a:r>
              <a:rPr lang="en-IN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dermatophytic</a:t>
            </a:r>
            <a:r>
              <a:rPr lang="en-I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infections .</a:t>
            </a:r>
            <a:endParaRPr lang="tr-T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9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476672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SYSTEMIC ANTIFUNGAL DRUGS FOR SYSTEMIC INFECTIONS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AMPHOTERICIN B</a:t>
            </a:r>
          </a:p>
          <a:p>
            <a:pPr>
              <a:buClr>
                <a:srgbClr val="C00000"/>
              </a:buClr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Mechanism of action: 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Amphotericin B binds to ergosterol in the plasma membranes of sensitive fungal cells. </a:t>
            </a:r>
          </a:p>
          <a:p>
            <a:pPr>
              <a:buClr>
                <a:srgbClr val="C00000"/>
              </a:buClr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 disrupts membrane function, resulting in cell death.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95536" y="2492896"/>
            <a:ext cx="8748464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400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4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6" y="692696"/>
            <a:ext cx="8863866" cy="52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0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404664"/>
            <a:ext cx="8568952" cy="551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Pharmacokinetics: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Amphotericin B is administered by slow, intravenous (IV) infusion</a:t>
            </a: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Amphotericin B is insoluble in water and must be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coformulated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either sodium deoxycholate (conventional) or a variety of artificial lipids to form liposomes. </a:t>
            </a: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liposomal preparations have the primary advantage of reduced renal and infusion toxicity. </a:t>
            </a: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However, due to high cost, liposomal preparations are reserved mainly for patients who cannot tolerate conventional amphotericin B. </a:t>
            </a: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Clr>
                <a:srgbClr val="C00000"/>
              </a:buClr>
            </a:pP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Clr>
                <a:srgbClr val="C00000"/>
              </a:buClr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58639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108290"/>
            <a:ext cx="8604448" cy="715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Adverse effects: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Toxic effects related to infusion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Fever and chills: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Premedication with a corticosteroid or an antipyretic helps to prevent this problem.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Rigors, nausea, headache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Hypotension</a:t>
            </a: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r>
              <a:rPr lang="tr-T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Chronic</a:t>
            </a:r>
            <a:r>
              <a:rPr lang="tr-T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toxic</a:t>
            </a:r>
            <a:r>
              <a:rPr lang="tr-T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endParaRPr lang="tr-T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Renal impairment: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minimize nephrotoxicity, sodium loading with infusions of normal saline and the lipid-based amphotericin B products can be used.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/>
              <a:t>when conventional amphotericin B causes renal dysfunction, the total daily dose is decreased by 50%.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Anemia</a:t>
            </a: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6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108290"/>
            <a:ext cx="8604448" cy="4873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Adverse effects: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r>
              <a:rPr lang="tr-T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Drug</a:t>
            </a:r>
            <a:r>
              <a:rPr lang="tr-T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</a:t>
            </a:r>
            <a:r>
              <a:rPr lang="tr-T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Tx/>
              <a:buChar char="-"/>
            </a:pP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Nephrotoxic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drugs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aminoglycosides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cyclosporine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NSAIDs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Tx/>
              <a:buChar char="-"/>
            </a:pP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Flucytosine</a:t>
            </a: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79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51520" y="260648"/>
            <a:ext cx="8147248" cy="519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FLUCYTOSINE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Flucytosine is a water-soluble pyrimidine </a:t>
            </a:r>
            <a:r>
              <a:rPr lang="en-IN" sz="2800" dirty="0" err="1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</a:t>
            </a:r>
            <a:r>
              <a:rPr lang="en-IN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related to the chemotherapeutic agent 5-fluorouracil (5-FU).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 spectrum of action is much narrower than that of amphotericin B.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often used in combination with amphotericin B for the treatment of systemic mycoses.</a:t>
            </a: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23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11527</TotalTime>
  <Words>1132</Words>
  <Application>Microsoft Macintosh PowerPoint</Application>
  <PresentationFormat>Ekran Gösterisi (4:3)</PresentationFormat>
  <Paragraphs>155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5" baseType="lpstr">
      <vt:lpstr>American Typewriter</vt:lpstr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Antidepresanlar</dc:title>
  <dc:creator>..</dc:creator>
  <cp:lastModifiedBy>A.Tanju.Ozcelikay</cp:lastModifiedBy>
  <cp:revision>1055</cp:revision>
  <dcterms:created xsi:type="dcterms:W3CDTF">2008-03-15T22:02:03Z</dcterms:created>
  <dcterms:modified xsi:type="dcterms:W3CDTF">2020-04-23T11:27:17Z</dcterms:modified>
</cp:coreProperties>
</file>