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92" r:id="rId2"/>
    <p:sldId id="925" r:id="rId3"/>
    <p:sldId id="964" r:id="rId4"/>
    <p:sldId id="988" r:id="rId5"/>
    <p:sldId id="1004" r:id="rId6"/>
    <p:sldId id="986" r:id="rId7"/>
    <p:sldId id="1003" r:id="rId8"/>
    <p:sldId id="1006" r:id="rId9"/>
    <p:sldId id="1007" r:id="rId10"/>
    <p:sldId id="1013" r:id="rId11"/>
    <p:sldId id="1008" r:id="rId12"/>
    <p:sldId id="1009" r:id="rId13"/>
    <p:sldId id="990" r:id="rId14"/>
    <p:sldId id="927" r:id="rId15"/>
    <p:sldId id="970" r:id="rId16"/>
    <p:sldId id="985" r:id="rId17"/>
    <p:sldId id="971" r:id="rId18"/>
    <p:sldId id="991" r:id="rId19"/>
    <p:sldId id="972" r:id="rId20"/>
    <p:sldId id="1016" r:id="rId21"/>
    <p:sldId id="1022" r:id="rId22"/>
    <p:sldId id="973" r:id="rId23"/>
    <p:sldId id="1019" r:id="rId24"/>
    <p:sldId id="1020" r:id="rId25"/>
    <p:sldId id="1021" r:id="rId26"/>
    <p:sldId id="996" r:id="rId27"/>
    <p:sldId id="1024" r:id="rId28"/>
    <p:sldId id="1023" r:id="rId29"/>
    <p:sldId id="1026" r:id="rId30"/>
    <p:sldId id="1025" r:id="rId31"/>
    <p:sldId id="997" r:id="rId32"/>
  </p:sldIdLst>
  <p:sldSz cx="9144000" cy="6858000" type="screen4x3"/>
  <p:notesSz cx="9926638" cy="67818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7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90287"/>
    <a:srgbClr val="FFFFCC"/>
    <a:srgbClr val="FF0000"/>
    <a:srgbClr val="FFFF99"/>
    <a:srgbClr val="FFFF66"/>
    <a:srgbClr val="003300"/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717" autoAdjust="0"/>
  </p:normalViewPr>
  <p:slideViewPr>
    <p:cSldViewPr>
      <p:cViewPr varScale="1">
        <p:scale>
          <a:sx n="124" d="100"/>
          <a:sy n="124" d="100"/>
        </p:scale>
        <p:origin x="13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51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150" d="100"/>
          <a:sy n="150" d="100"/>
        </p:scale>
        <p:origin x="2040" y="1698"/>
      </p:cViewPr>
      <p:guideLst>
        <p:guide orient="horz" pos="2137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tr-TR"/>
              <a:t>Farmakoloji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2075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pitchFamily="34" charset="0"/>
              </a:defRPr>
            </a:lvl1pPr>
          </a:lstStyle>
          <a:p>
            <a:r>
              <a:rPr lang="tr-TR"/>
              <a:t>Prof. Dr. Ç. Hakan KARADAĞ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42075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pitchFamily="34" charset="0"/>
              </a:defRPr>
            </a:lvl1pPr>
          </a:lstStyle>
          <a:p>
            <a:r>
              <a:rPr lang="tr-TR"/>
              <a:t>Antihipertansifler </a:t>
            </a:r>
            <a:fld id="{C9067FA8-8CDA-425C-887E-086668DEB59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67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8000"/>
            <a:ext cx="3392488" cy="2544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1038"/>
            <a:ext cx="7942262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2075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42075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pitchFamily="34" charset="0"/>
              </a:defRPr>
            </a:lvl1pPr>
          </a:lstStyle>
          <a:p>
            <a:fld id="{A755136E-9207-44DE-905E-BD6F73D7622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1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F51AE-318A-43C8-A934-799E631AC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6A62B-C6B3-4A27-A31D-53B65C8CD16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4F2C3-7E3B-4F56-853C-12FE6B9FDE5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4F5A4-B694-4EA3-9C5C-BCB088DEC28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82C6C-5D3E-4B35-B99D-207A414CBB4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105E9-CD93-4E75-9EC4-984C2BE3E30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F5C41-E8F0-4F61-87D7-1BC164D9652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B29C-91CD-451F-8030-3343A626FFA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5A5EC-D02E-4D06-B911-9A965A32D3E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63735-763A-42FD-84F4-609080485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FEFDE-ECB2-4111-B21B-E6D72A2339D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90287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90287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90287"/>
                </a:solidFill>
                <a:latin typeface="American Typewriter" charset="0"/>
              </a:defRPr>
            </a:lvl1pPr>
          </a:lstStyle>
          <a:p>
            <a:fld id="{98CA150E-094B-4F46-A08D-BE0F4903B67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6" r:id="rId8"/>
    <p:sldLayoutId id="2147483931" r:id="rId9"/>
    <p:sldLayoutId id="2147483932" r:id="rId10"/>
    <p:sldLayoutId id="214748393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2" name="Rectangle 1"/>
          <p:cNvSpPr/>
          <p:nvPr/>
        </p:nvSpPr>
        <p:spPr>
          <a:xfrm>
            <a:off x="4479664" y="2967335"/>
            <a:ext cx="184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67544" y="3501008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ANTIVIRAL  DRUGS</a:t>
            </a:r>
          </a:p>
          <a:p>
            <a:pPr algn="ctr"/>
            <a:endParaRPr lang="tr-TR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Prof.Dr.A.Tanju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ÖZÇELİKAY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49" y="187707"/>
            <a:ext cx="8347020" cy="626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0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4AEEE055-D3C3-734B-B903-2048291A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2E7E6D9-097F-3F48-B447-B32DD7F4B002}"/>
              </a:ext>
            </a:extLst>
          </p:cNvPr>
          <p:cNvSpPr/>
          <p:nvPr/>
        </p:nvSpPr>
        <p:spPr>
          <a:xfrm>
            <a:off x="107504" y="136525"/>
            <a:ext cx="8928992" cy="5062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5270" algn="l"/>
                <a:tab pos="342900" algn="l"/>
              </a:tabLst>
            </a:pP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HERPES SIMPLEX VIRUS </a:t>
            </a:r>
            <a:r>
              <a:rPr lang="tr-TR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HSV</a:t>
            </a:r>
            <a:r>
              <a:rPr lang="tr-TR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ve VARICELLA-ZOSTER VIRUS (VZV) için kullanılan ilaçlar</a:t>
            </a:r>
            <a:endParaRPr lang="tr-TR" sz="28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b="1" dirty="0" err="1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Asiklovir</a:t>
            </a:r>
            <a:r>
              <a:rPr lang="en-IN" sz="2800" b="1" dirty="0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b="1" dirty="0" err="1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Valasiklovir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önilaç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asiklovir’e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dönüşür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b="1" dirty="0" err="1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Famsiklovir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önilaç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pensiklovir’e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dönüşür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en-IN" sz="28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Benzer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etki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mekanizmaları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vardır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3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4AEEE055-D3C3-734B-B903-2048291A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2E7E6D9-097F-3F48-B447-B32DD7F4B002}"/>
              </a:ext>
            </a:extLst>
          </p:cNvPr>
          <p:cNvSpPr/>
          <p:nvPr/>
        </p:nvSpPr>
        <p:spPr>
          <a:xfrm>
            <a:off x="107504" y="136525"/>
            <a:ext cx="8928992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006600"/>
                </a:solidFill>
                <a:latin typeface="Frutiger-Bold"/>
              </a:rPr>
              <a:t>Asiklovir</a:t>
            </a:r>
            <a:endParaRPr lang="tr-TR" sz="2800" b="1" dirty="0">
              <a:solidFill>
                <a:srgbClr val="006600"/>
              </a:solidFill>
              <a:latin typeface="Frutiger-Bold"/>
            </a:endParaRPr>
          </a:p>
          <a:p>
            <a:endParaRPr lang="tr-TR" sz="2800" b="1" dirty="0">
              <a:solidFill>
                <a:srgbClr val="006600"/>
              </a:solidFill>
              <a:latin typeface="Frutiger-Bold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Asiklovir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 HSV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ve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VZV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nin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neden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olduğu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birçok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enfeksiyonda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ilk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olarak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tercih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edilir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. </a:t>
            </a:r>
            <a:endParaRPr lang="tr-TR" sz="2800" dirty="0">
              <a:solidFill>
                <a:srgbClr val="000000"/>
              </a:solidFill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800" dirty="0">
              <a:solidFill>
                <a:srgbClr val="000000"/>
              </a:solidFill>
              <a:latin typeface="TimesNewRomanPSM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NewRomanPSMT"/>
              </a:rPr>
              <a:t>Topikal</a:t>
            </a:r>
            <a:r>
              <a:rPr lang="tr-TR" sz="2800" dirty="0">
                <a:solidFill>
                  <a:srgbClr val="000000"/>
                </a:solidFill>
                <a:latin typeface="TimesNewRomanPSMT"/>
              </a:rPr>
              <a:t>, oral ve </a:t>
            </a:r>
            <a:r>
              <a:rPr lang="tr-TR" sz="2800" dirty="0" err="1">
                <a:solidFill>
                  <a:srgbClr val="000000"/>
                </a:solidFill>
                <a:latin typeface="TimesNewRomanPSMT"/>
              </a:rPr>
              <a:t>intravenöz</a:t>
            </a: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uygulanabilir.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endParaRPr lang="tr-TR" sz="2800" dirty="0">
              <a:solidFill>
                <a:srgbClr val="000000"/>
              </a:solidFill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800" dirty="0">
              <a:solidFill>
                <a:srgbClr val="000000"/>
              </a:solidFill>
              <a:latin typeface="TimesNewRomanPSM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NewRomanPSMT"/>
              </a:rPr>
              <a:t>Viral</a:t>
            </a: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DNA </a:t>
            </a:r>
            <a:r>
              <a:rPr lang="tr-TR" sz="2800" dirty="0" err="1">
                <a:solidFill>
                  <a:srgbClr val="000000"/>
                </a:solidFill>
                <a:latin typeface="TimesNewRomanPSMT"/>
              </a:rPr>
              <a:t>nın</a:t>
            </a: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sentezini baskılayarak </a:t>
            </a:r>
            <a:r>
              <a:rPr lang="tr-TR" sz="2800" dirty="0" err="1">
                <a:solidFill>
                  <a:srgbClr val="000000"/>
                </a:solidFill>
                <a:latin typeface="TimesNewRomanPSMT"/>
              </a:rPr>
              <a:t>replikasyonu</a:t>
            </a: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önler.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6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2533067-347F-AA44-A5AD-CCFA979636AB}"/>
              </a:ext>
            </a:extLst>
          </p:cNvPr>
          <p:cNvSpPr/>
          <p:nvPr/>
        </p:nvSpPr>
        <p:spPr>
          <a:xfrm>
            <a:off x="557212" y="742951"/>
            <a:ext cx="2790652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  <a:tabLst>
                <a:tab pos="342900" algn="l"/>
              </a:tabLst>
            </a:pP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Asiklovir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viral DNA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sentezini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iki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mekanizmayla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önlemektedir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F5A8DAE-BC28-0349-9753-D7D5C40CC4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3872" y="492573"/>
            <a:ext cx="4778146" cy="5880796"/>
          </a:xfrm>
          <a:prstGeom prst="rect">
            <a:avLst/>
          </a:prstGeom>
          <a:noFill/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3DBC5545-6157-734A-9C5A-6EA0B154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737" y="6423025"/>
            <a:ext cx="5786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2A5A5EC-D02E-4D06-B911-9A965A32D3EC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718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71720"/>
            <a:ext cx="878497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 Etkileri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en-IN" sz="2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kullanımda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nadir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bulantı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diyare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başağrısı</a:t>
            </a:r>
            <a:endParaRPr lang="en-IN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Intravenöz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infüzyon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uygulama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sonucu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dönüşümlü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renal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toksisite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nörolojik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etkiler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(tremor, delirium, seizures). </a:t>
            </a: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Asiklovir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böbreklerden değişmeden atılır. Dozu böbrek yetmezliği olanlarda azaltılmalıdır.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Nefrotoksik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ilaçlarla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kullanımı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nefrotoksisite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riskini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artırır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95536" y="2492896"/>
            <a:ext cx="8748464" cy="1225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endParaRPr lang="tr-TR" sz="2400"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endParaRPr lang="tr-TR" sz="2400" b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47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108290"/>
            <a:ext cx="9036496" cy="775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175" algn="l"/>
                <a:tab pos="342900" algn="l"/>
              </a:tabLst>
            </a:pP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CYTOMEGALOVIRUS </a:t>
            </a:r>
            <a:r>
              <a:rPr lang="tr-TR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CMV</a:t>
            </a:r>
            <a:r>
              <a:rPr lang="tr-TR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 err="1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İnfeksiyonlarının</a:t>
            </a: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 err="1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tedavisinde</a:t>
            </a: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 err="1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kullanılan</a:t>
            </a: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 err="1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İlaçlar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CMV herpes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virüsünün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üyesidir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 kişilerde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infeksiyonu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oluşturmaz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İmmün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zayıflamış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kişilerde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(HIV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infeksiyonu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kemoterapisi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immunosupresif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alanlarda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ölüm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yüksektir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Enfeksiyonlar yağın olarak akciğer, göz ve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sistemde görülmektedir.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65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86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94F6C55-D2B2-E54E-A3DB-AE5C8E6A5D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1629664"/>
            <a:ext cx="8178799" cy="3598671"/>
          </a:xfrm>
          <a:prstGeom prst="rect">
            <a:avLst/>
          </a:prstGeom>
          <a:noFill/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A5A5EC-D02E-4D06-B911-9A965A32D3EC}" type="slidenum">
              <a:rPr lang="tr-T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9512" y="108290"/>
            <a:ext cx="8604448" cy="159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79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116632"/>
            <a:ext cx="8928992" cy="591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400" b="1" dirty="0">
                <a:solidFill>
                  <a:srgbClr val="0066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tr-TR" sz="2400" b="1" dirty="0" err="1">
                <a:solidFill>
                  <a:srgbClr val="0066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ansiklovir</a:t>
            </a:r>
            <a:endParaRPr lang="tr-TR" sz="2400" b="1" dirty="0">
              <a:solidFill>
                <a:srgbClr val="00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Gansiklovir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iCMV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infeksiyonlarının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profilaksisinde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tercih edilen ilaçtır.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Oral, IV,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intraoküler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topical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retinitis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gansiklovir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kullanmaları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Asiklovir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Gansiklovir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viral DNA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polimerazı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inhibe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eder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Asiklovir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idrarla değişmeden atılır. ,Böbrek yetmezliği olanlarda doz azaltılmalıdır.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Gansiklovir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granülositopeni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trombositopeni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yapar.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Nefrotoksik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ilaç alanlarda dikkatli kullanılmalıdır.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2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740F08-BEDB-0840-8B54-6E14E13D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24FDE2F-90D9-D341-9718-DA2D84D4B75E}"/>
              </a:ext>
            </a:extLst>
          </p:cNvPr>
          <p:cNvSpPr/>
          <p:nvPr/>
        </p:nvSpPr>
        <p:spPr>
          <a:xfrm>
            <a:off x="323528" y="334243"/>
            <a:ext cx="8820472" cy="5447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I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algansiklovir</a:t>
            </a:r>
            <a:endParaRPr lang="tr-TR" sz="2400" b="1" dirty="0">
              <a:solidFill>
                <a:srgbClr val="0066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Valgansiklovir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önilaçtır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Vücutta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gansiklovir’e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dönüşür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valgansiklovir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intravenöz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kullanım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etkilidir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güvenlidir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I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oskarnet</a:t>
            </a:r>
            <a:endParaRPr lang="tr-TR" sz="2400" b="1" dirty="0">
              <a:solidFill>
                <a:srgbClr val="0066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etkisi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böbrek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yetmezliğidir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idofovir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Şiddetli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böbrek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yetmezliği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yapabilir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Birkaç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dozdan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diyaliz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gerekebilir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1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57820"/>
            <a:ext cx="9144000" cy="7006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ANTİHEPATİT İLAÇLAR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endParaRPr lang="tr-TR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NewRomanPSMT"/>
              </a:rPr>
              <a:t>Viral hepatitis </a:t>
            </a:r>
            <a:r>
              <a:rPr lang="en-US" sz="2400" dirty="0" err="1">
                <a:latin typeface="TimesNewRomanPSMT"/>
              </a:rPr>
              <a:t>en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yaygın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karaciğer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hastalığıdır</a:t>
            </a:r>
            <a:r>
              <a:rPr lang="en-US" sz="2400" dirty="0">
                <a:latin typeface="TimesNewRomanPSMT"/>
              </a:rPr>
              <a:t>.</a:t>
            </a:r>
            <a:endParaRPr lang="tr-TR" sz="2400" dirty="0">
              <a:latin typeface="TimesNewRomanPSMT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endParaRPr lang="tr-TR" sz="2400" dirty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TimesNewRomanPSMT"/>
              </a:rPr>
              <a:t>Altı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farklı</a:t>
            </a:r>
            <a:r>
              <a:rPr lang="en-US" sz="2400" dirty="0">
                <a:latin typeface="TimesNewRomanPSMT"/>
              </a:rPr>
              <a:t> hepatitis </a:t>
            </a:r>
            <a:r>
              <a:rPr lang="en-US" sz="2400" dirty="0" err="1">
                <a:latin typeface="TimesNewRomanPSMT"/>
              </a:rPr>
              <a:t>virüsü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vardır</a:t>
            </a:r>
            <a:r>
              <a:rPr lang="en-US" sz="2400" dirty="0">
                <a:latin typeface="TimesNewRomanPSMT"/>
              </a:rPr>
              <a:t>.  </a:t>
            </a:r>
            <a:r>
              <a:rPr lang="tr-TR" sz="2400" dirty="0">
                <a:latin typeface="TimesNewRomanPSMT"/>
              </a:rPr>
              <a:t>(</a:t>
            </a:r>
            <a:r>
              <a:rPr lang="en-US" sz="2400" dirty="0">
                <a:latin typeface="TimesNewRomanPSMT"/>
              </a:rPr>
              <a:t>A, B, C, D, E, G</a:t>
            </a:r>
            <a:r>
              <a:rPr lang="tr-TR" sz="2400" dirty="0">
                <a:latin typeface="TimesNewRomanPSMT"/>
              </a:rPr>
              <a:t>)</a:t>
            </a:r>
            <a:r>
              <a:rPr lang="en-US" sz="2400" dirty="0">
                <a:latin typeface="TimesNewRomanPSMT"/>
              </a:rPr>
              <a:t>. </a:t>
            </a:r>
            <a:endParaRPr lang="tr-TR" sz="2400" dirty="0"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TimesNewRomanPSMT"/>
              </a:rPr>
              <a:t>Hepsi</a:t>
            </a:r>
            <a:r>
              <a:rPr lang="en-US" sz="2400" dirty="0">
                <a:latin typeface="TimesNewRomanPSMT"/>
              </a:rPr>
              <a:t>  </a:t>
            </a:r>
            <a:r>
              <a:rPr lang="en-US" sz="2400" i="1" dirty="0" err="1">
                <a:latin typeface="TimesNewRomanPS-ItalicMT"/>
              </a:rPr>
              <a:t>akut</a:t>
            </a:r>
            <a:r>
              <a:rPr lang="en-US" sz="2400" i="1" dirty="0">
                <a:latin typeface="TimesNewRomanPS-ItalicMT"/>
              </a:rPr>
              <a:t> </a:t>
            </a:r>
            <a:r>
              <a:rPr lang="en-US" sz="2400" dirty="0">
                <a:latin typeface="TimesNewRomanPSMT"/>
              </a:rPr>
              <a:t>hepatitis </a:t>
            </a:r>
            <a:r>
              <a:rPr lang="en-US" sz="2400" dirty="0" err="1">
                <a:latin typeface="TimesNewRomanPSMT"/>
              </a:rPr>
              <a:t>yapabilir</a:t>
            </a:r>
            <a:r>
              <a:rPr lang="en-US" sz="2400" dirty="0">
                <a:latin typeface="TimesNewRomanPSMT"/>
              </a:rPr>
              <a:t>, </a:t>
            </a:r>
            <a:r>
              <a:rPr lang="en-US" sz="2400" dirty="0" err="1">
                <a:latin typeface="TimesNewRomanPSMT"/>
              </a:rPr>
              <a:t>sadece</a:t>
            </a:r>
            <a:r>
              <a:rPr lang="en-US" sz="2400" dirty="0">
                <a:latin typeface="TimesNewRomanPSMT"/>
              </a:rPr>
              <a:t> B, C </a:t>
            </a:r>
            <a:r>
              <a:rPr lang="en-US" sz="2400" dirty="0" err="1">
                <a:latin typeface="TimesNewRomanPSMT"/>
              </a:rPr>
              <a:t>ve</a:t>
            </a:r>
            <a:r>
              <a:rPr lang="en-US" sz="2400" dirty="0">
                <a:latin typeface="TimesNewRomanPSMT"/>
              </a:rPr>
              <a:t> D </a:t>
            </a:r>
            <a:r>
              <a:rPr lang="en-US" sz="2400" dirty="0" err="1">
                <a:latin typeface="TimesNewRomanPSMT"/>
              </a:rPr>
              <a:t>aynı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zamanda</a:t>
            </a:r>
            <a:r>
              <a:rPr lang="en-US" sz="2400" dirty="0">
                <a:latin typeface="TimesNewRomanPSMT"/>
              </a:rPr>
              <a:t> </a:t>
            </a:r>
            <a:r>
              <a:rPr lang="tr-TR" sz="2400" dirty="0">
                <a:latin typeface="TimesNewRomanPSMT"/>
              </a:rPr>
              <a:t> </a:t>
            </a:r>
            <a:r>
              <a:rPr lang="tr-TR" sz="2400" i="1" dirty="0">
                <a:latin typeface="TimesNewRomanPS-ItalicMT"/>
              </a:rPr>
              <a:t>kronik </a:t>
            </a:r>
            <a:r>
              <a:rPr lang="tr-TR" sz="2400" dirty="0" err="1">
                <a:latin typeface="TimesNewRomanPSMT"/>
              </a:rPr>
              <a:t>hepatitis</a:t>
            </a:r>
            <a:r>
              <a:rPr lang="tr-TR" sz="2400" dirty="0">
                <a:latin typeface="TimesNewRomanPSMT"/>
              </a:rPr>
              <a:t> </a:t>
            </a:r>
            <a:r>
              <a:rPr lang="tr-TR" sz="2400" dirty="0" err="1">
                <a:latin typeface="TimesNewRomanPSMT"/>
              </a:rPr>
              <a:t>oluşturabilir.Kronik</a:t>
            </a:r>
            <a:r>
              <a:rPr lang="tr-TR" sz="2400" dirty="0">
                <a:latin typeface="TimesNewRomanPSMT"/>
              </a:rPr>
              <a:t> hepatitisin %90 HBV ya da HCV kaynaklıdır.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NewRomanPSMT"/>
              </a:rPr>
              <a:t>A</a:t>
            </a:r>
            <a:r>
              <a:rPr lang="en-US" sz="2400" dirty="0" err="1">
                <a:latin typeface="TimesNewRomanPSMT"/>
              </a:rPr>
              <a:t>kut</a:t>
            </a:r>
            <a:r>
              <a:rPr lang="en-US" sz="2400" dirty="0">
                <a:latin typeface="TimesNewRomanPSMT"/>
              </a:rPr>
              <a:t> hepatitis </a:t>
            </a:r>
            <a:r>
              <a:rPr lang="en-US" sz="2400" dirty="0" err="1">
                <a:latin typeface="TimesNewRomanPSMT"/>
              </a:rPr>
              <a:t>spontan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olarak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iyileşebilir</a:t>
            </a:r>
            <a:r>
              <a:rPr lang="en-US" sz="2400" dirty="0">
                <a:latin typeface="TimesNewRomanPSMT"/>
              </a:rPr>
              <a:t>, </a:t>
            </a:r>
            <a:r>
              <a:rPr lang="en-US" sz="2400" dirty="0" err="1">
                <a:latin typeface="TimesNewRomanPSMT"/>
              </a:rPr>
              <a:t>İlaç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uygulaması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genellikle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gerekli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değildir</a:t>
            </a:r>
            <a:r>
              <a:rPr lang="en-US" sz="2400" dirty="0">
                <a:latin typeface="TimesNewRomanPSMT"/>
              </a:rPr>
              <a:t>.</a:t>
            </a:r>
            <a:r>
              <a:rPr lang="tr-TR" sz="2400" dirty="0">
                <a:latin typeface="TimesNewRomanPSMT"/>
              </a:rPr>
              <a:t>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TimesNewRomanPSMT"/>
              </a:rPr>
              <a:t>Tersine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kronik</a:t>
            </a:r>
            <a:r>
              <a:rPr lang="en-US" sz="2400" dirty="0">
                <a:latin typeface="TimesNewRomanPSMT"/>
              </a:rPr>
              <a:t> hepatitis  </a:t>
            </a:r>
            <a:r>
              <a:rPr lang="en-US" sz="2400" dirty="0" err="1">
                <a:latin typeface="TimesNewRomanPSMT"/>
              </a:rPr>
              <a:t>siroz</a:t>
            </a:r>
            <a:r>
              <a:rPr lang="en-US" sz="2400" dirty="0">
                <a:latin typeface="TimesNewRomanPSMT"/>
              </a:rPr>
              <a:t>, </a:t>
            </a:r>
            <a:r>
              <a:rPr lang="en-US" sz="2400" dirty="0" err="1">
                <a:latin typeface="TimesNewRomanPSMT"/>
              </a:rPr>
              <a:t>hepatoselüler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karsinom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ve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karaciğer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yetmezliğine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neden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olabilir</a:t>
            </a:r>
            <a:r>
              <a:rPr lang="en-US" sz="2400" dirty="0">
                <a:latin typeface="TimesNewRomanPSMT"/>
              </a:rPr>
              <a:t>. Bu </a:t>
            </a:r>
            <a:r>
              <a:rPr lang="en-US" sz="2400" dirty="0" err="1">
                <a:latin typeface="TimesNewRomanPSMT"/>
              </a:rPr>
              <a:t>nedenle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tedavi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dirty="0" err="1">
                <a:latin typeface="TimesNewRomanPSMT"/>
              </a:rPr>
              <a:t>gereklidir</a:t>
            </a:r>
            <a:r>
              <a:rPr lang="en-US" sz="2400" dirty="0">
                <a:latin typeface="TimesNewRomanPSMT"/>
              </a:rPr>
              <a:t>.</a:t>
            </a:r>
            <a:endParaRPr lang="tr-TR" sz="2400" dirty="0"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400" b="1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800" b="1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0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116632"/>
            <a:ext cx="8928992" cy="789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zorunlu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hücreiçi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parazitlerdir.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Çoğalabilmek için konakçı hücrenin biyokimyasal yolaklarını ve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substratlarını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kullanılırlar.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nedenle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selektif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olmayan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inhibitörlerin konakçıya zarar vermeksizin virüslerin çoğalmalarını baskılamaları zordur.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Selektif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ilaçlar virüs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replikasyonuna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özgü biyokimyasal yolakları baskılamak suretiyle etki yapmaktadır.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-27531" y="-188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95287" y="116632"/>
            <a:ext cx="89211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Kronic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HBV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tedavisnin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amacı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HBV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replikasyonunun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baskılanmasını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sağlamak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hepatik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hastalıkların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hepatik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fibrosis,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siroz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hepatoselüler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karsinom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),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ilerlemesini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yavaşlamaktır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84" y="1682656"/>
            <a:ext cx="8718591" cy="4392488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88246" y="6078780"/>
            <a:ext cx="9028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NewRomanPSMT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NewRomanPSMT"/>
              </a:rPr>
              <a:t>Nükleozid</a:t>
            </a:r>
            <a:r>
              <a:rPr lang="tr-TR" b="1" dirty="0">
                <a:solidFill>
                  <a:srgbClr val="C00000"/>
                </a:solidFill>
                <a:latin typeface="TimesNewRomanPSMT"/>
              </a:rPr>
              <a:t> analoglar  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viral DNA </a:t>
            </a:r>
            <a:r>
              <a:rPr lang="en-US" b="1" dirty="0" err="1">
                <a:solidFill>
                  <a:srgbClr val="C00000"/>
                </a:solidFill>
                <a:latin typeface="TimesNewRomanPSMT"/>
              </a:rPr>
              <a:t>sentezini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NewRomanPSMT"/>
              </a:rPr>
              <a:t>inhibe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NewRomanPSMT"/>
              </a:rPr>
              <a:t>ederek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 HBV</a:t>
            </a:r>
            <a:r>
              <a:rPr lang="tr-TR" b="1" dirty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NewRomanPSMT"/>
              </a:rPr>
              <a:t>replikasyonunu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  </a:t>
            </a:r>
            <a:r>
              <a:rPr lang="en-US" b="1" dirty="0" err="1">
                <a:solidFill>
                  <a:srgbClr val="C00000"/>
                </a:solidFill>
                <a:latin typeface="TimesNewRomanPSMT"/>
              </a:rPr>
              <a:t>önler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.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92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-27531" y="-188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8837" y="1124744"/>
            <a:ext cx="8291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 B aşılanmayla önlenebilir.  Hepatit C için aşı yoktur.</a:t>
            </a:r>
          </a:p>
          <a:p>
            <a:pPr marL="342900" lvl="0" indent="-342900">
              <a:buClr>
                <a:srgbClr val="C00000"/>
              </a:buClr>
              <a:buFont typeface="Wingdings" pitchFamily="2" charset="2"/>
              <a:buChar char="ü"/>
            </a:pP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C0000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Kronik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HBV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enfeksiyon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tedavisinin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aksine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HCV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tedavisinin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amacı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viral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eredikasyondur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8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tedavisinde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interferon alfa, ribavirin,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HCV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proteaz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inhibitörlerini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kullanılır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587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41176" y="980728"/>
            <a:ext cx="8902824" cy="531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nterferon</a:t>
            </a:r>
            <a:r>
              <a:rPr lang="tr-TR" sz="2400" b="1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Alfa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400" b="1" dirty="0">
              <a:solidFill>
                <a:srgbClr val="00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Rekombinant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teknolojisi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üretilir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kullanılamaz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Injeksiyon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preparatları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HBV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HCV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infeksiyonlarında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kullanılır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İnterferon alfa   viral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replikasyon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döngüsünü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engeller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Konakçı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üzerindeki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reseptörü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bağlandıktan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virüsün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girişini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engeller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-Viral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viral protein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sentezini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Virüslerin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kümeleşmesini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salıverimesini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engeller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77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8" y="872836"/>
            <a:ext cx="9154858" cy="3132228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79512" y="4365104"/>
            <a:ext cx="8507288" cy="85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İnterferon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alfa’nın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etkileri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grip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benzeri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sendrom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ağrısı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üşüme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myalji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şiddetli depresyon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04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23528" y="67440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006600"/>
                </a:solidFill>
                <a:latin typeface="Frutiger-Bold"/>
              </a:rPr>
              <a:t>Ribavirin</a:t>
            </a:r>
            <a:r>
              <a:rPr lang="tr-TR" sz="2800" b="1" dirty="0">
                <a:solidFill>
                  <a:srgbClr val="006600"/>
                </a:solidFill>
                <a:latin typeface="Frutiger-Bold"/>
              </a:rPr>
              <a:t> (Oral)</a:t>
            </a:r>
          </a:p>
          <a:p>
            <a:endParaRPr lang="tr-TR" sz="2800" b="1" dirty="0">
              <a:solidFill>
                <a:srgbClr val="006600"/>
              </a:solidFill>
              <a:latin typeface="Frutiger-Bold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HCV,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tedavisinde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başına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değildir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mekanizması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bilinmemektedir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solidFill>
                <a:srgbClr val="000000"/>
              </a:solidFill>
              <a:latin typeface="TimesNewRomanPSMT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Hemolitik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anemi,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fetal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ölüm ve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malformasyona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yapabilir. Bu nedenle hamilelik sırasında kullanımı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kontendikedir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47125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7504" y="764704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Proteaz</a:t>
            </a:r>
            <a:r>
              <a:rPr lang="tr-TR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İnhibitörleri</a:t>
            </a:r>
          </a:p>
          <a:p>
            <a:endParaRPr lang="tr-TR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Boseprevir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grazoprevir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paritaprevir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simeprevir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HCV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replikasyonu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proteaz’ı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ederek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gösterirler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İlaç etkileşme potansiyeli yüksek olan ilaçlardır.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9A631E1E-84AD-FA45-A662-05FA37F5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26</a:t>
            </a:fld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A50EC2B-C0A1-1943-BB9D-8F61271D4CD6}"/>
              </a:ext>
            </a:extLst>
          </p:cNvPr>
          <p:cNvSpPr/>
          <p:nvPr/>
        </p:nvSpPr>
        <p:spPr>
          <a:xfrm>
            <a:off x="88713" y="34381"/>
            <a:ext cx="9036496" cy="486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810" algn="l"/>
                <a:tab pos="342900" algn="l"/>
                <a:tab pos="3890645" algn="l"/>
              </a:tabLst>
            </a:pPr>
            <a:r>
              <a:rPr lang="en-IN" sz="32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ANTI INFLUENZA </a:t>
            </a:r>
            <a:r>
              <a:rPr lang="en-IN" sz="3200" b="1" dirty="0" err="1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İlaçlar</a:t>
            </a:r>
            <a:r>
              <a:rPr lang="en-IN" sz="32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öksürük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üşüme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boğaz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grip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oluşturur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Influenza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virüsleri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Onların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çekirdek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proteinleri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(A, B, or C),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Orjin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türlerine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kuş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gribi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domuz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gribi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İzolasyon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yapıldığı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coğrafik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sınıflandırılırlar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09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9A631E1E-84AD-FA45-A662-05FA37F5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27</a:t>
            </a:fld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A50EC2B-C0A1-1943-BB9D-8F61271D4CD6}"/>
              </a:ext>
            </a:extLst>
          </p:cNvPr>
          <p:cNvSpPr/>
          <p:nvPr/>
        </p:nvSpPr>
        <p:spPr>
          <a:xfrm>
            <a:off x="88713" y="34381"/>
            <a:ext cx="9036496" cy="5581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810" algn="l"/>
                <a:tab pos="342900" algn="l"/>
                <a:tab pos="3890645" algn="l"/>
              </a:tabLst>
            </a:pPr>
            <a:r>
              <a:rPr lang="en-IN" sz="32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ANTI INFLUENZA </a:t>
            </a:r>
            <a:r>
              <a:rPr lang="en-IN" sz="3200" b="1" dirty="0" err="1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İlaçlar</a:t>
            </a:r>
            <a:r>
              <a:rPr lang="en-IN" sz="32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tr-TR" sz="3200" b="1" dirty="0">
              <a:solidFill>
                <a:srgbClr val="B0053A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810" algn="l"/>
                <a:tab pos="342900" algn="l"/>
                <a:tab pos="3890645" algn="l"/>
              </a:tabLst>
            </a:pP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Influenza A,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pandemilere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neden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İnfluenza B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virusleri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sadece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insanlar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arasında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geçiş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yapar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İnfluenza A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virusleri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çeşitli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hayvan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konakçıları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etkileyebilir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Günümüzde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dünyada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dolaşan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influenza A alt tipi H1N1 (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domuz-gribi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H1N2,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H3N2.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51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CCEDEAD0-BD06-E945-956B-9944AB34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5123D13-3B50-264F-83D4-8F384E19F14B}"/>
              </a:ext>
            </a:extLst>
          </p:cNvPr>
          <p:cNvSpPr/>
          <p:nvPr/>
        </p:nvSpPr>
        <p:spPr>
          <a:xfrm>
            <a:off x="107504" y="476673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aşılama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yapılır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Aşılama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başlıca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strajesidir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İlaç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ikincil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sahiptir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yıl yinelenen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aşısı 6 aylık bebeklerden başlayarak  herkese önerilmektedir.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Aşılamadan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allerji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öyküsü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aşılara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reaksiyonlar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öyküsü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sorgulanmalıdır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3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29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0444"/>
            <a:ext cx="6408712" cy="67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3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764704"/>
            <a:ext cx="8640960" cy="6422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viral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infeksiyonlar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kısa sürede tek ilaçla tedavi edilebilirler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(herpes simplex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virüs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 için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lovir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),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infeksiyonlar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uzun süre ilaç kombinasyonu gerektirebilir. (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HCV), 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HIV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için çok sayıda ilaç belirsiz bir süre için kullanılabilir.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99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CCEDEAD0-BD06-E945-956B-9944AB34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5123D13-3B50-264F-83D4-8F384E19F14B}"/>
              </a:ext>
            </a:extLst>
          </p:cNvPr>
          <p:cNvSpPr/>
          <p:nvPr/>
        </p:nvSpPr>
        <p:spPr>
          <a:xfrm>
            <a:off x="0" y="0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İnfluenza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iki tip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ilaçlar kullanılmaktadır.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Nöraminidaz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inhibitörleri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adamantanlar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Nöraminidaz</a:t>
            </a:r>
            <a:r>
              <a:rPr lang="tr-TR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inhibitörleri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oseltamivir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zanamivir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peramivir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ve B için kullanılırlar 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Tedaviye erken başlanması gerekir (semptomlar görüldükten sonra iki gün içinde veya daha erken).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replikasyon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nöramidaz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enziminin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inhibisyonundan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kaynaklanır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63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2715978A-F9D2-8841-A032-CDE7F45E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277FA0D-6A91-D849-BA4A-331253D74F9A}"/>
              </a:ext>
            </a:extLst>
          </p:cNvPr>
          <p:cNvSpPr/>
          <p:nvPr/>
        </p:nvSpPr>
        <p:spPr>
          <a:xfrm>
            <a:off x="395536" y="1124744"/>
            <a:ext cx="8532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Adamantanlar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tr-T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amantadine</a:t>
            </a:r>
            <a:r>
              <a:rPr lang="tr-T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rimantadine</a:t>
            </a:r>
            <a:r>
              <a:rPr lang="tr-T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ilk kullanılan ilaçlardır.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resistans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gösterdiği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kullanılmaları </a:t>
            </a:r>
            <a:r>
              <a:rPr lang="tr-TR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önerilmemektedir</a:t>
            </a:r>
            <a:r>
              <a:rPr 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9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51520" y="476672"/>
            <a:ext cx="8640960" cy="710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Viral </a:t>
            </a:r>
            <a:r>
              <a:rPr lang="en-IN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replikasyon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aşamalarda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gerçekleşir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Virusün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konak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yüzeyindeki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reseptörlere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tutunması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Konakçı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membrane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boyunca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virüsün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içine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Viral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nükleik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asidin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soyunması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Erken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düzenleyici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proteinlerin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sentezi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nukleik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polimeraz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2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620688"/>
            <a:ext cx="8640960" cy="5165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viral  RNA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sentezi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Geç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yapısal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proteinlerin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sentezi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Viral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partiküllerin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araya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gelmesi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Hücreden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salıverilme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8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5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A6A9097-EA1F-454B-BD6F-7027F76DC2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723" y="764704"/>
            <a:ext cx="8303641" cy="5472608"/>
          </a:xfrm>
          <a:prstGeom prst="rect">
            <a:avLst/>
          </a:prstGeom>
          <a:noFill/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8B16C7B-4A16-254F-B00C-8C3E864B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A5A5EC-D02E-4D06-B911-9A965A32D3EC}" type="slidenum">
              <a:rPr lang="tr-T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4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4005064"/>
            <a:ext cx="8208912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260648"/>
            <a:ext cx="8532440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ilaçlar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konakçı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hücresine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girişini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engelleyebilir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Antiviral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ilaçlar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konakçı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hücresinden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çıkışı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engelleyebilir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Konakçı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hücre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A6A9097-EA1F-454B-BD6F-7027F76DC2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060848"/>
            <a:ext cx="8424936" cy="4741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101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41543" y="0"/>
            <a:ext cx="8568952" cy="7072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ilaçlar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virostatik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özelliğe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sahiptir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çoğalan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virüslere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etkilidirler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Latent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virüsleri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etkilemezler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herpesviruses,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hepatit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virusü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(HCV),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hepatit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virus (HBV), papillomavirus, influenza, and human immunodeficiency virus (HIV)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mümkündür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9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4AEEE055-D3C3-734B-B903-2048291A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2E7E6D9-097F-3F48-B447-B32DD7F4B002}"/>
              </a:ext>
            </a:extLst>
          </p:cNvPr>
          <p:cNvSpPr/>
          <p:nvPr/>
        </p:nvSpPr>
        <p:spPr>
          <a:xfrm>
            <a:off x="134794" y="980728"/>
            <a:ext cx="8568952" cy="410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5270" algn="l"/>
                <a:tab pos="342900" algn="l"/>
              </a:tabLst>
            </a:pP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HERPES SIMPLEX VIRUS </a:t>
            </a:r>
            <a:r>
              <a:rPr lang="tr-TR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HSV</a:t>
            </a:r>
            <a:r>
              <a:rPr lang="tr-TR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ve VARICELLA-ZOSTER VIRUS (VZV) için kullanılan ilaçlar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HSV </a:t>
            </a:r>
            <a:r>
              <a:rPr lang="tr-TR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genital</a:t>
            </a: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bölge, ağız, yüz ve öteki alanlarda oluşabilir.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VZV  </a:t>
            </a:r>
            <a:r>
              <a:rPr lang="tr-TR" sz="2800" i="1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varicella</a:t>
            </a:r>
            <a:r>
              <a:rPr lang="tr-TR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chickenpox</a:t>
            </a: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 çiçeği) ve </a:t>
            </a:r>
            <a:r>
              <a:rPr lang="tr-TR" sz="2800" i="1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herpes</a:t>
            </a:r>
            <a:r>
              <a:rPr lang="tr-TR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zoster</a:t>
            </a:r>
            <a:r>
              <a:rPr lang="tr-TR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shingles</a:t>
            </a: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zona) nedenidir.</a:t>
            </a:r>
            <a:endParaRPr lang="tr-TR" sz="2800" i="1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1141</Words>
  <Application>Microsoft Macintosh PowerPoint</Application>
  <PresentationFormat>Ekran Gösterisi (4:3)</PresentationFormat>
  <Paragraphs>213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42" baseType="lpstr">
      <vt:lpstr>American Typewriter</vt:lpstr>
      <vt:lpstr>Arial</vt:lpstr>
      <vt:lpstr>Calibri</vt:lpstr>
      <vt:lpstr>Calibri Light</vt:lpstr>
      <vt:lpstr>Frutiger-Bold</vt:lpstr>
      <vt:lpstr>Garamond</vt:lpstr>
      <vt:lpstr>Times New Roman</vt:lpstr>
      <vt:lpstr>TimesNewRomanPS-ItalicMT</vt:lpstr>
      <vt:lpstr>TimesNewRomanPSMT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A.Tanju.Ozcelikay</dc:creator>
  <cp:lastModifiedBy>A.Tanju.Ozcelikay</cp:lastModifiedBy>
  <cp:revision>86</cp:revision>
  <dcterms:created xsi:type="dcterms:W3CDTF">2020-04-28T19:18:34Z</dcterms:created>
  <dcterms:modified xsi:type="dcterms:W3CDTF">2020-04-29T19:00:26Z</dcterms:modified>
</cp:coreProperties>
</file>