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74" autoAdjust="0"/>
    <p:restoredTop sz="94660"/>
  </p:normalViewPr>
  <p:slideViewPr>
    <p:cSldViewPr snapToGrid="0">
      <p:cViewPr varScale="1">
        <p:scale>
          <a:sx n="87" d="100"/>
          <a:sy n="87" d="100"/>
        </p:scale>
        <p:origin x="76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3BAEE-E0CE-4FDA-B66D-C741E8289069}" type="datetimeFigureOut">
              <a:rPr lang="tr-TR" smtClean="0"/>
              <a:t>1.05.2020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35CEBE-4123-4F6C-8D2D-D342FD211F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6201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E4F11-EA90-48E4-A693-24693E19C8D3}" type="datetime1">
              <a:rPr lang="tr-TR" smtClean="0"/>
              <a:t>1.05.2020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599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8143-73A0-4883-8B22-9297F2E29AD8}" type="datetime1">
              <a:rPr lang="tr-TR" smtClean="0"/>
              <a:t>1.05.2020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70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F440-0546-4D91-A2FB-C2DFB431C496}" type="datetime1">
              <a:rPr lang="tr-TR" smtClean="0"/>
              <a:t>1.05.2020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077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D5ED-6047-4065-9C36-9012CAD8985D}" type="datetime1">
              <a:rPr lang="tr-TR" smtClean="0"/>
              <a:t>1.05.2020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264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EAC7B48-416B-47BA-BE37-207077F44BFA}" type="datetime1">
              <a:rPr lang="tr-TR" smtClean="0"/>
              <a:t>1.05.2020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119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2872B-20FD-44C2-BBB8-E51930FC7099}" type="datetime1">
              <a:rPr lang="tr-TR" smtClean="0"/>
              <a:t>1.05.2020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854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47ABC-1797-46E8-AB1D-B639827F8F4E}" type="datetime1">
              <a:rPr lang="tr-TR" smtClean="0"/>
              <a:t>1.05.2020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408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810-350B-487F-AEA2-61C49AE4F5F9}" type="datetime1">
              <a:rPr lang="tr-TR" smtClean="0"/>
              <a:t>1.05.2020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152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A61C-9530-4B4B-8AAB-BF69B6D3B17B}" type="datetime1">
              <a:rPr lang="tr-TR" smtClean="0"/>
              <a:t>1.05.2020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6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61F70-9420-41D8-B270-0BCEAE7D09A9}" type="datetime1">
              <a:rPr lang="tr-TR" smtClean="0"/>
              <a:t>1.05.2020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818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5A5AF-2E6A-4628-BFAF-2E7890853203}" type="datetime1">
              <a:rPr lang="tr-TR" smtClean="0"/>
              <a:t>1.05.2020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777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1098D8D8-CC34-43DF-B4BC-70B679F2ED28}" type="datetime1">
              <a:rPr lang="tr-TR" smtClean="0"/>
              <a:t>1.05.2020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sv-SE"/>
              <a:t>Öğr. Gör.Av. Emrullah MANAV</a:t>
            </a:r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768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35907-EB9C-4E11-8A9B-D25B0AD8D7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023E776-45C0-4AD4-BBE6-9B98964E25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37524" y="2064729"/>
            <a:ext cx="3676960" cy="3193069"/>
          </a:xfrm>
        </p:spPr>
        <p:txBody>
          <a:bodyPr anchor="ctr">
            <a:normAutofit/>
          </a:bodyPr>
          <a:lstStyle/>
          <a:p>
            <a:pPr algn="ctr"/>
            <a:r>
              <a:rPr lang="tr-TR" sz="3000" b="1" dirty="0">
                <a:solidFill>
                  <a:schemeClr val="bg1">
                    <a:lumMod val="50000"/>
                  </a:schemeClr>
                </a:solidFill>
              </a:rPr>
              <a:t>MÜLKİYET</a:t>
            </a:r>
            <a:endParaRPr lang="tr-TR" sz="30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CFDD4A-4FA1-4CD9-90D5-E253C2040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14818" y="720071"/>
            <a:ext cx="5417868" cy="5417858"/>
            <a:chOff x="1311770" y="720071"/>
            <a:chExt cx="5417868" cy="5417858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AB5B6FA-7B4F-437A-9C78-144C7DCD1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1770" y="720071"/>
              <a:ext cx="5417868" cy="5417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4199C21-6AE0-4F6F-AA96-6FFF97BB9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8390" y="1006688"/>
              <a:ext cx="4844628" cy="4844620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8D44FA44-40AD-4670-A004-39E255C3E3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7507" y="1316890"/>
            <a:ext cx="4606394" cy="4224216"/>
          </a:xfrm>
        </p:spPr>
        <p:txBody>
          <a:bodyPr>
            <a:normAutofit/>
          </a:bodyPr>
          <a:lstStyle/>
          <a:p>
            <a:pPr algn="ctr"/>
            <a:r>
              <a:rPr lang="tr-TR" sz="6000" dirty="0">
                <a:solidFill>
                  <a:srgbClr val="FFFFFF"/>
                </a:solidFill>
              </a:rPr>
              <a:t>TEMEL HUKUK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9C69FA7-0958-4ED9-A0DF-E87A0C137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45208" y="3388657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E8762B4-87F9-4A7C-A6AC-13E708DCF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7A48-49B1-4825-83F5-4CCE9D6EE3C5}" type="datetime1">
              <a:rPr lang="tr-TR" smtClean="0"/>
              <a:t>1.05.2020</a:t>
            </a:fld>
            <a:endParaRPr lang="en-US" dirty="0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D912884-6990-4461-AE1F-05A2EDB23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3DD15E5-88B5-4184-9B07-B9C838494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583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2A30DB71-25E7-4AE9-83B6-486688DC7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3000">
                <a:solidFill>
                  <a:srgbClr val="FFFFFF"/>
                </a:solidFill>
              </a:rPr>
              <a:t>MÜLKİYET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51C98B0-3685-4322-B0C5-492F1863C9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1089" y="725394"/>
            <a:ext cx="5142658" cy="5407212"/>
          </a:xfrm>
        </p:spPr>
        <p:txBody>
          <a:bodyPr anchor="ctr">
            <a:normAutofit/>
          </a:bodyPr>
          <a:lstStyle/>
          <a:p>
            <a:pPr algn="just"/>
            <a:r>
              <a:rPr lang="tr-TR" dirty="0"/>
              <a:t>Ayni haklardan sahibine tam ve en geniş yetkiler vereni mülkiyet hakkıdır.</a:t>
            </a:r>
          </a:p>
          <a:p>
            <a:pPr algn="just"/>
            <a:r>
              <a:rPr lang="tr-TR" dirty="0"/>
              <a:t>Mülkiyet hakkı sahibine, eşyayı “kullanma”, ondan “faydalanma” ve onunla ilgili her türlü “tasarruflarda bulunma” yetkilerini veren sınırsız ve tam bir ayni haktır.</a:t>
            </a: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45FEDC1-EC49-4E6E-B72F-21B95AAD4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63EE7DB-7D19-4444-AE8E-A7605D8C6D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C2CD5ED-6047-4065-9C36-9012CAD8985D}" type="datetime1">
              <a:rPr lang="tr-TR" smtClean="0"/>
              <a:pPr>
                <a:spcAft>
                  <a:spcPts val="600"/>
                </a:spcAft>
              </a:pPr>
              <a:t>1.05.2020</a:t>
            </a:fld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628DDE0-19C1-42F8-8AF7-CCEC09886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FAB73BC-B049-4115-A692-8D63A059BFB8}" type="slidenum">
              <a:rPr lang="en-US" sz="1900">
                <a:solidFill>
                  <a:schemeClr val="accent1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2</a:t>
            </a:fld>
            <a:endParaRPr lang="en-US" sz="19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82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93094B10-A6B5-416B-9DE7-71354BF88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3000">
                <a:solidFill>
                  <a:srgbClr val="FFFFFF"/>
                </a:solidFill>
              </a:rPr>
              <a:t>MÜLKİYET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ABFDCB-2DE4-4907-92E1-408187C00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1089" y="725394"/>
            <a:ext cx="5142658" cy="5407212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tr-TR" b="1" dirty="0"/>
              <a:t>KONUSU</a:t>
            </a:r>
          </a:p>
          <a:p>
            <a:pPr algn="just"/>
            <a:r>
              <a:rPr lang="tr-TR" dirty="0"/>
              <a:t>Mülkiyet hakkının konusunu sadece maddi mallar (eşyalar) teşkil eder. Maddi olmayan mallar (örneğin fikir ürünü) eserler ile alacaklar üzerinde mülkiyet olmaz.</a:t>
            </a:r>
          </a:p>
          <a:p>
            <a:pPr marL="0" indent="0" algn="just">
              <a:buNone/>
            </a:pPr>
            <a:r>
              <a:rPr lang="tr-TR" b="1" dirty="0"/>
              <a:t>KAPSAMI</a:t>
            </a:r>
          </a:p>
          <a:p>
            <a:pPr algn="just"/>
            <a:r>
              <a:rPr lang="tr-TR" dirty="0"/>
              <a:t>Mülkiyet hakkının kapsamına, asıl eşya ile birlikte onun “mütemmim </a:t>
            </a:r>
            <a:r>
              <a:rPr lang="tr-TR" dirty="0" err="1"/>
              <a:t>cüz’üleri</a:t>
            </a:r>
            <a:r>
              <a:rPr lang="tr-TR" dirty="0"/>
              <a:t>-yani tamamlayıcı parçaları” ve “teferruat-yani eklentileri” de dahildir.</a:t>
            </a: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8C66B75-CD83-4A95-9E39-C013B6376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8267B79-5332-476D-B2D6-40C5E017B1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C2CD5ED-6047-4065-9C36-9012CAD8985D}" type="datetime1">
              <a:rPr lang="tr-TR" smtClean="0"/>
              <a:pPr>
                <a:spcAft>
                  <a:spcPts val="600"/>
                </a:spcAft>
              </a:pPr>
              <a:t>1.05.2020</a:t>
            </a:fld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DDC1E1F-054F-4202-8B9B-6EB666E6A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FAB73BC-B049-4115-A692-8D63A059BFB8}" type="slidenum">
              <a:rPr lang="en-US" sz="1900">
                <a:solidFill>
                  <a:schemeClr val="accent1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3</a:t>
            </a:fld>
            <a:endParaRPr lang="en-US" sz="19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012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0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ABFDCB-2DE4-4907-92E1-408187C00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50" y="844902"/>
            <a:ext cx="5818858" cy="5168196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tr-TR" b="1" dirty="0"/>
              <a:t>Mülkiyet iki şeklide ortaya çıkabilir:</a:t>
            </a:r>
          </a:p>
          <a:p>
            <a:pPr marL="457200" indent="-457200" algn="just">
              <a:buAutoNum type="alphaLcPeriod"/>
            </a:pPr>
            <a:r>
              <a:rPr lang="tr-TR" b="1" dirty="0"/>
              <a:t>Tek Mülkiyet: </a:t>
            </a:r>
            <a:r>
              <a:rPr lang="tr-TR" dirty="0"/>
              <a:t>Bir kimsenin bir şeyin tamamı üzerinde tek başına mülkiyet hakkı sahibi olmasıdır.</a:t>
            </a:r>
          </a:p>
          <a:p>
            <a:pPr marL="457200" indent="-457200" algn="just">
              <a:buAutoNum type="alphaLcPeriod"/>
            </a:pPr>
            <a:r>
              <a:rPr lang="tr-TR" b="1" dirty="0"/>
              <a:t>Birlikte Mülkiyet: </a:t>
            </a:r>
            <a:r>
              <a:rPr lang="tr-TR" dirty="0"/>
              <a:t>Bir şey üzerinde birden fazla kimsenin aynı anda mülkiyet hakkı sahibi bulunmaları demektir.</a:t>
            </a:r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86983" y="3388659"/>
            <a:ext cx="36576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BF9B298-BC35-4C0F-8301-5D63A1E6D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42859" y="1679571"/>
            <a:ext cx="3498864" cy="3498858"/>
            <a:chOff x="7942859" y="1679571"/>
            <a:chExt cx="3498864" cy="3498858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42859" y="1679571"/>
              <a:ext cx="3498864" cy="3498858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1" name="Oval 16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27958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93094B10-A6B5-416B-9DE7-71354BF88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968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3000">
                <a:solidFill>
                  <a:schemeClr val="bg1">
                    <a:shade val="97000"/>
                    <a:satMod val="150000"/>
                  </a:schemeClr>
                </a:solidFill>
              </a:rPr>
              <a:t>MÜLKİYET TÜRLERİ</a:t>
            </a: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8C66B75-CD83-4A95-9E39-C013B6376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8267B79-5332-476D-B2D6-40C5E017B1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C2CD5ED-6047-4065-9C36-9012CAD8985D}" type="datetime1">
              <a:rPr lang="tr-TR" smtClean="0"/>
              <a:pPr>
                <a:spcAft>
                  <a:spcPts val="600"/>
                </a:spcAft>
              </a:pPr>
              <a:t>1.05.2020</a:t>
            </a:fld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DDC1E1F-054F-4202-8B9B-6EB666E6A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FAB73BC-B049-4115-A692-8D63A059BFB8}" type="slidenum">
              <a:rPr lang="en-US" sz="1900">
                <a:solidFill>
                  <a:schemeClr val="accent1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4</a:t>
            </a:fld>
            <a:endParaRPr lang="en-US" sz="19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235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D17723F0-FE82-47D3-9E70-1A0F97EFC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2600">
                <a:solidFill>
                  <a:srgbClr val="FFFFFF"/>
                </a:solidFill>
              </a:rPr>
              <a:t>GAYRİMENKUL MÜLKİYETİ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9D0320-E5B2-4FA6-85CF-A430B21D2B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1089" y="725394"/>
            <a:ext cx="5142658" cy="5407212"/>
          </a:xfrm>
        </p:spPr>
        <p:txBody>
          <a:bodyPr anchor="ctr">
            <a:normAutofit/>
          </a:bodyPr>
          <a:lstStyle/>
          <a:p>
            <a:pPr algn="just"/>
            <a:r>
              <a:rPr lang="tr-TR" dirty="0"/>
              <a:t>Konusunu bir gayri menkulün oluşturduğu mülkiyettir.</a:t>
            </a:r>
          </a:p>
          <a:p>
            <a:pPr algn="just"/>
            <a:r>
              <a:rPr lang="tr-TR" dirty="0"/>
              <a:t>Arazi, Madenler, tapu sicilinde bağımsız ve daimi olmak üzere kaydedilen haklar ve </a:t>
            </a:r>
            <a:r>
              <a:rPr lang="tr-TR" dirty="0" err="1"/>
              <a:t>kargir</a:t>
            </a:r>
            <a:r>
              <a:rPr lang="tr-TR" dirty="0"/>
              <a:t> bir binanın bağımsız bölümü gayrimenkul sayılır.</a:t>
            </a: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7CA0F57-584F-4872-B6FA-21F9AD6E8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3F7D609-AF6C-4109-A0A8-6648905666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C2CD5ED-6047-4065-9C36-9012CAD8985D}" type="datetime1">
              <a:rPr lang="tr-TR" smtClean="0"/>
              <a:pPr>
                <a:spcAft>
                  <a:spcPts val="600"/>
                </a:spcAft>
              </a:pPr>
              <a:t>1.05.2020</a:t>
            </a:fld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FD8C1BC-8ED2-464E-9029-B000FC6E0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FAB73BC-B049-4115-A692-8D63A059BFB8}" type="slidenum">
              <a:rPr lang="en-US" sz="1900">
                <a:solidFill>
                  <a:schemeClr val="accent1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5</a:t>
            </a:fld>
            <a:endParaRPr lang="en-US" sz="19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714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C9E2700D-A927-4804-866C-8D1D2EE39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2600">
                <a:solidFill>
                  <a:srgbClr val="FFFFFF"/>
                </a:solidFill>
              </a:rPr>
              <a:t>GAYRİMENKUL MÜLKİYETİ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9C5F64B-95EF-4F82-9160-17C455251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1089" y="725394"/>
            <a:ext cx="5142658" cy="5407212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tr-TR" b="1" dirty="0"/>
              <a:t>KAZANILMASI</a:t>
            </a:r>
          </a:p>
          <a:p>
            <a:pPr algn="just"/>
            <a:r>
              <a:rPr lang="tr-TR" dirty="0"/>
              <a:t>Gayri menkuller üzerindeki mülkiyete hakkını kazanılması iki yolla olur.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b="1" dirty="0"/>
              <a:t>Aslen kazanma: </a:t>
            </a:r>
            <a:r>
              <a:rPr lang="tr-TR" dirty="0"/>
              <a:t>işgal ve yeni arazi oluşması gibi sebeplerle gerçekleşir.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b="1" dirty="0"/>
              <a:t>Devren kazanma: </a:t>
            </a:r>
            <a:r>
              <a:rPr lang="tr-TR" dirty="0"/>
              <a:t>Bir gayrimenkul üzerindeki mülkiyet hakkının eski maliklerden bir hukuki muamele dolayısıyla elde edilmesidir.</a:t>
            </a:r>
          </a:p>
          <a:p>
            <a:pPr algn="just"/>
            <a:r>
              <a:rPr lang="tr-TR" dirty="0"/>
              <a:t>Devren kazanmanın geçerli olabilmesi için, devir sözleşmesinin resmi şekilde yapılması ve tapu siciline tescil edilmesi gerekir.</a:t>
            </a: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1F99932-B5E2-45D7-8353-433CC08BD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1D891BD-FDCE-4539-B1CE-E94D4B45FB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C2CD5ED-6047-4065-9C36-9012CAD8985D}" type="datetime1">
              <a:rPr lang="tr-TR" smtClean="0"/>
              <a:pPr>
                <a:spcAft>
                  <a:spcPts val="600"/>
                </a:spcAft>
              </a:pPr>
              <a:t>1.05.2020</a:t>
            </a:fld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2EC95FA-35F6-44EA-AD39-585147F16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FAB73BC-B049-4115-A692-8D63A059BFB8}" type="slidenum">
              <a:rPr lang="en-US" sz="1900">
                <a:solidFill>
                  <a:schemeClr val="accent1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6</a:t>
            </a:fld>
            <a:endParaRPr lang="en-US" sz="19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451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D5F12BA0-1F51-4C26-B703-064D79D2B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3000" dirty="0">
                <a:solidFill>
                  <a:srgbClr val="FFFFFF"/>
                </a:solidFill>
              </a:rPr>
              <a:t>MENKUL MÜLKİYETİ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582358E-3543-44EB-8D03-97993792B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1089" y="725394"/>
            <a:ext cx="5142658" cy="5407212"/>
          </a:xfrm>
        </p:spPr>
        <p:txBody>
          <a:bodyPr anchor="ctr">
            <a:normAutofit/>
          </a:bodyPr>
          <a:lstStyle/>
          <a:p>
            <a:pPr algn="just"/>
            <a:r>
              <a:rPr lang="tr-TR" dirty="0"/>
              <a:t>Menkul mülkiyetinin konusu bir yerden diğer yere nakledilebilen eşya oluşturur. (otomobil, elbise, halı gibi).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b="1" dirty="0"/>
              <a:t>KAZANILMASI</a:t>
            </a:r>
          </a:p>
          <a:p>
            <a:pPr marL="0" indent="0" algn="just">
              <a:buNone/>
            </a:pPr>
            <a:endParaRPr lang="tr-TR" b="1" dirty="0"/>
          </a:p>
          <a:p>
            <a:pPr algn="just"/>
            <a:r>
              <a:rPr lang="tr-TR" dirty="0"/>
              <a:t>İki yolla gerçekleşir.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b="1" dirty="0"/>
              <a:t>Aslen kazanma: </a:t>
            </a:r>
            <a:r>
              <a:rPr lang="tr-TR" dirty="0"/>
              <a:t>ihraz, </a:t>
            </a:r>
            <a:r>
              <a:rPr lang="tr-TR" dirty="0" err="1"/>
              <a:t>lukata</a:t>
            </a:r>
            <a:r>
              <a:rPr lang="tr-TR" dirty="0"/>
              <a:t>, define gibi yollarla olur.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b="1" dirty="0"/>
              <a:t>Devren kazanma: </a:t>
            </a:r>
            <a:r>
              <a:rPr lang="tr-TR" dirty="0"/>
              <a:t>Eski malikten bir hukuki muamele dolayısıyla elde edilmesidir.</a:t>
            </a:r>
          </a:p>
          <a:p>
            <a:pPr algn="just"/>
            <a:r>
              <a:rPr lang="tr-TR" dirty="0"/>
              <a:t>Menkullerde mülkiyetin intikali için “teslim” gerekir.</a:t>
            </a: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817F98D-1AAC-4938-ACF5-5B66DA6CD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3D6CC18-BB1A-4B94-B237-E5A38CF2E4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C2CD5ED-6047-4065-9C36-9012CAD8985D}" type="datetime1">
              <a:rPr lang="tr-TR" smtClean="0"/>
              <a:pPr>
                <a:spcAft>
                  <a:spcPts val="600"/>
                </a:spcAft>
              </a:pPr>
              <a:t>1.05.2020</a:t>
            </a:fld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248F8BE-AD93-457C-8172-E7A1A8F01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FAB73BC-B049-4115-A692-8D63A059BFB8}" type="slidenum">
              <a:rPr lang="en-US" sz="1900">
                <a:solidFill>
                  <a:schemeClr val="accent1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7</a:t>
            </a:fld>
            <a:endParaRPr lang="en-US" sz="19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370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hta Yazı">
  <a:themeElements>
    <a:clrScheme name="Kayan Yazı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Özel 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Tahta Yazı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360</Words>
  <Application>Microsoft Office PowerPoint</Application>
  <PresentationFormat>Geniş ekran</PresentationFormat>
  <Paragraphs>53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Calibri</vt:lpstr>
      <vt:lpstr>Rockwell Extra Bold</vt:lpstr>
      <vt:lpstr>Times New Roman</vt:lpstr>
      <vt:lpstr>Wingdings</vt:lpstr>
      <vt:lpstr>Tahta Yazı</vt:lpstr>
      <vt:lpstr>TEMEL HUKUK</vt:lpstr>
      <vt:lpstr>MÜLKİYET</vt:lpstr>
      <vt:lpstr>MÜLKİYET</vt:lpstr>
      <vt:lpstr>MÜLKİYET TÜRLERİ</vt:lpstr>
      <vt:lpstr>GAYRİMENKUL MÜLKİYETİ</vt:lpstr>
      <vt:lpstr>GAYRİMENKUL MÜLKİYETİ</vt:lpstr>
      <vt:lpstr>MENKUL MÜLKİYETİ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HUKUK</dc:title>
  <dc:creator>hüseyin k.erdem</dc:creator>
  <cp:lastModifiedBy>hüseyin k.erdem</cp:lastModifiedBy>
  <cp:revision>3</cp:revision>
  <dcterms:created xsi:type="dcterms:W3CDTF">2020-04-30T22:58:07Z</dcterms:created>
  <dcterms:modified xsi:type="dcterms:W3CDTF">2020-04-30T23:02:32Z</dcterms:modified>
</cp:coreProperties>
</file>