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4"/>
  </p:notesMasterIdLst>
  <p:sldIdLst>
    <p:sldId id="257" r:id="rId3"/>
    <p:sldId id="294" r:id="rId4"/>
    <p:sldId id="315" r:id="rId5"/>
    <p:sldId id="295" r:id="rId6"/>
    <p:sldId id="316" r:id="rId7"/>
    <p:sldId id="320" r:id="rId8"/>
    <p:sldId id="318" r:id="rId9"/>
    <p:sldId id="319" r:id="rId10"/>
    <p:sldId id="321" r:id="rId11"/>
    <p:sldId id="342" r:id="rId12"/>
    <p:sldId id="322" r:id="rId13"/>
    <p:sldId id="323" r:id="rId14"/>
    <p:sldId id="324" r:id="rId15"/>
    <p:sldId id="343" r:id="rId16"/>
    <p:sldId id="344" r:id="rId17"/>
    <p:sldId id="345" r:id="rId18"/>
    <p:sldId id="325" r:id="rId19"/>
    <p:sldId id="346" r:id="rId20"/>
    <p:sldId id="326" r:id="rId21"/>
    <p:sldId id="347" r:id="rId22"/>
    <p:sldId id="327" r:id="rId23"/>
    <p:sldId id="348" r:id="rId24"/>
    <p:sldId id="349" r:id="rId25"/>
    <p:sldId id="317" r:id="rId26"/>
    <p:sldId id="350" r:id="rId27"/>
    <p:sldId id="298" r:id="rId28"/>
    <p:sldId id="301" r:id="rId29"/>
    <p:sldId id="286" r:id="rId30"/>
    <p:sldId id="328" r:id="rId31"/>
    <p:sldId id="352" r:id="rId32"/>
    <p:sldId id="353" r:id="rId33"/>
    <p:sldId id="354" r:id="rId34"/>
    <p:sldId id="355" r:id="rId35"/>
    <p:sldId id="356" r:id="rId36"/>
    <p:sldId id="357" r:id="rId37"/>
    <p:sldId id="358" r:id="rId38"/>
    <p:sldId id="381"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80" r:id="rId52"/>
    <p:sldId id="385" r:id="rId53"/>
    <p:sldId id="372" r:id="rId54"/>
    <p:sldId id="373" r:id="rId55"/>
    <p:sldId id="382" r:id="rId56"/>
    <p:sldId id="374" r:id="rId57"/>
    <p:sldId id="383" r:id="rId58"/>
    <p:sldId id="310" r:id="rId59"/>
    <p:sldId id="376" r:id="rId60"/>
    <p:sldId id="378" r:id="rId61"/>
    <p:sldId id="379" r:id="rId62"/>
    <p:sldId id="340" r:id="rId63"/>
  </p:sldIdLst>
  <p:sldSz cx="9906000" cy="6858000" type="A4"/>
  <p:notesSz cx="6858000" cy="9144000"/>
  <p:defaultTextStyle>
    <a:defPPr>
      <a:defRPr lang="en-US"/>
    </a:defPPr>
    <a:lvl1pPr algn="l" rtl="0" fontAlgn="base">
      <a:spcBef>
        <a:spcPct val="0"/>
      </a:spcBef>
      <a:spcAft>
        <a:spcPct val="0"/>
      </a:spcAft>
      <a:defRPr sz="3200" kern="1200">
        <a:solidFill>
          <a:srgbClr val="9900FF"/>
        </a:solidFill>
        <a:latin typeface="Comic Sans MS" pitchFamily="66" charset="0"/>
        <a:ea typeface="+mn-ea"/>
        <a:cs typeface="+mn-cs"/>
      </a:defRPr>
    </a:lvl1pPr>
    <a:lvl2pPr marL="457200" algn="l" rtl="0" fontAlgn="base">
      <a:spcBef>
        <a:spcPct val="0"/>
      </a:spcBef>
      <a:spcAft>
        <a:spcPct val="0"/>
      </a:spcAft>
      <a:defRPr sz="3200" kern="1200">
        <a:solidFill>
          <a:srgbClr val="9900FF"/>
        </a:solidFill>
        <a:latin typeface="Comic Sans MS" pitchFamily="66" charset="0"/>
        <a:ea typeface="+mn-ea"/>
        <a:cs typeface="+mn-cs"/>
      </a:defRPr>
    </a:lvl2pPr>
    <a:lvl3pPr marL="914400" algn="l" rtl="0" fontAlgn="base">
      <a:spcBef>
        <a:spcPct val="0"/>
      </a:spcBef>
      <a:spcAft>
        <a:spcPct val="0"/>
      </a:spcAft>
      <a:defRPr sz="3200" kern="1200">
        <a:solidFill>
          <a:srgbClr val="9900FF"/>
        </a:solidFill>
        <a:latin typeface="Comic Sans MS" pitchFamily="66" charset="0"/>
        <a:ea typeface="+mn-ea"/>
        <a:cs typeface="+mn-cs"/>
      </a:defRPr>
    </a:lvl3pPr>
    <a:lvl4pPr marL="1371600" algn="l" rtl="0" fontAlgn="base">
      <a:spcBef>
        <a:spcPct val="0"/>
      </a:spcBef>
      <a:spcAft>
        <a:spcPct val="0"/>
      </a:spcAft>
      <a:defRPr sz="3200" kern="1200">
        <a:solidFill>
          <a:srgbClr val="9900FF"/>
        </a:solidFill>
        <a:latin typeface="Comic Sans MS" pitchFamily="66" charset="0"/>
        <a:ea typeface="+mn-ea"/>
        <a:cs typeface="+mn-cs"/>
      </a:defRPr>
    </a:lvl4pPr>
    <a:lvl5pPr marL="1828800" algn="l" rtl="0" fontAlgn="base">
      <a:spcBef>
        <a:spcPct val="0"/>
      </a:spcBef>
      <a:spcAft>
        <a:spcPct val="0"/>
      </a:spcAft>
      <a:defRPr sz="3200" kern="1200">
        <a:solidFill>
          <a:srgbClr val="9900FF"/>
        </a:solidFill>
        <a:latin typeface="Comic Sans MS" pitchFamily="66" charset="0"/>
        <a:ea typeface="+mn-ea"/>
        <a:cs typeface="+mn-cs"/>
      </a:defRPr>
    </a:lvl5pPr>
    <a:lvl6pPr marL="2286000" algn="l" defTabSz="914400" rtl="0" eaLnBrk="1" latinLnBrk="0" hangingPunct="1">
      <a:defRPr sz="3200" kern="1200">
        <a:solidFill>
          <a:srgbClr val="9900FF"/>
        </a:solidFill>
        <a:latin typeface="Comic Sans MS" pitchFamily="66" charset="0"/>
        <a:ea typeface="+mn-ea"/>
        <a:cs typeface="+mn-cs"/>
      </a:defRPr>
    </a:lvl6pPr>
    <a:lvl7pPr marL="2743200" algn="l" defTabSz="914400" rtl="0" eaLnBrk="1" latinLnBrk="0" hangingPunct="1">
      <a:defRPr sz="3200" kern="1200">
        <a:solidFill>
          <a:srgbClr val="9900FF"/>
        </a:solidFill>
        <a:latin typeface="Comic Sans MS" pitchFamily="66" charset="0"/>
        <a:ea typeface="+mn-ea"/>
        <a:cs typeface="+mn-cs"/>
      </a:defRPr>
    </a:lvl7pPr>
    <a:lvl8pPr marL="3200400" algn="l" defTabSz="914400" rtl="0" eaLnBrk="1" latinLnBrk="0" hangingPunct="1">
      <a:defRPr sz="3200" kern="1200">
        <a:solidFill>
          <a:srgbClr val="9900FF"/>
        </a:solidFill>
        <a:latin typeface="Comic Sans MS" pitchFamily="66" charset="0"/>
        <a:ea typeface="+mn-ea"/>
        <a:cs typeface="+mn-cs"/>
      </a:defRPr>
    </a:lvl8pPr>
    <a:lvl9pPr marL="3657600" algn="l" defTabSz="914400" rtl="0" eaLnBrk="1" latinLnBrk="0" hangingPunct="1">
      <a:defRPr sz="3200" kern="1200">
        <a:solidFill>
          <a:srgbClr val="9900FF"/>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66FF"/>
    <a:srgbClr val="CC00CC"/>
    <a:srgbClr val="FF00FF"/>
    <a:srgbClr val="339966"/>
    <a:srgbClr val="00CC66"/>
    <a:srgbClr val="66006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5" autoAdjust="0"/>
  </p:normalViewPr>
  <p:slideViewPr>
    <p:cSldViewPr>
      <p:cViewPr varScale="1">
        <p:scale>
          <a:sx n="86" d="100"/>
          <a:sy n="86" d="100"/>
        </p:scale>
        <p:origin x="1320"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AAB71066-4B56-4230-8091-6619420E4269}" type="slidenum">
              <a:rPr lang="en-US"/>
              <a:pPr>
                <a:defRPr/>
              </a:pPr>
              <a:t>‹#›</a:t>
            </a:fld>
            <a:endParaRPr lang="en-US"/>
          </a:p>
        </p:txBody>
      </p:sp>
    </p:spTree>
    <p:extLst>
      <p:ext uri="{BB962C8B-B14F-4D97-AF65-F5344CB8AC3E}">
        <p14:creationId xmlns:p14="http://schemas.microsoft.com/office/powerpoint/2010/main" val="1831706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AB71066-4B56-4230-8091-6619420E4269}" type="slidenum">
              <a:rPr lang="en-US" smtClean="0"/>
              <a:pPr>
                <a:defRPr/>
              </a:pPr>
              <a:t>29</a:t>
            </a:fld>
            <a:endParaRPr lang="en-US"/>
          </a:p>
        </p:txBody>
      </p:sp>
    </p:spTree>
    <p:extLst>
      <p:ext uri="{BB962C8B-B14F-4D97-AF65-F5344CB8AC3E}">
        <p14:creationId xmlns:p14="http://schemas.microsoft.com/office/powerpoint/2010/main" val="427135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en-US" b="1">
                <a:latin typeface="Arial" panose="020B0604020202020204" pitchFamily="34" charset="0"/>
              </a:rPr>
              <a:t>Figure 4 </a:t>
            </a:r>
            <a:r>
              <a:rPr lang="en-US" altLang="en-US">
                <a:latin typeface="Arial" panose="020B0604020202020204" pitchFamily="34" charset="0"/>
              </a:rPr>
              <a:t>Core drug treatment strategy for uncomplicated hypertension. The core algorithm is also appropriate for most patients with HMOD, cerebrovascular disease, diabetes, or PAD. ACEi = angiotensin-converting enzyme inhibitor; ARB = angiotensin receptor blocker; CCB = calcium channel blocker; HMOD = hypertension-mediated organ damage; MI = myocardial infarction; o.d. = omni die (every day); PAD = peripheral artery disease.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246BB35C-78C8-4C5D-B087-F020906AEE60}" type="slidenum">
              <a:rPr lang="en-US" altLang="en-US" sz="1200"/>
              <a:pPr algn="r" eaLnBrk="1" hangingPunct="1"/>
              <a:t>55</a:t>
            </a:fld>
            <a:endParaRPr lang="en-US" altLang="en-US" sz="1200"/>
          </a:p>
        </p:txBody>
      </p:sp>
    </p:spTree>
    <p:extLst>
      <p:ext uri="{BB962C8B-B14F-4D97-AF65-F5344CB8AC3E}">
        <p14:creationId xmlns:p14="http://schemas.microsoft.com/office/powerpoint/2010/main" val="22529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25"/>
            <a:ext cx="84201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64E1C-85D2-47B8-A143-02A392D0E581}" type="slidenum">
              <a:rPr lang="en-US"/>
              <a:pPr>
                <a:defRPr/>
              </a:pPr>
              <a:t>‹#›</a:t>
            </a:fld>
            <a:endParaRPr lang="en-US"/>
          </a:p>
        </p:txBody>
      </p:sp>
    </p:spTree>
    <p:extLst>
      <p:ext uri="{BB962C8B-B14F-4D97-AF65-F5344CB8AC3E}">
        <p14:creationId xmlns:p14="http://schemas.microsoft.com/office/powerpoint/2010/main" val="100012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E078C2-21CD-45F4-9129-D00A1CCE629E}" type="slidenum">
              <a:rPr lang="en-US"/>
              <a:pPr>
                <a:defRPr/>
              </a:pPr>
              <a:t>‹#›</a:t>
            </a:fld>
            <a:endParaRPr lang="en-US"/>
          </a:p>
        </p:txBody>
      </p:sp>
    </p:spTree>
    <p:extLst>
      <p:ext uri="{BB962C8B-B14F-4D97-AF65-F5344CB8AC3E}">
        <p14:creationId xmlns:p14="http://schemas.microsoft.com/office/powerpoint/2010/main" val="277333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38"/>
            <a:ext cx="222885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95300" y="274638"/>
            <a:ext cx="653415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D0164-5090-4FD3-ADE3-0F59D57DD3DA}" type="slidenum">
              <a:rPr lang="en-US"/>
              <a:pPr>
                <a:defRPr/>
              </a:pPr>
              <a:t>‹#›</a:t>
            </a:fld>
            <a:endParaRPr lang="en-US"/>
          </a:p>
        </p:txBody>
      </p:sp>
    </p:spTree>
    <p:extLst>
      <p:ext uri="{BB962C8B-B14F-4D97-AF65-F5344CB8AC3E}">
        <p14:creationId xmlns:p14="http://schemas.microsoft.com/office/powerpoint/2010/main" val="56513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95300" y="274638"/>
            <a:ext cx="89154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F6B4E8-6F5A-40F2-B36F-B904EE459FEF}" type="slidenum">
              <a:rPr lang="en-US"/>
              <a:pPr>
                <a:defRPr/>
              </a:pPr>
              <a:t>‹#›</a:t>
            </a:fld>
            <a:endParaRPr lang="en-US"/>
          </a:p>
        </p:txBody>
      </p:sp>
    </p:spTree>
    <p:extLst>
      <p:ext uri="{BB962C8B-B14F-4D97-AF65-F5344CB8AC3E}">
        <p14:creationId xmlns:p14="http://schemas.microsoft.com/office/powerpoint/2010/main" val="23094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4FECDB6-0637-4A20-B35B-3F63E22B32E5}" type="slidenum">
              <a:rPr lang="tr-TR"/>
              <a:pPr>
                <a:defRPr/>
              </a:pPr>
              <a:t>‹#›</a:t>
            </a:fld>
            <a:endParaRPr lang="tr-TR"/>
          </a:p>
        </p:txBody>
      </p:sp>
    </p:spTree>
    <p:extLst>
      <p:ext uri="{BB962C8B-B14F-4D97-AF65-F5344CB8AC3E}">
        <p14:creationId xmlns:p14="http://schemas.microsoft.com/office/powerpoint/2010/main" val="1031787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ED95491-B9EF-4B3C-B21D-E6EF65BDC443}" type="slidenum">
              <a:rPr lang="tr-TR"/>
              <a:pPr>
                <a:defRPr/>
              </a:pPr>
              <a:t>‹#›</a:t>
            </a:fld>
            <a:endParaRPr lang="tr-TR"/>
          </a:p>
        </p:txBody>
      </p:sp>
    </p:spTree>
    <p:extLst>
      <p:ext uri="{BB962C8B-B14F-4D97-AF65-F5344CB8AC3E}">
        <p14:creationId xmlns:p14="http://schemas.microsoft.com/office/powerpoint/2010/main" val="1600054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23FAB6A-3FE9-4360-90EB-9544C8AC9E76}" type="slidenum">
              <a:rPr lang="tr-TR"/>
              <a:pPr>
                <a:defRPr/>
              </a:pPr>
              <a:t>‹#›</a:t>
            </a:fld>
            <a:endParaRPr lang="tr-TR"/>
          </a:p>
        </p:txBody>
      </p:sp>
    </p:spTree>
    <p:extLst>
      <p:ext uri="{BB962C8B-B14F-4D97-AF65-F5344CB8AC3E}">
        <p14:creationId xmlns:p14="http://schemas.microsoft.com/office/powerpoint/2010/main" val="201081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92BC86B-C0D7-4503-8CFA-8AECD4C86251}" type="slidenum">
              <a:rPr lang="tr-TR"/>
              <a:pPr>
                <a:defRPr/>
              </a:pPr>
              <a:t>‹#›</a:t>
            </a:fld>
            <a:endParaRPr lang="tr-TR"/>
          </a:p>
        </p:txBody>
      </p:sp>
    </p:spTree>
    <p:extLst>
      <p:ext uri="{BB962C8B-B14F-4D97-AF65-F5344CB8AC3E}">
        <p14:creationId xmlns:p14="http://schemas.microsoft.com/office/powerpoint/2010/main" val="314213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3F868E72-A1FD-40D4-9792-B3339B46AEE1}" type="slidenum">
              <a:rPr lang="tr-TR"/>
              <a:pPr>
                <a:defRPr/>
              </a:pPr>
              <a:t>‹#›</a:t>
            </a:fld>
            <a:endParaRPr lang="tr-TR"/>
          </a:p>
        </p:txBody>
      </p:sp>
    </p:spTree>
    <p:extLst>
      <p:ext uri="{BB962C8B-B14F-4D97-AF65-F5344CB8AC3E}">
        <p14:creationId xmlns:p14="http://schemas.microsoft.com/office/powerpoint/2010/main" val="379984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421F78B3-A139-4A79-8701-2558428529BB}" type="slidenum">
              <a:rPr lang="tr-TR"/>
              <a:pPr>
                <a:defRPr/>
              </a:pPr>
              <a:t>‹#›</a:t>
            </a:fld>
            <a:endParaRPr lang="tr-TR"/>
          </a:p>
        </p:txBody>
      </p:sp>
    </p:spTree>
    <p:extLst>
      <p:ext uri="{BB962C8B-B14F-4D97-AF65-F5344CB8AC3E}">
        <p14:creationId xmlns:p14="http://schemas.microsoft.com/office/powerpoint/2010/main" val="329227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15C6911E-1BF1-46D1-8072-BE4DB18143FF}" type="slidenum">
              <a:rPr lang="tr-TR"/>
              <a:pPr>
                <a:defRPr/>
              </a:pPr>
              <a:t>‹#›</a:t>
            </a:fld>
            <a:endParaRPr lang="tr-TR"/>
          </a:p>
        </p:txBody>
      </p:sp>
    </p:spTree>
    <p:extLst>
      <p:ext uri="{BB962C8B-B14F-4D97-AF65-F5344CB8AC3E}">
        <p14:creationId xmlns:p14="http://schemas.microsoft.com/office/powerpoint/2010/main" val="181450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005D8-DBE8-4B2E-8A4A-011B00B052BA}" type="slidenum">
              <a:rPr lang="en-US"/>
              <a:pPr>
                <a:defRPr/>
              </a:pPr>
              <a:t>‹#›</a:t>
            </a:fld>
            <a:endParaRPr lang="en-US"/>
          </a:p>
        </p:txBody>
      </p:sp>
    </p:spTree>
    <p:extLst>
      <p:ext uri="{BB962C8B-B14F-4D97-AF65-F5344CB8AC3E}">
        <p14:creationId xmlns:p14="http://schemas.microsoft.com/office/powerpoint/2010/main" val="1153805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794FB27-AD74-440E-A1E3-9CFA3A3B7315}" type="slidenum">
              <a:rPr lang="tr-TR"/>
              <a:pPr>
                <a:defRPr/>
              </a:pPr>
              <a:t>‹#›</a:t>
            </a:fld>
            <a:endParaRPr lang="tr-TR"/>
          </a:p>
        </p:txBody>
      </p:sp>
    </p:spTree>
    <p:extLst>
      <p:ext uri="{BB962C8B-B14F-4D97-AF65-F5344CB8AC3E}">
        <p14:creationId xmlns:p14="http://schemas.microsoft.com/office/powerpoint/2010/main" val="229260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60065FF-14ED-4EE7-B650-D9E25824A510}" type="slidenum">
              <a:rPr lang="tr-TR"/>
              <a:pPr>
                <a:defRPr/>
              </a:pPr>
              <a:t>‹#›</a:t>
            </a:fld>
            <a:endParaRPr lang="tr-TR"/>
          </a:p>
        </p:txBody>
      </p:sp>
    </p:spTree>
    <p:extLst>
      <p:ext uri="{BB962C8B-B14F-4D97-AF65-F5344CB8AC3E}">
        <p14:creationId xmlns:p14="http://schemas.microsoft.com/office/powerpoint/2010/main" val="131948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212F645-C05C-467C-A6E2-1983BE39B110}" type="slidenum">
              <a:rPr lang="tr-TR"/>
              <a:pPr>
                <a:defRPr/>
              </a:pPr>
              <a:t>‹#›</a:t>
            </a:fld>
            <a:endParaRPr lang="tr-TR"/>
          </a:p>
        </p:txBody>
      </p:sp>
    </p:spTree>
    <p:extLst>
      <p:ext uri="{BB962C8B-B14F-4D97-AF65-F5344CB8AC3E}">
        <p14:creationId xmlns:p14="http://schemas.microsoft.com/office/powerpoint/2010/main" val="291070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BCC076D-220D-4D32-863D-AEC171848B1B}" type="slidenum">
              <a:rPr lang="tr-TR"/>
              <a:pPr>
                <a:defRPr/>
              </a:pPr>
              <a:t>‹#›</a:t>
            </a:fld>
            <a:endParaRPr lang="tr-TR"/>
          </a:p>
        </p:txBody>
      </p:sp>
    </p:spTree>
    <p:extLst>
      <p:ext uri="{BB962C8B-B14F-4D97-AF65-F5344CB8AC3E}">
        <p14:creationId xmlns:p14="http://schemas.microsoft.com/office/powerpoint/2010/main" val="3969567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40E80315-85AE-4B60-B192-6318623362D6}" type="slidenum">
              <a:rPr lang="tr-TR"/>
              <a:pPr>
                <a:defRPr/>
              </a:pPr>
              <a:t>‹#›</a:t>
            </a:fld>
            <a:endParaRPr lang="tr-TR"/>
          </a:p>
        </p:txBody>
      </p:sp>
    </p:spTree>
    <p:extLst>
      <p:ext uri="{BB962C8B-B14F-4D97-AF65-F5344CB8AC3E}">
        <p14:creationId xmlns:p14="http://schemas.microsoft.com/office/powerpoint/2010/main" val="22442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638" y="4406900"/>
            <a:ext cx="84201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7F3E61-CE33-4601-9DC1-4650DA0E09EE}" type="slidenum">
              <a:rPr lang="en-US"/>
              <a:pPr>
                <a:defRPr/>
              </a:pPr>
              <a:t>‹#›</a:t>
            </a:fld>
            <a:endParaRPr lang="en-US"/>
          </a:p>
        </p:txBody>
      </p:sp>
    </p:spTree>
    <p:extLst>
      <p:ext uri="{BB962C8B-B14F-4D97-AF65-F5344CB8AC3E}">
        <p14:creationId xmlns:p14="http://schemas.microsoft.com/office/powerpoint/2010/main" val="299313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4F897E-27B0-476A-A4E9-B116C2B28444}" type="slidenum">
              <a:rPr lang="en-US"/>
              <a:pPr>
                <a:defRPr/>
              </a:pPr>
              <a:t>‹#›</a:t>
            </a:fld>
            <a:endParaRPr lang="en-US"/>
          </a:p>
        </p:txBody>
      </p:sp>
    </p:spTree>
    <p:extLst>
      <p:ext uri="{BB962C8B-B14F-4D97-AF65-F5344CB8AC3E}">
        <p14:creationId xmlns:p14="http://schemas.microsoft.com/office/powerpoint/2010/main" val="276302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FCB3BC-65D2-4ABF-8D33-3CB2E2815B96}" type="slidenum">
              <a:rPr lang="en-US"/>
              <a:pPr>
                <a:defRPr/>
              </a:pPr>
              <a:t>‹#›</a:t>
            </a:fld>
            <a:endParaRPr lang="en-US"/>
          </a:p>
        </p:txBody>
      </p:sp>
    </p:spTree>
    <p:extLst>
      <p:ext uri="{BB962C8B-B14F-4D97-AF65-F5344CB8AC3E}">
        <p14:creationId xmlns:p14="http://schemas.microsoft.com/office/powerpoint/2010/main" val="33473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4839D3-21C2-4922-9879-C5F7A0CA73EA}" type="slidenum">
              <a:rPr lang="en-US"/>
              <a:pPr>
                <a:defRPr/>
              </a:pPr>
              <a:t>‹#›</a:t>
            </a:fld>
            <a:endParaRPr lang="en-US"/>
          </a:p>
        </p:txBody>
      </p:sp>
    </p:spTree>
    <p:extLst>
      <p:ext uri="{BB962C8B-B14F-4D97-AF65-F5344CB8AC3E}">
        <p14:creationId xmlns:p14="http://schemas.microsoft.com/office/powerpoint/2010/main" val="90319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8EDA24-56DA-4503-81FF-2CCCD3AD1518}" type="slidenum">
              <a:rPr lang="en-US"/>
              <a:pPr>
                <a:defRPr/>
              </a:pPr>
              <a:t>‹#›</a:t>
            </a:fld>
            <a:endParaRPr lang="en-US"/>
          </a:p>
        </p:txBody>
      </p:sp>
    </p:spTree>
    <p:extLst>
      <p:ext uri="{BB962C8B-B14F-4D97-AF65-F5344CB8AC3E}">
        <p14:creationId xmlns:p14="http://schemas.microsoft.com/office/powerpoint/2010/main" val="4229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73050"/>
            <a:ext cx="3259138"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ADFB4C-22D3-4F1F-9BC1-C0BDFA1E0DDA}" type="slidenum">
              <a:rPr lang="en-US"/>
              <a:pPr>
                <a:defRPr/>
              </a:pPr>
              <a:t>‹#›</a:t>
            </a:fld>
            <a:endParaRPr lang="en-US"/>
          </a:p>
        </p:txBody>
      </p:sp>
    </p:spTree>
    <p:extLst>
      <p:ext uri="{BB962C8B-B14F-4D97-AF65-F5344CB8AC3E}">
        <p14:creationId xmlns:p14="http://schemas.microsoft.com/office/powerpoint/2010/main" val="194403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513" y="4800600"/>
            <a:ext cx="59436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8D4F5-FA51-4D76-BADA-9DA1BD4013E5}" type="slidenum">
              <a:rPr lang="en-US"/>
              <a:pPr>
                <a:defRPr/>
              </a:pPr>
              <a:t>‹#›</a:t>
            </a:fld>
            <a:endParaRPr lang="en-US"/>
          </a:p>
        </p:txBody>
      </p:sp>
    </p:spTree>
    <p:extLst>
      <p:ext uri="{BB962C8B-B14F-4D97-AF65-F5344CB8AC3E}">
        <p14:creationId xmlns:p14="http://schemas.microsoft.com/office/powerpoint/2010/main" val="186401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11824783-E904-4A3A-82CF-9A385E5224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CC"/>
            </a:gs>
            <a:gs pos="100000">
              <a:srgbClr val="47005E"/>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a:defRPr/>
            </a:pPr>
            <a:endParaRPr lang="tr-T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endParaRPr lang="tr-T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a:defRPr/>
            </a:pPr>
            <a:fld id="{BDB4C15E-8EB2-4E30-8FD6-589FAE0ACC28}" type="slidenum">
              <a:rPr lang="tr-TR"/>
              <a:pPr>
                <a:defRPr/>
              </a:pPr>
              <a:t>‹#›</a:t>
            </a:fld>
            <a:endParaRPr lang="tr-TR"/>
          </a:p>
        </p:txBody>
      </p:sp>
    </p:spTree>
    <p:extLst>
      <p:ext uri="{BB962C8B-B14F-4D97-AF65-F5344CB8AC3E}">
        <p14:creationId xmlns:p14="http://schemas.microsoft.com/office/powerpoint/2010/main" val="26496529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9.jpg"/><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g"/></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s://www.google.com.tr/url?sa=i&amp;rct=j&amp;q=&amp;esrc=s&amp;source=images&amp;cd=&amp;cad=rja&amp;uact=8&amp;ved=0ahUKEwjy7eH8pv3WAhUDiRoKHbLuDQ8QjRwIBw&amp;url=https://www.organicfacts.net/anorexia.html&amp;psig=AOvVaw11eZZuLEtyoWbZVXp2x8o2&amp;ust=1508523705840541" TargetMode="Externa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fig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0"/>
            <a:ext cx="2916237"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2936875" y="2005013"/>
            <a:ext cx="6227763"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tr-TR" sz="4800" b="1" dirty="0">
                <a:solidFill>
                  <a:schemeClr val="tx2"/>
                </a:solidFill>
                <a:effectLst>
                  <a:outerShdw blurRad="38100" dist="38100" dir="2700000" algn="tl">
                    <a:srgbClr val="C0C0C0"/>
                  </a:outerShdw>
                </a:effectLst>
                <a:latin typeface="Arial" charset="0"/>
              </a:rPr>
              <a:t>ADRENERGIC AGONISTS</a:t>
            </a:r>
          </a:p>
          <a:p>
            <a:pPr algn="ctr">
              <a:defRPr/>
            </a:pPr>
            <a:r>
              <a:rPr lang="tr-TR" b="1" dirty="0">
                <a:solidFill>
                  <a:schemeClr val="folHlink"/>
                </a:solidFill>
                <a:effectLst>
                  <a:outerShdw blurRad="38100" dist="38100" dir="2700000" algn="tl">
                    <a:srgbClr val="C0C0C0"/>
                  </a:outerShdw>
                </a:effectLst>
                <a:latin typeface="Arial" charset="0"/>
              </a:rPr>
              <a:t>(SYMPATHOMIMETICS)</a:t>
            </a:r>
            <a:endParaRPr lang="en-US" sz="1800" dirty="0">
              <a:solidFill>
                <a:schemeClr val="tx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10</a:t>
            </a:fld>
            <a:endParaRPr lang="en-US" dirty="0"/>
          </a:p>
        </p:txBody>
      </p:sp>
      <p:pic>
        <p:nvPicPr>
          <p:cNvPr id="4" name="Resim 3"/>
          <p:cNvPicPr>
            <a:picLocks noChangeAspect="1"/>
          </p:cNvPicPr>
          <p:nvPr/>
        </p:nvPicPr>
        <p:blipFill>
          <a:blip r:embed="rId2"/>
          <a:stretch>
            <a:fillRect/>
          </a:stretch>
        </p:blipFill>
        <p:spPr>
          <a:xfrm>
            <a:off x="128464" y="260648"/>
            <a:ext cx="5184576" cy="2738698"/>
          </a:xfrm>
          <a:prstGeom prst="rect">
            <a:avLst/>
          </a:prstGeom>
        </p:spPr>
      </p:pic>
      <p:pic>
        <p:nvPicPr>
          <p:cNvPr id="5" name="Resim 4"/>
          <p:cNvPicPr>
            <a:picLocks noChangeAspect="1"/>
          </p:cNvPicPr>
          <p:nvPr/>
        </p:nvPicPr>
        <p:blipFill>
          <a:blip r:embed="rId3"/>
          <a:stretch>
            <a:fillRect/>
          </a:stretch>
        </p:blipFill>
        <p:spPr>
          <a:xfrm>
            <a:off x="5169024" y="116632"/>
            <a:ext cx="4539860" cy="3598355"/>
          </a:xfrm>
          <a:prstGeom prst="rect">
            <a:avLst/>
          </a:prstGeom>
        </p:spPr>
      </p:pic>
      <p:pic>
        <p:nvPicPr>
          <p:cNvPr id="6" name="Resim 5"/>
          <p:cNvPicPr>
            <a:picLocks noChangeAspect="1"/>
          </p:cNvPicPr>
          <p:nvPr/>
        </p:nvPicPr>
        <p:blipFill>
          <a:blip r:embed="rId4"/>
          <a:stretch>
            <a:fillRect/>
          </a:stretch>
        </p:blipFill>
        <p:spPr>
          <a:xfrm>
            <a:off x="157120" y="3442328"/>
            <a:ext cx="5832648" cy="3041022"/>
          </a:xfrm>
          <a:prstGeom prst="rect">
            <a:avLst/>
          </a:prstGeom>
        </p:spPr>
      </p:pic>
      <p:sp>
        <p:nvSpPr>
          <p:cNvPr id="7" name="Metin kutusu 6"/>
          <p:cNvSpPr txBox="1"/>
          <p:nvPr/>
        </p:nvSpPr>
        <p:spPr>
          <a:xfrm>
            <a:off x="3695486" y="5406132"/>
            <a:ext cx="4588564" cy="1077218"/>
          </a:xfrm>
          <a:prstGeom prst="rect">
            <a:avLst/>
          </a:prstGeom>
          <a:noFill/>
        </p:spPr>
        <p:txBody>
          <a:bodyPr wrap="none" rtlCol="0">
            <a:spAutoFit/>
          </a:bodyPr>
          <a:lstStyle/>
          <a:p>
            <a:pPr algn="l"/>
            <a:r>
              <a:rPr lang="tr-TR" dirty="0" smtClean="0">
                <a:solidFill>
                  <a:schemeClr val="tx1"/>
                </a:solidFill>
                <a:latin typeface="Calibri" panose="020F0502020204030204" pitchFamily="34" charset="0"/>
              </a:rPr>
              <a:t>Oral (</a:t>
            </a:r>
            <a:r>
              <a:rPr lang="tr-TR" dirty="0" err="1" smtClean="0">
                <a:solidFill>
                  <a:schemeClr val="tx1"/>
                </a:solidFill>
                <a:latin typeface="Calibri" panose="020F0502020204030204" pitchFamily="34" charset="0"/>
              </a:rPr>
              <a:t>combination</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single</a:t>
            </a:r>
            <a:r>
              <a:rPr lang="tr-TR" dirty="0" smtClean="0">
                <a:solidFill>
                  <a:schemeClr val="tx1"/>
                </a:solidFill>
                <a:latin typeface="Calibri" panose="020F0502020204030204" pitchFamily="34" charset="0"/>
              </a:rPr>
              <a:t>,</a:t>
            </a:r>
          </a:p>
          <a:p>
            <a:pPr algn="l"/>
            <a:r>
              <a:rPr lang="tr-TR" dirty="0" err="1" smtClean="0">
                <a:solidFill>
                  <a:schemeClr val="tx1"/>
                </a:solidFill>
                <a:latin typeface="Calibri" panose="020F0502020204030204" pitchFamily="34" charset="0"/>
              </a:rPr>
              <a:t>parenteral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topical</a:t>
            </a:r>
            <a:endParaRPr lang="en-US"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416193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5003B30C-A061-4F2E-922C-949BA4C65125}"/>
              </a:ext>
            </a:extLst>
          </p:cNvPr>
          <p:cNvSpPr txBox="1"/>
          <p:nvPr/>
        </p:nvSpPr>
        <p:spPr>
          <a:xfrm>
            <a:off x="0" y="3411060"/>
            <a:ext cx="7401272" cy="3323987"/>
          </a:xfrm>
          <a:prstGeom prst="rect">
            <a:avLst/>
          </a:prstGeom>
          <a:solidFill>
            <a:schemeClr val="bg1"/>
          </a:solidFill>
        </p:spPr>
        <p:txBody>
          <a:bodyPr wrap="square" rtlCol="0">
            <a:spAutoFit/>
          </a:bodyPr>
          <a:lstStyle/>
          <a:p>
            <a:pPr marL="457200" indent="-457200" algn="l">
              <a:buFont typeface="Arial" panose="020B0604020202020204" pitchFamily="34" charset="0"/>
              <a:buChar char="•"/>
            </a:pPr>
            <a:r>
              <a:rPr lang="tr-TR" sz="3000" dirty="0">
                <a:solidFill>
                  <a:schemeClr val="tx1"/>
                </a:solidFill>
                <a:latin typeface="Calibri" panose="020F0502020204030204" pitchFamily="34" charset="0"/>
              </a:rPr>
              <a:t>Normal </a:t>
            </a:r>
            <a:r>
              <a:rPr lang="tr-TR" sz="3000" dirty="0" err="1">
                <a:solidFill>
                  <a:schemeClr val="tx1"/>
                </a:solidFill>
                <a:latin typeface="Calibri" panose="020F0502020204030204" pitchFamily="34" charset="0"/>
              </a:rPr>
              <a:t>by-product</a:t>
            </a:r>
            <a:r>
              <a:rPr lang="tr-TR" sz="3000" dirty="0">
                <a:solidFill>
                  <a:schemeClr val="tx1"/>
                </a:solidFill>
                <a:latin typeface="Calibri" panose="020F0502020204030204" pitchFamily="34" charset="0"/>
              </a:rPr>
              <a:t> of </a:t>
            </a:r>
            <a:r>
              <a:rPr lang="tr-TR" sz="3000" dirty="0" err="1">
                <a:solidFill>
                  <a:schemeClr val="tx1"/>
                </a:solidFill>
                <a:latin typeface="Calibri" panose="020F0502020204030204" pitchFamily="34" charset="0"/>
              </a:rPr>
              <a:t>thyrosine</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metabolism</a:t>
            </a:r>
            <a:endParaRPr lang="tr-TR" sz="3000"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sz="3000" dirty="0">
                <a:solidFill>
                  <a:schemeClr val="tx1"/>
                </a:solidFill>
                <a:latin typeface="Calibri" panose="020F0502020204030204" pitchFamily="34" charset="0"/>
              </a:rPr>
              <a:t>High </a:t>
            </a:r>
            <a:r>
              <a:rPr lang="tr-TR" sz="3000" dirty="0" err="1">
                <a:solidFill>
                  <a:schemeClr val="tx1"/>
                </a:solidFill>
                <a:latin typeface="Calibri" panose="020F0502020204030204" pitchFamily="34" charset="0"/>
              </a:rPr>
              <a:t>concentrations</a:t>
            </a:r>
            <a:r>
              <a:rPr lang="tr-TR" sz="3000" dirty="0">
                <a:solidFill>
                  <a:schemeClr val="tx1"/>
                </a:solidFill>
                <a:latin typeface="Calibri" panose="020F0502020204030204" pitchFamily="34" charset="0"/>
              </a:rPr>
              <a:t> in </a:t>
            </a:r>
          </a:p>
          <a:p>
            <a:pPr algn="l"/>
            <a:r>
              <a:rPr lang="tr-TR" sz="3000" dirty="0" err="1">
                <a:solidFill>
                  <a:schemeClr val="tx1"/>
                </a:solidFill>
                <a:latin typeface="Calibri" panose="020F0502020204030204" pitchFamily="34" charset="0"/>
              </a:rPr>
              <a:t>fermented</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food</a:t>
            </a:r>
            <a:endParaRPr lang="tr-TR" sz="3000"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sz="3000" dirty="0" err="1">
                <a:solidFill>
                  <a:schemeClr val="tx1"/>
                </a:solidFill>
                <a:latin typeface="Calibri" panose="020F0502020204030204" pitchFamily="34" charset="0"/>
              </a:rPr>
              <a:t>Readily</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metabolised</a:t>
            </a:r>
            <a:r>
              <a:rPr lang="tr-TR" sz="3000" dirty="0">
                <a:solidFill>
                  <a:schemeClr val="tx1"/>
                </a:solidFill>
                <a:latin typeface="Calibri" panose="020F0502020204030204" pitchFamily="34" charset="0"/>
              </a:rPr>
              <a:t> in </a:t>
            </a:r>
          </a:p>
          <a:p>
            <a:pPr algn="l"/>
            <a:r>
              <a:rPr lang="tr-TR" sz="3000" dirty="0" err="1">
                <a:solidFill>
                  <a:schemeClr val="tx1"/>
                </a:solidFill>
                <a:latin typeface="Calibri" panose="020F0502020204030204" pitchFamily="34" charset="0"/>
              </a:rPr>
              <a:t>liver</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by</a:t>
            </a:r>
            <a:r>
              <a:rPr lang="tr-TR" sz="3000" dirty="0">
                <a:solidFill>
                  <a:schemeClr val="tx1"/>
                </a:solidFill>
                <a:latin typeface="Calibri" panose="020F0502020204030204" pitchFamily="34" charset="0"/>
              </a:rPr>
              <a:t> MAO</a:t>
            </a:r>
          </a:p>
          <a:p>
            <a:pPr marL="457200" indent="-457200" algn="l">
              <a:buFont typeface="Arial" panose="020B0604020202020204" pitchFamily="34" charset="0"/>
              <a:buChar char="•"/>
            </a:pPr>
            <a:r>
              <a:rPr lang="tr-TR" sz="3000" dirty="0" err="1">
                <a:solidFill>
                  <a:schemeClr val="tx1"/>
                </a:solidFill>
                <a:latin typeface="Calibri" panose="020F0502020204030204" pitchFamily="34" charset="0"/>
              </a:rPr>
              <a:t>if</a:t>
            </a:r>
            <a:r>
              <a:rPr lang="tr-TR" sz="3000" dirty="0">
                <a:solidFill>
                  <a:schemeClr val="tx1"/>
                </a:solidFill>
                <a:latin typeface="Calibri" panose="020F0502020204030204" pitchFamily="34" charset="0"/>
              </a:rPr>
              <a:t> not </a:t>
            </a:r>
            <a:r>
              <a:rPr lang="tr-TR" sz="3000" dirty="0" err="1">
                <a:solidFill>
                  <a:schemeClr val="tx1"/>
                </a:solidFill>
                <a:latin typeface="Calibri" panose="020F0502020204030204" pitchFamily="34" charset="0"/>
              </a:rPr>
              <a:t>metabolized</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acts</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like</a:t>
            </a:r>
            <a:r>
              <a:rPr lang="tr-TR" sz="3000" dirty="0">
                <a:solidFill>
                  <a:schemeClr val="tx1"/>
                </a:solidFill>
                <a:latin typeface="Calibri" panose="020F0502020204030204" pitchFamily="34" charset="0"/>
              </a:rPr>
              <a:t> </a:t>
            </a:r>
            <a:r>
              <a:rPr lang="tr-TR" sz="3000" dirty="0" err="1">
                <a:solidFill>
                  <a:schemeClr val="tx1"/>
                </a:solidFill>
                <a:latin typeface="Calibri" panose="020F0502020204030204" pitchFamily="34" charset="0"/>
              </a:rPr>
              <a:t>amphetamine</a:t>
            </a:r>
            <a:endParaRPr lang="tr-TR" sz="3000" dirty="0">
              <a:solidFill>
                <a:schemeClr val="tx1"/>
              </a:solidFill>
              <a:latin typeface="Calibri" panose="020F0502020204030204" pitchFamily="34" charset="0"/>
            </a:endParaRPr>
          </a:p>
        </p:txBody>
      </p:sp>
      <p:pic>
        <p:nvPicPr>
          <p:cNvPr id="6" name="Resim 5">
            <a:extLst>
              <a:ext uri="{FF2B5EF4-FFF2-40B4-BE49-F238E27FC236}">
                <a16:creationId xmlns:a16="http://schemas.microsoft.com/office/drawing/2014/main" id="{7723E2F9-AF69-4789-B485-CDDC672F789D}"/>
              </a:ext>
            </a:extLst>
          </p:cNvPr>
          <p:cNvPicPr>
            <a:picLocks noChangeAspect="1"/>
          </p:cNvPicPr>
          <p:nvPr/>
        </p:nvPicPr>
        <p:blipFill rotWithShape="1">
          <a:blip r:embed="rId2">
            <a:extLst>
              <a:ext uri="{28A0092B-C50C-407E-A947-70E740481C1C}">
                <a14:useLocalDpi xmlns:a14="http://schemas.microsoft.com/office/drawing/2010/main" val="0"/>
              </a:ext>
            </a:extLst>
          </a:blip>
          <a:srcRect l="11573" r="-317" b="19151"/>
          <a:stretch/>
        </p:blipFill>
        <p:spPr>
          <a:xfrm>
            <a:off x="5457056" y="98128"/>
            <a:ext cx="4953000" cy="5544616"/>
          </a:xfrm>
          <a:prstGeom prst="rect">
            <a:avLst/>
          </a:prstGeom>
        </p:spPr>
      </p:pic>
      <p:pic>
        <p:nvPicPr>
          <p:cNvPr id="10" name="Resim 9">
            <a:extLst>
              <a:ext uri="{FF2B5EF4-FFF2-40B4-BE49-F238E27FC236}">
                <a16:creationId xmlns:a16="http://schemas.microsoft.com/office/drawing/2014/main" id="{ECD0FD76-7C9E-4765-9899-D3BFEAD4DC53}"/>
              </a:ext>
            </a:extLst>
          </p:cNvPr>
          <p:cNvPicPr>
            <a:picLocks noChangeAspect="1"/>
          </p:cNvPicPr>
          <p:nvPr/>
        </p:nvPicPr>
        <p:blipFill rotWithShape="1">
          <a:blip r:embed="rId3">
            <a:extLst>
              <a:ext uri="{28A0092B-C50C-407E-A947-70E740481C1C}">
                <a14:useLocalDpi xmlns:a14="http://schemas.microsoft.com/office/drawing/2010/main" val="0"/>
              </a:ext>
            </a:extLst>
          </a:blip>
          <a:srcRect r="1471" b="19200"/>
          <a:stretch/>
        </p:blipFill>
        <p:spPr>
          <a:xfrm>
            <a:off x="128464" y="32585"/>
            <a:ext cx="4824536" cy="3356983"/>
          </a:xfrm>
          <a:prstGeom prst="rect">
            <a:avLst/>
          </a:prstGeom>
        </p:spPr>
      </p:pic>
      <p:sp>
        <p:nvSpPr>
          <p:cNvPr id="4" name="Metin kutusu 3">
            <a:extLst>
              <a:ext uri="{FF2B5EF4-FFF2-40B4-BE49-F238E27FC236}">
                <a16:creationId xmlns:a16="http://schemas.microsoft.com/office/drawing/2014/main" id="{BE0946C2-64BC-4DB3-AFB6-D407393CA9FE}"/>
              </a:ext>
            </a:extLst>
          </p:cNvPr>
          <p:cNvSpPr txBox="1"/>
          <p:nvPr/>
        </p:nvSpPr>
        <p:spPr>
          <a:xfrm flipH="1">
            <a:off x="3584848" y="98128"/>
            <a:ext cx="2042513" cy="584775"/>
          </a:xfrm>
          <a:prstGeom prst="rect">
            <a:avLst/>
          </a:prstGeom>
          <a:solidFill>
            <a:srgbClr val="FF0000"/>
          </a:solidFill>
        </p:spPr>
        <p:txBody>
          <a:bodyPr wrap="square" rtlCol="0">
            <a:spAutoFit/>
          </a:bodyPr>
          <a:lstStyle/>
          <a:p>
            <a:pPr algn="l"/>
            <a:r>
              <a:rPr lang="tr-TR" dirty="0" err="1">
                <a:solidFill>
                  <a:schemeClr val="bg1"/>
                </a:solidFill>
                <a:latin typeface="Calibri" panose="020F0502020204030204" pitchFamily="34" charset="0"/>
              </a:rPr>
              <a:t>Thyramine</a:t>
            </a:r>
            <a:endParaRPr lang="tr-TR" dirty="0">
              <a:solidFill>
                <a:schemeClr val="bg1"/>
              </a:solidFill>
              <a:latin typeface="Calibri" panose="020F0502020204030204" pitchFamily="34" charset="0"/>
            </a:endParaRPr>
          </a:p>
        </p:txBody>
      </p:sp>
      <p:sp>
        <p:nvSpPr>
          <p:cNvPr id="12" name="Oval 11">
            <a:extLst>
              <a:ext uri="{FF2B5EF4-FFF2-40B4-BE49-F238E27FC236}">
                <a16:creationId xmlns:a16="http://schemas.microsoft.com/office/drawing/2014/main" id="{E765CFC2-7705-4AF9-8427-AE70751236C7}"/>
              </a:ext>
            </a:extLst>
          </p:cNvPr>
          <p:cNvSpPr/>
          <p:nvPr/>
        </p:nvSpPr>
        <p:spPr bwMode="auto">
          <a:xfrm>
            <a:off x="344488" y="0"/>
            <a:ext cx="2016224" cy="39051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3200" b="0" i="0" u="none" strike="noStrike" cap="none" normalizeH="0" baseline="0">
              <a:ln>
                <a:noFill/>
              </a:ln>
              <a:solidFill>
                <a:srgbClr val="9900FF"/>
              </a:solidFill>
              <a:effectLst/>
              <a:latin typeface="Comic Sans MS" pitchFamily="66" charset="0"/>
            </a:endParaRPr>
          </a:p>
        </p:txBody>
      </p:sp>
      <p:sp>
        <p:nvSpPr>
          <p:cNvPr id="13" name="Oval 12">
            <a:extLst>
              <a:ext uri="{FF2B5EF4-FFF2-40B4-BE49-F238E27FC236}">
                <a16:creationId xmlns:a16="http://schemas.microsoft.com/office/drawing/2014/main" id="{24A7282E-B9AF-45F0-8C47-506A05AF3D97}"/>
              </a:ext>
            </a:extLst>
          </p:cNvPr>
          <p:cNvSpPr/>
          <p:nvPr/>
        </p:nvSpPr>
        <p:spPr bwMode="auto">
          <a:xfrm>
            <a:off x="416496" y="98128"/>
            <a:ext cx="1800200" cy="37854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3200" b="0" i="0" u="none" strike="noStrike" cap="none" normalizeH="0" baseline="0">
              <a:ln>
                <a:noFill/>
              </a:ln>
              <a:solidFill>
                <a:srgbClr val="9900FF"/>
              </a:solidFill>
              <a:effectLst/>
              <a:latin typeface="Comic Sans MS" pitchFamily="66" charset="0"/>
            </a:endParaRPr>
          </a:p>
        </p:txBody>
      </p:sp>
      <p:cxnSp>
        <p:nvCxnSpPr>
          <p:cNvPr id="16" name="Düz Bağlayıcı 15">
            <a:extLst>
              <a:ext uri="{FF2B5EF4-FFF2-40B4-BE49-F238E27FC236}">
                <a16:creationId xmlns:a16="http://schemas.microsoft.com/office/drawing/2014/main" id="{4AAAA3FA-ED7A-4DC5-B280-19FBC58FD0D7}"/>
              </a:ext>
            </a:extLst>
          </p:cNvPr>
          <p:cNvCxnSpPr/>
          <p:nvPr/>
        </p:nvCxnSpPr>
        <p:spPr bwMode="auto">
          <a:xfrm>
            <a:off x="488504" y="390515"/>
            <a:ext cx="1728192" cy="0"/>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828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8AC034A-E90A-4BEB-9237-FA6EFFBE9FF7}"/>
              </a:ext>
            </a:extLst>
          </p:cNvPr>
          <p:cNvSpPr txBox="1"/>
          <p:nvPr/>
        </p:nvSpPr>
        <p:spPr>
          <a:xfrm>
            <a:off x="1496616" y="188640"/>
            <a:ext cx="7168629" cy="584775"/>
          </a:xfrm>
          <a:prstGeom prst="rect">
            <a:avLst/>
          </a:prstGeom>
          <a:noFill/>
        </p:spPr>
        <p:txBody>
          <a:bodyPr wrap="none" rtlCol="0">
            <a:spAutoFit/>
          </a:bodyPr>
          <a:lstStyle/>
          <a:p>
            <a:pPr algn="l"/>
            <a:r>
              <a:rPr lang="tr-TR" spc="300" dirty="0" err="1">
                <a:solidFill>
                  <a:srgbClr val="CC00CC"/>
                </a:solidFill>
                <a:latin typeface="Calibri" panose="020F0502020204030204" pitchFamily="34" charset="0"/>
              </a:rPr>
              <a:t>Indirect-Acting</a:t>
            </a:r>
            <a:r>
              <a:rPr lang="tr-TR" spc="300" dirty="0">
                <a:solidFill>
                  <a:srgbClr val="CC00CC"/>
                </a:solidFill>
                <a:latin typeface="Calibri" panose="020F0502020204030204" pitchFamily="34" charset="0"/>
              </a:rPr>
              <a:t> </a:t>
            </a:r>
            <a:r>
              <a:rPr lang="tr-TR" spc="300" dirty="0" err="1">
                <a:solidFill>
                  <a:srgbClr val="CC00CC"/>
                </a:solidFill>
                <a:latin typeface="Calibri" panose="020F0502020204030204" pitchFamily="34" charset="0"/>
              </a:rPr>
              <a:t>Sympathomimetics</a:t>
            </a:r>
            <a:endParaRPr lang="tr-TR" spc="300" dirty="0">
              <a:solidFill>
                <a:srgbClr val="CC00CC"/>
              </a:solidFill>
              <a:latin typeface="Calibri" panose="020F0502020204030204" pitchFamily="34" charset="0"/>
            </a:endParaRPr>
          </a:p>
        </p:txBody>
      </p:sp>
      <p:sp>
        <p:nvSpPr>
          <p:cNvPr id="6" name="Metin kutusu 5">
            <a:extLst>
              <a:ext uri="{FF2B5EF4-FFF2-40B4-BE49-F238E27FC236}">
                <a16:creationId xmlns:a16="http://schemas.microsoft.com/office/drawing/2014/main" id="{8A8DB6F5-4381-4484-ACA0-AFBC51A8B47F}"/>
              </a:ext>
            </a:extLst>
          </p:cNvPr>
          <p:cNvSpPr txBox="1"/>
          <p:nvPr/>
        </p:nvSpPr>
        <p:spPr>
          <a:xfrm>
            <a:off x="272480" y="908720"/>
            <a:ext cx="4322465" cy="584775"/>
          </a:xfrm>
          <a:prstGeom prst="rect">
            <a:avLst/>
          </a:prstGeom>
          <a:solidFill>
            <a:schemeClr val="bg1"/>
          </a:solidFill>
        </p:spPr>
        <p:txBody>
          <a:bodyPr wrap="none" rtlCol="0">
            <a:spAutoFit/>
          </a:bodyPr>
          <a:lstStyle/>
          <a:p>
            <a:pPr algn="l"/>
            <a:r>
              <a:rPr lang="tr-TR" dirty="0">
                <a:solidFill>
                  <a:srgbClr val="FF00FF"/>
                </a:solidFill>
                <a:latin typeface="Calibri" panose="020F0502020204030204" pitchFamily="34" charset="0"/>
              </a:rPr>
              <a:t>II. </a:t>
            </a:r>
            <a:r>
              <a:rPr lang="tr-TR" dirty="0">
                <a:solidFill>
                  <a:schemeClr val="tx1">
                    <a:lumMod val="95000"/>
                    <a:lumOff val="5000"/>
                  </a:schemeClr>
                </a:solidFill>
                <a:latin typeface="Calibri" panose="020F0502020204030204" pitchFamily="34" charset="0"/>
              </a:rPr>
              <a:t>REUPTAKE INHIBITORS</a:t>
            </a:r>
          </a:p>
        </p:txBody>
      </p:sp>
      <p:pic>
        <p:nvPicPr>
          <p:cNvPr id="8" name="Resim 7">
            <a:extLst>
              <a:ext uri="{FF2B5EF4-FFF2-40B4-BE49-F238E27FC236}">
                <a16:creationId xmlns:a16="http://schemas.microsoft.com/office/drawing/2014/main" id="{96750CE4-2B3D-4617-BD4B-94EA15AD9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7056" y="3284984"/>
            <a:ext cx="4008415" cy="3096344"/>
          </a:xfrm>
          <a:prstGeom prst="rect">
            <a:avLst/>
          </a:prstGeom>
        </p:spPr>
      </p:pic>
      <p:sp>
        <p:nvSpPr>
          <p:cNvPr id="11" name="Metin kutusu 10">
            <a:extLst>
              <a:ext uri="{FF2B5EF4-FFF2-40B4-BE49-F238E27FC236}">
                <a16:creationId xmlns:a16="http://schemas.microsoft.com/office/drawing/2014/main" id="{75863957-DA1E-488F-96E3-A1ABFACA25F9}"/>
              </a:ext>
            </a:extLst>
          </p:cNvPr>
          <p:cNvSpPr txBox="1"/>
          <p:nvPr/>
        </p:nvSpPr>
        <p:spPr>
          <a:xfrm>
            <a:off x="272480" y="1628800"/>
            <a:ext cx="7954870" cy="1077218"/>
          </a:xfrm>
          <a:prstGeom prst="rect">
            <a:avLst/>
          </a:prstGeom>
          <a:noFill/>
        </p:spPr>
        <p:txBody>
          <a:bodyPr wrap="none" rtlCol="0">
            <a:spAutoFit/>
          </a:bodyPr>
          <a:lstStyle/>
          <a:p>
            <a:pPr algn="l"/>
            <a:r>
              <a:rPr lang="tr-TR" dirty="0" err="1">
                <a:solidFill>
                  <a:schemeClr val="tx1"/>
                </a:solidFill>
                <a:latin typeface="Calibri" panose="020F0502020204030204" pitchFamily="34" charset="0"/>
              </a:rPr>
              <a:t>Inhibit</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reuptake</a:t>
            </a:r>
            <a:r>
              <a:rPr lang="tr-TR" dirty="0">
                <a:solidFill>
                  <a:schemeClr val="tx1"/>
                </a:solidFill>
                <a:latin typeface="Calibri" panose="020F0502020204030204" pitchFamily="34" charset="0"/>
              </a:rPr>
              <a:t> of </a:t>
            </a:r>
            <a:r>
              <a:rPr lang="tr-TR" dirty="0" err="1">
                <a:solidFill>
                  <a:schemeClr val="tx1"/>
                </a:solidFill>
                <a:latin typeface="Calibri" panose="020F0502020204030204" pitchFamily="34" charset="0"/>
              </a:rPr>
              <a:t>norepinephrine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serotonin</a:t>
            </a:r>
            <a:r>
              <a:rPr lang="tr-TR" dirty="0">
                <a:solidFill>
                  <a:schemeClr val="tx1"/>
                </a:solidFill>
                <a:latin typeface="Calibri" panose="020F0502020204030204" pitchFamily="34" charset="0"/>
              </a:rPr>
              <a:t>/</a:t>
            </a:r>
          </a:p>
          <a:p>
            <a:pPr algn="l"/>
            <a:r>
              <a:rPr lang="tr-TR" dirty="0" err="1">
                <a:solidFill>
                  <a:schemeClr val="tx1"/>
                </a:solidFill>
                <a:latin typeface="Calibri" panose="020F0502020204030204" pitchFamily="34" charset="0"/>
              </a:rPr>
              <a:t>dopamine</a:t>
            </a:r>
            <a:endParaRPr lang="tr-TR" dirty="0">
              <a:solidFill>
                <a:schemeClr val="tx1"/>
              </a:solidFill>
              <a:latin typeface="Calibri" panose="020F0502020204030204" pitchFamily="34" charset="0"/>
            </a:endParaRPr>
          </a:p>
        </p:txBody>
      </p:sp>
    </p:spTree>
    <p:extLst>
      <p:ext uri="{BB962C8B-B14F-4D97-AF65-F5344CB8AC3E}">
        <p14:creationId xmlns:p14="http://schemas.microsoft.com/office/powerpoint/2010/main" val="402687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05EBDDB-BE41-45EA-8086-76CD11153CED}"/>
              </a:ext>
            </a:extLst>
          </p:cNvPr>
          <p:cNvSpPr txBox="1"/>
          <p:nvPr/>
        </p:nvSpPr>
        <p:spPr>
          <a:xfrm>
            <a:off x="1568624" y="0"/>
            <a:ext cx="6006773" cy="584775"/>
          </a:xfrm>
          <a:prstGeom prst="rect">
            <a:avLst/>
          </a:prstGeom>
          <a:solidFill>
            <a:srgbClr val="FF0000"/>
          </a:solidFill>
        </p:spPr>
        <p:txBody>
          <a:bodyPr wrap="none" rtlCol="0">
            <a:spAutoFit/>
          </a:bodyPr>
          <a:lstStyle/>
          <a:p>
            <a:pPr algn="l"/>
            <a:r>
              <a:rPr lang="tr-TR" dirty="0" err="1">
                <a:solidFill>
                  <a:schemeClr val="bg1"/>
                </a:solidFill>
                <a:latin typeface="Calibri" panose="020F0502020204030204" pitchFamily="34" charset="0"/>
              </a:rPr>
              <a:t>Catecholamine</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Reuptake</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Inhibitors</a:t>
            </a:r>
            <a:endParaRPr lang="tr-TR" dirty="0">
              <a:solidFill>
                <a:schemeClr val="bg1"/>
              </a:solidFill>
              <a:latin typeface="Calibri" panose="020F0502020204030204" pitchFamily="34" charset="0"/>
            </a:endParaRPr>
          </a:p>
        </p:txBody>
      </p:sp>
      <p:sp>
        <p:nvSpPr>
          <p:cNvPr id="6" name="Metin kutusu 5">
            <a:extLst>
              <a:ext uri="{FF2B5EF4-FFF2-40B4-BE49-F238E27FC236}">
                <a16:creationId xmlns:a16="http://schemas.microsoft.com/office/drawing/2014/main" id="{45B627C3-F2E3-4A73-BC5F-37B82EE14BDD}"/>
              </a:ext>
            </a:extLst>
          </p:cNvPr>
          <p:cNvSpPr txBox="1"/>
          <p:nvPr/>
        </p:nvSpPr>
        <p:spPr>
          <a:xfrm>
            <a:off x="416496" y="1124744"/>
            <a:ext cx="9016827" cy="3539430"/>
          </a:xfrm>
          <a:prstGeom prst="rect">
            <a:avLst/>
          </a:prstGeom>
          <a:noFill/>
        </p:spPr>
        <p:txBody>
          <a:bodyPr wrap="none" rtlCol="0">
            <a:spAutoFit/>
          </a:bodyPr>
          <a:lstStyle/>
          <a:p>
            <a:pPr marL="457200" indent="-457200" algn="l">
              <a:buFont typeface="Arial" panose="020B0604020202020204" pitchFamily="34" charset="0"/>
              <a:buChar char="•"/>
            </a:pPr>
            <a:r>
              <a:rPr lang="tr-TR" dirty="0" err="1">
                <a:solidFill>
                  <a:schemeClr val="tx1"/>
                </a:solidFill>
                <a:latin typeface="Calibri" panose="020F0502020204030204" pitchFamily="34" charset="0"/>
              </a:rPr>
              <a:t>Many</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antidepressants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particularly</a:t>
            </a:r>
            <a:r>
              <a:rPr lang="tr-TR" dirty="0">
                <a:solidFill>
                  <a:schemeClr val="tx1"/>
                </a:solidFill>
                <a:latin typeface="Calibri" panose="020F0502020204030204" pitchFamily="34" charset="0"/>
              </a:rPr>
              <a:t> TCA </a:t>
            </a:r>
            <a:r>
              <a:rPr lang="tr-TR" dirty="0" err="1">
                <a:solidFill>
                  <a:schemeClr val="tx1"/>
                </a:solidFill>
                <a:latin typeface="Calibri" panose="020F0502020204030204" pitchFamily="34" charset="0"/>
              </a:rPr>
              <a:t>inhibit</a:t>
            </a:r>
            <a:r>
              <a:rPr lang="tr-TR" dirty="0">
                <a:solidFill>
                  <a:schemeClr val="tx1"/>
                </a:solidFill>
                <a:latin typeface="Calibri" panose="020F0502020204030204" pitchFamily="34" charset="0"/>
              </a:rPr>
              <a:t> </a:t>
            </a:r>
          </a:p>
          <a:p>
            <a:pPr algn="l"/>
            <a:r>
              <a:rPr lang="tr-TR" dirty="0">
                <a:solidFill>
                  <a:schemeClr val="tx1"/>
                </a:solidFill>
                <a:latin typeface="Calibri" panose="020F0502020204030204" pitchFamily="34" charset="0"/>
              </a:rPr>
              <a:t>NE </a:t>
            </a:r>
            <a:r>
              <a:rPr lang="tr-TR" dirty="0" err="1">
                <a:solidFill>
                  <a:schemeClr val="tx1"/>
                </a:solidFill>
                <a:latin typeface="Calibri" panose="020F0502020204030204" pitchFamily="34" charset="0"/>
              </a:rPr>
              <a:t>and</a:t>
            </a:r>
            <a:r>
              <a:rPr lang="tr-TR" dirty="0">
                <a:solidFill>
                  <a:schemeClr val="tx1"/>
                </a:solidFill>
                <a:latin typeface="Calibri" panose="020F0502020204030204" pitchFamily="34" charset="0"/>
              </a:rPr>
              <a:t> 5-HT </a:t>
            </a:r>
            <a:r>
              <a:rPr lang="tr-TR" dirty="0" err="1">
                <a:solidFill>
                  <a:schemeClr val="tx1"/>
                </a:solidFill>
                <a:latin typeface="Calibri" panose="020F0502020204030204" pitchFamily="34" charset="0"/>
              </a:rPr>
              <a:t>reuptake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to</a:t>
            </a:r>
            <a:r>
              <a:rPr lang="tr-TR" dirty="0">
                <a:solidFill>
                  <a:schemeClr val="tx1"/>
                </a:solidFill>
                <a:latin typeface="Calibri" panose="020F0502020204030204" pitchFamily="34" charset="0"/>
              </a:rPr>
              <a:t> </a:t>
            </a:r>
            <a:r>
              <a:rPr lang="tr-TR" u="sng" dirty="0" err="1">
                <a:solidFill>
                  <a:schemeClr val="tx1"/>
                </a:solidFill>
                <a:latin typeface="Calibri" panose="020F0502020204030204" pitchFamily="34" charset="0"/>
              </a:rPr>
              <a:t>varying</a:t>
            </a:r>
            <a:r>
              <a:rPr lang="tr-TR" u="sng" dirty="0">
                <a:solidFill>
                  <a:schemeClr val="tx1"/>
                </a:solidFill>
                <a:latin typeface="Calibri" panose="020F0502020204030204" pitchFamily="34" charset="0"/>
              </a:rPr>
              <a:t> </a:t>
            </a:r>
            <a:r>
              <a:rPr lang="tr-TR" u="sng" dirty="0" err="1">
                <a:solidFill>
                  <a:schemeClr val="tx1"/>
                </a:solidFill>
                <a:latin typeface="Calibri" panose="020F0502020204030204" pitchFamily="34" charset="0"/>
              </a:rPr>
              <a:t>degrees</a:t>
            </a:r>
            <a:r>
              <a:rPr lang="tr-TR" u="sng"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and</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induce</a:t>
            </a:r>
            <a:r>
              <a:rPr lang="tr-TR" dirty="0">
                <a:solidFill>
                  <a:schemeClr val="tx1"/>
                </a:solidFill>
                <a:latin typeface="Calibri" panose="020F0502020204030204" pitchFamily="34" charset="0"/>
              </a:rPr>
              <a:t> </a:t>
            </a:r>
          </a:p>
          <a:p>
            <a:pPr algn="l"/>
            <a:r>
              <a:rPr lang="tr-TR" dirty="0" err="1">
                <a:solidFill>
                  <a:schemeClr val="tx1"/>
                </a:solidFill>
                <a:latin typeface="Calibri" panose="020F0502020204030204" pitchFamily="34" charset="0"/>
              </a:rPr>
              <a:t>orthostatic</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tachycardia</a:t>
            </a:r>
            <a:r>
              <a:rPr lang="tr-TR" dirty="0">
                <a:solidFill>
                  <a:schemeClr val="tx1"/>
                </a:solidFill>
                <a:latin typeface="Calibri" panose="020F0502020204030204" pitchFamily="34" charset="0"/>
              </a:rPr>
              <a:t> as a </a:t>
            </a:r>
            <a:r>
              <a:rPr lang="tr-TR" dirty="0" err="1">
                <a:solidFill>
                  <a:schemeClr val="tx1"/>
                </a:solidFill>
                <a:latin typeface="Calibri" panose="020F0502020204030204" pitchFamily="34" charset="0"/>
              </a:rPr>
              <a:t>side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effect</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err="1">
                <a:solidFill>
                  <a:srgbClr val="00B050"/>
                </a:solidFill>
                <a:effectLst>
                  <a:outerShdw blurRad="38100" dist="38100" dir="2700000" algn="tl">
                    <a:srgbClr val="000000">
                      <a:alpha val="43137"/>
                    </a:srgbClr>
                  </a:outerShdw>
                </a:effectLst>
                <a:latin typeface="Calibri" panose="020F0502020204030204" pitchFamily="34" charset="0"/>
              </a:rPr>
              <a:t>Atomoxetine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and</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reboxetine</a:t>
            </a:r>
            <a:r>
              <a:rPr lang="tr-TR" dirty="0">
                <a:solidFill>
                  <a:schemeClr val="tx1"/>
                </a:solidFill>
                <a:latin typeface="Calibri" panose="020F0502020204030204" pitchFamily="34" charset="0"/>
              </a:rPr>
              <a:t>) is a </a:t>
            </a:r>
          </a:p>
          <a:p>
            <a:pPr algn="l"/>
            <a:r>
              <a:rPr lang="tr-TR" dirty="0" err="1">
                <a:solidFill>
                  <a:srgbClr val="FF0000"/>
                </a:solidFill>
                <a:effectLst>
                  <a:outerShdw blurRad="38100" dist="38100" dir="2700000" algn="tl">
                    <a:srgbClr val="000000">
                      <a:alpha val="43137"/>
                    </a:srgbClr>
                  </a:outerShdw>
                </a:effectLst>
                <a:latin typeface="Calibri" panose="020F0502020204030204" pitchFamily="34" charset="0"/>
              </a:rPr>
              <a:t>selective</a:t>
            </a:r>
            <a:r>
              <a:rPr lang="tr-TR" dirty="0">
                <a:solidFill>
                  <a:srgbClr val="FF0000"/>
                </a:solidFill>
                <a:effectLst>
                  <a:outerShdw blurRad="38100" dist="38100" dir="2700000" algn="tl">
                    <a:srgbClr val="000000">
                      <a:alpha val="43137"/>
                    </a:srgbClr>
                  </a:outerShdw>
                </a:effectLst>
                <a:latin typeface="Calibri" panose="020F0502020204030204" pitchFamily="34" charset="0"/>
              </a:rPr>
              <a:t> NE </a:t>
            </a:r>
            <a:r>
              <a:rPr lang="tr-TR" dirty="0" err="1">
                <a:solidFill>
                  <a:srgbClr val="FF0000"/>
                </a:solidFill>
                <a:effectLst>
                  <a:outerShdw blurRad="38100" dist="38100" dir="2700000" algn="tl">
                    <a:srgbClr val="000000">
                      <a:alpha val="43137"/>
                    </a:srgbClr>
                  </a:outerShdw>
                </a:effectLst>
                <a:latin typeface="Calibri" panose="020F0502020204030204" pitchFamily="34" charset="0"/>
              </a:rPr>
              <a:t>inhibitor</a:t>
            </a:r>
            <a:r>
              <a:rPr lang="tr-TR" dirty="0">
                <a:solidFill>
                  <a:srgbClr val="FF0000"/>
                </a:solidFill>
                <a:effectLst>
                  <a:outerShdw blurRad="38100" dist="38100" dir="2700000" algn="tl">
                    <a:srgbClr val="000000">
                      <a:alpha val="43137"/>
                    </a:srgbClr>
                  </a:outerShdw>
                </a:effectLst>
                <a:latin typeface="Calibri" panose="020F0502020204030204" pitchFamily="34" charset="0"/>
              </a:rPr>
              <a:t> </a:t>
            </a:r>
            <a:r>
              <a:rPr lang="tr-TR" dirty="0" err="1">
                <a:solidFill>
                  <a:schemeClr val="tx1"/>
                </a:solidFill>
                <a:latin typeface="Calibri" panose="020F0502020204030204" pitchFamily="34" charset="0"/>
              </a:rPr>
              <a:t>and</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used</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for</a:t>
            </a:r>
            <a:endParaRPr lang="tr-TR" dirty="0">
              <a:solidFill>
                <a:schemeClr val="tx1"/>
              </a:solidFill>
              <a:latin typeface="Calibri" panose="020F0502020204030204" pitchFamily="34" charset="0"/>
            </a:endParaRPr>
          </a:p>
          <a:p>
            <a:pPr algn="l"/>
            <a:r>
              <a:rPr lang="tr-TR" dirty="0">
                <a:solidFill>
                  <a:schemeClr val="tx1"/>
                </a:solidFill>
                <a:latin typeface="Calibri" panose="020F0502020204030204" pitchFamily="34" charset="0"/>
              </a:rPr>
              <a:t>ADHD (BEYAZ REÇETE)</a:t>
            </a:r>
          </a:p>
          <a:p>
            <a:pPr marL="457200" indent="-457200" algn="l">
              <a:buFont typeface="Arial" panose="020B0604020202020204" pitchFamily="34" charset="0"/>
              <a:buChar char="•"/>
            </a:pPr>
            <a:endParaRPr lang="tr-TR" dirty="0">
              <a:solidFill>
                <a:schemeClr val="tx1"/>
              </a:solidFill>
              <a:latin typeface="Calibri" panose="020F0502020204030204" pitchFamily="34" charset="0"/>
            </a:endParaRPr>
          </a:p>
        </p:txBody>
      </p:sp>
      <p:grpSp>
        <p:nvGrpSpPr>
          <p:cNvPr id="16" name="Grup 15">
            <a:extLst>
              <a:ext uri="{FF2B5EF4-FFF2-40B4-BE49-F238E27FC236}">
                <a16:creationId xmlns:a16="http://schemas.microsoft.com/office/drawing/2014/main" id="{A1C4400F-66C1-470D-8FFF-218783044F65}"/>
              </a:ext>
            </a:extLst>
          </p:cNvPr>
          <p:cNvGrpSpPr/>
          <p:nvPr/>
        </p:nvGrpSpPr>
        <p:grpSpPr>
          <a:xfrm>
            <a:off x="3494999" y="3573016"/>
            <a:ext cx="5778481" cy="3058889"/>
            <a:chOff x="3494999" y="3573016"/>
            <a:chExt cx="5778481" cy="3058889"/>
          </a:xfrm>
        </p:grpSpPr>
        <p:pic>
          <p:nvPicPr>
            <p:cNvPr id="8" name="Resim 7">
              <a:extLst>
                <a:ext uri="{FF2B5EF4-FFF2-40B4-BE49-F238E27FC236}">
                  <a16:creationId xmlns:a16="http://schemas.microsoft.com/office/drawing/2014/main" id="{5B440916-5550-4150-B867-40612CA0A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684" y="3573016"/>
              <a:ext cx="3019425" cy="2600325"/>
            </a:xfrm>
            <a:prstGeom prst="rect">
              <a:avLst/>
            </a:prstGeom>
          </p:spPr>
        </p:pic>
        <p:cxnSp>
          <p:nvCxnSpPr>
            <p:cNvPr id="10" name="Düz Bağlayıcı 9">
              <a:extLst>
                <a:ext uri="{FF2B5EF4-FFF2-40B4-BE49-F238E27FC236}">
                  <a16:creationId xmlns:a16="http://schemas.microsoft.com/office/drawing/2014/main" id="{53D49FC9-747E-4153-8BD4-DC01EAC06513}"/>
                </a:ext>
              </a:extLst>
            </p:cNvPr>
            <p:cNvCxnSpPr>
              <a:cxnSpLocks/>
            </p:cNvCxnSpPr>
            <p:nvPr/>
          </p:nvCxnSpPr>
          <p:spPr bwMode="auto">
            <a:xfrm>
              <a:off x="6177136" y="3794559"/>
              <a:ext cx="3096344" cy="2514761"/>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11" name="Düz Bağlayıcı 10">
              <a:extLst>
                <a:ext uri="{FF2B5EF4-FFF2-40B4-BE49-F238E27FC236}">
                  <a16:creationId xmlns:a16="http://schemas.microsoft.com/office/drawing/2014/main" id="{451FC279-BD02-4F94-9639-28A9FA254AE7}"/>
                </a:ext>
              </a:extLst>
            </p:cNvPr>
            <p:cNvCxnSpPr>
              <a:cxnSpLocks/>
            </p:cNvCxnSpPr>
            <p:nvPr/>
          </p:nvCxnSpPr>
          <p:spPr bwMode="auto">
            <a:xfrm flipH="1">
              <a:off x="5877313" y="3696373"/>
              <a:ext cx="2892111" cy="2180899"/>
            </a:xfrm>
            <a:prstGeom prst="line">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sp>
          <p:nvSpPr>
            <p:cNvPr id="15" name="Dikdörtgen 14">
              <a:extLst>
                <a:ext uri="{FF2B5EF4-FFF2-40B4-BE49-F238E27FC236}">
                  <a16:creationId xmlns:a16="http://schemas.microsoft.com/office/drawing/2014/main" id="{FED98ADA-418D-4574-BEDD-24B356F25AC4}"/>
                </a:ext>
              </a:extLst>
            </p:cNvPr>
            <p:cNvSpPr/>
            <p:nvPr/>
          </p:nvSpPr>
          <p:spPr>
            <a:xfrm>
              <a:off x="3494999" y="5554687"/>
              <a:ext cx="4953000" cy="1077218"/>
            </a:xfrm>
            <a:prstGeom prst="rect">
              <a:avLst/>
            </a:prstGeom>
          </p:spPr>
          <p:txBody>
            <a:bodyPr>
              <a:spAutoFit/>
            </a:bodyPr>
            <a:lstStyle/>
            <a:p>
              <a:pPr marL="457200" indent="-457200">
                <a:buFont typeface="Arial" panose="020B0604020202020204" pitchFamily="34" charset="0"/>
                <a:buChar char="•"/>
              </a:pPr>
              <a:r>
                <a:rPr lang="tr-TR" dirty="0" err="1">
                  <a:solidFill>
                    <a:schemeClr val="tx1"/>
                  </a:solidFill>
                  <a:latin typeface="Calibri" panose="020F0502020204030204" pitchFamily="34" charset="0"/>
                </a:rPr>
                <a:t>Remember</a:t>
              </a:r>
              <a:r>
                <a:rPr lang="tr-TR" dirty="0">
                  <a:solidFill>
                    <a:schemeClr val="tx1"/>
                  </a:solidFill>
                  <a:latin typeface="Calibri" panose="020F0502020204030204" pitchFamily="34" charset="0"/>
                </a:rPr>
                <a:t> SIBUTRAMINE?</a:t>
              </a:r>
            </a:p>
          </p:txBody>
        </p:sp>
      </p:grpSp>
      <p:pic>
        <p:nvPicPr>
          <p:cNvPr id="19" name="Resim 18">
            <a:extLst>
              <a:ext uri="{FF2B5EF4-FFF2-40B4-BE49-F238E27FC236}">
                <a16:creationId xmlns:a16="http://schemas.microsoft.com/office/drawing/2014/main" id="{5B64C062-3331-4DFA-A9EF-CA35327F5460}"/>
              </a:ext>
            </a:extLst>
          </p:cNvPr>
          <p:cNvPicPr>
            <a:picLocks noChangeAspect="1"/>
          </p:cNvPicPr>
          <p:nvPr/>
        </p:nvPicPr>
        <p:blipFill rotWithShape="1">
          <a:blip r:embed="rId3">
            <a:extLst>
              <a:ext uri="{28A0092B-C50C-407E-A947-70E740481C1C}">
                <a14:useLocalDpi xmlns:a14="http://schemas.microsoft.com/office/drawing/2010/main" val="0"/>
              </a:ext>
            </a:extLst>
          </a:blip>
          <a:srcRect l="12186" t="42895" r="10781" b="25691"/>
          <a:stretch/>
        </p:blipFill>
        <p:spPr>
          <a:xfrm>
            <a:off x="920552" y="4448509"/>
            <a:ext cx="2970169" cy="2154383"/>
          </a:xfrm>
          <a:prstGeom prst="rect">
            <a:avLst/>
          </a:prstGeom>
        </p:spPr>
      </p:pic>
    </p:spTree>
    <p:extLst>
      <p:ext uri="{BB962C8B-B14F-4D97-AF65-F5344CB8AC3E}">
        <p14:creationId xmlns:p14="http://schemas.microsoft.com/office/powerpoint/2010/main" val="17327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14</a:t>
            </a:fld>
            <a:endParaRPr lang="en-US"/>
          </a:p>
        </p:txBody>
      </p:sp>
      <p:sp>
        <p:nvSpPr>
          <p:cNvPr id="4" name="Dikdörtgen 3"/>
          <p:cNvSpPr/>
          <p:nvPr/>
        </p:nvSpPr>
        <p:spPr>
          <a:xfrm>
            <a:off x="560512" y="476672"/>
            <a:ext cx="2604174" cy="584775"/>
          </a:xfrm>
          <a:prstGeom prst="rect">
            <a:avLst/>
          </a:prstGeom>
        </p:spPr>
        <p:txBody>
          <a:bodyPr wrap="none">
            <a:spAutoFit/>
          </a:bodyPr>
          <a:lstStyle/>
          <a:p>
            <a:pPr marL="457200" indent="-457200">
              <a:buFont typeface="Arial" panose="020B0604020202020204" pitchFamily="34" charset="0"/>
              <a:buChar char="•"/>
            </a:pPr>
            <a:r>
              <a:rPr lang="tr-TR" dirty="0" err="1" smtClean="0">
                <a:solidFill>
                  <a:srgbClr val="00B050"/>
                </a:solidFill>
                <a:latin typeface="Calibri" panose="020F0502020204030204" pitchFamily="34" charset="0"/>
              </a:rPr>
              <a:t>Reboxetine</a:t>
            </a:r>
            <a:r>
              <a:rPr lang="tr-TR" dirty="0" smtClean="0">
                <a:solidFill>
                  <a:srgbClr val="00B050"/>
                </a:solidFill>
                <a:latin typeface="Calibri" panose="020F0502020204030204" pitchFamily="34" charset="0"/>
              </a:rPr>
              <a:t> </a:t>
            </a:r>
            <a:endParaRPr lang="tr-TR" dirty="0">
              <a:solidFill>
                <a:srgbClr val="00B050"/>
              </a:solidFill>
              <a:latin typeface="Calibri" panose="020F0502020204030204" pitchFamily="34" charset="0"/>
            </a:endParaRPr>
          </a:p>
        </p:txBody>
      </p:sp>
      <p:pic>
        <p:nvPicPr>
          <p:cNvPr id="5" name="Resim 4"/>
          <p:cNvPicPr>
            <a:picLocks noChangeAspect="1"/>
          </p:cNvPicPr>
          <p:nvPr/>
        </p:nvPicPr>
        <p:blipFill>
          <a:blip r:embed="rId2"/>
          <a:stretch>
            <a:fillRect/>
          </a:stretch>
        </p:blipFill>
        <p:spPr>
          <a:xfrm>
            <a:off x="4314268" y="404665"/>
            <a:ext cx="4873189" cy="4320479"/>
          </a:xfrm>
          <a:prstGeom prst="rect">
            <a:avLst/>
          </a:prstGeom>
        </p:spPr>
      </p:pic>
      <p:sp>
        <p:nvSpPr>
          <p:cNvPr id="6" name="Dikdörtgen 5"/>
          <p:cNvSpPr/>
          <p:nvPr/>
        </p:nvSpPr>
        <p:spPr>
          <a:xfrm>
            <a:off x="24655" y="2026295"/>
            <a:ext cx="4140995" cy="1077218"/>
          </a:xfrm>
          <a:prstGeom prst="rect">
            <a:avLst/>
          </a:prstGeom>
        </p:spPr>
        <p:txBody>
          <a:bodyPr wrap="square">
            <a:spAutoFit/>
          </a:bodyPr>
          <a:lstStyle/>
          <a:p>
            <a:r>
              <a:rPr lang="tr-TR" dirty="0" err="1" smtClean="0">
                <a:latin typeface="Calibri" panose="020F0502020204030204" pitchFamily="34" charset="0"/>
                <a:cs typeface="Calibri" panose="020F0502020204030204" pitchFamily="34" charset="0"/>
              </a:rPr>
              <a:t>Indication</a:t>
            </a:r>
            <a:r>
              <a:rPr lang="tr-TR" dirty="0" smtClean="0">
                <a:latin typeface="Calibri" panose="020F0502020204030204" pitchFamily="34" charset="0"/>
                <a:cs typeface="Calibri" panose="020F0502020204030204" pitchFamily="34" charset="0"/>
              </a:rPr>
              <a:t>:</a:t>
            </a:r>
          </a:p>
          <a:p>
            <a:r>
              <a:rPr lang="en-US" dirty="0" err="1" smtClean="0">
                <a:solidFill>
                  <a:srgbClr val="002060"/>
                </a:solidFill>
                <a:latin typeface="Calibri" panose="020F0502020204030204" pitchFamily="34" charset="0"/>
                <a:cs typeface="Calibri" panose="020F0502020204030204" pitchFamily="34" charset="0"/>
              </a:rPr>
              <a:t>maj</a:t>
            </a:r>
            <a:r>
              <a:rPr lang="tr-TR" dirty="0" smtClean="0">
                <a:solidFill>
                  <a:srgbClr val="002060"/>
                </a:solidFill>
                <a:latin typeface="Calibri" panose="020F0502020204030204" pitchFamily="34" charset="0"/>
                <a:cs typeface="Calibri" panose="020F0502020204030204" pitchFamily="34" charset="0"/>
              </a:rPr>
              <a:t>o</a:t>
            </a:r>
            <a:r>
              <a:rPr lang="en-US" dirty="0" smtClean="0">
                <a:solidFill>
                  <a:srgbClr val="002060"/>
                </a:solidFill>
                <a:latin typeface="Calibri" panose="020F0502020204030204" pitchFamily="34" charset="0"/>
                <a:cs typeface="Calibri" panose="020F0502020204030204" pitchFamily="34" charset="0"/>
              </a:rPr>
              <a:t>r </a:t>
            </a:r>
            <a:r>
              <a:rPr lang="en-US" dirty="0" err="1" smtClean="0">
                <a:solidFill>
                  <a:srgbClr val="002060"/>
                </a:solidFill>
                <a:latin typeface="Calibri" panose="020F0502020204030204" pitchFamily="34" charset="0"/>
                <a:cs typeface="Calibri" panose="020F0502020204030204" pitchFamily="34" charset="0"/>
              </a:rPr>
              <a:t>depres</a:t>
            </a:r>
            <a:r>
              <a:rPr lang="tr-TR" dirty="0" err="1" smtClean="0">
                <a:solidFill>
                  <a:srgbClr val="002060"/>
                </a:solidFill>
                <a:latin typeface="Calibri" panose="020F0502020204030204" pitchFamily="34" charset="0"/>
                <a:cs typeface="Calibri" panose="020F0502020204030204" pitchFamily="34" charset="0"/>
              </a:rPr>
              <a:t>sion</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314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15</a:t>
            </a:fld>
            <a:endParaRPr lang="en-US"/>
          </a:p>
        </p:txBody>
      </p:sp>
      <p:pic>
        <p:nvPicPr>
          <p:cNvPr id="1026" name="Picture 2" descr="cocaine mechanism of acti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920" y="2060848"/>
            <a:ext cx="5381457" cy="392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cain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3" y="116632"/>
            <a:ext cx="4799583" cy="320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0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182563" y="750888"/>
            <a:ext cx="9450321" cy="452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lnSpc>
                <a:spcPct val="150000"/>
              </a:lnSpc>
            </a:pPr>
            <a:r>
              <a:rPr lang="tr-TR" i="1" dirty="0" err="1" smtClean="0">
                <a:solidFill>
                  <a:srgbClr val="FF00FF"/>
                </a:solidFill>
              </a:rPr>
              <a:t>Cocaine</a:t>
            </a:r>
            <a:endParaRPr lang="tr-TR" i="1" dirty="0">
              <a:solidFill>
                <a:srgbClr val="FF00FF"/>
              </a:solidFill>
            </a:endParaRPr>
          </a:p>
          <a:p>
            <a:pPr marL="457200" indent="-457200" eaLnBrk="1" hangingPunct="1">
              <a:lnSpc>
                <a:spcPct val="150000"/>
              </a:lnSpc>
              <a:buFont typeface="Arial" panose="020B0604020202020204" pitchFamily="34" charset="0"/>
              <a:buChar char="•"/>
            </a:pPr>
            <a:r>
              <a:rPr lang="tr-TR" dirty="0" err="1" smtClean="0"/>
              <a:t>Local</a:t>
            </a:r>
            <a:r>
              <a:rPr lang="tr-TR" dirty="0" smtClean="0"/>
              <a:t> </a:t>
            </a:r>
            <a:r>
              <a:rPr lang="tr-TR" dirty="0" err="1" smtClean="0"/>
              <a:t>anesthetic</a:t>
            </a:r>
            <a:r>
              <a:rPr lang="tr-TR" dirty="0" smtClean="0"/>
              <a:t>; </a:t>
            </a:r>
            <a:r>
              <a:rPr lang="tr-TR" dirty="0" err="1" smtClean="0"/>
              <a:t>inhibits</a:t>
            </a:r>
            <a:r>
              <a:rPr lang="tr-TR" dirty="0" smtClean="0"/>
              <a:t> NE </a:t>
            </a:r>
            <a:r>
              <a:rPr lang="tr-TR" dirty="0" err="1" smtClean="0"/>
              <a:t>and</a:t>
            </a:r>
            <a:r>
              <a:rPr lang="tr-TR" dirty="0" smtClean="0"/>
              <a:t> </a:t>
            </a:r>
            <a:r>
              <a:rPr lang="tr-TR" dirty="0" err="1" smtClean="0"/>
              <a:t>dopamine</a:t>
            </a:r>
            <a:r>
              <a:rPr lang="tr-TR" dirty="0" smtClean="0"/>
              <a:t> </a:t>
            </a:r>
          </a:p>
          <a:p>
            <a:pPr eaLnBrk="1" hangingPunct="1">
              <a:lnSpc>
                <a:spcPct val="150000"/>
              </a:lnSpc>
            </a:pPr>
            <a:r>
              <a:rPr lang="tr-TR" dirty="0" err="1" smtClean="0"/>
              <a:t>reuptake</a:t>
            </a:r>
            <a:r>
              <a:rPr lang="tr-TR" dirty="0" smtClean="0"/>
              <a:t>  </a:t>
            </a:r>
            <a:endParaRPr lang="tr-TR" dirty="0"/>
          </a:p>
          <a:p>
            <a:pPr marL="457200" indent="-457200" eaLnBrk="1" hangingPunct="1">
              <a:lnSpc>
                <a:spcPct val="150000"/>
              </a:lnSpc>
              <a:buFont typeface="Arial" panose="020B0604020202020204" pitchFamily="34" charset="0"/>
              <a:buChar char="•"/>
            </a:pPr>
            <a:r>
              <a:rPr lang="tr-TR" dirty="0" err="1" smtClean="0"/>
              <a:t>Inhibiton</a:t>
            </a:r>
            <a:r>
              <a:rPr lang="tr-TR" dirty="0" smtClean="0"/>
              <a:t> of </a:t>
            </a:r>
            <a:r>
              <a:rPr lang="tr-TR" dirty="0" err="1" smtClean="0"/>
              <a:t>reuptake</a:t>
            </a:r>
            <a:r>
              <a:rPr lang="tr-TR" dirty="0" smtClean="0"/>
              <a:t> in «</a:t>
            </a:r>
            <a:r>
              <a:rPr lang="tr-TR" i="1" dirty="0" err="1" smtClean="0"/>
              <a:t>pleasure</a:t>
            </a:r>
            <a:r>
              <a:rPr lang="tr-TR" i="1" dirty="0" smtClean="0"/>
              <a:t> </a:t>
            </a:r>
            <a:r>
              <a:rPr lang="tr-TR" i="1" dirty="0" err="1" smtClean="0"/>
              <a:t>centers</a:t>
            </a:r>
            <a:r>
              <a:rPr lang="tr-TR" dirty="0" smtClean="0"/>
              <a:t> » </a:t>
            </a:r>
          </a:p>
          <a:p>
            <a:pPr eaLnBrk="1" hangingPunct="1">
              <a:lnSpc>
                <a:spcPct val="150000"/>
              </a:lnSpc>
            </a:pPr>
            <a:r>
              <a:rPr lang="tr-TR" dirty="0" smtClean="0"/>
              <a:t>is </a:t>
            </a:r>
            <a:r>
              <a:rPr lang="tr-TR" dirty="0" err="1" smtClean="0"/>
              <a:t>the</a:t>
            </a:r>
            <a:r>
              <a:rPr lang="tr-TR" dirty="0" smtClean="0"/>
              <a:t> </a:t>
            </a:r>
            <a:r>
              <a:rPr lang="tr-TR" dirty="0" err="1" smtClean="0"/>
              <a:t>reason</a:t>
            </a:r>
            <a:r>
              <a:rPr lang="tr-TR" dirty="0" smtClean="0"/>
              <a:t> </a:t>
            </a:r>
            <a:r>
              <a:rPr lang="tr-TR" dirty="0" err="1" smtClean="0"/>
              <a:t>for</a:t>
            </a:r>
            <a:r>
              <a:rPr lang="tr-TR" dirty="0" smtClean="0"/>
              <a:t> </a:t>
            </a:r>
            <a:r>
              <a:rPr lang="tr-TR" dirty="0" err="1" smtClean="0"/>
              <a:t>abuse</a:t>
            </a:r>
            <a:endParaRPr lang="tr-TR" dirty="0" smtClean="0"/>
          </a:p>
          <a:p>
            <a:pPr marL="457200" indent="-457200" eaLnBrk="1" hangingPunct="1">
              <a:lnSpc>
                <a:spcPct val="150000"/>
              </a:lnSpc>
              <a:buFont typeface="Arial" pitchFamily="34" charset="0"/>
              <a:buChar char="•"/>
            </a:pPr>
            <a:r>
              <a:rPr lang="tr-TR" dirty="0" smtClean="0"/>
              <a:t>No </a:t>
            </a:r>
            <a:r>
              <a:rPr lang="tr-TR" dirty="0" err="1" smtClean="0"/>
              <a:t>preps</a:t>
            </a:r>
            <a:r>
              <a:rPr lang="tr-TR" dirty="0" smtClean="0"/>
              <a:t> </a:t>
            </a:r>
            <a:r>
              <a:rPr lang="tr-TR" dirty="0" err="1" smtClean="0"/>
              <a:t>available</a:t>
            </a:r>
            <a:r>
              <a:rPr lang="tr-TR" dirty="0" smtClean="0"/>
              <a:t> in </a:t>
            </a:r>
            <a:r>
              <a:rPr lang="tr-TR" dirty="0" err="1" smtClean="0"/>
              <a:t>Turkey</a:t>
            </a:r>
            <a:endParaRPr lang="en-US" dirty="0"/>
          </a:p>
        </p:txBody>
      </p:sp>
    </p:spTree>
    <p:extLst>
      <p:ext uri="{BB962C8B-B14F-4D97-AF65-F5344CB8AC3E}">
        <p14:creationId xmlns:p14="http://schemas.microsoft.com/office/powerpoint/2010/main" val="72566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72E1A6C-658C-4E8F-ADAE-F97B69650308}"/>
              </a:ext>
            </a:extLst>
          </p:cNvPr>
          <p:cNvSpPr txBox="1"/>
          <p:nvPr/>
        </p:nvSpPr>
        <p:spPr>
          <a:xfrm>
            <a:off x="3080792" y="260648"/>
            <a:ext cx="3851119" cy="584775"/>
          </a:xfrm>
          <a:prstGeom prst="rect">
            <a:avLst/>
          </a:prstGeom>
          <a:solidFill>
            <a:srgbClr val="FF0000"/>
          </a:solidFill>
        </p:spPr>
        <p:txBody>
          <a:bodyPr wrap="none" rtlCol="0">
            <a:spAutoFit/>
          </a:bodyPr>
          <a:lstStyle/>
          <a:p>
            <a:pPr algn="l"/>
            <a:r>
              <a:rPr lang="tr-TR" dirty="0">
                <a:solidFill>
                  <a:schemeClr val="bg1"/>
                </a:solidFill>
                <a:latin typeface="Calibri" panose="020F0502020204030204" pitchFamily="34" charset="0"/>
              </a:rPr>
              <a:t>DOPAMINE AGONISTS</a:t>
            </a:r>
          </a:p>
        </p:txBody>
      </p:sp>
      <p:sp>
        <p:nvSpPr>
          <p:cNvPr id="5" name="Metin kutusu 4">
            <a:extLst>
              <a:ext uri="{FF2B5EF4-FFF2-40B4-BE49-F238E27FC236}">
                <a16:creationId xmlns:a16="http://schemas.microsoft.com/office/drawing/2014/main" id="{050B2DC0-3BC3-4FB4-A442-033A46533A3A}"/>
              </a:ext>
            </a:extLst>
          </p:cNvPr>
          <p:cNvSpPr txBox="1"/>
          <p:nvPr/>
        </p:nvSpPr>
        <p:spPr>
          <a:xfrm>
            <a:off x="416496" y="1124744"/>
            <a:ext cx="9175140" cy="1569660"/>
          </a:xfrm>
          <a:prstGeom prst="rect">
            <a:avLst/>
          </a:prstGeom>
          <a:solidFill>
            <a:srgbClr val="00B050"/>
          </a:solidFill>
        </p:spPr>
        <p:txBody>
          <a:bodyPr wrap="none" rtlCol="0">
            <a:spAutoFit/>
          </a:bodyPr>
          <a:lstStyle/>
          <a:p>
            <a:pPr algn="l"/>
            <a:r>
              <a:rPr lang="tr-TR" dirty="0">
                <a:solidFill>
                  <a:schemeClr val="bg1"/>
                </a:solidFill>
                <a:effectLst>
                  <a:outerShdw blurRad="38100" dist="38100" dir="2700000" algn="tl">
                    <a:srgbClr val="000000">
                      <a:alpha val="43137"/>
                    </a:srgbClr>
                  </a:outerShdw>
                </a:effectLst>
                <a:latin typeface="Calibri" panose="020F0502020204030204" pitchFamily="34" charset="0"/>
              </a:rPr>
              <a:t>LEVODOPA</a:t>
            </a:r>
            <a:r>
              <a:rPr lang="tr-TR" dirty="0">
                <a:solidFill>
                  <a:schemeClr val="bg1"/>
                </a:solidFill>
                <a:latin typeface="Calibri" panose="020F0502020204030204" pitchFamily="34" charset="0"/>
              </a:rPr>
              <a:t>—</a:t>
            </a:r>
            <a:r>
              <a:rPr lang="tr-TR" dirty="0" err="1">
                <a:solidFill>
                  <a:schemeClr val="bg1"/>
                </a:solidFill>
                <a:latin typeface="Calibri" panose="020F0502020204030204" pitchFamily="34" charset="0"/>
              </a:rPr>
              <a:t>converted</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to</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dopamine</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and</a:t>
            </a:r>
            <a:r>
              <a:rPr lang="tr-TR" dirty="0">
                <a:solidFill>
                  <a:schemeClr val="bg1"/>
                </a:solidFill>
                <a:latin typeface="Calibri" panose="020F0502020204030204" pitchFamily="34" charset="0"/>
              </a:rPr>
              <a:t> </a:t>
            </a:r>
            <a:r>
              <a:rPr lang="tr-TR" dirty="0" err="1">
                <a:solidFill>
                  <a:schemeClr val="bg1"/>
                </a:solidFill>
                <a:effectLst>
                  <a:outerShdw blurRad="38100" dist="38100" dir="2700000" algn="tl">
                    <a:srgbClr val="000000">
                      <a:alpha val="43137"/>
                    </a:srgbClr>
                  </a:outerShdw>
                </a:effectLst>
                <a:latin typeface="Calibri" panose="020F0502020204030204" pitchFamily="34" charset="0"/>
              </a:rPr>
              <a:t>dopamine</a:t>
            </a:r>
            <a:r>
              <a:rPr lang="tr-TR" dirty="0">
                <a:solidFill>
                  <a:schemeClr val="bg1"/>
                </a:solidFill>
                <a:effectLst>
                  <a:outerShdw blurRad="38100" dist="38100" dir="2700000" algn="tl">
                    <a:srgbClr val="000000">
                      <a:alpha val="43137"/>
                    </a:srgbClr>
                  </a:outerShdw>
                </a:effectLst>
                <a:latin typeface="Calibri" panose="020F0502020204030204" pitchFamily="34" charset="0"/>
              </a:rPr>
              <a:t> </a:t>
            </a:r>
          </a:p>
          <a:p>
            <a:pPr algn="l"/>
            <a:r>
              <a:rPr lang="tr-TR" dirty="0" err="1">
                <a:solidFill>
                  <a:schemeClr val="bg1"/>
                </a:solidFill>
                <a:effectLst>
                  <a:outerShdw blurRad="38100" dist="38100" dir="2700000" algn="tl">
                    <a:srgbClr val="000000">
                      <a:alpha val="43137"/>
                    </a:srgbClr>
                  </a:outerShdw>
                </a:effectLst>
                <a:latin typeface="Calibri" panose="020F0502020204030204" pitchFamily="34" charset="0"/>
              </a:rPr>
              <a:t>agonists</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with</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central</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actions</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are</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used</a:t>
            </a:r>
            <a:r>
              <a:rPr lang="tr-TR" dirty="0">
                <a:solidFill>
                  <a:schemeClr val="bg1"/>
                </a:solidFill>
                <a:latin typeface="Calibri" panose="020F0502020204030204" pitchFamily="34" charset="0"/>
              </a:rPr>
              <a:t> in PARKINSON…</a:t>
            </a:r>
          </a:p>
          <a:p>
            <a:pPr algn="l"/>
            <a:r>
              <a:rPr lang="tr-TR" dirty="0" err="1">
                <a:solidFill>
                  <a:schemeClr val="bg1"/>
                </a:solidFill>
                <a:latin typeface="Calibri" panose="020F0502020204030204" pitchFamily="34" charset="0"/>
              </a:rPr>
              <a:t>stay</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tuned</a:t>
            </a:r>
            <a:endParaRPr lang="tr-TR" dirty="0">
              <a:solidFill>
                <a:schemeClr val="bg1"/>
              </a:solidFill>
              <a:latin typeface="Calibri" panose="020F0502020204030204" pitchFamily="34" charset="0"/>
            </a:endParaRPr>
          </a:p>
        </p:txBody>
      </p:sp>
      <p:sp>
        <p:nvSpPr>
          <p:cNvPr id="6" name="Metin kutusu 5">
            <a:extLst>
              <a:ext uri="{FF2B5EF4-FFF2-40B4-BE49-F238E27FC236}">
                <a16:creationId xmlns:a16="http://schemas.microsoft.com/office/drawing/2014/main" id="{D47266A1-DF65-44C9-A8E0-B9E361C198EE}"/>
              </a:ext>
            </a:extLst>
          </p:cNvPr>
          <p:cNvSpPr txBox="1"/>
          <p:nvPr/>
        </p:nvSpPr>
        <p:spPr>
          <a:xfrm>
            <a:off x="400850" y="3212976"/>
            <a:ext cx="8810361" cy="1569660"/>
          </a:xfrm>
          <a:prstGeom prst="rect">
            <a:avLst/>
          </a:prstGeom>
          <a:solidFill>
            <a:srgbClr val="00B050"/>
          </a:solidFill>
        </p:spPr>
        <p:txBody>
          <a:bodyPr wrap="none" rtlCol="0">
            <a:spAutoFit/>
          </a:bodyPr>
          <a:lstStyle/>
          <a:p>
            <a:pPr algn="l"/>
            <a:r>
              <a:rPr lang="tr-TR" dirty="0">
                <a:solidFill>
                  <a:srgbClr val="FFFF00"/>
                </a:solidFill>
                <a:latin typeface="Calibri" panose="020F0502020204030204" pitchFamily="34" charset="0"/>
              </a:rPr>
              <a:t>FENOLDOPAM</a:t>
            </a:r>
            <a:r>
              <a:rPr lang="tr-TR" dirty="0">
                <a:solidFill>
                  <a:schemeClr val="bg1"/>
                </a:solidFill>
                <a:latin typeface="Calibri" panose="020F0502020204030204" pitchFamily="34" charset="0"/>
              </a:rPr>
              <a:t> is a </a:t>
            </a:r>
            <a:r>
              <a:rPr lang="tr-TR" dirty="0" err="1">
                <a:solidFill>
                  <a:schemeClr val="bg1"/>
                </a:solidFill>
                <a:latin typeface="Calibri" panose="020F0502020204030204" pitchFamily="34" charset="0"/>
              </a:rPr>
              <a:t>selective</a:t>
            </a:r>
            <a:r>
              <a:rPr lang="tr-TR" dirty="0">
                <a:solidFill>
                  <a:schemeClr val="bg1"/>
                </a:solidFill>
                <a:latin typeface="Calibri" panose="020F0502020204030204" pitchFamily="34" charset="0"/>
              </a:rPr>
              <a:t> </a:t>
            </a:r>
            <a:r>
              <a:rPr lang="tr-TR" dirty="0">
                <a:solidFill>
                  <a:srgbClr val="FFFF00"/>
                </a:solidFill>
                <a:latin typeface="Calibri" panose="020F0502020204030204" pitchFamily="34" charset="0"/>
              </a:rPr>
              <a:t>D1 </a:t>
            </a:r>
            <a:r>
              <a:rPr lang="tr-TR" dirty="0" err="1">
                <a:solidFill>
                  <a:schemeClr val="bg1"/>
                </a:solidFill>
                <a:latin typeface="Calibri" panose="020F0502020204030204" pitchFamily="34" charset="0"/>
              </a:rPr>
              <a:t>agonist</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and</a:t>
            </a:r>
            <a:r>
              <a:rPr lang="tr-TR" dirty="0">
                <a:solidFill>
                  <a:schemeClr val="bg1"/>
                </a:solidFill>
                <a:latin typeface="Calibri" panose="020F0502020204030204" pitchFamily="34" charset="0"/>
              </a:rPr>
              <a:t> </a:t>
            </a:r>
            <a:r>
              <a:rPr lang="tr-TR" dirty="0" err="1">
                <a:solidFill>
                  <a:schemeClr val="bg1"/>
                </a:solidFill>
                <a:latin typeface="Calibri" panose="020F0502020204030204" pitchFamily="34" charset="0"/>
              </a:rPr>
              <a:t>induces</a:t>
            </a:r>
            <a:r>
              <a:rPr lang="tr-TR" dirty="0">
                <a:solidFill>
                  <a:schemeClr val="bg1"/>
                </a:solidFill>
                <a:latin typeface="Calibri" panose="020F0502020204030204" pitchFamily="34" charset="0"/>
              </a:rPr>
              <a:t> </a:t>
            </a:r>
          </a:p>
          <a:p>
            <a:pPr algn="l"/>
            <a:r>
              <a:rPr lang="tr-TR" dirty="0" err="1">
                <a:solidFill>
                  <a:schemeClr val="bg1"/>
                </a:solidFill>
                <a:latin typeface="Calibri" panose="020F0502020204030204" pitchFamily="34" charset="0"/>
              </a:rPr>
              <a:t>vasodilation</a:t>
            </a:r>
            <a:endParaRPr lang="tr-TR" dirty="0">
              <a:solidFill>
                <a:schemeClr val="bg1"/>
              </a:solidFill>
              <a:latin typeface="Calibri" panose="020F0502020204030204" pitchFamily="34" charset="0"/>
            </a:endParaRPr>
          </a:p>
          <a:p>
            <a:pPr algn="l"/>
            <a:r>
              <a:rPr lang="tr-TR" dirty="0" err="1">
                <a:solidFill>
                  <a:srgbClr val="FFFF00"/>
                </a:solidFill>
                <a:latin typeface="Calibri" panose="020F0502020204030204" pitchFamily="34" charset="0"/>
              </a:rPr>
              <a:t>indication</a:t>
            </a:r>
            <a:r>
              <a:rPr lang="tr-TR" dirty="0">
                <a:solidFill>
                  <a:srgbClr val="FFFF00"/>
                </a:solidFill>
                <a:latin typeface="Calibri" panose="020F0502020204030204" pitchFamily="34" charset="0"/>
              </a:rPr>
              <a:t>: severe </a:t>
            </a:r>
            <a:r>
              <a:rPr lang="tr-TR" dirty="0" err="1">
                <a:solidFill>
                  <a:srgbClr val="FFFF00"/>
                </a:solidFill>
                <a:latin typeface="Calibri" panose="020F0502020204030204" pitchFamily="34" charset="0"/>
              </a:rPr>
              <a:t>hypertension</a:t>
            </a:r>
            <a:endParaRPr lang="tr-TR"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87001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18</a:t>
            </a:fld>
            <a:endParaRPr lang="en-US"/>
          </a:p>
        </p:txBody>
      </p:sp>
      <p:sp>
        <p:nvSpPr>
          <p:cNvPr id="4" name="Metin kutusu 3">
            <a:extLst>
              <a:ext uri="{FF2B5EF4-FFF2-40B4-BE49-F238E27FC236}">
                <a16:creationId xmlns:a16="http://schemas.microsoft.com/office/drawing/2014/main" id="{4D5BFA58-99C0-46DB-9EA5-70BDB5137F3C}"/>
              </a:ext>
            </a:extLst>
          </p:cNvPr>
          <p:cNvSpPr txBox="1"/>
          <p:nvPr/>
        </p:nvSpPr>
        <p:spPr>
          <a:xfrm>
            <a:off x="374124" y="1988840"/>
            <a:ext cx="9036576"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SYMPATHOMIMETICS</a:t>
            </a:r>
          </a:p>
        </p:txBody>
      </p:sp>
    </p:spTree>
    <p:extLst>
      <p:ext uri="{BB962C8B-B14F-4D97-AF65-F5344CB8AC3E}">
        <p14:creationId xmlns:p14="http://schemas.microsoft.com/office/powerpoint/2010/main" val="54009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D5BFA58-99C0-46DB-9EA5-70BDB5137F3C}"/>
              </a:ext>
            </a:extLst>
          </p:cNvPr>
          <p:cNvSpPr txBox="1"/>
          <p:nvPr/>
        </p:nvSpPr>
        <p:spPr>
          <a:xfrm>
            <a:off x="488504" y="188640"/>
            <a:ext cx="9036576"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SYMPATHOMIMETICS</a:t>
            </a:r>
          </a:p>
        </p:txBody>
      </p:sp>
      <p:sp>
        <p:nvSpPr>
          <p:cNvPr id="5" name="Metin kutusu 4">
            <a:extLst>
              <a:ext uri="{FF2B5EF4-FFF2-40B4-BE49-F238E27FC236}">
                <a16:creationId xmlns:a16="http://schemas.microsoft.com/office/drawing/2014/main" id="{F23255E1-6472-4C0D-A0C3-E1F30020A698}"/>
              </a:ext>
            </a:extLst>
          </p:cNvPr>
          <p:cNvSpPr txBox="1"/>
          <p:nvPr/>
        </p:nvSpPr>
        <p:spPr>
          <a:xfrm>
            <a:off x="416496" y="1052736"/>
            <a:ext cx="2167388" cy="584775"/>
          </a:xfrm>
          <a:prstGeom prst="rect">
            <a:avLst/>
          </a:prstGeom>
          <a:noFill/>
        </p:spPr>
        <p:txBody>
          <a:bodyPr wrap="none" rtlCol="0">
            <a:spAutoFit/>
          </a:bodyPr>
          <a:lstStyle/>
          <a:p>
            <a:pPr algn="l"/>
            <a:r>
              <a:rPr lang="tr-TR" dirty="0" err="1">
                <a:solidFill>
                  <a:srgbClr val="FF0000"/>
                </a:solidFill>
                <a:latin typeface="Calibri" panose="020F0502020204030204" pitchFamily="34" charset="0"/>
              </a:rPr>
              <a:t>Anaphylaxis</a:t>
            </a:r>
            <a:endParaRPr lang="tr-TR" dirty="0">
              <a:solidFill>
                <a:srgbClr val="FF0000"/>
              </a:solidFill>
              <a:latin typeface="Calibri" panose="020F0502020204030204" pitchFamily="34" charset="0"/>
            </a:endParaRPr>
          </a:p>
        </p:txBody>
      </p:sp>
      <p:pic>
        <p:nvPicPr>
          <p:cNvPr id="7" name="Resim 6">
            <a:extLst>
              <a:ext uri="{FF2B5EF4-FFF2-40B4-BE49-F238E27FC236}">
                <a16:creationId xmlns:a16="http://schemas.microsoft.com/office/drawing/2014/main" id="{5AEE5550-95AC-4B3E-ABBF-D9D5FF8CA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694" y="683322"/>
            <a:ext cx="6076950" cy="4562475"/>
          </a:xfrm>
          <a:prstGeom prst="rect">
            <a:avLst/>
          </a:prstGeom>
        </p:spPr>
      </p:pic>
      <p:sp>
        <p:nvSpPr>
          <p:cNvPr id="8" name="Metin kutusu 7">
            <a:extLst>
              <a:ext uri="{FF2B5EF4-FFF2-40B4-BE49-F238E27FC236}">
                <a16:creationId xmlns:a16="http://schemas.microsoft.com/office/drawing/2014/main" id="{435408E3-419F-4AC4-AE17-63E49DE45437}"/>
              </a:ext>
            </a:extLst>
          </p:cNvPr>
          <p:cNvSpPr txBox="1"/>
          <p:nvPr/>
        </p:nvSpPr>
        <p:spPr>
          <a:xfrm>
            <a:off x="0" y="1901847"/>
            <a:ext cx="3968779" cy="2554545"/>
          </a:xfrm>
          <a:prstGeom prst="rect">
            <a:avLst/>
          </a:prstGeom>
          <a:noFill/>
        </p:spPr>
        <p:txBody>
          <a:bodyPr wrap="none" rtlCol="0">
            <a:spAutoFit/>
          </a:bodyPr>
          <a:lstStyle/>
          <a:p>
            <a:pPr marL="457200" indent="-457200" algn="l">
              <a:buFont typeface="Arial" panose="020B0604020202020204" pitchFamily="34" charset="0"/>
              <a:buChar char="•"/>
            </a:pPr>
            <a:r>
              <a:rPr lang="tr-TR" dirty="0" err="1">
                <a:solidFill>
                  <a:schemeClr val="tx1"/>
                </a:solidFill>
                <a:latin typeface="Calibri" panose="020F0502020204030204" pitchFamily="34" charset="0"/>
              </a:rPr>
              <a:t>bronchospasm</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err="1">
                <a:solidFill>
                  <a:schemeClr val="tx1"/>
                </a:solidFill>
                <a:latin typeface="Calibri" panose="020F0502020204030204" pitchFamily="34" charset="0"/>
              </a:rPr>
              <a:t>mucous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membrane</a:t>
            </a:r>
            <a:r>
              <a:rPr lang="tr-TR" dirty="0">
                <a:solidFill>
                  <a:schemeClr val="tx1"/>
                </a:solidFill>
                <a:latin typeface="Calibri" panose="020F0502020204030204" pitchFamily="34" charset="0"/>
              </a:rPr>
              <a:t> </a:t>
            </a:r>
          </a:p>
          <a:p>
            <a:pPr algn="l"/>
            <a:r>
              <a:rPr lang="tr-TR" dirty="0" err="1">
                <a:solidFill>
                  <a:schemeClr val="tx1"/>
                </a:solidFill>
                <a:latin typeface="Calibri" panose="020F0502020204030204" pitchFamily="34" charset="0"/>
              </a:rPr>
              <a:t>congestion</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err="1">
                <a:solidFill>
                  <a:schemeClr val="tx1"/>
                </a:solidFill>
                <a:latin typeface="Calibri" panose="020F0502020204030204" pitchFamily="34" charset="0"/>
              </a:rPr>
              <a:t>angioedema</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a:solidFill>
                  <a:schemeClr val="tx1"/>
                </a:solidFill>
                <a:latin typeface="Calibri" panose="020F0502020204030204" pitchFamily="34" charset="0"/>
              </a:rPr>
              <a:t>severe </a:t>
            </a:r>
            <a:r>
              <a:rPr lang="tr-TR" dirty="0" err="1">
                <a:solidFill>
                  <a:schemeClr val="tx1"/>
                </a:solidFill>
                <a:latin typeface="Calibri" panose="020F0502020204030204" pitchFamily="34" charset="0"/>
              </a:rPr>
              <a:t>hypotension</a:t>
            </a:r>
            <a:endParaRPr lang="tr-TR" dirty="0">
              <a:solidFill>
                <a:schemeClr val="tx1"/>
              </a:solidFill>
              <a:latin typeface="Calibri" panose="020F0502020204030204" pitchFamily="34" charset="0"/>
            </a:endParaRPr>
          </a:p>
        </p:txBody>
      </p:sp>
      <p:pic>
        <p:nvPicPr>
          <p:cNvPr id="12" name="Resim 11">
            <a:extLst>
              <a:ext uri="{FF2B5EF4-FFF2-40B4-BE49-F238E27FC236}">
                <a16:creationId xmlns:a16="http://schemas.microsoft.com/office/drawing/2014/main" id="{CEBA29F2-F9BE-41F3-BF39-80B6C1DE4185}"/>
              </a:ext>
            </a:extLst>
          </p:cNvPr>
          <p:cNvPicPr>
            <a:picLocks noChangeAspect="1"/>
          </p:cNvPicPr>
          <p:nvPr/>
        </p:nvPicPr>
        <p:blipFill rotWithShape="1">
          <a:blip r:embed="rId3">
            <a:extLst>
              <a:ext uri="{28A0092B-C50C-407E-A947-70E740481C1C}">
                <a14:useLocalDpi xmlns:a14="http://schemas.microsoft.com/office/drawing/2010/main" val="0"/>
              </a:ext>
            </a:extLst>
          </a:blip>
          <a:srcRect l="10782" t="43700" r="8913" b="31100"/>
          <a:stretch/>
        </p:blipFill>
        <p:spPr>
          <a:xfrm>
            <a:off x="5529064" y="5009405"/>
            <a:ext cx="3096344" cy="1728192"/>
          </a:xfrm>
          <a:prstGeom prst="rect">
            <a:avLst/>
          </a:prstGeom>
        </p:spPr>
      </p:pic>
    </p:spTree>
    <p:extLst>
      <p:ext uri="{BB962C8B-B14F-4D97-AF65-F5344CB8AC3E}">
        <p14:creationId xmlns:p14="http://schemas.microsoft.com/office/powerpoint/2010/main" val="122918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27313" y="333375"/>
            <a:ext cx="4676280" cy="584775"/>
          </a:xfrm>
          <a:prstGeom prst="rect">
            <a:avLst/>
          </a:prstGeom>
          <a:noFill/>
        </p:spPr>
        <p:txBody>
          <a:bodyPr wrap="none">
            <a:spAutoFit/>
          </a:bodyPr>
          <a:lstStyle/>
          <a:p>
            <a:pPr>
              <a:defRPr/>
            </a:pPr>
            <a:r>
              <a:rPr lang="tr-TR" cap="all" spc="300" dirty="0"/>
              <a:t>CATECHOLAMINES</a:t>
            </a:r>
            <a:endParaRPr lang="en-US" cap="all" spc="300" dirty="0"/>
          </a:p>
        </p:txBody>
      </p:sp>
      <p:sp>
        <p:nvSpPr>
          <p:cNvPr id="5" name="Metin kutusu 4"/>
          <p:cNvSpPr txBox="1"/>
          <p:nvPr/>
        </p:nvSpPr>
        <p:spPr>
          <a:xfrm>
            <a:off x="1136576" y="1203900"/>
            <a:ext cx="1068387" cy="708025"/>
          </a:xfrm>
          <a:prstGeom prst="rect">
            <a:avLst/>
          </a:prstGeom>
          <a:solidFill>
            <a:schemeClr val="accent2"/>
          </a:solidFill>
        </p:spPr>
        <p:txBody>
          <a:bodyPr wrap="none">
            <a:spAutoFit/>
          </a:bodyPr>
          <a:lstStyle/>
          <a:p>
            <a:pPr>
              <a:defRPr/>
            </a:pPr>
            <a:r>
              <a:rPr lang="tr-TR" sz="4000" spc="600" dirty="0">
                <a:solidFill>
                  <a:schemeClr val="bg1"/>
                </a:solidFill>
              </a:rPr>
              <a:t>NE</a:t>
            </a:r>
            <a:endParaRPr lang="en-US" sz="4000" spc="600" dirty="0">
              <a:solidFill>
                <a:schemeClr val="bg1"/>
              </a:solidFill>
            </a:endParaRPr>
          </a:p>
        </p:txBody>
      </p:sp>
      <p:sp>
        <p:nvSpPr>
          <p:cNvPr id="6" name="Metin kutusu 5"/>
          <p:cNvSpPr txBox="1"/>
          <p:nvPr/>
        </p:nvSpPr>
        <p:spPr>
          <a:xfrm>
            <a:off x="4376738" y="1374775"/>
            <a:ext cx="3831498" cy="707886"/>
          </a:xfrm>
          <a:prstGeom prst="rect">
            <a:avLst/>
          </a:prstGeom>
          <a:solidFill>
            <a:schemeClr val="accent2"/>
          </a:solidFill>
        </p:spPr>
        <p:txBody>
          <a:bodyPr wrap="none">
            <a:spAutoFit/>
          </a:bodyPr>
          <a:lstStyle/>
          <a:p>
            <a:pPr>
              <a:defRPr/>
            </a:pPr>
            <a:r>
              <a:rPr lang="tr-TR" sz="4000" spc="600" dirty="0" err="1">
                <a:solidFill>
                  <a:schemeClr val="bg1"/>
                </a:solidFill>
              </a:rPr>
              <a:t>Epinephrine</a:t>
            </a:r>
            <a:endParaRPr lang="en-US" sz="4000" spc="600" dirty="0">
              <a:solidFill>
                <a:schemeClr val="bg1"/>
              </a:solidFill>
            </a:endParaRPr>
          </a:p>
        </p:txBody>
      </p:sp>
      <p:sp>
        <p:nvSpPr>
          <p:cNvPr id="8" name="Metin kutusu 7"/>
          <p:cNvSpPr txBox="1"/>
          <p:nvPr/>
        </p:nvSpPr>
        <p:spPr>
          <a:xfrm>
            <a:off x="5526327" y="2746657"/>
            <a:ext cx="3070071" cy="707886"/>
          </a:xfrm>
          <a:prstGeom prst="rect">
            <a:avLst/>
          </a:prstGeom>
          <a:solidFill>
            <a:schemeClr val="accent2"/>
          </a:solidFill>
        </p:spPr>
        <p:txBody>
          <a:bodyPr wrap="none">
            <a:spAutoFit/>
          </a:bodyPr>
          <a:lstStyle>
            <a:defPPr>
              <a:defRPr lang="en-US"/>
            </a:defPPr>
            <a:lvl1pPr>
              <a:defRPr sz="4000" spc="600">
                <a:solidFill>
                  <a:schemeClr val="bg1"/>
                </a:solidFill>
              </a:defRPr>
            </a:lvl1pPr>
          </a:lstStyle>
          <a:p>
            <a:r>
              <a:rPr lang="tr-TR"/>
              <a:t>Dopamine</a:t>
            </a:r>
            <a:endParaRPr lang="en-US" dirty="0"/>
          </a:p>
        </p:txBody>
      </p:sp>
      <p:sp>
        <p:nvSpPr>
          <p:cNvPr id="9" name="Metin kutusu 8"/>
          <p:cNvSpPr txBox="1"/>
          <p:nvPr/>
        </p:nvSpPr>
        <p:spPr>
          <a:xfrm>
            <a:off x="614170" y="2304970"/>
            <a:ext cx="3762568" cy="707886"/>
          </a:xfrm>
          <a:prstGeom prst="rect">
            <a:avLst/>
          </a:prstGeom>
          <a:solidFill>
            <a:srgbClr val="00B0F0"/>
          </a:solidFill>
        </p:spPr>
        <p:txBody>
          <a:bodyPr wrap="none">
            <a:spAutoFit/>
          </a:bodyPr>
          <a:lstStyle>
            <a:defPPr>
              <a:defRPr lang="en-US"/>
            </a:defPPr>
            <a:lvl1pPr>
              <a:defRPr sz="4000" spc="600">
                <a:solidFill>
                  <a:schemeClr val="bg1"/>
                </a:solidFill>
              </a:defRPr>
            </a:lvl1pPr>
          </a:lstStyle>
          <a:p>
            <a:r>
              <a:rPr lang="tr-TR" dirty="0" err="1"/>
              <a:t>Dobutamine</a:t>
            </a:r>
            <a:endParaRPr lang="en-US" dirty="0"/>
          </a:p>
        </p:txBody>
      </p:sp>
      <p:sp>
        <p:nvSpPr>
          <p:cNvPr id="10" name="Metin kutusu 9"/>
          <p:cNvSpPr txBox="1"/>
          <p:nvPr/>
        </p:nvSpPr>
        <p:spPr>
          <a:xfrm>
            <a:off x="1258172" y="5564188"/>
            <a:ext cx="6845144" cy="1077218"/>
          </a:xfrm>
          <a:prstGeom prst="rect">
            <a:avLst/>
          </a:prstGeom>
          <a:solidFill>
            <a:schemeClr val="accent1">
              <a:lumMod val="50000"/>
            </a:schemeClr>
          </a:solidFill>
        </p:spPr>
        <p:txBody>
          <a:bodyPr wrap="none">
            <a:spAutoFit/>
          </a:bodyPr>
          <a:lstStyle/>
          <a:p>
            <a:pPr algn="ctr">
              <a:defRPr/>
            </a:pPr>
            <a:r>
              <a:rPr lang="tr-TR" dirty="0">
                <a:solidFill>
                  <a:schemeClr val="bg1"/>
                </a:solidFill>
              </a:rPr>
              <a:t>No oral </a:t>
            </a:r>
            <a:r>
              <a:rPr lang="tr-TR" dirty="0" err="1">
                <a:solidFill>
                  <a:schemeClr val="bg1"/>
                </a:solidFill>
              </a:rPr>
              <a:t>use</a:t>
            </a:r>
            <a:endParaRPr lang="tr-TR" dirty="0">
              <a:solidFill>
                <a:schemeClr val="bg1"/>
              </a:solidFill>
            </a:endParaRPr>
          </a:p>
          <a:p>
            <a:pPr algn="ctr">
              <a:defRPr/>
            </a:pPr>
            <a:r>
              <a:rPr lang="tr-TR" dirty="0" err="1">
                <a:solidFill>
                  <a:schemeClr val="bg1"/>
                </a:solidFill>
              </a:rPr>
              <a:t>subcut</a:t>
            </a:r>
            <a:r>
              <a:rPr lang="tr-TR" dirty="0">
                <a:solidFill>
                  <a:schemeClr val="bg1"/>
                </a:solidFill>
              </a:rPr>
              <a:t> </a:t>
            </a:r>
            <a:r>
              <a:rPr lang="tr-TR" dirty="0" err="1">
                <a:solidFill>
                  <a:schemeClr val="bg1"/>
                </a:solidFill>
              </a:rPr>
              <a:t>absorption</a:t>
            </a:r>
            <a:r>
              <a:rPr lang="tr-TR" dirty="0">
                <a:solidFill>
                  <a:schemeClr val="bg1"/>
                </a:solidFill>
              </a:rPr>
              <a:t> &lt; im </a:t>
            </a:r>
            <a:r>
              <a:rPr lang="tr-TR" dirty="0" err="1">
                <a:solidFill>
                  <a:schemeClr val="bg1"/>
                </a:solidFill>
              </a:rPr>
              <a:t>absorption</a:t>
            </a:r>
            <a:endParaRPr lang="en-US" dirty="0">
              <a:solidFill>
                <a:schemeClr val="bg1"/>
              </a:solidFill>
            </a:endParaRPr>
          </a:p>
        </p:txBody>
      </p:sp>
      <p:sp>
        <p:nvSpPr>
          <p:cNvPr id="11" name="Metin kutusu 10">
            <a:extLst>
              <a:ext uri="{FF2B5EF4-FFF2-40B4-BE49-F238E27FC236}">
                <a16:creationId xmlns:a16="http://schemas.microsoft.com/office/drawing/2014/main" id="{DBFC2F5B-4C0E-4DB8-9CB3-9C1DEC5C432F}"/>
              </a:ext>
            </a:extLst>
          </p:cNvPr>
          <p:cNvSpPr txBox="1"/>
          <p:nvPr/>
        </p:nvSpPr>
        <p:spPr>
          <a:xfrm>
            <a:off x="4965453" y="3971465"/>
            <a:ext cx="4504759" cy="707886"/>
          </a:xfrm>
          <a:prstGeom prst="rect">
            <a:avLst/>
          </a:prstGeom>
          <a:solidFill>
            <a:srgbClr val="00B0F0"/>
          </a:solidFill>
        </p:spPr>
        <p:txBody>
          <a:bodyPr wrap="none">
            <a:spAutoFit/>
          </a:bodyPr>
          <a:lstStyle/>
          <a:p>
            <a:pPr>
              <a:defRPr/>
            </a:pPr>
            <a:r>
              <a:rPr lang="tr-TR" sz="4000" spc="600" dirty="0" err="1">
                <a:solidFill>
                  <a:schemeClr val="bg1"/>
                </a:solidFill>
              </a:rPr>
              <a:t>Isoproterenol</a:t>
            </a:r>
            <a:endParaRPr lang="en-US" sz="4000" spc="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20</a:t>
            </a:fld>
            <a:endParaRPr lang="en-US"/>
          </a:p>
        </p:txBody>
      </p:sp>
      <p:pic>
        <p:nvPicPr>
          <p:cNvPr id="4" name="Resim 3"/>
          <p:cNvPicPr>
            <a:picLocks noChangeAspect="1"/>
          </p:cNvPicPr>
          <p:nvPr/>
        </p:nvPicPr>
        <p:blipFill>
          <a:blip r:embed="rId2"/>
          <a:stretch>
            <a:fillRect/>
          </a:stretch>
        </p:blipFill>
        <p:spPr>
          <a:xfrm>
            <a:off x="5673080" y="95836"/>
            <a:ext cx="3824635" cy="6656718"/>
          </a:xfrm>
          <a:prstGeom prst="rect">
            <a:avLst/>
          </a:prstGeom>
        </p:spPr>
      </p:pic>
      <p:sp>
        <p:nvSpPr>
          <p:cNvPr id="5" name="Metin kutusu 4"/>
          <p:cNvSpPr txBox="1"/>
          <p:nvPr/>
        </p:nvSpPr>
        <p:spPr>
          <a:xfrm>
            <a:off x="128464" y="692696"/>
            <a:ext cx="4708212" cy="1569660"/>
          </a:xfrm>
          <a:prstGeom prst="rect">
            <a:avLst/>
          </a:prstGeom>
          <a:noFill/>
        </p:spPr>
        <p:txBody>
          <a:bodyPr wrap="none" rtlCol="0">
            <a:spAutoFit/>
          </a:bodyPr>
          <a:lstStyle/>
          <a:p>
            <a:pPr algn="l"/>
            <a:r>
              <a:rPr lang="tr-TR" b="1" spc="300" dirty="0" err="1" smtClean="0">
                <a:solidFill>
                  <a:srgbClr val="CC00CC"/>
                </a:solidFill>
                <a:effectLst>
                  <a:outerShdw blurRad="38100" dist="38100" dir="2700000" algn="tl">
                    <a:srgbClr val="000000">
                      <a:alpha val="43137"/>
                    </a:srgbClr>
                  </a:outerShdw>
                </a:effectLst>
                <a:latin typeface="Calibri" panose="020F0502020204030204" pitchFamily="34" charset="0"/>
              </a:rPr>
              <a:t>Ephedrine</a:t>
            </a:r>
            <a:endParaRPr lang="tr-TR" b="1" spc="300" dirty="0" smtClean="0">
              <a:solidFill>
                <a:srgbClr val="CC00CC"/>
              </a:solidFill>
              <a:effectLst>
                <a:outerShdw blurRad="38100" dist="38100" dir="2700000" algn="tl">
                  <a:srgbClr val="000000">
                    <a:alpha val="43137"/>
                  </a:srgbClr>
                </a:outerShdw>
              </a:effectLst>
              <a:latin typeface="Calibri" panose="020F0502020204030204" pitchFamily="34" charset="0"/>
            </a:endParaRPr>
          </a:p>
          <a:p>
            <a:pPr algn="l"/>
            <a:r>
              <a:rPr lang="tr-TR" spc="300" dirty="0" smtClean="0">
                <a:solidFill>
                  <a:schemeClr val="tx1"/>
                </a:solidFill>
                <a:effectLst>
                  <a:outerShdw blurRad="38100" dist="38100" dir="2700000" algn="tl">
                    <a:srgbClr val="000000">
                      <a:alpha val="43137"/>
                    </a:srgbClr>
                  </a:outerShdw>
                </a:effectLst>
                <a:latin typeface="Calibri" panose="020F0502020204030204" pitchFamily="34" charset="0"/>
              </a:rPr>
              <a:t>(</a:t>
            </a:r>
            <a:r>
              <a:rPr lang="tr-TR" spc="300" dirty="0" err="1" smtClean="0">
                <a:solidFill>
                  <a:schemeClr val="tx1"/>
                </a:solidFill>
                <a:effectLst>
                  <a:outerShdw blurRad="38100" dist="38100" dir="2700000" algn="tl">
                    <a:srgbClr val="000000">
                      <a:alpha val="43137"/>
                    </a:srgbClr>
                  </a:outerShdw>
                </a:effectLst>
                <a:latin typeface="Calibri" panose="020F0502020204030204" pitchFamily="34" charset="0"/>
              </a:rPr>
              <a:t>Only</a:t>
            </a:r>
            <a:r>
              <a:rPr lang="tr-TR" spc="3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tr-TR" spc="300" dirty="0" err="1" smtClean="0">
                <a:solidFill>
                  <a:schemeClr val="tx1"/>
                </a:solidFill>
                <a:effectLst>
                  <a:outerShdw blurRad="38100" dist="38100" dir="2700000" algn="tl">
                    <a:srgbClr val="000000">
                      <a:alpha val="43137"/>
                    </a:srgbClr>
                  </a:outerShdw>
                </a:effectLst>
                <a:latin typeface="Calibri" panose="020F0502020204030204" pitchFamily="34" charset="0"/>
              </a:rPr>
              <a:t>parenteral</a:t>
            </a:r>
            <a:r>
              <a:rPr lang="tr-TR" spc="3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tr-TR" spc="300" dirty="0" err="1" smtClean="0">
                <a:solidFill>
                  <a:schemeClr val="tx1"/>
                </a:solidFill>
                <a:effectLst>
                  <a:outerShdw blurRad="38100" dist="38100" dir="2700000" algn="tl">
                    <a:srgbClr val="000000">
                      <a:alpha val="43137"/>
                    </a:srgbClr>
                  </a:outerShdw>
                </a:effectLst>
                <a:latin typeface="Calibri" panose="020F0502020204030204" pitchFamily="34" charset="0"/>
              </a:rPr>
              <a:t>prep</a:t>
            </a:r>
            <a:r>
              <a:rPr lang="tr-TR" spc="300" dirty="0" smtClean="0">
                <a:solidFill>
                  <a:schemeClr val="tx1"/>
                </a:solidFill>
                <a:effectLst>
                  <a:outerShdw blurRad="38100" dist="38100" dir="2700000" algn="tl">
                    <a:srgbClr val="000000">
                      <a:alpha val="43137"/>
                    </a:srgbClr>
                  </a:outerShdw>
                </a:effectLst>
                <a:latin typeface="Calibri" panose="020F0502020204030204" pitchFamily="34" charset="0"/>
              </a:rPr>
              <a:t> </a:t>
            </a:r>
          </a:p>
          <a:p>
            <a:pPr algn="l"/>
            <a:r>
              <a:rPr lang="tr-TR" spc="300" dirty="0" err="1" smtClean="0">
                <a:solidFill>
                  <a:schemeClr val="tx1"/>
                </a:solidFill>
                <a:effectLst>
                  <a:outerShdw blurRad="38100" dist="38100" dir="2700000" algn="tl">
                    <a:srgbClr val="000000">
                      <a:alpha val="43137"/>
                    </a:srgbClr>
                  </a:outerShdw>
                </a:effectLst>
                <a:latin typeface="Calibri" panose="020F0502020204030204" pitchFamily="34" charset="0"/>
              </a:rPr>
              <a:t>available</a:t>
            </a:r>
            <a:r>
              <a:rPr lang="tr-TR" spc="300" dirty="0" smtClean="0">
                <a:solidFill>
                  <a:schemeClr val="tx1"/>
                </a:solidFill>
                <a:effectLst>
                  <a:outerShdw blurRad="38100" dist="38100" dir="2700000" algn="tl">
                    <a:srgbClr val="000000">
                      <a:alpha val="43137"/>
                    </a:srgbClr>
                  </a:outerShdw>
                </a:effectLst>
                <a:latin typeface="Calibri" panose="020F0502020204030204" pitchFamily="34" charset="0"/>
              </a:rPr>
              <a:t> in </a:t>
            </a:r>
            <a:r>
              <a:rPr lang="tr-TR" spc="300" dirty="0" err="1" smtClean="0">
                <a:solidFill>
                  <a:schemeClr val="tx1"/>
                </a:solidFill>
                <a:effectLst>
                  <a:outerShdw blurRad="38100" dist="38100" dir="2700000" algn="tl">
                    <a:srgbClr val="000000">
                      <a:alpha val="43137"/>
                    </a:srgbClr>
                  </a:outerShdw>
                </a:effectLst>
                <a:latin typeface="Calibri" panose="020F0502020204030204" pitchFamily="34" charset="0"/>
              </a:rPr>
              <a:t>Turkey</a:t>
            </a:r>
            <a:r>
              <a:rPr lang="tr-TR" spc="300" dirty="0" smtClean="0">
                <a:solidFill>
                  <a:schemeClr val="tx1"/>
                </a:solidFill>
                <a:effectLst>
                  <a:outerShdw blurRad="38100" dist="38100" dir="2700000" algn="tl">
                    <a:srgbClr val="000000">
                      <a:alpha val="43137"/>
                    </a:srgbClr>
                  </a:outerShdw>
                </a:effectLst>
                <a:latin typeface="Calibri" panose="020F0502020204030204" pitchFamily="34" charset="0"/>
              </a:rPr>
              <a:t>)</a:t>
            </a:r>
            <a:endParaRPr lang="en-US" spc="300" dirty="0" err="1" smtClean="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83684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A7C0D4-C85D-4D15-A066-D7DA3B4AE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966" y="13946"/>
            <a:ext cx="3855697" cy="6858000"/>
          </a:xfrm>
          <a:prstGeom prst="rect">
            <a:avLst/>
          </a:prstGeom>
        </p:spPr>
      </p:pic>
      <p:pic>
        <p:nvPicPr>
          <p:cNvPr id="5" name="Resim 4">
            <a:extLst>
              <a:ext uri="{FF2B5EF4-FFF2-40B4-BE49-F238E27FC236}">
                <a16:creationId xmlns:a16="http://schemas.microsoft.com/office/drawing/2014/main" id="{BF4CEA9D-D27D-4193-8E88-B36F347C7923}"/>
              </a:ext>
            </a:extLst>
          </p:cNvPr>
          <p:cNvPicPr>
            <a:picLocks noChangeAspect="1"/>
          </p:cNvPicPr>
          <p:nvPr/>
        </p:nvPicPr>
        <p:blipFill rotWithShape="1">
          <a:blip r:embed="rId3">
            <a:extLst>
              <a:ext uri="{28A0092B-C50C-407E-A947-70E740481C1C}">
                <a14:useLocalDpi xmlns:a14="http://schemas.microsoft.com/office/drawing/2010/main" val="0"/>
              </a:ext>
            </a:extLst>
          </a:blip>
          <a:srcRect t="46850" r="3311" b="33201"/>
          <a:stretch/>
        </p:blipFill>
        <p:spPr>
          <a:xfrm>
            <a:off x="1424608" y="1988840"/>
            <a:ext cx="3728049" cy="1368152"/>
          </a:xfrm>
          <a:prstGeom prst="rect">
            <a:avLst/>
          </a:prstGeom>
        </p:spPr>
      </p:pic>
    </p:spTree>
    <p:extLst>
      <p:ext uri="{BB962C8B-B14F-4D97-AF65-F5344CB8AC3E}">
        <p14:creationId xmlns:p14="http://schemas.microsoft.com/office/powerpoint/2010/main" val="159275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325438" y="188913"/>
            <a:ext cx="180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endParaRPr lang="tr-TR"/>
          </a:p>
        </p:txBody>
      </p:sp>
      <p:pic>
        <p:nvPicPr>
          <p:cNvPr id="6" name="Resim 5">
            <a:extLst>
              <a:ext uri="{FF2B5EF4-FFF2-40B4-BE49-F238E27FC236}">
                <a16:creationId xmlns:a16="http://schemas.microsoft.com/office/drawing/2014/main" id="{A9879063-6115-4EE7-B036-A6D3E38628AD}"/>
              </a:ext>
            </a:extLst>
          </p:cNvPr>
          <p:cNvPicPr>
            <a:picLocks noChangeAspect="1"/>
          </p:cNvPicPr>
          <p:nvPr/>
        </p:nvPicPr>
        <p:blipFill rotWithShape="1">
          <a:blip r:embed="rId2">
            <a:extLst>
              <a:ext uri="{28A0092B-C50C-407E-A947-70E740481C1C}">
                <a14:useLocalDpi xmlns:a14="http://schemas.microsoft.com/office/drawing/2010/main" val="0"/>
              </a:ext>
            </a:extLst>
          </a:blip>
          <a:srcRect t="36350" r="1443" b="29000"/>
          <a:stretch/>
        </p:blipFill>
        <p:spPr>
          <a:xfrm>
            <a:off x="5817096" y="4253446"/>
            <a:ext cx="3800057" cy="2376264"/>
          </a:xfrm>
          <a:prstGeom prst="rect">
            <a:avLst/>
          </a:prstGeom>
        </p:spPr>
      </p:pic>
      <p:pic>
        <p:nvPicPr>
          <p:cNvPr id="2" name="Resim 1"/>
          <p:cNvPicPr>
            <a:picLocks noChangeAspect="1"/>
          </p:cNvPicPr>
          <p:nvPr/>
        </p:nvPicPr>
        <p:blipFill>
          <a:blip r:embed="rId3"/>
          <a:stretch>
            <a:fillRect/>
          </a:stretch>
        </p:blipFill>
        <p:spPr>
          <a:xfrm>
            <a:off x="200472" y="1700808"/>
            <a:ext cx="8826123" cy="2808312"/>
          </a:xfrm>
          <a:prstGeom prst="rect">
            <a:avLst/>
          </a:prstGeom>
        </p:spPr>
      </p:pic>
      <p:sp>
        <p:nvSpPr>
          <p:cNvPr id="3" name="Metin kutusu 2"/>
          <p:cNvSpPr txBox="1"/>
          <p:nvPr/>
        </p:nvSpPr>
        <p:spPr>
          <a:xfrm>
            <a:off x="234132" y="357416"/>
            <a:ext cx="8959119" cy="584775"/>
          </a:xfrm>
          <a:prstGeom prst="rect">
            <a:avLst/>
          </a:prstGeom>
          <a:noFill/>
        </p:spPr>
        <p:txBody>
          <a:bodyPr wrap="none" rtlCol="0">
            <a:spAutoFit/>
          </a:bodyPr>
          <a:lstStyle/>
          <a:p>
            <a:pPr algn="l"/>
            <a:r>
              <a:rPr lang="tr-TR" dirty="0" err="1" smtClean="0">
                <a:solidFill>
                  <a:schemeClr val="tx1"/>
                </a:solidFill>
                <a:latin typeface="Calibri" panose="020F0502020204030204" pitchFamily="34" charset="0"/>
              </a:rPr>
              <a:t>Epinephrine</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may</a:t>
            </a:r>
            <a:r>
              <a:rPr lang="tr-TR" dirty="0" smtClean="0">
                <a:solidFill>
                  <a:schemeClr val="tx1"/>
                </a:solidFill>
                <a:latin typeface="Calibri" panose="020F0502020204030204" pitchFamily="34" charset="0"/>
              </a:rPr>
              <a:t> be </a:t>
            </a:r>
            <a:r>
              <a:rPr lang="tr-TR" dirty="0" err="1" smtClean="0">
                <a:solidFill>
                  <a:schemeClr val="tx1"/>
                </a:solidFill>
                <a:latin typeface="Calibri" panose="020F0502020204030204" pitchFamily="34" charset="0"/>
              </a:rPr>
              <a:t>combined</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with</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local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anesthetics</a:t>
            </a:r>
            <a:endParaRPr lang="en-US"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734676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18E005D8-DBE8-4B2E-8A4A-011B00B052BA}" type="slidenum">
              <a:rPr lang="en-US" smtClean="0"/>
              <a:pPr>
                <a:defRPr/>
              </a:pPr>
              <a:t>23</a:t>
            </a:fld>
            <a:endParaRPr lang="en-US"/>
          </a:p>
        </p:txBody>
      </p:sp>
      <p:pic>
        <p:nvPicPr>
          <p:cNvPr id="5" name="Resim 4"/>
          <p:cNvPicPr>
            <a:picLocks noChangeAspect="1"/>
          </p:cNvPicPr>
          <p:nvPr/>
        </p:nvPicPr>
        <p:blipFill>
          <a:blip r:embed="rId2"/>
          <a:stretch>
            <a:fillRect/>
          </a:stretch>
        </p:blipFill>
        <p:spPr>
          <a:xfrm>
            <a:off x="4664875" y="188640"/>
            <a:ext cx="4767735" cy="4320480"/>
          </a:xfrm>
          <a:prstGeom prst="rect">
            <a:avLst/>
          </a:prstGeom>
        </p:spPr>
      </p:pic>
      <p:pic>
        <p:nvPicPr>
          <p:cNvPr id="6" name="Resim 5"/>
          <p:cNvPicPr>
            <a:picLocks noChangeAspect="1"/>
          </p:cNvPicPr>
          <p:nvPr/>
        </p:nvPicPr>
        <p:blipFill>
          <a:blip r:embed="rId3"/>
          <a:stretch>
            <a:fillRect/>
          </a:stretch>
        </p:blipFill>
        <p:spPr>
          <a:xfrm>
            <a:off x="776536" y="2276872"/>
            <a:ext cx="3400425" cy="3771900"/>
          </a:xfrm>
          <a:prstGeom prst="rect">
            <a:avLst/>
          </a:prstGeom>
        </p:spPr>
      </p:pic>
      <p:sp>
        <p:nvSpPr>
          <p:cNvPr id="7" name="Metin kutusu 6"/>
          <p:cNvSpPr txBox="1"/>
          <p:nvPr/>
        </p:nvSpPr>
        <p:spPr>
          <a:xfrm>
            <a:off x="579056" y="548680"/>
            <a:ext cx="3422925" cy="584775"/>
          </a:xfrm>
          <a:prstGeom prst="rect">
            <a:avLst/>
          </a:prstGeom>
          <a:noFill/>
        </p:spPr>
        <p:txBody>
          <a:bodyPr wrap="none" rtlCol="0">
            <a:spAutoFit/>
          </a:bodyPr>
          <a:lstStyle/>
          <a:p>
            <a:pPr algn="l"/>
            <a:r>
              <a:rPr lang="tr-TR" b="1" spc="300" dirty="0" err="1" smtClean="0">
                <a:solidFill>
                  <a:srgbClr val="CC00CC"/>
                </a:solidFill>
                <a:effectLst>
                  <a:outerShdw blurRad="38100" dist="38100" dir="2700000" algn="tl">
                    <a:srgbClr val="000000">
                      <a:alpha val="43137"/>
                    </a:srgbClr>
                  </a:outerShdw>
                </a:effectLst>
                <a:latin typeface="Calibri" panose="020F0502020204030204" pitchFamily="34" charset="0"/>
              </a:rPr>
              <a:t>Norepinephrine</a:t>
            </a:r>
            <a:endParaRPr lang="en-US" b="1" spc="300" dirty="0" err="1" smtClean="0">
              <a:solidFill>
                <a:srgbClr val="CC00CC"/>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0958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AC42FBC-14C3-4117-9395-4DD058909F6E}"/>
              </a:ext>
            </a:extLst>
          </p:cNvPr>
          <p:cNvSpPr txBox="1"/>
          <p:nvPr/>
        </p:nvSpPr>
        <p:spPr>
          <a:xfrm>
            <a:off x="488504" y="188640"/>
            <a:ext cx="9036576"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SYMPATHOMIMETICS</a:t>
            </a:r>
          </a:p>
        </p:txBody>
      </p:sp>
      <p:sp>
        <p:nvSpPr>
          <p:cNvPr id="6" name="Metin kutusu 5">
            <a:extLst>
              <a:ext uri="{FF2B5EF4-FFF2-40B4-BE49-F238E27FC236}">
                <a16:creationId xmlns:a16="http://schemas.microsoft.com/office/drawing/2014/main" id="{6B746DB1-7DA4-44AB-8B34-4A3AB098089F}"/>
              </a:ext>
            </a:extLst>
          </p:cNvPr>
          <p:cNvSpPr txBox="1"/>
          <p:nvPr/>
        </p:nvSpPr>
        <p:spPr>
          <a:xfrm>
            <a:off x="0" y="812576"/>
            <a:ext cx="4137286" cy="584775"/>
          </a:xfrm>
          <a:prstGeom prst="rect">
            <a:avLst/>
          </a:prstGeom>
          <a:noFill/>
        </p:spPr>
        <p:txBody>
          <a:bodyPr wrap="none" rtlCol="0">
            <a:spAutoFit/>
          </a:bodyPr>
          <a:lstStyle/>
          <a:p>
            <a:pPr algn="l"/>
            <a:r>
              <a:rPr lang="tr-TR" dirty="0" err="1">
                <a:solidFill>
                  <a:srgbClr val="FF0000"/>
                </a:solidFill>
                <a:latin typeface="Calibri" panose="020F0502020204030204" pitchFamily="34" charset="0"/>
              </a:rPr>
              <a:t>Pulmonary</a:t>
            </a:r>
            <a:r>
              <a:rPr lang="tr-TR" dirty="0">
                <a:solidFill>
                  <a:srgbClr val="FF0000"/>
                </a:solidFill>
                <a:latin typeface="Calibri" panose="020F0502020204030204" pitchFamily="34" charset="0"/>
              </a:rPr>
              <a:t> Applications</a:t>
            </a:r>
          </a:p>
        </p:txBody>
      </p:sp>
      <p:pic>
        <p:nvPicPr>
          <p:cNvPr id="7" name="Picture 2" descr="http://image.slidesharecdn.com/recentincopd-140507174825-phpapp01/95/recent-in-copd-62-638.jpg?cb=1399484968">
            <a:extLst>
              <a:ext uri="{FF2B5EF4-FFF2-40B4-BE49-F238E27FC236}">
                <a16:creationId xmlns:a16="http://schemas.microsoft.com/office/drawing/2014/main" id="{B66234C6-2E37-46C2-B5C9-A0AC18CCE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25" y="2800435"/>
            <a:ext cx="5122947" cy="38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6">
            <a:extLst>
              <a:ext uri="{FF2B5EF4-FFF2-40B4-BE49-F238E27FC236}">
                <a16:creationId xmlns:a16="http://schemas.microsoft.com/office/drawing/2014/main" id="{BD89CF00-7AC6-4999-BBE1-08BEE66E77A5}"/>
              </a:ext>
            </a:extLst>
          </p:cNvPr>
          <p:cNvSpPr txBox="1">
            <a:spLocks noChangeArrowheads="1"/>
          </p:cNvSpPr>
          <p:nvPr/>
        </p:nvSpPr>
        <p:spPr bwMode="auto">
          <a:xfrm>
            <a:off x="3536534" y="1174100"/>
            <a:ext cx="2522225" cy="3046988"/>
          </a:xfrm>
          <a:prstGeom prst="rect">
            <a:avLst/>
          </a:prstGeom>
          <a:solidFill>
            <a:schemeClr val="bg1">
              <a:alpha val="37000"/>
            </a:schemeClr>
          </a:solidFill>
          <a:ln>
            <a:noFill/>
          </a:ln>
          <a:extLst/>
        </p:spPr>
        <p:txBody>
          <a:bodyPr wrap="square">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tr-TR" dirty="0" err="1"/>
              <a:t>Salbutamol</a:t>
            </a:r>
            <a:endParaRPr lang="tr-TR" dirty="0"/>
          </a:p>
          <a:p>
            <a:pPr eaLnBrk="1" hangingPunct="1"/>
            <a:r>
              <a:rPr lang="tr-TR" dirty="0" err="1"/>
              <a:t>Terbutalin</a:t>
            </a:r>
            <a:endParaRPr lang="tr-TR" dirty="0"/>
          </a:p>
          <a:p>
            <a:pPr eaLnBrk="1" hangingPunct="1"/>
            <a:r>
              <a:rPr lang="tr-TR" dirty="0" err="1" smtClean="0">
                <a:solidFill>
                  <a:srgbClr val="FF0000"/>
                </a:solidFill>
              </a:rPr>
              <a:t>Fenoterol</a:t>
            </a:r>
            <a:endParaRPr lang="tr-TR" dirty="0" smtClean="0">
              <a:solidFill>
                <a:srgbClr val="FF0000"/>
              </a:solidFill>
            </a:endParaRPr>
          </a:p>
          <a:p>
            <a:pPr eaLnBrk="1" hangingPunct="1"/>
            <a:r>
              <a:rPr lang="tr-TR" dirty="0" err="1" smtClean="0">
                <a:solidFill>
                  <a:srgbClr val="FF0000"/>
                </a:solidFill>
              </a:rPr>
              <a:t>Vilanterol</a:t>
            </a:r>
            <a:endParaRPr lang="tr-TR" dirty="0" smtClean="0">
              <a:solidFill>
                <a:srgbClr val="FF0000"/>
              </a:solidFill>
            </a:endParaRPr>
          </a:p>
          <a:p>
            <a:pPr eaLnBrk="1" hangingPunct="1"/>
            <a:r>
              <a:rPr lang="tr-TR" dirty="0" err="1" smtClean="0">
                <a:solidFill>
                  <a:srgbClr val="FF0000"/>
                </a:solidFill>
              </a:rPr>
              <a:t>Indacaterol</a:t>
            </a:r>
            <a:endParaRPr lang="tr-TR" dirty="0" smtClean="0">
              <a:solidFill>
                <a:srgbClr val="FF0000"/>
              </a:solidFill>
            </a:endParaRPr>
          </a:p>
          <a:p>
            <a:pPr eaLnBrk="1" hangingPunct="1"/>
            <a:r>
              <a:rPr lang="tr-TR" dirty="0" err="1" smtClean="0">
                <a:solidFill>
                  <a:srgbClr val="FF0000"/>
                </a:solidFill>
              </a:rPr>
              <a:t>Olodaterol</a:t>
            </a:r>
            <a:endParaRPr lang="tr-TR" dirty="0">
              <a:solidFill>
                <a:srgbClr val="FF0000"/>
              </a:solidFill>
            </a:endParaRPr>
          </a:p>
        </p:txBody>
      </p:sp>
      <p:pic>
        <p:nvPicPr>
          <p:cNvPr id="10" name="Picture 6" descr="https://www.doctorfox.co.uk/news/wp-content/uploads/2013/05/ventolin-side-effects.jpg">
            <a:extLst>
              <a:ext uri="{FF2B5EF4-FFF2-40B4-BE49-F238E27FC236}">
                <a16:creationId xmlns:a16="http://schemas.microsoft.com/office/drawing/2014/main" id="{DD4646E0-B9F0-4374-95B4-B28C15325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975" y="4394833"/>
            <a:ext cx="27082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a:extLst>
              <a:ext uri="{FF2B5EF4-FFF2-40B4-BE49-F238E27FC236}">
                <a16:creationId xmlns:a16="http://schemas.microsoft.com/office/drawing/2014/main" id="{B8B796A1-3B98-430C-AC82-96144DF02DB0}"/>
              </a:ext>
            </a:extLst>
          </p:cNvPr>
          <p:cNvPicPr>
            <a:picLocks noChangeAspect="1"/>
          </p:cNvPicPr>
          <p:nvPr/>
        </p:nvPicPr>
        <p:blipFill rotWithShape="1">
          <a:blip r:embed="rId4">
            <a:extLst>
              <a:ext uri="{28A0092B-C50C-407E-A947-70E740481C1C}">
                <a14:useLocalDpi xmlns:a14="http://schemas.microsoft.com/office/drawing/2010/main" val="0"/>
              </a:ext>
            </a:extLst>
          </a:blip>
          <a:srcRect t="20778" r="1805" b="18815"/>
          <a:stretch/>
        </p:blipFill>
        <p:spPr>
          <a:xfrm>
            <a:off x="542926" y="1345447"/>
            <a:ext cx="2684621" cy="1651505"/>
          </a:xfrm>
          <a:prstGeom prst="rect">
            <a:avLst/>
          </a:prstGeom>
        </p:spPr>
      </p:pic>
      <p:pic>
        <p:nvPicPr>
          <p:cNvPr id="13" name="Resim 12">
            <a:extLst>
              <a:ext uri="{FF2B5EF4-FFF2-40B4-BE49-F238E27FC236}">
                <a16:creationId xmlns:a16="http://schemas.microsoft.com/office/drawing/2014/main" id="{930F107B-A6D3-4215-911C-FCB0DC1909D9}"/>
              </a:ext>
            </a:extLst>
          </p:cNvPr>
          <p:cNvPicPr>
            <a:picLocks noChangeAspect="1"/>
          </p:cNvPicPr>
          <p:nvPr/>
        </p:nvPicPr>
        <p:blipFill rotWithShape="1">
          <a:blip r:embed="rId5">
            <a:extLst>
              <a:ext uri="{28A0092B-C50C-407E-A947-70E740481C1C}">
                <a14:useLocalDpi xmlns:a14="http://schemas.microsoft.com/office/drawing/2010/main" val="0"/>
              </a:ext>
            </a:extLst>
          </a:blip>
          <a:srcRect t="38642" r="709" b="20601"/>
          <a:stretch/>
        </p:blipFill>
        <p:spPr>
          <a:xfrm>
            <a:off x="6140323" y="1053059"/>
            <a:ext cx="3828334" cy="2795131"/>
          </a:xfrm>
          <a:prstGeom prst="rect">
            <a:avLst/>
          </a:prstGeom>
        </p:spPr>
      </p:pic>
    </p:spTree>
    <p:extLst>
      <p:ext uri="{BB962C8B-B14F-4D97-AF65-F5344CB8AC3E}">
        <p14:creationId xmlns:p14="http://schemas.microsoft.com/office/powerpoint/2010/main" val="47000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25</a:t>
            </a:fld>
            <a:endParaRPr lang="en-US"/>
          </a:p>
        </p:txBody>
      </p:sp>
      <p:sp>
        <p:nvSpPr>
          <p:cNvPr id="5" name="Metin kutusu 4">
            <a:extLst>
              <a:ext uri="{FF2B5EF4-FFF2-40B4-BE49-F238E27FC236}">
                <a16:creationId xmlns:a16="http://schemas.microsoft.com/office/drawing/2014/main" id="{6B746DB1-7DA4-44AB-8B34-4A3AB098089F}"/>
              </a:ext>
            </a:extLst>
          </p:cNvPr>
          <p:cNvSpPr txBox="1"/>
          <p:nvPr/>
        </p:nvSpPr>
        <p:spPr>
          <a:xfrm>
            <a:off x="344488" y="260648"/>
            <a:ext cx="4239879" cy="584775"/>
          </a:xfrm>
          <a:prstGeom prst="rect">
            <a:avLst/>
          </a:prstGeom>
          <a:noFill/>
        </p:spPr>
        <p:txBody>
          <a:bodyPr wrap="none" rtlCol="0">
            <a:spAutoFit/>
          </a:bodyPr>
          <a:lstStyle/>
          <a:p>
            <a:pPr algn="l"/>
            <a:r>
              <a:rPr lang="tr-TR" dirty="0" err="1" smtClean="0">
                <a:solidFill>
                  <a:srgbClr val="FF0000"/>
                </a:solidFill>
                <a:latin typeface="Calibri" panose="020F0502020204030204" pitchFamily="34" charset="0"/>
              </a:rPr>
              <a:t>Pulmonary</a:t>
            </a:r>
            <a:r>
              <a:rPr lang="tr-TR" dirty="0" smtClean="0">
                <a:solidFill>
                  <a:srgbClr val="FF0000"/>
                </a:solidFill>
                <a:latin typeface="Calibri" panose="020F0502020204030204" pitchFamily="34" charset="0"/>
              </a:rPr>
              <a:t> </a:t>
            </a:r>
            <a:r>
              <a:rPr lang="tr-TR" dirty="0" err="1" smtClean="0">
                <a:solidFill>
                  <a:srgbClr val="FF0000"/>
                </a:solidFill>
                <a:latin typeface="Calibri" panose="020F0502020204030204" pitchFamily="34" charset="0"/>
              </a:rPr>
              <a:t>applications</a:t>
            </a:r>
            <a:endParaRPr lang="tr-TR" dirty="0">
              <a:solidFill>
                <a:srgbClr val="FF0000"/>
              </a:solidFill>
              <a:latin typeface="Calibri" panose="020F0502020204030204" pitchFamily="34" charset="0"/>
            </a:endParaRPr>
          </a:p>
        </p:txBody>
      </p:sp>
      <p:sp>
        <p:nvSpPr>
          <p:cNvPr id="6" name="Metin kutusu 5"/>
          <p:cNvSpPr txBox="1"/>
          <p:nvPr/>
        </p:nvSpPr>
        <p:spPr>
          <a:xfrm>
            <a:off x="6608" y="1412776"/>
            <a:ext cx="9309536" cy="3785652"/>
          </a:xfrm>
          <a:prstGeom prst="rect">
            <a:avLst/>
          </a:prstGeom>
          <a:noFill/>
        </p:spPr>
        <p:txBody>
          <a:bodyPr wrap="none" rtlCol="0">
            <a:spAutoFit/>
          </a:bodyPr>
          <a:lstStyle/>
          <a:p>
            <a:pPr marL="457200" indent="-457200" algn="l">
              <a:lnSpc>
                <a:spcPct val="150000"/>
              </a:lnSpc>
              <a:buFont typeface="Arial" panose="020B0604020202020204" pitchFamily="34" charset="0"/>
              <a:buChar char="•"/>
            </a:pPr>
            <a:r>
              <a:rPr lang="tr-TR" u="sng" dirty="0" err="1" smtClean="0">
                <a:solidFill>
                  <a:schemeClr val="tx1"/>
                </a:solidFill>
                <a:latin typeface="Calibri" panose="020F0502020204030204" pitchFamily="34" charset="0"/>
              </a:rPr>
              <a:t>Short-acting</a:t>
            </a:r>
            <a:r>
              <a:rPr lang="tr-TR" u="sng" dirty="0" smtClean="0">
                <a:solidFill>
                  <a:schemeClr val="tx1"/>
                </a:solidFill>
                <a:latin typeface="Calibri" panose="020F0502020204030204" pitchFamily="34" charset="0"/>
              </a:rPr>
              <a:t> </a:t>
            </a:r>
            <a:r>
              <a:rPr lang="el-GR" u="sng" dirty="0" smtClean="0">
                <a:solidFill>
                  <a:schemeClr val="tx1"/>
                </a:solidFill>
                <a:latin typeface="Calibri" panose="020F0502020204030204" pitchFamily="34" charset="0"/>
              </a:rPr>
              <a:t>β</a:t>
            </a:r>
            <a:r>
              <a:rPr lang="tr-TR" u="sng" dirty="0" smtClean="0">
                <a:solidFill>
                  <a:schemeClr val="tx1"/>
                </a:solidFill>
                <a:latin typeface="Calibri" panose="020F0502020204030204" pitchFamily="34" charset="0"/>
              </a:rPr>
              <a:t>2 </a:t>
            </a:r>
            <a:r>
              <a:rPr lang="tr-TR" u="sng" dirty="0" err="1" smtClean="0">
                <a:solidFill>
                  <a:schemeClr val="tx1"/>
                </a:solidFill>
                <a:latin typeface="Calibri" panose="020F0502020204030204" pitchFamily="34" charset="0"/>
              </a:rPr>
              <a:t>agonists</a:t>
            </a:r>
            <a:r>
              <a:rPr lang="tr-TR" u="sng" dirty="0" smtClean="0">
                <a:solidFill>
                  <a:schemeClr val="tx1"/>
                </a:solidFill>
                <a:latin typeface="Calibri" panose="020F0502020204030204" pitchFamily="34" charset="0"/>
              </a:rPr>
              <a:t> </a:t>
            </a:r>
            <a:r>
              <a:rPr lang="tr-TR" u="sng" dirty="0" err="1" smtClean="0">
                <a:solidFill>
                  <a:schemeClr val="tx1"/>
                </a:solidFill>
                <a:latin typeface="Calibri" panose="020F0502020204030204" pitchFamily="34" charset="0"/>
              </a:rPr>
              <a:t>may</a:t>
            </a:r>
            <a:r>
              <a:rPr lang="tr-TR" u="sng" dirty="0" smtClean="0">
                <a:solidFill>
                  <a:schemeClr val="tx1"/>
                </a:solidFill>
                <a:latin typeface="Calibri" panose="020F0502020204030204" pitchFamily="34" charset="0"/>
              </a:rPr>
              <a:t> be </a:t>
            </a:r>
            <a:r>
              <a:rPr lang="tr-TR" u="sng" dirty="0" err="1" smtClean="0">
                <a:solidFill>
                  <a:schemeClr val="tx1"/>
                </a:solidFill>
                <a:latin typeface="Calibri" panose="020F0502020204030204" pitchFamily="34" charset="0"/>
              </a:rPr>
              <a:t>used</a:t>
            </a:r>
            <a:r>
              <a:rPr lang="tr-TR" u="sng" dirty="0" smtClean="0">
                <a:solidFill>
                  <a:schemeClr val="tx1"/>
                </a:solidFill>
                <a:latin typeface="Calibri" panose="020F0502020204030204" pitchFamily="34" charset="0"/>
              </a:rPr>
              <a:t> </a:t>
            </a:r>
            <a:r>
              <a:rPr lang="tr-TR" u="sng" dirty="0" err="1" smtClean="0">
                <a:solidFill>
                  <a:schemeClr val="tx1"/>
                </a:solidFill>
                <a:latin typeface="Calibri" panose="020F0502020204030204" pitchFamily="34" charset="0"/>
              </a:rPr>
              <a:t>for</a:t>
            </a:r>
            <a:r>
              <a:rPr lang="tr-TR" u="sng" dirty="0" smtClean="0">
                <a:solidFill>
                  <a:schemeClr val="tx1"/>
                </a:solidFill>
                <a:latin typeface="Calibri" panose="020F0502020204030204" pitchFamily="34" charset="0"/>
              </a:rPr>
              <a:t> </a:t>
            </a:r>
            <a:r>
              <a:rPr lang="tr-TR" u="sng" dirty="0" err="1" smtClean="0">
                <a:solidFill>
                  <a:schemeClr val="tx1"/>
                </a:solidFill>
                <a:latin typeface="Calibri" panose="020F0502020204030204" pitchFamily="34" charset="0"/>
              </a:rPr>
              <a:t>the</a:t>
            </a:r>
            <a:r>
              <a:rPr lang="tr-TR" u="sng" dirty="0" smtClean="0">
                <a:solidFill>
                  <a:schemeClr val="tx1"/>
                </a:solidFill>
                <a:latin typeface="Calibri" panose="020F0502020204030204" pitchFamily="34" charset="0"/>
              </a:rPr>
              <a:t> </a:t>
            </a:r>
            <a:r>
              <a:rPr lang="tr-TR" u="sng" dirty="0" err="1" smtClean="0">
                <a:solidFill>
                  <a:schemeClr val="tx1"/>
                </a:solidFill>
                <a:latin typeface="Calibri" panose="020F0502020204030204" pitchFamily="34" charset="0"/>
              </a:rPr>
              <a:t>acute</a:t>
            </a:r>
            <a:r>
              <a:rPr lang="tr-TR" u="sng" dirty="0" smtClean="0">
                <a:solidFill>
                  <a:schemeClr val="tx1"/>
                </a:solidFill>
                <a:latin typeface="Calibri" panose="020F0502020204030204" pitchFamily="34" charset="0"/>
              </a:rPr>
              <a:t> </a:t>
            </a:r>
          </a:p>
          <a:p>
            <a:pPr algn="l">
              <a:lnSpc>
                <a:spcPct val="150000"/>
              </a:lnSpc>
            </a:pPr>
            <a:r>
              <a:rPr lang="tr-TR" u="sng" dirty="0" err="1" smtClean="0">
                <a:solidFill>
                  <a:schemeClr val="tx1"/>
                </a:solidFill>
                <a:latin typeface="Calibri" panose="020F0502020204030204" pitchFamily="34" charset="0"/>
              </a:rPr>
              <a:t>treatment</a:t>
            </a:r>
            <a:r>
              <a:rPr lang="tr-TR" u="sng" dirty="0" smtClean="0">
                <a:solidFill>
                  <a:schemeClr val="tx1"/>
                </a:solidFill>
                <a:latin typeface="Calibri" panose="020F0502020204030204" pitchFamily="34" charset="0"/>
              </a:rPr>
              <a:t> of </a:t>
            </a:r>
            <a:r>
              <a:rPr lang="tr-TR" u="sng" dirty="0" err="1" smtClean="0">
                <a:solidFill>
                  <a:schemeClr val="tx1"/>
                </a:solidFill>
                <a:latin typeface="Calibri" panose="020F0502020204030204" pitchFamily="34" charset="0"/>
              </a:rPr>
              <a:t>asthma</a:t>
            </a:r>
            <a:r>
              <a:rPr lang="tr-TR" u="sng" dirty="0" smtClean="0">
                <a:solidFill>
                  <a:schemeClr val="tx1"/>
                </a:solidFill>
                <a:latin typeface="Calibri" panose="020F0502020204030204" pitchFamily="34" charset="0"/>
              </a:rPr>
              <a:t> </a:t>
            </a:r>
            <a:r>
              <a:rPr lang="tr-TR" u="sng" dirty="0" err="1" smtClean="0">
                <a:solidFill>
                  <a:schemeClr val="tx1"/>
                </a:solidFill>
                <a:latin typeface="Calibri" panose="020F0502020204030204" pitchFamily="34" charset="0"/>
              </a:rPr>
              <a:t>symptoms</a:t>
            </a:r>
            <a:endParaRPr lang="tr-TR" dirty="0" smtClean="0">
              <a:solidFill>
                <a:schemeClr val="tx1"/>
              </a:solidFill>
              <a:latin typeface="Calibri" panose="020F0502020204030204" pitchFamily="34" charset="0"/>
            </a:endParaRP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Long-acting</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drugs</a:t>
            </a:r>
            <a:r>
              <a:rPr lang="tr-TR" dirty="0" smtClean="0">
                <a:solidFill>
                  <a:schemeClr val="tx1"/>
                </a:solidFill>
                <a:latin typeface="Calibri" panose="020F0502020204030204" pitchFamily="34" charset="0"/>
              </a:rPr>
              <a:t> MUST BE </a:t>
            </a:r>
            <a:r>
              <a:rPr lang="tr-TR" dirty="0" err="1" smtClean="0">
                <a:solidFill>
                  <a:schemeClr val="tx1"/>
                </a:solidFill>
                <a:latin typeface="Calibri" panose="020F0502020204030204" pitchFamily="34" charset="0"/>
              </a:rPr>
              <a:t>combined</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with</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steroids</a:t>
            </a:r>
            <a:r>
              <a:rPr lang="tr-TR" dirty="0" smtClean="0">
                <a:solidFill>
                  <a:schemeClr val="tx1"/>
                </a:solidFill>
                <a:latin typeface="Calibri" panose="020F0502020204030204" pitchFamily="34" charset="0"/>
              </a:rPr>
              <a:t> </a:t>
            </a: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Newest</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long-acting</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drug</a:t>
            </a:r>
            <a:r>
              <a:rPr lang="tr-TR" dirty="0" smtClean="0">
                <a:solidFill>
                  <a:schemeClr val="tx1"/>
                </a:solidFill>
                <a:latin typeface="Calibri" panose="020F0502020204030204" pitchFamily="34" charset="0"/>
              </a:rPr>
              <a:t> </a:t>
            </a:r>
            <a:r>
              <a:rPr lang="tr-TR" b="1" dirty="0" smtClean="0">
                <a:solidFill>
                  <a:srgbClr val="FF0000"/>
                </a:solidFill>
                <a:latin typeface="Calibri" panose="020F0502020204030204" pitchFamily="34" charset="0"/>
              </a:rPr>
              <a:t>VILANTEROL </a:t>
            </a:r>
            <a:r>
              <a:rPr lang="tr-TR" dirty="0" smtClean="0">
                <a:solidFill>
                  <a:schemeClr val="tx1"/>
                </a:solidFill>
                <a:latin typeface="Calibri" panose="020F0502020204030204" pitchFamily="34" charset="0"/>
              </a:rPr>
              <a:t>(COPD; 1x)</a:t>
            </a:r>
          </a:p>
          <a:p>
            <a:pPr algn="l">
              <a:lnSpc>
                <a:spcPct val="150000"/>
              </a:lnSpc>
            </a:pPr>
            <a:r>
              <a:rPr lang="tr-TR" dirty="0" smtClean="0">
                <a:solidFill>
                  <a:schemeClr val="tx1"/>
                </a:solidFill>
                <a:latin typeface="Calibri" panose="020F0502020204030204" pitchFamily="34" charset="0"/>
              </a:rPr>
              <a:t> </a:t>
            </a:r>
            <a:endParaRPr lang="en-US"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49467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descr="data:image/jpeg;base64,/9j/4AAQSkZJRgABAQAAAQABAAD/2wCEAAkGBxISEBIUExQUFhUXGBYXGBUYGBsZHBUYFxoWFxcXFBUYHSggGBwlHRwUITEhJSkuLjIuFx8zODMsNygtLisBCgoKDg0OGhAQGzYkICQ0NywsLDcyMjU0LCwsLDQwLCwwLTYsNCwsLCwuLCwsLSwwLCw0LCwsLCwuLCwsLCwsLv/AABEIAKgAqAMBIgACEQEDEQH/xAAbAAEAAgMBAQAAAAAAAAAAAAAABQYDBAcBAv/EAEIQAAIBAgQDBAYHBgQHAQAAAAECAwARBAUSIQYxURMiQXEyYYGRscEHIzNCUnKhFGKCkrLRJEPh8BUWNFOiwvEl/8QAGgEBAAMBAQEAAAAAAAAAAAAAAAECAwQFBv/EADQRAAIBAgIGCAUEAwAAAAAAAAABAgMRBDEFEiFBUaETMmGBkcHR4RRxsfDxJEJSkhUiI//aAAwDAQACEQMRAD8A7jSlKAUpSgFKUoBSlKAUpSgFKUoBSlKAUry9L0B7SvL17QClKUApSlAKUpQClQ3EOJnTR2DxqdyQ6khuVhqB7vnY1XJuKcTF/wBREyD/ALkf1ie0gd321lOqoZnXQwkqy/0avwvt8N/dcvd6VTYc+7RdSy3HUGtafOhf7Zfax+RqvTxNf8dVvbyZeya+DOo5svvFc8kz6He8q+wE/rWpJxPhxf60+xeXvNVeJjxNY6Kqvc/A6S2OjH3hXw2ZR/iv5CuZScX4e1u+fWLCtWTjOLwjc+b/AOlUeLjxNloaq9z8UdTbN4x191Ynz2MeB94Fcnl40vyhXpuSa134zl8I4x7Kq8ZE2joSe9c/Q62/EC3tp3/N/pWI8Q9FH6muQScX4k8tI8gP7VrScT4o/wCY3wqjxhtHQfFrmdkbPXPJfcp+dYznMh5nT7q4pLm87c5GPtNazYpyd2Jqjxb4czeOhaazfL3O3rxFo5yJ7SP719jjfDr6bIPWGv8ApXGWzKK5IgFj4FyfEEHl5i1Y2zezaliiXa21zflvVliZcSstE0nnF8l6nfcm4iw2KLCCQOVALAcwDtvUsK5X9DeMeabFs1u6kSiwtzaQ/KuqCu6lJyjdnzuMoqjWcI7vQUpStDlFKUoCu8VTMrQ2As1wTyI3W1j79q00JBuNjX1xySGwtvFnB58rKfDy6e6vlTv7arJEoo30kJpeDQAoIkuFAFzddzbxqlYZJ8QSIQdINi569B/9q58f4dliwwbcjWCQb87kb+VVzIs/iihXD4ntYwjF0miAOonl2i2vceBHrrkpU6TrvpD6GWIxMNHwdHPbd522sjxk1wS5dgACSTYWILDlyuASN6zR5HEwB7wBsRYm5uQosL9Tb2GpsT5btbFm1iACxWwPMWAG1/DlWCfM8vj2WdmWwsiIz3I6lmAA8K9r9PGOyMT5bWxlSe2c399hH43IGijeWGXWsYDOjCxCm4JU33t43/EK1lNwD1r7x2cSTqY0XsoTsb2DMOdrLsoJ58ybDesd7V8/jXSc/wDn3n3GhliVSfT918z6tXlfBlHUV9xqzeirN+VSfgK47HsNpZnqIWIA5nl/s1uLks5/yzbrcW+NfMOTYpvRgl/kI+Nq3l4Xx7842/jcf3q8abe5nLVxMI/vivn+TSTKXPNo1Fgblh43t8DQZWtiTPELGx3J69OYqUi4DxZ59kvm1/gK24/o7m+9PEPJWP8AatVQl/E5paQoLOqu5fkrxwsAO82oeOlT1G1/K59leSJhAPSlc+QAPzq2RfR0v38QT+WMD4sa24+AMMPSeZvaB8BV1h58Ec89KYZfvb7vZGz9DDoZMdoTSLQeJJP23OupVU+Bckhw3b9kpGrRqJYm9tdufmatgr0KUXGKTPm8bWjVrSnHLZ9BSlK0OUUpSgKrx0VthtQuTIQp6Ej9axGtjjqK8cB37soOwv4Hnfw9daCSkyOL8tJHLa9/bUMlEVxfkkmL0LGVBXvEsTyII2sKrk3ATqAZcREoJVfQY7sbDe48a6CPtT+X51H8WZimGwks0iF1SxKXtq3sBcg9a55UIzle209HD6RrUYKnF2XyXmUxeBsIF1SYk8gSFisd99wSf9K2W4UwELEN2rqoBLhl5kSG1lW/3G8elZ83zqCHKkxsMQk1rGqxux212VlJHiLb9bVZ8wnw8TwibSHmPYpcX1NYnT5bnc9fXUfD7MjSWkp36z5L6Irj5bl0V7wSGx0m7E2Pe57/ALr/AMvrqRwGAwpk0DCRrbVubNYobMOXPdP5vVXvEfFcGCkWPspZZXBfs4EDNpG2tuVbGdcQR4fEYOFlJfEsyg3toUWNzsb94gW8+lXVG27kYTxspK13/ZknHg4l9GOMeSgfKs2o1XsVxA4zSLBKilWiMrOSbi19gOXSp81pq2ONycsxevKUoQeE15evaUB4a+DX0a+TQEvw5yk81+dTVQ3Dg2k8x86masirFKUqQKUpQFX4+gdoYjHzSUN48rEHlv4+utFXPauvgApG9+o3HhVlzwXjHn8jVdWMBifUBb1D51DZKMl/rR+U/Kqp9Ljf/m9mDYyzQxj2tf5Vav8AOH5T8qr3HOVzYl8uSNCyLilllYWsqpbnfrc1EOsSzleCxEqaMpkB1Jj4iOmm7LIPK+lh5mrJ9KGZaswSUMoTAyQXW+7PK3aNpHqVFv5irNnPBrvnWGxyBdC96YE2OpAQpA8b3X3VpT/RwJ8JKJjEMbLIZGnALBNT6tK8jYDat9eN0ytj445lmy/M4cxQa4JAsEqjwF9veNweqkVV+Ps8ifMnl1MWws8EcYAOnTGWaZi3IHXpFuexroGK4MknnR58XJJChR1w4QBRIiqobVq3W4vpt4mtz/lLDfsIwchd4i+slm0tI5bWSWFrknpVVOKsCvQ4yL/mTFO8iII4EjUsQLltNgt+Z3q/NUFJwvl5xId4kOIYhxqYljosAwUnwsN63p87w6xzSNKoSFikjfhcWJU9TuNh1rOW21iUbtDVWbj/AAn7JNilEzRxMiHuaSxk9HTqIBHjWCbjeTs4tGCmE88hjhglIQuFUM8rG3dUXFNVk3LhSqLxDxPmUEmFjXD4dDiCqLqctaTu6wbW7o1Des2d8Sz4afLMPKyGWZ/8QUHd0khFC35Asef7tNRkXLlXjLYXNUjMeK2gz0QMx7DsLFfASWZw3ntb21Vc4yZZsHkzSNI82IkRW1OSNDEu5t17w3qyhxFzu/DbAo5BBFxuCCOXUVM1A8H4GOCAxRLpjU2Veg58zU9UEMUpSgFKUoCPzr7Mef8Aeqwr/XMtx6Km29xuRfoQflVj4gkKxAgX7w2vbrVf0nXe/dtytvfqD8qqyUff+av5TUT9IGJMeWYtgSD2ZUEbEFiBsalT9qvkaqP0y4nRlbD8cka+67/+tTTV5IlnN8Vg2y/D5Zj4ZHE03aM4J2IUoQPIgkEG/hXQc1zDG4nNMRhMPi0w0cSI1yisdTW7ovbe5qt5lAmOxOT4GFg4ghUysu4XVoZxcdAoHm1ZshxeAlzvGPihqkOKRcMtmPeRmBbu7fdTnXRLarvP32FSXHa5vmGJhGImhwuEsl4W0tLKSV1M3mr+weuq3nrDHpmuLkLFcKY4cL3jZTqILesnSpv+9U3wFjJcDjcXhZMNO7y4hWEir3Ql2u7MdtNjq9451H4bhHH9nPl3ZaYZcUJWxVxp7JeQVeZY7H9PXUKyfgDHm+eTR43L8W12WDD4Xtz+7PqDX63AJ8wKxTA4n/h0JuY8VjMXiXH/AHAJLIP5Q381XiXhMy/8TV9KpOsEcG99CwIwVm6d4/pWlieEI2wuBjXFCLE4OwWZBrAZzyKXB3I28j4VCnEWK/xbxFJmWChiEAgLY5cOqFtfoKL3soAALKLDpUv9IeU4gYKLEyYlP2zCM0gdRoDK7Duqp8RpW3WxHjWc8D4F0gw74qR3iklY6WVWeWXSWLAA6baNhfrvX1NlWUK2G1IZAkamFyxZXRmuDzs+5B/iFRrLZYHxmsrYnNslDCzLC87L+Euo296iqzxVLiJu2zBERoP2mFY2BJkIw7Oo0AbaWYsb+VX5s2jkLzw4cvIqBVcr3iWIAUEfdGrceo+dbCY/FWCxYVYxuACbBBtbYWHidv3fXeoTa3Ap/FPDkmNizORI27UYtTCLWLpHGqHTfmDqb2ipvF8PyticpIX6rCxtrNx6ZVVAA8d1qRjbMJAS2iIatlIsSATfvbnfu+HI1s5fgZ1fVNN2h0ldIFgCdO493Txqrk7Zklt4e9B/zfIVLVFcPfZt+b5CpWqohilKVIFKUoCG4qlK4e45hh8xUBq+uAubaPR2sT1Hjep3jE/4VvMVBn7Rdz6PTb17+B5edQyUZWP1qeRrUz/IcPjURMQpZUbUAGK96xG9uexNbTfaJ5Gtk1VbGWI/Jcjw2EBGHiWPVa5HNrcrsdzUVhcXKjtowMYBPdZQFPpsCznTfkL+311ZOlU3F5jiCzXxKRrd7AKLgK2kczvW9Km6jfuYVqyppNolxicwcgCOOOxW+5a4a99iRcrbrvqrCmFxjKWmnSPUBddtrctvDxvY9POqxiccC5EmKmZdLcm+8GIAIG1iN/bWMwxs69nDLILtdtLMSNIC8+djc29VdawfF8vU4nj+EefoWOQQBHWfHawwT7266W1HTYncn1XrCuZYCNCmuSQdzkvIIzOADYW3Zjfn7q1IMBObdngwuwszEAjaxt/vpWyMixjIVPYxqVKnmbiwHvso3qOhorrS5ryuPiK8urHk/OwfMoe0WSPBy6wxcFm0ai2xJ53He/WtgZ7ipLFYIV1WsWbUeYA5Ada+cPw9IwucYCDY/VqCPC1mLfuj3V9Nw9hgCWlllIIGkOL3Y91bLyuahvDrt8fYm2Kl2eHuzVkzjFMN8RCnLYLuLgm3eP8Au9aOJzDbv42Vt9wpC7WB20+u9S/7Nl8XpRG45hlZivO5O9jYgg2vWWDOIFNo8PuCoNlUczbmt7+J252PSnT011Y8kvUn4arLrS5t+hh4OKl5yhdl0xjU+rc3kv6Xq07VZWNQkeZYt1FoQDa9yGsNgRa9ri+oddr1NtXJWnrz1jso0+jgok7w/wDZt+Y/AVKVGcP/AGR/MflUnVUXYpSlAKUpQELxdf8AZWsATcVXyv1sbWPoEX38bGx8Lf3qf4v/AOlbzFQ8Z2HkPhUMlGnnLEAEEg25jaoNhfmSamc7PdX2/Koe9VR6OF6hIYNHSHtUYkgnUp5ED1dazw5HhW7/AGKkt3u9c7tv415lR/w8n8XwFbeWMexjv+EVaMpRydjlxMIzb1lezNPH4hcPJAkWGDdoxUsq27MDT3jZT18bcq+MfmGLV3EcepRq0G2xtZbN/Fc36EVsZjicQskAhQMjE9qx+4txa2/j3vdWvNFiWmfSWCErYkgWA56FuQetyAd7b+FYttu5SUUoRsrfJ9u9bvtnj/tkjaSAiFmBO19F7C1iSDb40EGqbGFpYfrFVdJ7xQDVbWtxYWJ2vzubjkPYcDiSyGSUWVkNhfvWve9rDcke69ezZHE4OosSSzXv4sdXdvfTbfYdTV7ozNV8uw4I7Se7i1iLXXbUbDfmLHfnpF71lwzYUN2C6yXI/EN4xa4cWtbqPH9NhMlgH3SR0JNuQXl5eNbcWGjXTpRRpBANtwDzsajWFguBiAIEaC+xsLbcufhWaCNUUKoAUCwA8APCvNVAaqSQudcTLAzIq62W17nSBfe17G5tVRxfG05BkVgu9xHsRb8J2ufOp3OeEGnxLSrJZXILKQeYABsQdxtWzDw5hISmpgGFtiwAYg7d0+u1ZOM2zvhPDQirq7Og8NsTACRYk3I6EgXFStRuQfZH8xqSrdZHnMUpSpApSlAQ3FiasOVvbUyi/mbVBxnujyFWHiJAYDfbdbHob86qM0rKrgX7qpZupJN/hUMlHxnh7q+35VDFq3s9xqGUwi+pFVz0tIWC2P8AC1RbPVT0sN1CWyYuWbvDQPSU+N+lbmAmszRg6lUAq3QH7hPiRVZZhVhyjaFfXc++pM8RFJOXEktVNVYNdC9QcRm1V5qrAZK+HmAFybD17UBslq8L1pR41WNkOs9EBf8ApvWzHhp29GGU+Y0/1EUJsz711W+Io55JCsGv7NQ12IQ/WKSF8NYUN5hue1WqPI8U33Y1/M9/0VT8a2o+FZT6eIA9SR/NnPwqVdC3aUfO8oxEsztE4RWa7Euw1C0YWwHQiQ229KvrCcPNdWkePUrKQyqSe6IxbUxuPQ/8jXQI+E4vvSSt/EF/oAraj4bwo5xK357v/UTVrysRaI4acGE2t6R+VS1Y4YVQWVQo6AAD3CslCrFKUoBSlKA18dhRKhU3HrHgapOb5dNDrPUAB1HQn17Hfxq/V4VB50Bx/PbDElxzaKNT/Czkf1GoyXGqOZA8zauvS8OYVzdoUbe+/h6vL1Vt4XLYYvs4o0/KoH6gVWx2UsTGEbWOYwZQHAt2rHx0KSPK9rfrU7hspxFgqwsABYaio+Jq+V5aljCdaUsyoR8O4k8zEntZz7gFH61tRcKfjnY/kRV/q1GrNSpsimsQsfDGHHPW3m7fAWrahyTDIbrDHfrpBPvO9SFKWGs+J5alq9pUlRSlKAUpSgFKUoBSlKAUpSgFKUoBSlKAUpSgFKUoBSlKAUpSgFKUoBSlKAUpSgFKUoD/2Q=="/>
          <p:cNvSpPr>
            <a:spLocks noChangeAspect="1" noChangeArrowheads="1"/>
          </p:cNvSpPr>
          <p:nvPr/>
        </p:nvSpPr>
        <p:spPr bwMode="auto">
          <a:xfrm>
            <a:off x="212725"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4" name="Dikdörtgen 7"/>
          <p:cNvSpPr>
            <a:spLocks noChangeArrowheads="1"/>
          </p:cNvSpPr>
          <p:nvPr/>
        </p:nvSpPr>
        <p:spPr bwMode="auto">
          <a:xfrm>
            <a:off x="30161" y="74325"/>
            <a:ext cx="39869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dirty="0" err="1">
                <a:solidFill>
                  <a:schemeClr val="hlink"/>
                </a:solidFill>
              </a:rPr>
              <a:t>Nasal</a:t>
            </a:r>
            <a:r>
              <a:rPr lang="tr-TR" dirty="0">
                <a:solidFill>
                  <a:schemeClr val="hlink"/>
                </a:solidFill>
              </a:rPr>
              <a:t> </a:t>
            </a:r>
            <a:r>
              <a:rPr lang="tr-TR" dirty="0" err="1">
                <a:solidFill>
                  <a:schemeClr val="hlink"/>
                </a:solidFill>
              </a:rPr>
              <a:t>Decongestant</a:t>
            </a:r>
            <a:endParaRPr lang="tr-TR" dirty="0">
              <a:solidFill>
                <a:schemeClr val="hlink"/>
              </a:solidFill>
            </a:endParaRPr>
          </a:p>
        </p:txBody>
      </p:sp>
      <p:sp>
        <p:nvSpPr>
          <p:cNvPr id="12295" name="Metin kutusu 8"/>
          <p:cNvSpPr txBox="1">
            <a:spLocks noChangeArrowheads="1"/>
          </p:cNvSpPr>
          <p:nvPr/>
        </p:nvSpPr>
        <p:spPr bwMode="auto">
          <a:xfrm>
            <a:off x="844611" y="1077764"/>
            <a:ext cx="688009"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el-GR" sz="4000" dirty="0"/>
              <a:t>α</a:t>
            </a:r>
            <a:r>
              <a:rPr lang="tr-TR" sz="4000" dirty="0"/>
              <a:t>1</a:t>
            </a:r>
            <a:endParaRPr lang="en-US" sz="4000" dirty="0"/>
          </a:p>
        </p:txBody>
      </p:sp>
      <p:sp>
        <p:nvSpPr>
          <p:cNvPr id="12296" name="Metin kutusu 5"/>
          <p:cNvSpPr txBox="1">
            <a:spLocks noChangeArrowheads="1"/>
          </p:cNvSpPr>
          <p:nvPr/>
        </p:nvSpPr>
        <p:spPr bwMode="auto">
          <a:xfrm>
            <a:off x="-15552" y="2442469"/>
            <a:ext cx="44354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tr-TR" dirty="0" err="1"/>
              <a:t>Fenilefrin</a:t>
            </a:r>
            <a:endParaRPr lang="tr-TR" dirty="0"/>
          </a:p>
          <a:p>
            <a:pPr eaLnBrk="1" hangingPunct="1"/>
            <a:r>
              <a:rPr lang="tr-TR" dirty="0" err="1"/>
              <a:t>Psödoefedrin</a:t>
            </a:r>
            <a:endParaRPr lang="tr-TR" dirty="0"/>
          </a:p>
          <a:p>
            <a:pPr eaLnBrk="1" hangingPunct="1"/>
            <a:r>
              <a:rPr lang="tr-TR" dirty="0" err="1"/>
              <a:t>Nafazolin</a:t>
            </a:r>
            <a:endParaRPr lang="tr-TR" dirty="0"/>
          </a:p>
          <a:p>
            <a:pPr eaLnBrk="1" hangingPunct="1"/>
            <a:r>
              <a:rPr lang="tr-TR" dirty="0" err="1"/>
              <a:t>Oksimetazolin</a:t>
            </a:r>
            <a:endParaRPr lang="tr-TR" dirty="0"/>
          </a:p>
          <a:p>
            <a:pPr eaLnBrk="1" hangingPunct="1"/>
            <a:r>
              <a:rPr lang="tr-TR" dirty="0"/>
              <a:t>…….</a:t>
            </a:r>
          </a:p>
          <a:p>
            <a:pPr eaLnBrk="1" hangingPunct="1"/>
            <a:endParaRPr lang="en-US" dirty="0"/>
          </a:p>
        </p:txBody>
      </p:sp>
      <p:sp>
        <p:nvSpPr>
          <p:cNvPr id="12297" name="AutoShape 8" descr="Image result for nasal decongestants"/>
          <p:cNvSpPr>
            <a:spLocks noChangeAspect="1" noChangeArrowheads="1"/>
          </p:cNvSpPr>
          <p:nvPr/>
        </p:nvSpPr>
        <p:spPr bwMode="auto">
          <a:xfrm>
            <a:off x="365125" y="-904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9" name="Metin kutusu 9"/>
          <p:cNvSpPr txBox="1">
            <a:spLocks noChangeArrowheads="1"/>
          </p:cNvSpPr>
          <p:nvPr/>
        </p:nvSpPr>
        <p:spPr bwMode="auto">
          <a:xfrm>
            <a:off x="5169024" y="6156593"/>
            <a:ext cx="37850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tr-TR" dirty="0">
                <a:solidFill>
                  <a:srgbClr val="FF0000"/>
                </a:solidFill>
              </a:rPr>
              <a:t>Oral </a:t>
            </a:r>
            <a:r>
              <a:rPr lang="tr-TR" dirty="0" err="1">
                <a:solidFill>
                  <a:srgbClr val="FF0000"/>
                </a:solidFill>
              </a:rPr>
              <a:t>or</a:t>
            </a:r>
            <a:r>
              <a:rPr lang="tr-TR" dirty="0">
                <a:solidFill>
                  <a:srgbClr val="FF0000"/>
                </a:solidFill>
              </a:rPr>
              <a:t> </a:t>
            </a:r>
            <a:r>
              <a:rPr lang="tr-TR" dirty="0" err="1">
                <a:solidFill>
                  <a:srgbClr val="FF0000"/>
                </a:solidFill>
              </a:rPr>
              <a:t>intranasal</a:t>
            </a:r>
            <a:r>
              <a:rPr lang="tr-TR" dirty="0">
                <a:solidFill>
                  <a:srgbClr val="FF0000"/>
                </a:solidFill>
              </a:rPr>
              <a:t>?</a:t>
            </a:r>
            <a:endParaRPr lang="en-US" dirty="0">
              <a:solidFill>
                <a:srgbClr val="FF0000"/>
              </a:solidFill>
            </a:endParaRPr>
          </a:p>
        </p:txBody>
      </p:sp>
      <p:pic>
        <p:nvPicPr>
          <p:cNvPr id="8" name="Resim 7">
            <a:extLst>
              <a:ext uri="{FF2B5EF4-FFF2-40B4-BE49-F238E27FC236}">
                <a16:creationId xmlns:a16="http://schemas.microsoft.com/office/drawing/2014/main" id="{F9AE6BDF-B841-4A48-9ED5-7276860B32DF}"/>
              </a:ext>
            </a:extLst>
          </p:cNvPr>
          <p:cNvPicPr>
            <a:picLocks noChangeAspect="1"/>
          </p:cNvPicPr>
          <p:nvPr/>
        </p:nvPicPr>
        <p:blipFill rotWithShape="1">
          <a:blip r:embed="rId2">
            <a:extLst>
              <a:ext uri="{28A0092B-C50C-407E-A947-70E740481C1C}">
                <a14:useLocalDpi xmlns:a14="http://schemas.microsoft.com/office/drawing/2010/main" val="0"/>
              </a:ext>
            </a:extLst>
          </a:blip>
          <a:srcRect l="9051" t="25850" r="12201" b="16917"/>
          <a:stretch/>
        </p:blipFill>
        <p:spPr>
          <a:xfrm>
            <a:off x="2792760" y="1106438"/>
            <a:ext cx="7200800" cy="3925044"/>
          </a:xfrm>
          <a:prstGeom prst="rect">
            <a:avLst/>
          </a:prstGeom>
        </p:spPr>
      </p:pic>
      <p:pic>
        <p:nvPicPr>
          <p:cNvPr id="12298" name="Picture 10" descr="http://saffron.pharmabiz.com/images/51413+otrivinspraypack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651" y="3612767"/>
            <a:ext cx="1981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12FCC200-9BB4-4FF7-B057-1AE2B0CB815B}"/>
              </a:ext>
            </a:extLst>
          </p:cNvPr>
          <p:cNvPicPr>
            <a:picLocks noChangeAspect="1"/>
          </p:cNvPicPr>
          <p:nvPr/>
        </p:nvPicPr>
        <p:blipFill rotWithShape="1">
          <a:blip r:embed="rId4">
            <a:extLst>
              <a:ext uri="{28A0092B-C50C-407E-A947-70E740481C1C}">
                <a14:useLocalDpi xmlns:a14="http://schemas.microsoft.com/office/drawing/2010/main" val="0"/>
              </a:ext>
            </a:extLst>
          </a:blip>
          <a:srcRect l="1" t="41600" r="-425" b="24801"/>
          <a:stretch/>
        </p:blipFill>
        <p:spPr>
          <a:xfrm>
            <a:off x="87624" y="4499619"/>
            <a:ext cx="3872065" cy="2304256"/>
          </a:xfrm>
          <a:prstGeom prst="rect">
            <a:avLst/>
          </a:prstGeom>
        </p:spPr>
      </p:pic>
      <p:pic>
        <p:nvPicPr>
          <p:cNvPr id="3" name="Resim 2">
            <a:extLst>
              <a:ext uri="{FF2B5EF4-FFF2-40B4-BE49-F238E27FC236}">
                <a16:creationId xmlns:a16="http://schemas.microsoft.com/office/drawing/2014/main" id="{A68B6F3B-76A5-4BBA-A119-A0B3C2D4502F}"/>
              </a:ext>
            </a:extLst>
          </p:cNvPr>
          <p:cNvPicPr>
            <a:picLocks noChangeAspect="1"/>
          </p:cNvPicPr>
          <p:nvPr/>
        </p:nvPicPr>
        <p:blipFill rotWithShape="1">
          <a:blip r:embed="rId5">
            <a:extLst>
              <a:ext uri="{28A0092B-C50C-407E-A947-70E740481C1C}">
                <a14:useLocalDpi xmlns:a14="http://schemas.microsoft.com/office/drawing/2010/main" val="0"/>
              </a:ext>
            </a:extLst>
          </a:blip>
          <a:srcRect t="47900" r="1443" b="34250"/>
          <a:stretch/>
        </p:blipFill>
        <p:spPr>
          <a:xfrm>
            <a:off x="4577672" y="249430"/>
            <a:ext cx="3615688" cy="108434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699EF55F-98DC-4DF0-94FC-67EA6DEF12D8}" type="slidenum">
              <a:rPr lang="en-US" smtClean="0"/>
              <a:pPr>
                <a:defRPr/>
              </a:pPr>
              <a:t>27</a:t>
            </a:fld>
            <a:endParaRPr lang="en-US"/>
          </a:p>
        </p:txBody>
      </p:sp>
      <p:sp>
        <p:nvSpPr>
          <p:cNvPr id="3" name="Dikdörtgen 2"/>
          <p:cNvSpPr>
            <a:spLocks noChangeArrowheads="1"/>
          </p:cNvSpPr>
          <p:nvPr/>
        </p:nvSpPr>
        <p:spPr bwMode="auto">
          <a:xfrm>
            <a:off x="0" y="254000"/>
            <a:ext cx="4953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dirty="0" err="1">
                <a:solidFill>
                  <a:srgbClr val="FF0000"/>
                </a:solidFill>
                <a:latin typeface="Calibri" pitchFamily="34" charset="0"/>
              </a:rPr>
              <a:t>Ritodrin</a:t>
            </a:r>
            <a:r>
              <a:rPr lang="en-US" sz="6000" dirty="0">
                <a:solidFill>
                  <a:srgbClr val="FF0000"/>
                </a:solidFill>
                <a:latin typeface="Calibri" pitchFamily="34" charset="0"/>
              </a:rPr>
              <a:t> </a:t>
            </a:r>
            <a:endParaRPr lang="tr-TR" sz="6000" dirty="0">
              <a:solidFill>
                <a:srgbClr val="FF0000"/>
              </a:solidFill>
              <a:latin typeface="Calibri" pitchFamily="34" charset="0"/>
            </a:endParaRPr>
          </a:p>
          <a:p>
            <a:r>
              <a:rPr lang="en-US" dirty="0"/>
              <a:t>parenteral </a:t>
            </a:r>
            <a:r>
              <a:rPr lang="tr-TR" dirty="0"/>
              <a:t>/ </a:t>
            </a:r>
            <a:r>
              <a:rPr lang="tr-TR" dirty="0" err="1"/>
              <a:t>or</a:t>
            </a:r>
            <a:r>
              <a:rPr lang="tr-TR" dirty="0"/>
              <a:t> PO </a:t>
            </a:r>
            <a:endParaRPr lang="en-US" dirty="0"/>
          </a:p>
        </p:txBody>
      </p:sp>
      <p:pic>
        <p:nvPicPr>
          <p:cNvPr id="14340" name="Picture 4" descr="http://avgc.info/images/550e25a6c59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663" y="0"/>
            <a:ext cx="437197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a:extLst>
              <a:ext uri="{FF2B5EF4-FFF2-40B4-BE49-F238E27FC236}">
                <a16:creationId xmlns:a16="http://schemas.microsoft.com/office/drawing/2014/main" id="{0156AEFD-214B-4EEE-9E31-5474C2BAFD3A}"/>
              </a:ext>
            </a:extLst>
          </p:cNvPr>
          <p:cNvPicPr>
            <a:picLocks noChangeAspect="1"/>
          </p:cNvPicPr>
          <p:nvPr/>
        </p:nvPicPr>
        <p:blipFill rotWithShape="1">
          <a:blip r:embed="rId3">
            <a:extLst>
              <a:ext uri="{28A0092B-C50C-407E-A947-70E740481C1C}">
                <a14:useLocalDpi xmlns:a14="http://schemas.microsoft.com/office/drawing/2010/main" val="0"/>
              </a:ext>
            </a:extLst>
          </a:blip>
          <a:srcRect l="25722" t="24800" r="27589" b="11150"/>
          <a:stretch/>
        </p:blipFill>
        <p:spPr>
          <a:xfrm>
            <a:off x="0" y="1991036"/>
            <a:ext cx="1800200" cy="4392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416496" y="149643"/>
            <a:ext cx="2127803"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tr-TR" dirty="0" err="1">
                <a:solidFill>
                  <a:srgbClr val="FF00FF"/>
                </a:solidFill>
              </a:rPr>
              <a:t>Ophtalmic</a:t>
            </a:r>
            <a:endParaRPr lang="en-US" dirty="0">
              <a:solidFill>
                <a:srgbClr val="FF00FF"/>
              </a:solidFill>
            </a:endParaRPr>
          </a:p>
        </p:txBody>
      </p:sp>
      <p:sp>
        <p:nvSpPr>
          <p:cNvPr id="35843" name="Text Box 3"/>
          <p:cNvSpPr txBox="1">
            <a:spLocks noChangeArrowheads="1"/>
          </p:cNvSpPr>
          <p:nvPr/>
        </p:nvSpPr>
        <p:spPr bwMode="auto">
          <a:xfrm>
            <a:off x="128588" y="981075"/>
            <a:ext cx="9110484" cy="206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defRPr/>
            </a:pPr>
            <a:r>
              <a:rPr lang="tr-TR" dirty="0" err="1"/>
              <a:t>Phenylephrine</a:t>
            </a:r>
            <a:r>
              <a:rPr lang="tr-TR" dirty="0"/>
              <a:t> (</a:t>
            </a:r>
            <a:r>
              <a:rPr lang="tr-TR" dirty="0" err="1"/>
              <a:t>ophtalmic</a:t>
            </a:r>
            <a:r>
              <a:rPr lang="tr-TR" dirty="0"/>
              <a:t> </a:t>
            </a:r>
            <a:r>
              <a:rPr lang="tr-TR" dirty="0" err="1"/>
              <a:t>prep</a:t>
            </a:r>
            <a:r>
              <a:rPr lang="tr-TR" dirty="0"/>
              <a:t> NA in </a:t>
            </a:r>
            <a:r>
              <a:rPr lang="tr-TR" dirty="0" err="1"/>
              <a:t>Turkey</a:t>
            </a:r>
            <a:r>
              <a:rPr lang="tr-TR" dirty="0"/>
              <a:t>)</a:t>
            </a:r>
          </a:p>
          <a:p>
            <a:pPr>
              <a:defRPr/>
            </a:pPr>
            <a:endParaRPr lang="tr-TR" dirty="0"/>
          </a:p>
          <a:p>
            <a:pPr>
              <a:defRPr/>
            </a:pPr>
            <a:r>
              <a:rPr lang="tr-TR" dirty="0" err="1"/>
              <a:t>Both</a:t>
            </a:r>
            <a:r>
              <a:rPr lang="tr-TR" dirty="0"/>
              <a:t> </a:t>
            </a:r>
            <a:r>
              <a:rPr lang="el-GR" b="1" dirty="0">
                <a:solidFill>
                  <a:srgbClr val="0099FF"/>
                </a:solidFill>
                <a:effectLst>
                  <a:outerShdw blurRad="38100" dist="38100" dir="2700000" algn="tl">
                    <a:srgbClr val="C0C0C0"/>
                  </a:outerShdw>
                </a:effectLst>
                <a:latin typeface="Arial" charset="0"/>
                <a:cs typeface="Arial" charset="0"/>
              </a:rPr>
              <a:t>α</a:t>
            </a:r>
            <a:r>
              <a:rPr lang="tr-TR" b="1" dirty="0">
                <a:solidFill>
                  <a:srgbClr val="0099FF"/>
                </a:solidFill>
                <a:effectLst>
                  <a:outerShdw blurRad="38100" dist="38100" dir="2700000" algn="tl">
                    <a:srgbClr val="C0C0C0"/>
                  </a:outerShdw>
                </a:effectLst>
                <a:latin typeface="Arial" charset="0"/>
                <a:cs typeface="Arial" charset="0"/>
              </a:rPr>
              <a:t>2 </a:t>
            </a:r>
            <a:r>
              <a:rPr lang="tr-TR" b="1" dirty="0" err="1">
                <a:solidFill>
                  <a:srgbClr val="0099FF"/>
                </a:solidFill>
                <a:effectLst>
                  <a:outerShdw blurRad="38100" dist="38100" dir="2700000" algn="tl">
                    <a:srgbClr val="C0C0C0"/>
                  </a:outerShdw>
                </a:effectLst>
                <a:latin typeface="Arial" charset="0"/>
                <a:cs typeface="Arial" charset="0"/>
              </a:rPr>
              <a:t>agonists</a:t>
            </a:r>
            <a:r>
              <a:rPr lang="tr-TR" b="1" dirty="0">
                <a:solidFill>
                  <a:srgbClr val="0099FF"/>
                </a:solidFill>
                <a:effectLst>
                  <a:outerShdw blurRad="38100" dist="38100" dir="2700000" algn="tl">
                    <a:srgbClr val="C0C0C0"/>
                  </a:outerShdw>
                </a:effectLst>
                <a:latin typeface="Arial" charset="0"/>
                <a:cs typeface="Arial" charset="0"/>
              </a:rPr>
              <a:t> </a:t>
            </a:r>
            <a:r>
              <a:rPr lang="tr-TR" dirty="0">
                <a:solidFill>
                  <a:srgbClr val="0099FF"/>
                </a:solidFill>
                <a:latin typeface="Arial" charset="0"/>
                <a:cs typeface="Arial" charset="0"/>
              </a:rPr>
              <a:t>(</a:t>
            </a:r>
            <a:r>
              <a:rPr lang="tr-TR" dirty="0" err="1">
                <a:solidFill>
                  <a:srgbClr val="0099FF"/>
                </a:solidFill>
                <a:latin typeface="Arial" charset="0"/>
                <a:cs typeface="Arial" charset="0"/>
              </a:rPr>
              <a:t>apraklonidin</a:t>
            </a:r>
            <a:r>
              <a:rPr lang="tr-TR" dirty="0">
                <a:solidFill>
                  <a:srgbClr val="0099FF"/>
                </a:solidFill>
                <a:latin typeface="Arial" charset="0"/>
                <a:cs typeface="Arial" charset="0"/>
              </a:rPr>
              <a:t>, </a:t>
            </a:r>
            <a:r>
              <a:rPr lang="tr-TR" dirty="0" err="1">
                <a:solidFill>
                  <a:srgbClr val="0099FF"/>
                </a:solidFill>
                <a:latin typeface="Arial" charset="0"/>
                <a:cs typeface="Arial" charset="0"/>
              </a:rPr>
              <a:t>brimonidin</a:t>
            </a:r>
            <a:r>
              <a:rPr lang="tr-TR" dirty="0">
                <a:solidFill>
                  <a:srgbClr val="0099FF"/>
                </a:solidFill>
                <a:latin typeface="Arial" charset="0"/>
                <a:cs typeface="Arial" charset="0"/>
              </a:rPr>
              <a:t>) </a:t>
            </a:r>
            <a:r>
              <a:rPr lang="tr-TR" dirty="0" err="1">
                <a:solidFill>
                  <a:srgbClr val="0099FF"/>
                </a:solidFill>
                <a:latin typeface="Arial" charset="0"/>
                <a:cs typeface="Arial" charset="0"/>
              </a:rPr>
              <a:t>and</a:t>
            </a:r>
            <a:r>
              <a:rPr lang="tr-TR" dirty="0">
                <a:solidFill>
                  <a:srgbClr val="0099FF"/>
                </a:solidFill>
                <a:latin typeface="Arial" charset="0"/>
                <a:cs typeface="Arial" charset="0"/>
              </a:rPr>
              <a:t> </a:t>
            </a:r>
            <a:endParaRPr lang="tr-TR" dirty="0"/>
          </a:p>
          <a:p>
            <a:pPr>
              <a:defRPr/>
            </a:pPr>
            <a:r>
              <a:rPr lang="el-GR" b="1" dirty="0">
                <a:solidFill>
                  <a:srgbClr val="0099FF"/>
                </a:solidFill>
                <a:effectLst>
                  <a:outerShdw blurRad="38100" dist="38100" dir="2700000" algn="tl">
                    <a:srgbClr val="C0C0C0"/>
                  </a:outerShdw>
                </a:effectLst>
              </a:rPr>
              <a:t>β</a:t>
            </a:r>
            <a:r>
              <a:rPr lang="tr-TR" b="1" dirty="0">
                <a:solidFill>
                  <a:srgbClr val="0099FF"/>
                </a:solidFill>
                <a:effectLst>
                  <a:outerShdw blurRad="38100" dist="38100" dir="2700000" algn="tl">
                    <a:srgbClr val="C0C0C0"/>
                  </a:outerShdw>
                </a:effectLst>
              </a:rPr>
              <a:t> </a:t>
            </a:r>
            <a:r>
              <a:rPr lang="tr-TR" b="1" dirty="0" err="1">
                <a:solidFill>
                  <a:srgbClr val="0099FF"/>
                </a:solidFill>
                <a:effectLst>
                  <a:outerShdw blurRad="38100" dist="38100" dir="2700000" algn="tl">
                    <a:srgbClr val="C0C0C0"/>
                  </a:outerShdw>
                </a:effectLst>
              </a:rPr>
              <a:t>blokers</a:t>
            </a:r>
            <a:r>
              <a:rPr lang="tr-TR" b="1" dirty="0">
                <a:solidFill>
                  <a:srgbClr val="0099FF"/>
                </a:solidFill>
                <a:effectLst>
                  <a:outerShdw blurRad="38100" dist="38100" dir="2700000" algn="tl">
                    <a:srgbClr val="C0C0C0"/>
                  </a:outerShdw>
                </a:effectLst>
              </a:rPr>
              <a:t> </a:t>
            </a:r>
            <a:r>
              <a:rPr lang="tr-TR" dirty="0" err="1">
                <a:solidFill>
                  <a:srgbClr val="0099FF"/>
                </a:solidFill>
              </a:rPr>
              <a:t>are</a:t>
            </a:r>
            <a:r>
              <a:rPr lang="tr-TR" dirty="0">
                <a:solidFill>
                  <a:srgbClr val="0099FF"/>
                </a:solidFill>
              </a:rPr>
              <a:t> </a:t>
            </a:r>
            <a:r>
              <a:rPr lang="tr-TR" dirty="0" err="1">
                <a:solidFill>
                  <a:srgbClr val="0099FF"/>
                </a:solidFill>
              </a:rPr>
              <a:t>used</a:t>
            </a:r>
            <a:r>
              <a:rPr lang="tr-TR" dirty="0">
                <a:solidFill>
                  <a:srgbClr val="0099FF"/>
                </a:solidFill>
              </a:rPr>
              <a:t> </a:t>
            </a:r>
            <a:r>
              <a:rPr lang="tr-TR" dirty="0" err="1">
                <a:solidFill>
                  <a:srgbClr val="0099FF"/>
                </a:solidFill>
              </a:rPr>
              <a:t>for</a:t>
            </a:r>
            <a:r>
              <a:rPr lang="tr-TR" dirty="0">
                <a:solidFill>
                  <a:srgbClr val="0099FF"/>
                </a:solidFill>
              </a:rPr>
              <a:t> </a:t>
            </a:r>
            <a:r>
              <a:rPr lang="tr-TR" dirty="0" err="1">
                <a:solidFill>
                  <a:srgbClr val="0099FF"/>
                </a:solidFill>
              </a:rPr>
              <a:t>glaucoma</a:t>
            </a:r>
            <a:endParaRPr lang="tr-TR" dirty="0">
              <a:solidFill>
                <a:srgbClr val="0099FF"/>
              </a:solidFill>
            </a:endParaRPr>
          </a:p>
        </p:txBody>
      </p:sp>
      <p:pic>
        <p:nvPicPr>
          <p:cNvPr id="6" name="Picture 8" descr="https://encrypted-tbn0.gstatic.com/images?q=tbn:ANd9GcTMrOczmELpLZpY8vMuueKE-tmCTvq0y9aGMaWJtHSUE2PCZNZG">
            <a:extLst>
              <a:ext uri="{FF2B5EF4-FFF2-40B4-BE49-F238E27FC236}">
                <a16:creationId xmlns:a16="http://schemas.microsoft.com/office/drawing/2014/main" id="{AB1BEBEA-70B0-4C6D-A5FB-D81B65EC8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3454">
            <a:off x="4966482" y="3393053"/>
            <a:ext cx="4557712"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glaucoma.org.il/wp-content/uploads/2010/11/Alphagan_ENG.jpg">
            <a:extLst>
              <a:ext uri="{FF2B5EF4-FFF2-40B4-BE49-F238E27FC236}">
                <a16:creationId xmlns:a16="http://schemas.microsoft.com/office/drawing/2014/main" id="{68257432-1E00-4E51-8152-B2C0CAF24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36" y="3045359"/>
            <a:ext cx="295275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1000" fill="hold"/>
                                        <p:tgtEl>
                                          <p:spTgt spid="35843"/>
                                        </p:tgtEl>
                                        <p:attrNameLst>
                                          <p:attrName>ppt_w</p:attrName>
                                        </p:attrNameLst>
                                      </p:cBhvr>
                                      <p:tavLst>
                                        <p:tav tm="0">
                                          <p:val>
                                            <p:fltVal val="0"/>
                                          </p:val>
                                        </p:tav>
                                        <p:tav tm="100000">
                                          <p:val>
                                            <p:strVal val="#ppt_w"/>
                                          </p:val>
                                        </p:tav>
                                      </p:tavLst>
                                    </p:anim>
                                    <p:anim calcmode="lin" valueType="num">
                                      <p:cBhvr>
                                        <p:cTn id="8" dur="1000" fill="hold"/>
                                        <p:tgtEl>
                                          <p:spTgt spid="35843"/>
                                        </p:tgtEl>
                                        <p:attrNameLst>
                                          <p:attrName>ppt_h</p:attrName>
                                        </p:attrNameLst>
                                      </p:cBhvr>
                                      <p:tavLst>
                                        <p:tav tm="0">
                                          <p:val>
                                            <p:fltVal val="0"/>
                                          </p:val>
                                        </p:tav>
                                        <p:tav tm="100000">
                                          <p:val>
                                            <p:strVal val="#ppt_h"/>
                                          </p:val>
                                        </p:tav>
                                      </p:tavLst>
                                    </p:anim>
                                    <p:anim calcmode="lin" valueType="num">
                                      <p:cBhvr>
                                        <p:cTn id="9" dur="1000" fill="hold"/>
                                        <p:tgtEl>
                                          <p:spTgt spid="358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AC42FBC-14C3-4117-9395-4DD058909F6E}"/>
              </a:ext>
            </a:extLst>
          </p:cNvPr>
          <p:cNvSpPr txBox="1"/>
          <p:nvPr/>
        </p:nvSpPr>
        <p:spPr>
          <a:xfrm>
            <a:off x="488504" y="188640"/>
            <a:ext cx="9036576"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SYMPATHOMIMETICS</a:t>
            </a:r>
          </a:p>
        </p:txBody>
      </p:sp>
      <p:sp>
        <p:nvSpPr>
          <p:cNvPr id="6" name="Metin kutusu 5">
            <a:extLst>
              <a:ext uri="{FF2B5EF4-FFF2-40B4-BE49-F238E27FC236}">
                <a16:creationId xmlns:a16="http://schemas.microsoft.com/office/drawing/2014/main" id="{6B746DB1-7DA4-44AB-8B34-4A3AB098089F}"/>
              </a:ext>
            </a:extLst>
          </p:cNvPr>
          <p:cNvSpPr txBox="1"/>
          <p:nvPr/>
        </p:nvSpPr>
        <p:spPr>
          <a:xfrm>
            <a:off x="416496" y="1052736"/>
            <a:ext cx="8143383" cy="1077218"/>
          </a:xfrm>
          <a:prstGeom prst="rect">
            <a:avLst/>
          </a:prstGeom>
          <a:noFill/>
        </p:spPr>
        <p:txBody>
          <a:bodyPr wrap="none" rtlCol="0">
            <a:spAutoFit/>
          </a:bodyPr>
          <a:lstStyle/>
          <a:p>
            <a:pPr algn="l"/>
            <a:r>
              <a:rPr lang="tr-TR" dirty="0" err="1">
                <a:solidFill>
                  <a:srgbClr val="FF0000"/>
                </a:solidFill>
                <a:latin typeface="Calibri" panose="020F0502020204030204" pitchFamily="34" charset="0"/>
              </a:rPr>
              <a:t>Acute</a:t>
            </a:r>
            <a:r>
              <a:rPr lang="tr-TR" dirty="0">
                <a:solidFill>
                  <a:srgbClr val="FF0000"/>
                </a:solidFill>
                <a:latin typeface="Calibri" panose="020F0502020204030204" pitchFamily="34" charset="0"/>
              </a:rPr>
              <a:t> </a:t>
            </a:r>
            <a:r>
              <a:rPr lang="tr-TR" dirty="0" err="1">
                <a:solidFill>
                  <a:srgbClr val="FF0000"/>
                </a:solidFill>
                <a:latin typeface="Calibri" panose="020F0502020204030204" pitchFamily="34" charset="0"/>
              </a:rPr>
              <a:t>Hypotension</a:t>
            </a:r>
            <a:r>
              <a:rPr lang="tr-TR" dirty="0">
                <a:solidFill>
                  <a:srgbClr val="FF0000"/>
                </a:solidFill>
                <a:latin typeface="Calibri" panose="020F0502020204030204" pitchFamily="34" charset="0"/>
              </a:rPr>
              <a:t> </a:t>
            </a:r>
          </a:p>
          <a:p>
            <a:pPr algn="l"/>
            <a:r>
              <a:rPr lang="tr-TR" dirty="0">
                <a:solidFill>
                  <a:srgbClr val="00B050"/>
                </a:solidFill>
                <a:latin typeface="Calibri" panose="020F0502020204030204" pitchFamily="34" charset="0"/>
              </a:rPr>
              <a:t>(</a:t>
            </a:r>
            <a:r>
              <a:rPr lang="tr-TR" dirty="0" err="1">
                <a:solidFill>
                  <a:srgbClr val="00B050"/>
                </a:solidFill>
                <a:latin typeface="Calibri" panose="020F0502020204030204" pitchFamily="34" charset="0"/>
              </a:rPr>
              <a:t>norepinephrine</a:t>
            </a:r>
            <a:r>
              <a:rPr lang="tr-TR" dirty="0">
                <a:solidFill>
                  <a:srgbClr val="00B050"/>
                </a:solidFill>
                <a:latin typeface="Calibri" panose="020F0502020204030204" pitchFamily="34" charset="0"/>
              </a:rPr>
              <a:t>, </a:t>
            </a:r>
            <a:r>
              <a:rPr lang="tr-TR" dirty="0" err="1">
                <a:solidFill>
                  <a:srgbClr val="00B050"/>
                </a:solidFill>
                <a:latin typeface="Calibri" panose="020F0502020204030204" pitchFamily="34" charset="0"/>
              </a:rPr>
              <a:t>phenylephrine</a:t>
            </a:r>
            <a:r>
              <a:rPr lang="tr-TR" dirty="0">
                <a:solidFill>
                  <a:srgbClr val="00B050"/>
                </a:solidFill>
                <a:latin typeface="Calibri" panose="020F0502020204030204" pitchFamily="34" charset="0"/>
              </a:rPr>
              <a:t>, </a:t>
            </a:r>
            <a:r>
              <a:rPr lang="tr-TR" dirty="0" err="1">
                <a:solidFill>
                  <a:srgbClr val="00B050"/>
                </a:solidFill>
                <a:latin typeface="Calibri" panose="020F0502020204030204" pitchFamily="34" charset="0"/>
              </a:rPr>
              <a:t>methoxamine</a:t>
            </a:r>
            <a:r>
              <a:rPr lang="tr-TR" dirty="0">
                <a:solidFill>
                  <a:srgbClr val="00B050"/>
                </a:solidFill>
                <a:latin typeface="Calibri" panose="020F0502020204030204" pitchFamily="34" charset="0"/>
              </a:rPr>
              <a:t>)</a:t>
            </a:r>
          </a:p>
        </p:txBody>
      </p:sp>
      <p:sp>
        <p:nvSpPr>
          <p:cNvPr id="4" name="Metin kutusu 3">
            <a:extLst>
              <a:ext uri="{FF2B5EF4-FFF2-40B4-BE49-F238E27FC236}">
                <a16:creationId xmlns:a16="http://schemas.microsoft.com/office/drawing/2014/main" id="{C7352960-D8DA-4EAA-86F2-7A36A6D01618}"/>
              </a:ext>
            </a:extLst>
          </p:cNvPr>
          <p:cNvSpPr txBox="1"/>
          <p:nvPr/>
        </p:nvSpPr>
        <p:spPr>
          <a:xfrm>
            <a:off x="2216696" y="2420888"/>
            <a:ext cx="5678157" cy="1077218"/>
          </a:xfrm>
          <a:prstGeom prst="rect">
            <a:avLst/>
          </a:prstGeom>
          <a:noFill/>
        </p:spPr>
        <p:txBody>
          <a:bodyPr wrap="none" rtlCol="0">
            <a:spAutoFit/>
          </a:bodyPr>
          <a:lstStyle/>
          <a:p>
            <a:pPr algn="l"/>
            <a:r>
              <a:rPr lang="tr-TR" dirty="0" err="1">
                <a:solidFill>
                  <a:srgbClr val="FF0000"/>
                </a:solidFill>
                <a:latin typeface="Calibri" panose="020F0502020204030204" pitchFamily="34" charset="0"/>
              </a:rPr>
              <a:t>Chronic</a:t>
            </a:r>
            <a:r>
              <a:rPr lang="tr-TR" dirty="0">
                <a:solidFill>
                  <a:srgbClr val="FF0000"/>
                </a:solidFill>
                <a:latin typeface="Calibri" panose="020F0502020204030204" pitchFamily="34" charset="0"/>
              </a:rPr>
              <a:t> </a:t>
            </a:r>
            <a:r>
              <a:rPr lang="tr-TR" dirty="0" err="1">
                <a:solidFill>
                  <a:srgbClr val="FF0000"/>
                </a:solidFill>
                <a:latin typeface="Calibri" panose="020F0502020204030204" pitchFamily="34" charset="0"/>
              </a:rPr>
              <a:t>Orthostatic</a:t>
            </a:r>
            <a:r>
              <a:rPr lang="tr-TR" dirty="0">
                <a:solidFill>
                  <a:srgbClr val="FF0000"/>
                </a:solidFill>
                <a:latin typeface="Calibri" panose="020F0502020204030204" pitchFamily="34" charset="0"/>
              </a:rPr>
              <a:t> </a:t>
            </a:r>
            <a:r>
              <a:rPr lang="tr-TR" dirty="0" err="1">
                <a:solidFill>
                  <a:srgbClr val="FF0000"/>
                </a:solidFill>
                <a:latin typeface="Calibri" panose="020F0502020204030204" pitchFamily="34" charset="0"/>
              </a:rPr>
              <a:t>hypotension</a:t>
            </a:r>
            <a:r>
              <a:rPr lang="tr-TR" dirty="0">
                <a:solidFill>
                  <a:srgbClr val="FF0000"/>
                </a:solidFill>
                <a:latin typeface="Calibri" panose="020F0502020204030204" pitchFamily="34" charset="0"/>
              </a:rPr>
              <a:t> </a:t>
            </a:r>
          </a:p>
          <a:p>
            <a:pPr algn="l"/>
            <a:r>
              <a:rPr lang="tr-TR" dirty="0">
                <a:solidFill>
                  <a:srgbClr val="00B050"/>
                </a:solidFill>
                <a:latin typeface="Calibri" panose="020F0502020204030204" pitchFamily="34" charset="0"/>
              </a:rPr>
              <a:t>(</a:t>
            </a:r>
            <a:r>
              <a:rPr lang="tr-TR" dirty="0">
                <a:solidFill>
                  <a:srgbClr val="00B050"/>
                </a:solidFill>
                <a:latin typeface="Calibri" panose="020F0502020204030204" pitchFamily="34" charset="0"/>
                <a:sym typeface="Symbol" panose="05050102010706020507" pitchFamily="18" charset="2"/>
              </a:rPr>
              <a:t>-</a:t>
            </a:r>
            <a:r>
              <a:rPr lang="tr-TR" dirty="0" err="1">
                <a:solidFill>
                  <a:srgbClr val="00B050"/>
                </a:solidFill>
                <a:latin typeface="Calibri" panose="020F0502020204030204" pitchFamily="34" charset="0"/>
                <a:sym typeface="Symbol" panose="05050102010706020507" pitchFamily="18" charset="2"/>
              </a:rPr>
              <a:t>agonist:</a:t>
            </a:r>
            <a:r>
              <a:rPr lang="tr-TR" dirty="0" err="1">
                <a:solidFill>
                  <a:srgbClr val="00B050"/>
                </a:solidFill>
                <a:latin typeface="Calibri" panose="020F0502020204030204" pitchFamily="34" charset="0"/>
              </a:rPr>
              <a:t>midodrine</a:t>
            </a:r>
            <a:r>
              <a:rPr lang="tr-TR" dirty="0">
                <a:solidFill>
                  <a:srgbClr val="00B050"/>
                </a:solidFill>
                <a:latin typeface="Calibri" panose="020F0502020204030204" pitchFamily="34" charset="0"/>
              </a:rPr>
              <a:t>)</a:t>
            </a:r>
          </a:p>
        </p:txBody>
      </p:sp>
      <p:sp>
        <p:nvSpPr>
          <p:cNvPr id="7" name="Metin kutusu 6">
            <a:extLst>
              <a:ext uri="{FF2B5EF4-FFF2-40B4-BE49-F238E27FC236}">
                <a16:creationId xmlns:a16="http://schemas.microsoft.com/office/drawing/2014/main" id="{71A77629-4D84-4BE2-9BF1-2682203C3688}"/>
              </a:ext>
            </a:extLst>
          </p:cNvPr>
          <p:cNvSpPr txBox="1"/>
          <p:nvPr/>
        </p:nvSpPr>
        <p:spPr>
          <a:xfrm>
            <a:off x="5006792" y="4068361"/>
            <a:ext cx="3449599" cy="1077218"/>
          </a:xfrm>
          <a:prstGeom prst="rect">
            <a:avLst/>
          </a:prstGeom>
          <a:noFill/>
        </p:spPr>
        <p:txBody>
          <a:bodyPr wrap="none" rtlCol="0">
            <a:spAutoFit/>
          </a:bodyPr>
          <a:lstStyle/>
          <a:p>
            <a:pPr algn="l"/>
            <a:r>
              <a:rPr lang="tr-TR" dirty="0" err="1">
                <a:solidFill>
                  <a:srgbClr val="FF0000"/>
                </a:solidFill>
                <a:latin typeface="Calibri" panose="020F0502020204030204" pitchFamily="34" charset="0"/>
              </a:rPr>
              <a:t>Heart</a:t>
            </a:r>
            <a:r>
              <a:rPr lang="tr-TR" dirty="0">
                <a:solidFill>
                  <a:srgbClr val="FF0000"/>
                </a:solidFill>
                <a:latin typeface="Calibri" panose="020F0502020204030204" pitchFamily="34" charset="0"/>
              </a:rPr>
              <a:t> </a:t>
            </a:r>
            <a:r>
              <a:rPr lang="tr-TR" dirty="0" err="1">
                <a:solidFill>
                  <a:srgbClr val="FF0000"/>
                </a:solidFill>
                <a:latin typeface="Calibri" panose="020F0502020204030204" pitchFamily="34" charset="0"/>
              </a:rPr>
              <a:t>block</a:t>
            </a:r>
            <a:r>
              <a:rPr lang="tr-TR" dirty="0">
                <a:solidFill>
                  <a:srgbClr val="FF0000"/>
                </a:solidFill>
                <a:latin typeface="Calibri" panose="020F0502020204030204" pitchFamily="34" charset="0"/>
              </a:rPr>
              <a:t>&amp; </a:t>
            </a:r>
            <a:r>
              <a:rPr lang="tr-TR" dirty="0" err="1">
                <a:solidFill>
                  <a:srgbClr val="FF0000"/>
                </a:solidFill>
                <a:latin typeface="Calibri" panose="020F0502020204030204" pitchFamily="34" charset="0"/>
              </a:rPr>
              <a:t>arrest</a:t>
            </a:r>
            <a:endParaRPr lang="tr-TR" dirty="0">
              <a:solidFill>
                <a:srgbClr val="FF0000"/>
              </a:solidFill>
              <a:latin typeface="Calibri" panose="020F0502020204030204" pitchFamily="34" charset="0"/>
            </a:endParaRPr>
          </a:p>
          <a:p>
            <a:pPr algn="l"/>
            <a:r>
              <a:rPr lang="tr-TR" dirty="0">
                <a:solidFill>
                  <a:srgbClr val="00B050"/>
                </a:solidFill>
                <a:latin typeface="Calibri" panose="020F0502020204030204" pitchFamily="34" charset="0"/>
              </a:rPr>
              <a:t>(</a:t>
            </a:r>
            <a:r>
              <a:rPr lang="tr-TR" dirty="0" err="1">
                <a:solidFill>
                  <a:srgbClr val="00B050"/>
                </a:solidFill>
                <a:latin typeface="Calibri" panose="020F0502020204030204" pitchFamily="34" charset="0"/>
              </a:rPr>
              <a:t>epinephrine</a:t>
            </a:r>
            <a:r>
              <a:rPr lang="tr-TR" dirty="0">
                <a:solidFill>
                  <a:srgbClr val="00B050"/>
                </a:solidFill>
                <a:latin typeface="Calibri" panose="020F0502020204030204" pitchFamily="34" charset="0"/>
              </a:rPr>
              <a:t>)</a:t>
            </a:r>
          </a:p>
        </p:txBody>
      </p:sp>
      <p:sp>
        <p:nvSpPr>
          <p:cNvPr id="8" name="Metin kutusu 7">
            <a:extLst>
              <a:ext uri="{FF2B5EF4-FFF2-40B4-BE49-F238E27FC236}">
                <a16:creationId xmlns:a16="http://schemas.microsoft.com/office/drawing/2014/main" id="{9151676E-6A22-4D91-84FB-DDD2EA3853CE}"/>
              </a:ext>
            </a:extLst>
          </p:cNvPr>
          <p:cNvSpPr txBox="1"/>
          <p:nvPr/>
        </p:nvSpPr>
        <p:spPr>
          <a:xfrm>
            <a:off x="1269681" y="5013176"/>
            <a:ext cx="3189271" cy="584775"/>
          </a:xfrm>
          <a:prstGeom prst="rect">
            <a:avLst/>
          </a:prstGeom>
          <a:noFill/>
        </p:spPr>
        <p:txBody>
          <a:bodyPr wrap="none" rtlCol="0">
            <a:spAutoFit/>
          </a:bodyPr>
          <a:lstStyle/>
          <a:p>
            <a:pPr algn="l"/>
            <a:r>
              <a:rPr lang="tr-TR" dirty="0" err="1">
                <a:solidFill>
                  <a:srgbClr val="FF0000"/>
                </a:solidFill>
                <a:latin typeface="Calibri" panose="020F0502020204030204" pitchFamily="34" charset="0"/>
              </a:rPr>
              <a:t>Cardiogenic</a:t>
            </a:r>
            <a:r>
              <a:rPr lang="tr-TR" dirty="0">
                <a:solidFill>
                  <a:srgbClr val="FF0000"/>
                </a:solidFill>
                <a:latin typeface="Calibri" panose="020F0502020204030204" pitchFamily="34" charset="0"/>
              </a:rPr>
              <a:t> </a:t>
            </a:r>
            <a:r>
              <a:rPr lang="tr-TR" dirty="0" err="1">
                <a:solidFill>
                  <a:srgbClr val="FF0000"/>
                </a:solidFill>
                <a:latin typeface="Calibri" panose="020F0502020204030204" pitchFamily="34" charset="0"/>
              </a:rPr>
              <a:t>shock</a:t>
            </a:r>
            <a:endParaRPr lang="tr-TR" dirty="0">
              <a:solidFill>
                <a:srgbClr val="FF0000"/>
              </a:solidFill>
              <a:latin typeface="Calibri" panose="020F0502020204030204" pitchFamily="34" charset="0"/>
            </a:endParaRPr>
          </a:p>
        </p:txBody>
      </p:sp>
      <p:pic>
        <p:nvPicPr>
          <p:cNvPr id="3" name="Resim 2">
            <a:extLst>
              <a:ext uri="{FF2B5EF4-FFF2-40B4-BE49-F238E27FC236}">
                <a16:creationId xmlns:a16="http://schemas.microsoft.com/office/drawing/2014/main" id="{EE1BAEBC-2264-4A54-8765-5289E95C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197" y="804283"/>
            <a:ext cx="4025068" cy="5390716"/>
          </a:xfrm>
          <a:prstGeom prst="rect">
            <a:avLst/>
          </a:prstGeom>
        </p:spPr>
      </p:pic>
      <p:pic>
        <p:nvPicPr>
          <p:cNvPr id="10" name="Resim 9">
            <a:extLst>
              <a:ext uri="{FF2B5EF4-FFF2-40B4-BE49-F238E27FC236}">
                <a16:creationId xmlns:a16="http://schemas.microsoft.com/office/drawing/2014/main" id="{2702662C-1968-4284-97F3-D34F53272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0" y="908720"/>
            <a:ext cx="9906000" cy="5572125"/>
          </a:xfrm>
          <a:prstGeom prst="rect">
            <a:avLst/>
          </a:prstGeom>
        </p:spPr>
      </p:pic>
      <p:pic>
        <p:nvPicPr>
          <p:cNvPr id="12" name="Resim 11">
            <a:extLst>
              <a:ext uri="{FF2B5EF4-FFF2-40B4-BE49-F238E27FC236}">
                <a16:creationId xmlns:a16="http://schemas.microsoft.com/office/drawing/2014/main" id="{328CE2DB-46BF-4F57-8E1E-48B9DFB500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890" y="1928291"/>
            <a:ext cx="5477490" cy="3532981"/>
          </a:xfrm>
          <a:prstGeom prst="rect">
            <a:avLst/>
          </a:prstGeom>
        </p:spPr>
      </p:pic>
    </p:spTree>
    <p:extLst>
      <p:ext uri="{BB962C8B-B14F-4D97-AF65-F5344CB8AC3E}">
        <p14:creationId xmlns:p14="http://schemas.microsoft.com/office/powerpoint/2010/main" val="8288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50"/>
                                        <p:tgtEl>
                                          <p:spTgt spid="3"/>
                                        </p:tgtEl>
                                      </p:cBhvr>
                                    </p:animEffect>
                                    <p:set>
                                      <p:cBhvr>
                                        <p:cTn id="12" dur="1" fill="hold">
                                          <p:stCondLst>
                                            <p:cond delay="24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4FBFE537-1FD0-4339-BE13-C0A6ED526580}"/>
              </a:ext>
            </a:extLst>
          </p:cNvPr>
          <p:cNvGraphicFramePr>
            <a:graphicFrameLocks noGrp="1"/>
          </p:cNvGraphicFramePr>
          <p:nvPr>
            <p:extLst>
              <p:ext uri="{D42A27DB-BD31-4B8C-83A1-F6EECF244321}">
                <p14:modId xmlns:p14="http://schemas.microsoft.com/office/powerpoint/2010/main" val="1655447778"/>
              </p:ext>
            </p:extLst>
          </p:nvPr>
        </p:nvGraphicFramePr>
        <p:xfrm>
          <a:off x="200472" y="-27384"/>
          <a:ext cx="9505056" cy="6366480"/>
        </p:xfrm>
        <a:graphic>
          <a:graphicData uri="http://schemas.openxmlformats.org/drawingml/2006/table">
            <a:tbl>
              <a:tblPr firstRow="1" bandRow="1">
                <a:tableStyleId>{8A107856-5554-42FB-B03E-39F5DBC370BA}</a:tableStyleId>
              </a:tblPr>
              <a:tblGrid>
                <a:gridCol w="3785913">
                  <a:extLst>
                    <a:ext uri="{9D8B030D-6E8A-4147-A177-3AD203B41FA5}">
                      <a16:colId xmlns:a16="http://schemas.microsoft.com/office/drawing/2014/main" val="1552298075"/>
                    </a:ext>
                  </a:extLst>
                </a:gridCol>
                <a:gridCol w="886064">
                  <a:extLst>
                    <a:ext uri="{9D8B030D-6E8A-4147-A177-3AD203B41FA5}">
                      <a16:colId xmlns:a16="http://schemas.microsoft.com/office/drawing/2014/main" val="3211678957"/>
                    </a:ext>
                  </a:extLst>
                </a:gridCol>
                <a:gridCol w="944647">
                  <a:extLst>
                    <a:ext uri="{9D8B030D-6E8A-4147-A177-3AD203B41FA5}">
                      <a16:colId xmlns:a16="http://schemas.microsoft.com/office/drawing/2014/main" val="96366422"/>
                    </a:ext>
                  </a:extLst>
                </a:gridCol>
                <a:gridCol w="864096">
                  <a:extLst>
                    <a:ext uri="{9D8B030D-6E8A-4147-A177-3AD203B41FA5}">
                      <a16:colId xmlns:a16="http://schemas.microsoft.com/office/drawing/2014/main" val="2762843651"/>
                    </a:ext>
                  </a:extLst>
                </a:gridCol>
                <a:gridCol w="1008112">
                  <a:extLst>
                    <a:ext uri="{9D8B030D-6E8A-4147-A177-3AD203B41FA5}">
                      <a16:colId xmlns:a16="http://schemas.microsoft.com/office/drawing/2014/main" val="2119052489"/>
                    </a:ext>
                  </a:extLst>
                </a:gridCol>
                <a:gridCol w="2016224">
                  <a:extLst>
                    <a:ext uri="{9D8B030D-6E8A-4147-A177-3AD203B41FA5}">
                      <a16:colId xmlns:a16="http://schemas.microsoft.com/office/drawing/2014/main" val="1400833401"/>
                    </a:ext>
                  </a:extLst>
                </a:gridCol>
              </a:tblGrid>
              <a:tr h="695320">
                <a:tc>
                  <a:txBody>
                    <a:bodyPr/>
                    <a:lstStyle/>
                    <a:p>
                      <a:pPr algn="ctr"/>
                      <a:r>
                        <a:rPr lang="tr-TR" sz="3000" spc="300" dirty="0" err="1" smtClean="0">
                          <a:effectLst>
                            <a:outerShdw blurRad="38100" dist="38100" dir="2700000" algn="tl">
                              <a:srgbClr val="000000">
                                <a:alpha val="43137"/>
                              </a:srgbClr>
                            </a:outerShdw>
                          </a:effectLst>
                        </a:rPr>
                        <a:t>Transmitter</a:t>
                      </a:r>
                      <a:r>
                        <a:rPr lang="tr-TR" sz="3000" spc="300" dirty="0" smtClean="0">
                          <a:effectLst>
                            <a:outerShdw blurRad="38100" dist="38100" dir="2700000" algn="tl">
                              <a:srgbClr val="000000">
                                <a:alpha val="43137"/>
                              </a:srgbClr>
                            </a:outerShdw>
                          </a:effectLst>
                        </a:rPr>
                        <a:t>/</a:t>
                      </a:r>
                    </a:p>
                    <a:p>
                      <a:pPr algn="ctr"/>
                      <a:r>
                        <a:rPr lang="tr-TR" sz="3000" spc="300" dirty="0" smtClean="0">
                          <a:effectLst>
                            <a:outerShdw blurRad="38100" dist="38100" dir="2700000" algn="tl">
                              <a:srgbClr val="000000">
                                <a:alpha val="43137"/>
                              </a:srgbClr>
                            </a:outerShdw>
                          </a:effectLst>
                        </a:rPr>
                        <a:t>Agent</a:t>
                      </a:r>
                      <a:endParaRPr lang="tr-TR" sz="3000" spc="300" dirty="0">
                        <a:solidFill>
                          <a:srgbClr val="FF00FF"/>
                        </a:solidFill>
                        <a:effectLst>
                          <a:outerShdw blurRad="38100" dist="38100" dir="2700000" algn="tl">
                            <a:srgbClr val="000000">
                              <a:alpha val="43137"/>
                            </a:srgbClr>
                          </a:outerShdw>
                        </a:effectLst>
                        <a:latin typeface="Calibri" panose="020F0502020204030204" pitchFamily="34" charset="0"/>
                      </a:endParaRPr>
                    </a:p>
                  </a:txBody>
                  <a:tcPr anchor="ctr"/>
                </a:tc>
                <a:tc>
                  <a:txBody>
                    <a:bodyPr/>
                    <a:lstStyle/>
                    <a:p>
                      <a:pPr algn="ctr"/>
                      <a:r>
                        <a:rPr lang="tr-TR" sz="3600" dirty="0">
                          <a:sym typeface="Symbol" panose="05050102010706020507" pitchFamily="18" charset="2"/>
                        </a:rPr>
                        <a:t>1</a:t>
                      </a:r>
                      <a:endParaRPr lang="tr-TR" sz="3600" dirty="0">
                        <a:solidFill>
                          <a:srgbClr val="FFFF00"/>
                        </a:solidFill>
                        <a:latin typeface="Bradley Hand ITC" panose="03070402050302030203" pitchFamily="66" charset="0"/>
                      </a:endParaRPr>
                    </a:p>
                  </a:txBody>
                  <a:tcPr anchor="ctr" anchorCtr="1"/>
                </a:tc>
                <a:tc>
                  <a:txBody>
                    <a:bodyPr/>
                    <a:lstStyle/>
                    <a:p>
                      <a:pPr algn="ctr"/>
                      <a:r>
                        <a:rPr lang="tr-TR" sz="3600" dirty="0">
                          <a:sym typeface="Symbol" panose="05050102010706020507" pitchFamily="18" charset="2"/>
                        </a:rPr>
                        <a:t>2</a:t>
                      </a:r>
                      <a:endParaRPr lang="tr-TR" sz="3600" dirty="0">
                        <a:solidFill>
                          <a:srgbClr val="FFFF00"/>
                        </a:solidFill>
                        <a:latin typeface="Bradley Hand ITC" panose="03070402050302030203" pitchFamily="66" charset="0"/>
                      </a:endParaRPr>
                    </a:p>
                  </a:txBody>
                  <a:tcPr anchor="ctr" anchorCtr="1"/>
                </a:tc>
                <a:tc>
                  <a:txBody>
                    <a:bodyPr/>
                    <a:lstStyle/>
                    <a:p>
                      <a:pPr algn="ctr"/>
                      <a:r>
                        <a:rPr lang="el-GR" sz="3600" dirty="0"/>
                        <a:t>β</a:t>
                      </a:r>
                      <a:r>
                        <a:rPr lang="tr-TR" sz="3600" dirty="0"/>
                        <a:t>1</a:t>
                      </a:r>
                      <a:endParaRPr lang="tr-TR" sz="3600" dirty="0">
                        <a:solidFill>
                          <a:srgbClr val="FFFF00"/>
                        </a:solidFill>
                        <a:latin typeface="Bradley Hand ITC" panose="03070402050302030203" pitchFamily="66" charset="0"/>
                      </a:endParaRPr>
                    </a:p>
                  </a:txBody>
                  <a:tcPr anchor="ctr" anchorCtr="1"/>
                </a:tc>
                <a:tc>
                  <a:txBody>
                    <a:bodyPr/>
                    <a:lstStyle/>
                    <a:p>
                      <a:pPr algn="ctr"/>
                      <a:r>
                        <a:rPr lang="el-GR" sz="3600" dirty="0"/>
                        <a:t>β</a:t>
                      </a:r>
                      <a:r>
                        <a:rPr lang="tr-TR" sz="3600" dirty="0"/>
                        <a:t>2</a:t>
                      </a:r>
                      <a:endParaRPr lang="tr-TR" sz="3600" dirty="0">
                        <a:solidFill>
                          <a:srgbClr val="FFFF00"/>
                        </a:solidFill>
                        <a:latin typeface="Bradley Hand ITC" panose="03070402050302030203" pitchFamily="66" charset="0"/>
                      </a:endParaRPr>
                    </a:p>
                  </a:txBody>
                  <a:tcPr anchor="ctr" anchorCtr="1"/>
                </a:tc>
                <a:tc>
                  <a:txBody>
                    <a:bodyPr/>
                    <a:lstStyle/>
                    <a:p>
                      <a:pPr algn="ctr"/>
                      <a:r>
                        <a:rPr lang="tr-TR" sz="2400" dirty="0" err="1"/>
                        <a:t>Dopamine</a:t>
                      </a:r>
                      <a:endParaRPr lang="tr-TR" sz="2400" dirty="0">
                        <a:solidFill>
                          <a:schemeClr val="accent2">
                            <a:lumMod val="20000"/>
                            <a:lumOff val="80000"/>
                          </a:schemeClr>
                        </a:solidFill>
                        <a:latin typeface="Bradley Hand ITC" panose="03070402050302030203" pitchFamily="66" charset="0"/>
                      </a:endParaRPr>
                    </a:p>
                  </a:txBody>
                  <a:tcPr anchor="ctr"/>
                </a:tc>
                <a:extLst>
                  <a:ext uri="{0D108BD9-81ED-4DB2-BD59-A6C34878D82A}">
                    <a16:rowId xmlns:a16="http://schemas.microsoft.com/office/drawing/2014/main" val="2923239231"/>
                  </a:ext>
                </a:extLst>
              </a:tr>
              <a:tr h="648072">
                <a:tc>
                  <a:txBody>
                    <a:bodyPr/>
                    <a:lstStyle/>
                    <a:p>
                      <a:r>
                        <a:rPr lang="tr-TR" sz="3600" dirty="0" err="1">
                          <a:effectLst>
                            <a:outerShdw blurRad="38100" dist="38100" dir="2700000" algn="tl">
                              <a:srgbClr val="000000">
                                <a:alpha val="43137"/>
                              </a:srgbClr>
                            </a:outerShdw>
                          </a:effectLst>
                        </a:rPr>
                        <a:t>Epi</a:t>
                      </a:r>
                      <a:endParaRPr lang="tr-TR" sz="3600" dirty="0">
                        <a:solidFill>
                          <a:srgbClr val="FFC000"/>
                        </a:solidFill>
                        <a:effectLst>
                          <a:outerShdw blurRad="38100" dist="38100" dir="2700000" algn="tl">
                            <a:srgbClr val="000000">
                              <a:alpha val="43137"/>
                            </a:srgbClr>
                          </a:outerShdw>
                        </a:effectLst>
                        <a:latin typeface="Calibri" panose="020F0502020204030204" pitchFamily="34" charset="0"/>
                      </a:endParaRPr>
                    </a:p>
                  </a:txBody>
                  <a:tcPr>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4253126273"/>
                  </a:ext>
                </a:extLst>
              </a:tr>
              <a:tr h="648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a:solidFill>
                            <a:srgbClr val="FF0000"/>
                          </a:solidFill>
                          <a:effectLst>
                            <a:outerShdw blurRad="38100" dist="38100" dir="2700000" algn="tl">
                              <a:srgbClr val="000000">
                                <a:alpha val="43137"/>
                              </a:srgbClr>
                            </a:outerShdw>
                          </a:effectLst>
                          <a:latin typeface="Calibri" panose="020F0502020204030204" pitchFamily="34" charset="0"/>
                        </a:rPr>
                        <a:t>Ephedrine</a:t>
                      </a:r>
                      <a:r>
                        <a:rPr lang="tr-TR" sz="3600" dirty="0">
                          <a:solidFill>
                            <a:srgbClr val="FF0000"/>
                          </a:solidFill>
                          <a:effectLst>
                            <a:outerShdw blurRad="38100" dist="38100" dir="2700000" algn="tl">
                              <a:srgbClr val="000000">
                                <a:alpha val="43137"/>
                              </a:srgbClr>
                            </a:outerShdw>
                          </a:effectLst>
                          <a:latin typeface="Calibri" panose="020F0502020204030204" pitchFamily="34" charset="0"/>
                        </a:rPr>
                        <a:t>*</a:t>
                      </a:r>
                      <a:endParaRPr lang="tr-TR" sz="3600" dirty="0">
                        <a:solidFill>
                          <a:srgbClr val="FFC000"/>
                        </a:solidFill>
                        <a:effectLst>
                          <a:outerShdw blurRad="38100" dist="38100" dir="2700000" algn="tl">
                            <a:srgbClr val="000000">
                              <a:alpha val="43137"/>
                            </a:srgbClr>
                          </a:outerShdw>
                        </a:effectLst>
                        <a:latin typeface="Calibri" panose="020F0502020204030204" pitchFamily="34" charset="0"/>
                      </a:endParaRPr>
                    </a:p>
                  </a:txBody>
                  <a:tcPr>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3229218377"/>
                  </a:ext>
                </a:extLst>
              </a:tr>
              <a:tr h="864096">
                <a:tc>
                  <a:txBody>
                    <a:bodyPr/>
                    <a:lstStyle/>
                    <a:p>
                      <a:r>
                        <a:rPr lang="tr-TR" sz="3600" dirty="0" err="1">
                          <a:effectLst>
                            <a:outerShdw blurRad="38100" dist="38100" dir="2700000" algn="tl">
                              <a:srgbClr val="000000">
                                <a:alpha val="43137"/>
                              </a:srgbClr>
                            </a:outerShdw>
                          </a:effectLst>
                        </a:rPr>
                        <a:t>Norepi</a:t>
                      </a:r>
                      <a:endParaRPr lang="tr-TR" sz="3600" dirty="0">
                        <a:solidFill>
                          <a:srgbClr val="FFFF66"/>
                        </a:solidFill>
                        <a:effectLst>
                          <a:outerShdw blurRad="38100" dist="38100" dir="2700000" algn="tl">
                            <a:srgbClr val="000000">
                              <a:alpha val="43137"/>
                            </a:srgbClr>
                          </a:outerShdw>
                        </a:effectLst>
                        <a:latin typeface="Calibri" panose="020F0502020204030204" pitchFamily="34" charset="0"/>
                      </a:endParaRPr>
                    </a:p>
                  </a:txBody>
                  <a:tcPr>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26657838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a:effectLst>
                            <a:outerShdw blurRad="38100" dist="38100" dir="2700000" algn="tl">
                              <a:srgbClr val="000000">
                                <a:alpha val="43137"/>
                              </a:srgbClr>
                            </a:outerShdw>
                          </a:effectLst>
                        </a:rPr>
                        <a:t>Dopamine</a:t>
                      </a:r>
                      <a:endParaRPr lang="tr-TR" sz="3600" dirty="0">
                        <a:solidFill>
                          <a:srgbClr val="FFFF66"/>
                        </a:solidFill>
                        <a:effectLst>
                          <a:outerShdw blurRad="38100" dist="38100" dir="2700000" algn="tl">
                            <a:srgbClr val="000000">
                              <a:alpha val="43137"/>
                            </a:srgbClr>
                          </a:outerShdw>
                        </a:effectLst>
                        <a:latin typeface="Calibri" panose="020F0502020204030204" pitchFamily="34" charset="0"/>
                      </a:endParaRPr>
                    </a:p>
                  </a:txBody>
                  <a:tcPr>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385301403"/>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a:solidFill>
                            <a:srgbClr val="FF0000"/>
                          </a:solidFill>
                          <a:effectLst>
                            <a:outerShdw blurRad="38100" dist="38100" dir="2700000" algn="tl">
                              <a:srgbClr val="000000">
                                <a:alpha val="43137"/>
                              </a:srgbClr>
                            </a:outerShdw>
                          </a:effectLst>
                          <a:latin typeface="Calibri" panose="020F0502020204030204" pitchFamily="34" charset="0"/>
                        </a:rPr>
                        <a:t>Phenylephrine</a:t>
                      </a:r>
                      <a:r>
                        <a:rPr lang="tr-TR" sz="3600" dirty="0">
                          <a:solidFill>
                            <a:srgbClr val="FF0000"/>
                          </a:solidFill>
                          <a:effectLst>
                            <a:outerShdw blurRad="38100" dist="38100" dir="2700000" algn="tl">
                              <a:srgbClr val="000000">
                                <a:alpha val="43137"/>
                              </a:srgbClr>
                            </a:outerShdw>
                          </a:effectLst>
                          <a:latin typeface="Calibri" panose="020F0502020204030204" pitchFamily="34" charset="0"/>
                        </a:rPr>
                        <a:t>*</a:t>
                      </a:r>
                    </a:p>
                  </a:txBody>
                  <a:tcPr>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1689893269"/>
                  </a:ext>
                </a:extLst>
              </a:tr>
              <a:tr h="576064">
                <a:tc>
                  <a:txBody>
                    <a:bodyPr/>
                    <a:lstStyle/>
                    <a:p>
                      <a:r>
                        <a:rPr lang="tr-TR" sz="3600" dirty="0" err="1">
                          <a:solidFill>
                            <a:schemeClr val="tx1"/>
                          </a:solidFill>
                          <a:effectLst>
                            <a:outerShdw blurRad="38100" dist="38100" dir="2700000" algn="tl">
                              <a:srgbClr val="000000">
                                <a:alpha val="43137"/>
                              </a:srgbClr>
                            </a:outerShdw>
                          </a:effectLst>
                          <a:latin typeface="Calibri" panose="020F0502020204030204" pitchFamily="34" charset="0"/>
                        </a:rPr>
                        <a:t>Isoproterenol</a:t>
                      </a:r>
                      <a:endParaRPr lang="tr-TR" sz="360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2501071932"/>
                  </a:ext>
                </a:extLst>
              </a:tr>
              <a:tr h="576064">
                <a:tc>
                  <a:txBody>
                    <a:bodyPr/>
                    <a:lstStyle/>
                    <a:p>
                      <a:r>
                        <a:rPr lang="tr-TR" sz="3600" dirty="0" err="1">
                          <a:solidFill>
                            <a:srgbClr val="FF0000"/>
                          </a:solidFill>
                          <a:effectLst>
                            <a:outerShdw blurRad="38100" dist="38100" dir="2700000" algn="tl">
                              <a:srgbClr val="000000">
                                <a:alpha val="43137"/>
                              </a:srgbClr>
                            </a:outerShdw>
                          </a:effectLst>
                          <a:latin typeface="Calibri" panose="020F0502020204030204" pitchFamily="34" charset="0"/>
                        </a:rPr>
                        <a:t>Terbutaline</a:t>
                      </a:r>
                      <a:r>
                        <a:rPr lang="tr-TR" sz="3600" dirty="0">
                          <a:solidFill>
                            <a:srgbClr val="FF0000"/>
                          </a:solidFill>
                          <a:effectLst>
                            <a:outerShdw blurRad="38100" dist="38100" dir="2700000" algn="tl">
                              <a:srgbClr val="000000">
                                <a:alpha val="43137"/>
                              </a:srgbClr>
                            </a:outerShdw>
                          </a:effectLst>
                          <a:latin typeface="Calibri" panose="020F0502020204030204" pitchFamily="34" charset="0"/>
                        </a:rPr>
                        <a:t>*</a:t>
                      </a:r>
                    </a:p>
                  </a:txBody>
                  <a:tcPr>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2125348397"/>
                  </a:ext>
                </a:extLst>
              </a:tr>
              <a:tr h="576064">
                <a:tc>
                  <a:txBody>
                    <a:bodyPr/>
                    <a:lstStyle/>
                    <a:p>
                      <a:r>
                        <a:rPr lang="tr-TR" sz="3600" dirty="0" err="1">
                          <a:solidFill>
                            <a:schemeClr val="tx1"/>
                          </a:solidFill>
                          <a:effectLst>
                            <a:outerShdw blurRad="38100" dist="38100" dir="2700000" algn="tl">
                              <a:srgbClr val="000000">
                                <a:alpha val="43137"/>
                              </a:srgbClr>
                            </a:outerShdw>
                          </a:effectLst>
                          <a:latin typeface="Calibri" panose="020F0502020204030204" pitchFamily="34" charset="0"/>
                        </a:rPr>
                        <a:t>Dobutamine</a:t>
                      </a:r>
                      <a:endParaRPr lang="tr-TR" sz="360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noFill/>
                  </a:tcPr>
                </a:tc>
                <a:tc>
                  <a:txBody>
                    <a:bodyPr/>
                    <a:lstStyle/>
                    <a:p>
                      <a:endParaRPr lang="tr-TR" sz="3600" dirty="0">
                        <a:latin typeface="Calibri" panose="020F0502020204030204" pitchFamily="34" charset="0"/>
                      </a:endParaRPr>
                    </a:p>
                  </a:txBody>
                  <a:tcPr anchor="ctr" anchorCtr="1">
                    <a:solidFill>
                      <a:schemeClr val="bg2">
                        <a:lumMod val="75000"/>
                      </a:schemeClr>
                    </a:solidFill>
                  </a:tcPr>
                </a:tc>
                <a:tc>
                  <a:txBody>
                    <a:bodyPr/>
                    <a:lstStyle/>
                    <a:p>
                      <a:endParaRPr lang="tr-TR" sz="3600" kern="1200" dirty="0">
                        <a:solidFill>
                          <a:schemeClr val="dk1"/>
                        </a:solidFill>
                        <a:latin typeface="Calibri" panose="020F0502020204030204" pitchFamily="34" charset="0"/>
                        <a:ea typeface="+mn-ea"/>
                        <a:cs typeface="+mn-cs"/>
                      </a:endParaRPr>
                    </a:p>
                  </a:txBody>
                  <a:tcPr anchor="ctr" anchorCtr="1">
                    <a:noFill/>
                  </a:tcPr>
                </a:tc>
                <a:tc>
                  <a:txBody>
                    <a:bodyPr/>
                    <a:lstStyle/>
                    <a:p>
                      <a:endParaRPr lang="tr-TR" sz="3600" dirty="0">
                        <a:latin typeface="Calibri" panose="020F0502020204030204" pitchFamily="34" charset="0"/>
                      </a:endParaRPr>
                    </a:p>
                  </a:txBody>
                  <a:tcPr>
                    <a:noFill/>
                  </a:tcPr>
                </a:tc>
                <a:extLst>
                  <a:ext uri="{0D108BD9-81ED-4DB2-BD59-A6C34878D82A}">
                    <a16:rowId xmlns:a16="http://schemas.microsoft.com/office/drawing/2014/main" val="1706016253"/>
                  </a:ext>
                </a:extLst>
              </a:tr>
            </a:tbl>
          </a:graphicData>
        </a:graphic>
      </p:graphicFrame>
      <p:sp>
        <p:nvSpPr>
          <p:cNvPr id="3" name="Eylem Düğmesi: Bitişe Git 2">
            <a:hlinkClick r:id="" action="ppaction://hlinkshowjump?jump=lastslide" highlightClick="1"/>
            <a:extLst>
              <a:ext uri="{FF2B5EF4-FFF2-40B4-BE49-F238E27FC236}">
                <a16:creationId xmlns:a16="http://schemas.microsoft.com/office/drawing/2014/main" id="{D102EC3A-507B-452B-93EB-FFCAACB8314A}"/>
              </a:ext>
            </a:extLst>
          </p:cNvPr>
          <p:cNvSpPr/>
          <p:nvPr/>
        </p:nvSpPr>
        <p:spPr bwMode="auto">
          <a:xfrm>
            <a:off x="7360745" y="1412776"/>
            <a:ext cx="184543" cy="216024"/>
          </a:xfrm>
          <a:prstGeom prst="actionButtonEn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3200" b="0" i="0" u="none" strike="noStrike" cap="none" normalizeH="0" baseline="0">
              <a:ln>
                <a:noFill/>
              </a:ln>
              <a:solidFill>
                <a:srgbClr val="9900FF"/>
              </a:solidFill>
              <a:effectLst/>
              <a:latin typeface="Comic Sans MS" pitchFamily="66" charset="0"/>
            </a:endParaRPr>
          </a:p>
        </p:txBody>
      </p:sp>
      <p:sp>
        <p:nvSpPr>
          <p:cNvPr id="16" name="Metin kutusu 15">
            <a:extLst>
              <a:ext uri="{FF2B5EF4-FFF2-40B4-BE49-F238E27FC236}">
                <a16:creationId xmlns:a16="http://schemas.microsoft.com/office/drawing/2014/main" id="{4D366B00-9376-49FD-B6D3-F5BBDBAD8941}"/>
              </a:ext>
            </a:extLst>
          </p:cNvPr>
          <p:cNvSpPr txBox="1"/>
          <p:nvPr/>
        </p:nvSpPr>
        <p:spPr>
          <a:xfrm>
            <a:off x="541389" y="6273225"/>
            <a:ext cx="4380943" cy="584775"/>
          </a:xfrm>
          <a:prstGeom prst="rect">
            <a:avLst/>
          </a:prstGeom>
          <a:noFill/>
        </p:spPr>
        <p:txBody>
          <a:bodyPr wrap="none" rtlCol="0">
            <a:spAutoFit/>
          </a:bodyPr>
          <a:lstStyle/>
          <a:p>
            <a:pPr algn="l"/>
            <a:r>
              <a:rPr lang="tr-TR" spc="300" dirty="0">
                <a:solidFill>
                  <a:srgbClr val="FF0000"/>
                </a:solidFill>
                <a:latin typeface="Calibri" panose="020F0502020204030204" pitchFamily="34" charset="0"/>
              </a:rPr>
              <a:t>*</a:t>
            </a:r>
            <a:r>
              <a:rPr lang="tr-TR" spc="300" dirty="0" err="1">
                <a:solidFill>
                  <a:srgbClr val="FF0000"/>
                </a:solidFill>
                <a:latin typeface="Calibri" panose="020F0502020204030204" pitchFamily="34" charset="0"/>
              </a:rPr>
              <a:t>Noncatecholamines</a:t>
            </a:r>
            <a:endParaRPr lang="tr-TR" spc="3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59762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30</a:t>
            </a:fld>
            <a:endParaRPr lang="en-US"/>
          </a:p>
        </p:txBody>
      </p:sp>
      <p:sp>
        <p:nvSpPr>
          <p:cNvPr id="4" name="Metin kutusu 3"/>
          <p:cNvSpPr txBox="1"/>
          <p:nvPr/>
        </p:nvSpPr>
        <p:spPr>
          <a:xfrm>
            <a:off x="1928664" y="50921"/>
            <a:ext cx="5832648" cy="584775"/>
          </a:xfrm>
          <a:prstGeom prst="rect">
            <a:avLst/>
          </a:prstGeom>
          <a:noFill/>
        </p:spPr>
        <p:txBody>
          <a:bodyPr wrap="square" rtlCol="0">
            <a:spAutoFit/>
          </a:bodyPr>
          <a:lstStyle/>
          <a:p>
            <a:pPr algn="l"/>
            <a:r>
              <a:rPr lang="el-GR" dirty="0" smtClean="0">
                <a:solidFill>
                  <a:srgbClr val="FF0000"/>
                </a:solidFill>
                <a:latin typeface="Calibri" panose="020F0502020204030204" pitchFamily="34" charset="0"/>
              </a:rPr>
              <a:t>Β</a:t>
            </a:r>
            <a:r>
              <a:rPr lang="tr-TR" dirty="0" smtClean="0">
                <a:solidFill>
                  <a:srgbClr val="FF0000"/>
                </a:solidFill>
                <a:latin typeface="Calibri" panose="020F0502020204030204" pitchFamily="34" charset="0"/>
              </a:rPr>
              <a:t>3 –</a:t>
            </a:r>
            <a:r>
              <a:rPr lang="tr-TR" dirty="0" err="1" smtClean="0">
                <a:solidFill>
                  <a:srgbClr val="FF0000"/>
                </a:solidFill>
                <a:latin typeface="Calibri" panose="020F0502020204030204" pitchFamily="34" charset="0"/>
              </a:rPr>
              <a:t>agonist</a:t>
            </a:r>
            <a:r>
              <a:rPr lang="tr-TR" dirty="0" smtClean="0">
                <a:solidFill>
                  <a:srgbClr val="FF0000"/>
                </a:solidFill>
                <a:latin typeface="Calibri" panose="020F0502020204030204" pitchFamily="34" charset="0"/>
              </a:rPr>
              <a:t> …. MİRABEGRON</a:t>
            </a:r>
            <a:endParaRPr lang="en-US" dirty="0" err="1" smtClean="0">
              <a:solidFill>
                <a:srgbClr val="FF0000"/>
              </a:solidFill>
              <a:latin typeface="Calibri" panose="020F0502020204030204" pitchFamily="34" charset="0"/>
            </a:endParaRPr>
          </a:p>
        </p:txBody>
      </p:sp>
      <p:pic>
        <p:nvPicPr>
          <p:cNvPr id="5" name="Resim 4"/>
          <p:cNvPicPr>
            <a:picLocks noChangeAspect="1"/>
          </p:cNvPicPr>
          <p:nvPr/>
        </p:nvPicPr>
        <p:blipFill>
          <a:blip r:embed="rId2"/>
          <a:stretch>
            <a:fillRect/>
          </a:stretch>
        </p:blipFill>
        <p:spPr>
          <a:xfrm>
            <a:off x="344488" y="1075339"/>
            <a:ext cx="6048671" cy="3724667"/>
          </a:xfrm>
          <a:prstGeom prst="rect">
            <a:avLst/>
          </a:prstGeom>
        </p:spPr>
      </p:pic>
      <p:sp>
        <p:nvSpPr>
          <p:cNvPr id="6" name="Dikdörtgen 5"/>
          <p:cNvSpPr/>
          <p:nvPr/>
        </p:nvSpPr>
        <p:spPr>
          <a:xfrm>
            <a:off x="2720752" y="4221088"/>
            <a:ext cx="4953000" cy="1477328"/>
          </a:xfrm>
          <a:prstGeom prst="rect">
            <a:avLst/>
          </a:prstGeom>
        </p:spPr>
        <p:txBody>
          <a:bodyPr>
            <a:spAutoFit/>
          </a:bodyPr>
          <a:lstStyle/>
          <a:p>
            <a:pPr marL="457200" indent="-457200">
              <a:buFont typeface="Arial" panose="020B0604020202020204" pitchFamily="34" charset="0"/>
              <a:buChar char="•"/>
            </a:pPr>
            <a:r>
              <a:rPr lang="tr-TR" sz="3000" dirty="0" err="1" smtClean="0">
                <a:solidFill>
                  <a:schemeClr val="tx1"/>
                </a:solidFill>
                <a:latin typeface="Calibri" panose="020F0502020204030204" pitchFamily="34" charset="0"/>
                <a:cs typeface="Calibri" panose="020F0502020204030204" pitchFamily="34" charset="0"/>
              </a:rPr>
              <a:t>For</a:t>
            </a:r>
            <a:r>
              <a:rPr lang="tr-TR" sz="3000" dirty="0" smtClean="0">
                <a:solidFill>
                  <a:schemeClr val="tx1"/>
                </a:solidFill>
                <a:latin typeface="Calibri" panose="020F0502020204030204" pitchFamily="34" charset="0"/>
                <a:cs typeface="Calibri" panose="020F0502020204030204" pitchFamily="34" charset="0"/>
              </a:rPr>
              <a:t> </a:t>
            </a:r>
            <a:r>
              <a:rPr lang="tr-TR" sz="3000" dirty="0" err="1" smtClean="0">
                <a:solidFill>
                  <a:schemeClr val="tx1"/>
                </a:solidFill>
                <a:latin typeface="Calibri" panose="020F0502020204030204" pitchFamily="34" charset="0"/>
                <a:cs typeface="Calibri" panose="020F0502020204030204" pitchFamily="34" charset="0"/>
              </a:rPr>
              <a:t>adults</a:t>
            </a:r>
            <a:r>
              <a:rPr lang="tr-TR" sz="3000" dirty="0" smtClean="0">
                <a:solidFill>
                  <a:schemeClr val="tx1"/>
                </a:solidFill>
                <a:latin typeface="Calibri" panose="020F0502020204030204" pitchFamily="34" charset="0"/>
                <a:cs typeface="Calibri" panose="020F0502020204030204" pitchFamily="34" charset="0"/>
              </a:rPr>
              <a:t> </a:t>
            </a:r>
            <a:r>
              <a:rPr lang="tr-TR" sz="3000" dirty="0" err="1" smtClean="0">
                <a:solidFill>
                  <a:schemeClr val="tx1"/>
                </a:solidFill>
                <a:latin typeface="Calibri" panose="020F0502020204030204" pitchFamily="34" charset="0"/>
                <a:cs typeface="Calibri" panose="020F0502020204030204" pitchFamily="34" charset="0"/>
              </a:rPr>
              <a:t>with</a:t>
            </a:r>
            <a:r>
              <a:rPr lang="tr-TR" sz="3000" dirty="0" smtClean="0">
                <a:solidFill>
                  <a:schemeClr val="tx1"/>
                </a:solidFill>
                <a:latin typeface="Calibri" panose="020F0502020204030204" pitchFamily="34" charset="0"/>
                <a:cs typeface="Calibri" panose="020F0502020204030204" pitchFamily="34" charset="0"/>
              </a:rPr>
              <a:t> </a:t>
            </a:r>
            <a:r>
              <a:rPr lang="tr-TR" sz="3000" dirty="0" err="1" smtClean="0">
                <a:solidFill>
                  <a:schemeClr val="tx1"/>
                </a:solidFill>
                <a:latin typeface="Calibri" panose="020F0502020204030204" pitchFamily="34" charset="0"/>
                <a:cs typeface="Calibri" panose="020F0502020204030204" pitchFamily="34" charset="0"/>
              </a:rPr>
              <a:t>overactive</a:t>
            </a:r>
            <a:r>
              <a:rPr lang="tr-TR" sz="3000" dirty="0" smtClean="0">
                <a:solidFill>
                  <a:schemeClr val="tx1"/>
                </a:solidFill>
                <a:latin typeface="Calibri" panose="020F0502020204030204" pitchFamily="34" charset="0"/>
                <a:cs typeface="Calibri" panose="020F0502020204030204" pitchFamily="34" charset="0"/>
              </a:rPr>
              <a:t> </a:t>
            </a:r>
            <a:r>
              <a:rPr lang="tr-TR" sz="3000" dirty="0" err="1" smtClean="0">
                <a:solidFill>
                  <a:schemeClr val="tx1"/>
                </a:solidFill>
                <a:latin typeface="Calibri" panose="020F0502020204030204" pitchFamily="34" charset="0"/>
                <a:cs typeface="Calibri" panose="020F0502020204030204" pitchFamily="34" charset="0"/>
              </a:rPr>
              <a:t>bladder</a:t>
            </a:r>
            <a:r>
              <a:rPr lang="tr-TR" sz="3000" dirty="0" smtClean="0">
                <a:solidFill>
                  <a:schemeClr val="tx1"/>
                </a:solidFill>
                <a:latin typeface="Calibri" panose="020F0502020204030204" pitchFamily="34" charset="0"/>
                <a:cs typeface="Calibri" panose="020F0502020204030204" pitchFamily="34" charset="0"/>
              </a:rPr>
              <a:t> </a:t>
            </a:r>
            <a:r>
              <a:rPr lang="tr-TR" sz="3000" dirty="0" err="1" smtClean="0">
                <a:solidFill>
                  <a:schemeClr val="tx1"/>
                </a:solidFill>
                <a:latin typeface="Calibri" panose="020F0502020204030204" pitchFamily="34" charset="0"/>
                <a:cs typeface="Calibri" panose="020F0502020204030204" pitchFamily="34" charset="0"/>
              </a:rPr>
              <a:t>sydrome</a:t>
            </a:r>
            <a:r>
              <a:rPr lang="tr-TR" sz="3000" dirty="0" smtClean="0">
                <a:solidFill>
                  <a:schemeClr val="tx1"/>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tr-TR" sz="3000" dirty="0" smtClean="0">
                <a:solidFill>
                  <a:schemeClr val="tx1"/>
                </a:solidFill>
                <a:latin typeface="Calibri" panose="020F0502020204030204" pitchFamily="34" charset="0"/>
                <a:cs typeface="Calibri" panose="020F0502020204030204" pitchFamily="34" charset="0"/>
              </a:rPr>
              <a:t>1x</a:t>
            </a:r>
            <a:endParaRPr lang="en-US" sz="3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516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1F6B4E8-6F5A-40F2-B36F-B904EE459FEF}" type="slidenum">
              <a:rPr lang="en-US" smtClean="0"/>
              <a:pPr>
                <a:defRPr/>
              </a:pPr>
              <a:t>31</a:t>
            </a:fld>
            <a:endParaRPr lang="en-US"/>
          </a:p>
        </p:txBody>
      </p:sp>
      <p:pic>
        <p:nvPicPr>
          <p:cNvPr id="1026" name="Picture 2" descr="b3 receptors and overactive bladder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7578" t="7687" r="2648" b="5163"/>
          <a:stretch/>
        </p:blipFill>
        <p:spPr bwMode="auto">
          <a:xfrm>
            <a:off x="776536" y="620688"/>
            <a:ext cx="8208912" cy="597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971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B8EDA24-56DA-4503-81FF-2CCCD3AD1518}" type="slidenum">
              <a:rPr lang="en-US" smtClean="0"/>
              <a:pPr>
                <a:defRPr/>
              </a:pPr>
              <a:t>32</a:t>
            </a:fld>
            <a:endParaRPr lang="en-US"/>
          </a:p>
        </p:txBody>
      </p:sp>
      <p:pic>
        <p:nvPicPr>
          <p:cNvPr id="3" name="Resim 2"/>
          <p:cNvPicPr>
            <a:picLocks noChangeAspect="1"/>
          </p:cNvPicPr>
          <p:nvPr/>
        </p:nvPicPr>
        <p:blipFill>
          <a:blip r:embed="rId2"/>
          <a:stretch>
            <a:fillRect/>
          </a:stretch>
        </p:blipFill>
        <p:spPr>
          <a:xfrm>
            <a:off x="128464" y="865245"/>
            <a:ext cx="7799177" cy="5984577"/>
          </a:xfrm>
          <a:prstGeom prst="rect">
            <a:avLst/>
          </a:prstGeom>
        </p:spPr>
      </p:pic>
      <p:pic>
        <p:nvPicPr>
          <p:cNvPr id="3074" name="Picture 2" descr="catapres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6247" r="28393" b="3920"/>
          <a:stretch/>
        </p:blipFill>
        <p:spPr bwMode="auto">
          <a:xfrm>
            <a:off x="7463698" y="2501607"/>
            <a:ext cx="1944216" cy="411824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481392" y="1916832"/>
            <a:ext cx="764953" cy="584775"/>
          </a:xfrm>
          <a:prstGeom prst="rect">
            <a:avLst/>
          </a:prstGeom>
          <a:noFill/>
        </p:spPr>
        <p:txBody>
          <a:bodyPr wrap="none" rtlCol="0">
            <a:spAutoFit/>
          </a:bodyPr>
          <a:lstStyle/>
          <a:p>
            <a:pPr algn="l"/>
            <a:r>
              <a:rPr lang="tr-TR" b="1" dirty="0" smtClean="0">
                <a:solidFill>
                  <a:srgbClr val="FF0000"/>
                </a:solidFill>
                <a:latin typeface="Calibri" panose="020F0502020204030204" pitchFamily="34" charset="0"/>
              </a:rPr>
              <a:t>YDİ</a:t>
            </a:r>
            <a:endParaRPr lang="en-US" b="1" dirty="0" err="1" smtClean="0">
              <a:solidFill>
                <a:srgbClr val="FF0000"/>
              </a:solidFill>
              <a:latin typeface="Calibri" panose="020F0502020204030204" pitchFamily="34" charset="0"/>
            </a:endParaRPr>
          </a:p>
        </p:txBody>
      </p:sp>
      <p:sp>
        <p:nvSpPr>
          <p:cNvPr id="6" name="Metin kutusu 8"/>
          <p:cNvSpPr txBox="1">
            <a:spLocks noChangeArrowheads="1"/>
          </p:cNvSpPr>
          <p:nvPr/>
        </p:nvSpPr>
        <p:spPr bwMode="auto">
          <a:xfrm>
            <a:off x="344488" y="157131"/>
            <a:ext cx="769763"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el-GR" sz="4000" dirty="0" smtClean="0"/>
              <a:t>α</a:t>
            </a:r>
            <a:r>
              <a:rPr lang="tr-TR" sz="4000" dirty="0" smtClean="0"/>
              <a:t>2</a:t>
            </a:r>
            <a:endParaRPr lang="en-US" sz="4000" dirty="0"/>
          </a:p>
        </p:txBody>
      </p:sp>
    </p:spTree>
    <p:extLst>
      <p:ext uri="{BB962C8B-B14F-4D97-AF65-F5344CB8AC3E}">
        <p14:creationId xmlns:p14="http://schemas.microsoft.com/office/powerpoint/2010/main" val="118044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rdalud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07736">
            <a:off x="5809125" y="1241276"/>
            <a:ext cx="3717305" cy="1895826"/>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8"/>
          <p:cNvSpPr txBox="1">
            <a:spLocks noChangeArrowheads="1"/>
          </p:cNvSpPr>
          <p:nvPr/>
        </p:nvSpPr>
        <p:spPr bwMode="auto">
          <a:xfrm>
            <a:off x="344488" y="157131"/>
            <a:ext cx="769763"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9900FF"/>
                </a:solidFill>
                <a:latin typeface="Comic Sans MS" pitchFamily="66" charset="0"/>
              </a:defRPr>
            </a:lvl1pPr>
            <a:lvl2pPr marL="742950" indent="-285750" eaLnBrk="0" hangingPunct="0">
              <a:defRPr sz="3200">
                <a:solidFill>
                  <a:srgbClr val="9900FF"/>
                </a:solidFill>
                <a:latin typeface="Comic Sans MS" pitchFamily="66" charset="0"/>
              </a:defRPr>
            </a:lvl2pPr>
            <a:lvl3pPr marL="1143000" indent="-228600" eaLnBrk="0" hangingPunct="0">
              <a:defRPr sz="3200">
                <a:solidFill>
                  <a:srgbClr val="9900FF"/>
                </a:solidFill>
                <a:latin typeface="Comic Sans MS" pitchFamily="66" charset="0"/>
              </a:defRPr>
            </a:lvl3pPr>
            <a:lvl4pPr marL="1600200" indent="-228600" eaLnBrk="0" hangingPunct="0">
              <a:defRPr sz="3200">
                <a:solidFill>
                  <a:srgbClr val="9900FF"/>
                </a:solidFill>
                <a:latin typeface="Comic Sans MS" pitchFamily="66" charset="0"/>
              </a:defRPr>
            </a:lvl4pPr>
            <a:lvl5pPr marL="2057400" indent="-228600" eaLnBrk="0" hangingPunct="0">
              <a:defRPr sz="3200">
                <a:solidFill>
                  <a:srgbClr val="9900FF"/>
                </a:solidFill>
                <a:latin typeface="Comic Sans MS" pitchFamily="66" charset="0"/>
              </a:defRPr>
            </a:lvl5pPr>
            <a:lvl6pPr marL="2514600" indent="-228600" eaLnBrk="0" fontAlgn="base" hangingPunct="0">
              <a:spcBef>
                <a:spcPct val="0"/>
              </a:spcBef>
              <a:spcAft>
                <a:spcPct val="0"/>
              </a:spcAft>
              <a:defRPr sz="3200">
                <a:solidFill>
                  <a:srgbClr val="9900FF"/>
                </a:solidFill>
                <a:latin typeface="Comic Sans MS" pitchFamily="66" charset="0"/>
              </a:defRPr>
            </a:lvl6pPr>
            <a:lvl7pPr marL="2971800" indent="-228600" eaLnBrk="0" fontAlgn="base" hangingPunct="0">
              <a:spcBef>
                <a:spcPct val="0"/>
              </a:spcBef>
              <a:spcAft>
                <a:spcPct val="0"/>
              </a:spcAft>
              <a:defRPr sz="3200">
                <a:solidFill>
                  <a:srgbClr val="9900FF"/>
                </a:solidFill>
                <a:latin typeface="Comic Sans MS" pitchFamily="66" charset="0"/>
              </a:defRPr>
            </a:lvl7pPr>
            <a:lvl8pPr marL="3429000" indent="-228600" eaLnBrk="0" fontAlgn="base" hangingPunct="0">
              <a:spcBef>
                <a:spcPct val="0"/>
              </a:spcBef>
              <a:spcAft>
                <a:spcPct val="0"/>
              </a:spcAft>
              <a:defRPr sz="3200">
                <a:solidFill>
                  <a:srgbClr val="9900FF"/>
                </a:solidFill>
                <a:latin typeface="Comic Sans MS" pitchFamily="66" charset="0"/>
              </a:defRPr>
            </a:lvl8pPr>
            <a:lvl9pPr marL="3886200" indent="-228600" eaLnBrk="0" fontAlgn="base" hangingPunct="0">
              <a:spcBef>
                <a:spcPct val="0"/>
              </a:spcBef>
              <a:spcAft>
                <a:spcPct val="0"/>
              </a:spcAft>
              <a:defRPr sz="3200">
                <a:solidFill>
                  <a:srgbClr val="9900FF"/>
                </a:solidFill>
                <a:latin typeface="Comic Sans MS" pitchFamily="66" charset="0"/>
              </a:defRPr>
            </a:lvl9pPr>
          </a:lstStyle>
          <a:p>
            <a:pPr eaLnBrk="1" hangingPunct="1"/>
            <a:r>
              <a:rPr lang="el-GR" sz="4000" dirty="0" smtClean="0"/>
              <a:t>α</a:t>
            </a:r>
            <a:r>
              <a:rPr lang="tr-TR" sz="4000" dirty="0" smtClean="0"/>
              <a:t>2</a:t>
            </a:r>
            <a:endParaRPr lang="en-US" sz="4000" dirty="0"/>
          </a:p>
        </p:txBody>
      </p:sp>
      <p:sp>
        <p:nvSpPr>
          <p:cNvPr id="4" name="Metin kutusu 3"/>
          <p:cNvSpPr txBox="1"/>
          <p:nvPr/>
        </p:nvSpPr>
        <p:spPr>
          <a:xfrm>
            <a:off x="56456" y="1124744"/>
            <a:ext cx="10278198" cy="4524315"/>
          </a:xfrm>
          <a:prstGeom prst="rect">
            <a:avLst/>
          </a:prstGeom>
          <a:noFill/>
        </p:spPr>
        <p:txBody>
          <a:bodyPr wrap="none" rtlCol="0">
            <a:spAutoFit/>
          </a:bodyPr>
          <a:lstStyle/>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Presynaptic</a:t>
            </a:r>
            <a:r>
              <a:rPr lang="tr-TR" dirty="0" smtClean="0">
                <a:solidFill>
                  <a:schemeClr val="tx1"/>
                </a:solidFill>
                <a:latin typeface="Calibri" panose="020F0502020204030204" pitchFamily="34" charset="0"/>
              </a:rPr>
              <a:t> </a:t>
            </a:r>
            <a:r>
              <a:rPr lang="el-GR" dirty="0" smtClean="0">
                <a:solidFill>
                  <a:schemeClr val="tx1"/>
                </a:solidFill>
                <a:latin typeface="Calibri" panose="020F0502020204030204" pitchFamily="34" charset="0"/>
              </a:rPr>
              <a:t>α</a:t>
            </a:r>
            <a:r>
              <a:rPr lang="tr-TR" dirty="0" smtClean="0">
                <a:solidFill>
                  <a:schemeClr val="tx1"/>
                </a:solidFill>
                <a:latin typeface="Calibri" panose="020F0502020204030204" pitchFamily="34" charset="0"/>
              </a:rPr>
              <a:t>-2 </a:t>
            </a:r>
            <a:r>
              <a:rPr lang="tr-TR" dirty="0" err="1" smtClean="0">
                <a:solidFill>
                  <a:schemeClr val="tx1"/>
                </a:solidFill>
                <a:latin typeface="Calibri" panose="020F0502020204030204" pitchFamily="34" charset="0"/>
              </a:rPr>
              <a:t>agonist</a:t>
            </a:r>
            <a:endParaRPr lang="tr-TR" dirty="0" smtClean="0">
              <a:solidFill>
                <a:schemeClr val="tx1"/>
              </a:solidFill>
              <a:latin typeface="Calibri" panose="020F0502020204030204" pitchFamily="34" charset="0"/>
            </a:endParaRP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For</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the</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treatment</a:t>
            </a:r>
            <a:r>
              <a:rPr lang="tr-TR" dirty="0" smtClean="0">
                <a:solidFill>
                  <a:schemeClr val="tx1"/>
                </a:solidFill>
                <a:latin typeface="Calibri" panose="020F0502020204030204" pitchFamily="34" charset="0"/>
              </a:rPr>
              <a:t> of </a:t>
            </a:r>
            <a:r>
              <a:rPr lang="tr-TR" dirty="0" err="1" smtClean="0">
                <a:solidFill>
                  <a:schemeClr val="tx1"/>
                </a:solidFill>
                <a:latin typeface="Calibri" panose="020F0502020204030204" pitchFamily="34" charset="0"/>
              </a:rPr>
              <a:t>neurologic</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spasticity</a:t>
            </a:r>
            <a:endParaRPr lang="tr-TR" dirty="0" smtClean="0">
              <a:solidFill>
                <a:schemeClr val="tx1"/>
              </a:solidFill>
              <a:latin typeface="Calibri" panose="020F0502020204030204" pitchFamily="34" charset="0"/>
            </a:endParaRP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Less</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hypotensive</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than</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clonidine</a:t>
            </a:r>
            <a:r>
              <a:rPr lang="tr-TR" dirty="0" smtClean="0">
                <a:solidFill>
                  <a:schemeClr val="tx1"/>
                </a:solidFill>
                <a:latin typeface="Calibri" panose="020F0502020204030204" pitchFamily="34" charset="0"/>
              </a:rPr>
              <a:t> </a:t>
            </a: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Dose</a:t>
            </a:r>
            <a:r>
              <a:rPr lang="tr-TR" dirty="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vary</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dramatically</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amongst</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patients</a:t>
            </a:r>
            <a:endParaRPr lang="tr-TR" dirty="0" smtClean="0">
              <a:solidFill>
                <a:schemeClr val="tx1"/>
              </a:solidFill>
              <a:latin typeface="Calibri" panose="020F0502020204030204" pitchFamily="34" charset="0"/>
            </a:endParaRPr>
          </a:p>
          <a:p>
            <a:pPr marL="457200" indent="-457200" algn="l">
              <a:lnSpc>
                <a:spcPct val="150000"/>
              </a:lnSpc>
              <a:buFont typeface="Arial" panose="020B0604020202020204" pitchFamily="34" charset="0"/>
              <a:buChar char="•"/>
            </a:pPr>
            <a:r>
              <a:rPr lang="tr-TR" dirty="0" smtClean="0">
                <a:solidFill>
                  <a:schemeClr val="tx1"/>
                </a:solidFill>
                <a:latin typeface="Calibri" panose="020F0502020204030204" pitchFamily="34" charset="0"/>
              </a:rPr>
              <a:t>CYP1A2 </a:t>
            </a:r>
            <a:r>
              <a:rPr lang="tr-TR" dirty="0" err="1" smtClean="0">
                <a:solidFill>
                  <a:schemeClr val="tx1"/>
                </a:solidFill>
                <a:latin typeface="Calibri" panose="020F0502020204030204" pitchFamily="34" charset="0"/>
              </a:rPr>
              <a:t>inhibitor</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please</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comment</a:t>
            </a:r>
            <a:r>
              <a:rPr lang="tr-TR" dirty="0" smtClean="0">
                <a:solidFill>
                  <a:schemeClr val="tx1"/>
                </a:solidFill>
                <a:latin typeface="Calibri" panose="020F0502020204030204" pitchFamily="34" charset="0"/>
              </a:rPr>
              <a:t> on </a:t>
            </a:r>
            <a:r>
              <a:rPr lang="tr-TR" dirty="0" err="1" smtClean="0">
                <a:solidFill>
                  <a:schemeClr val="tx1"/>
                </a:solidFill>
                <a:latin typeface="Calibri" panose="020F0502020204030204" pitchFamily="34" charset="0"/>
              </a:rPr>
              <a:t>drug</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interactions</a:t>
            </a:r>
            <a:r>
              <a:rPr lang="tr-TR" dirty="0" smtClean="0">
                <a:solidFill>
                  <a:schemeClr val="tx1"/>
                </a:solidFill>
                <a:latin typeface="Calibri" panose="020F0502020204030204" pitchFamily="34" charset="0"/>
              </a:rPr>
              <a:t>)</a:t>
            </a: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Drowsiness</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dry</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mouth</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dizziness</a:t>
            </a:r>
            <a:endParaRPr lang="en-US"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798560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0472" y="260648"/>
            <a:ext cx="9210342" cy="584775"/>
          </a:xfrm>
          <a:prstGeom prst="rect">
            <a:avLst/>
          </a:prstGeom>
          <a:solidFill>
            <a:schemeClr val="accent1">
              <a:lumMod val="75000"/>
            </a:schemeClr>
          </a:solidFill>
        </p:spPr>
        <p:txBody>
          <a:bodyPr wrap="none" rtlCol="0">
            <a:spAutoFit/>
          </a:bodyPr>
          <a:lstStyle/>
          <a:p>
            <a:pPr algn="l"/>
            <a:r>
              <a:rPr lang="tr-TR" spc="300" dirty="0" smtClean="0">
                <a:solidFill>
                  <a:schemeClr val="bg1"/>
                </a:solidFill>
                <a:effectLst>
                  <a:outerShdw blurRad="38100" dist="38100" dir="2700000" algn="tl">
                    <a:srgbClr val="000000">
                      <a:alpha val="43137"/>
                    </a:srgbClr>
                  </a:outerShdw>
                </a:effectLst>
                <a:latin typeface="Calibri" panose="020F0502020204030204" pitchFamily="34" charset="0"/>
              </a:rPr>
              <a:t>SOME </a:t>
            </a:r>
            <a:r>
              <a:rPr lang="tr-TR" spc="300" dirty="0" err="1" smtClean="0">
                <a:solidFill>
                  <a:schemeClr val="bg1"/>
                </a:solidFill>
                <a:effectLst>
                  <a:outerShdw blurRad="38100" dist="38100" dir="2700000" algn="tl">
                    <a:srgbClr val="000000">
                      <a:alpha val="43137"/>
                    </a:srgbClr>
                  </a:outerShdw>
                </a:effectLst>
                <a:latin typeface="Calibri" panose="020F0502020204030204" pitchFamily="34" charset="0"/>
              </a:rPr>
              <a:t>adverse</a:t>
            </a:r>
            <a:r>
              <a:rPr lang="tr-TR" spc="3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tr-TR" spc="300" dirty="0" err="1" smtClean="0">
                <a:solidFill>
                  <a:schemeClr val="bg1"/>
                </a:solidFill>
                <a:effectLst>
                  <a:outerShdw blurRad="38100" dist="38100" dir="2700000" algn="tl">
                    <a:srgbClr val="000000">
                      <a:alpha val="43137"/>
                    </a:srgbClr>
                  </a:outerShdw>
                </a:effectLst>
                <a:latin typeface="Calibri" panose="020F0502020204030204" pitchFamily="34" charset="0"/>
              </a:rPr>
              <a:t>effects</a:t>
            </a:r>
            <a:r>
              <a:rPr lang="tr-TR" spc="300" dirty="0" smtClean="0">
                <a:solidFill>
                  <a:schemeClr val="bg1"/>
                </a:solidFill>
                <a:effectLst>
                  <a:outerShdw blurRad="38100" dist="38100" dir="2700000" algn="tl">
                    <a:srgbClr val="000000">
                      <a:alpha val="43137"/>
                    </a:srgbClr>
                  </a:outerShdw>
                </a:effectLst>
                <a:latin typeface="Calibri" panose="020F0502020204030204" pitchFamily="34" charset="0"/>
              </a:rPr>
              <a:t> of </a:t>
            </a:r>
            <a:r>
              <a:rPr lang="tr-TR" spc="300" dirty="0" err="1" smtClean="0">
                <a:solidFill>
                  <a:schemeClr val="bg1"/>
                </a:solidFill>
                <a:effectLst>
                  <a:outerShdw blurRad="38100" dist="38100" dir="2700000" algn="tl">
                    <a:srgbClr val="000000">
                      <a:alpha val="43137"/>
                    </a:srgbClr>
                  </a:outerShdw>
                </a:effectLst>
                <a:latin typeface="Calibri" panose="020F0502020204030204" pitchFamily="34" charset="0"/>
              </a:rPr>
              <a:t>adrenergic</a:t>
            </a:r>
            <a:r>
              <a:rPr lang="tr-TR" spc="3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tr-TR" spc="300" dirty="0" err="1" smtClean="0">
                <a:solidFill>
                  <a:schemeClr val="bg1"/>
                </a:solidFill>
                <a:effectLst>
                  <a:outerShdw blurRad="38100" dist="38100" dir="2700000" algn="tl">
                    <a:srgbClr val="000000">
                      <a:alpha val="43137"/>
                    </a:srgbClr>
                  </a:outerShdw>
                </a:effectLst>
                <a:latin typeface="Calibri" panose="020F0502020204030204" pitchFamily="34" charset="0"/>
              </a:rPr>
              <a:t>agonists</a:t>
            </a:r>
            <a:endParaRPr lang="en-US" spc="300" dirty="0" err="1" smtClean="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3" name="Picture 4" descr="fig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041" y="980728"/>
            <a:ext cx="6049343" cy="556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B8EDA24-56DA-4503-81FF-2CCCD3AD1518}" type="slidenum">
              <a:rPr lang="en-US" smtClean="0"/>
              <a:pPr>
                <a:defRPr/>
              </a:pPr>
              <a:t>35</a:t>
            </a:fld>
            <a:endParaRPr lang="en-US"/>
          </a:p>
        </p:txBody>
      </p:sp>
      <p:sp>
        <p:nvSpPr>
          <p:cNvPr id="4" name="Rectangle 4">
            <a:extLst>
              <a:ext uri="{FF2B5EF4-FFF2-40B4-BE49-F238E27FC236}">
                <a16:creationId xmlns:a16="http://schemas.microsoft.com/office/drawing/2014/main" id="{C13E2008-FB25-40FE-821D-42C05BAFB394}"/>
              </a:ext>
            </a:extLst>
          </p:cNvPr>
          <p:cNvSpPr>
            <a:spLocks noChangeArrowheads="1"/>
          </p:cNvSpPr>
          <p:nvPr/>
        </p:nvSpPr>
        <p:spPr bwMode="auto">
          <a:xfrm>
            <a:off x="920552" y="2276872"/>
            <a:ext cx="769806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tr-TR" sz="4000" b="1" spc="300" dirty="0" smtClean="0">
                <a:solidFill>
                  <a:srgbClr val="FF00FF"/>
                </a:solidFill>
                <a:latin typeface="Calibri" panose="020F0502020204030204" pitchFamily="34" charset="0"/>
              </a:rPr>
              <a:t>ADRENERGIC ANTAGONISTS</a:t>
            </a:r>
            <a:endParaRPr lang="tr-TR" sz="4000" b="1" spc="300" dirty="0">
              <a:solidFill>
                <a:srgbClr val="FF00FF"/>
              </a:solidFill>
              <a:latin typeface="Calibri" panose="020F0502020204030204" pitchFamily="34" charset="0"/>
            </a:endParaRPr>
          </a:p>
        </p:txBody>
      </p:sp>
    </p:spTree>
    <p:extLst>
      <p:ext uri="{BB962C8B-B14F-4D97-AF65-F5344CB8AC3E}">
        <p14:creationId xmlns:p14="http://schemas.microsoft.com/office/powerpoint/2010/main" val="872615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48765785"/>
              </p:ext>
            </p:extLst>
          </p:nvPr>
        </p:nvGraphicFramePr>
        <p:xfrm>
          <a:off x="272480" y="-99392"/>
          <a:ext cx="9505056" cy="6890281"/>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423796">
                <a:tc>
                  <a:txBody>
                    <a:bodyPr/>
                    <a:lstStyle/>
                    <a:p>
                      <a:endParaRPr lang="en-US" dirty="0">
                        <a:latin typeface="Calibri" pitchFamily="34" charset="0"/>
                        <a:cs typeface="Calibri" pitchFamily="34" charset="0"/>
                      </a:endParaRPr>
                    </a:p>
                  </a:txBody>
                  <a:tcPr/>
                </a:tc>
                <a:tc>
                  <a:txBody>
                    <a:bodyPr/>
                    <a:lstStyle/>
                    <a:p>
                      <a:r>
                        <a:rPr lang="tr-TR" spc="300" dirty="0" err="1" smtClean="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Reseptor</a:t>
                      </a:r>
                      <a:r>
                        <a:rPr lang="tr-TR" spc="300" dirty="0" smtClean="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tr-TR" spc="300" dirty="0" err="1" smtClean="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rPr>
                        <a:t>affinity</a:t>
                      </a:r>
                      <a:endParaRPr lang="en-US" spc="300" dirty="0">
                        <a:solidFill>
                          <a:schemeClr val="accent6">
                            <a:lumMod val="50000"/>
                          </a:schemeClr>
                        </a:solidFill>
                        <a:effectLst>
                          <a:outerShdw blurRad="38100" dist="38100" dir="2700000" algn="tl">
                            <a:srgbClr val="000000">
                              <a:alpha val="43137"/>
                            </a:srgbClr>
                          </a:outerShdw>
                        </a:effectLst>
                        <a:latin typeface="Calibri" pitchFamily="34" charset="0"/>
                        <a:cs typeface="Calibri" pitchFamily="34" charset="0"/>
                      </a:endParaRPr>
                    </a:p>
                  </a:txBody>
                  <a:tcPr/>
                </a:tc>
                <a:extLst>
                  <a:ext uri="{0D108BD9-81ED-4DB2-BD59-A6C34878D82A}">
                    <a16:rowId xmlns:a16="http://schemas.microsoft.com/office/drawing/2014/main" val="10000"/>
                  </a:ext>
                </a:extLst>
              </a:tr>
              <a:tr h="2187720">
                <a:tc>
                  <a:txBody>
                    <a:bodyPr/>
                    <a:lstStyle/>
                    <a:p>
                      <a:r>
                        <a:rPr lang="tr-TR" sz="2800" b="1" spc="300" dirty="0" smtClean="0">
                          <a:latin typeface="Calibri" pitchFamily="34" charset="0"/>
                          <a:cs typeface="Calibri" pitchFamily="34" charset="0"/>
                        </a:rPr>
                        <a:t>α </a:t>
                      </a:r>
                      <a:r>
                        <a:rPr lang="tr-TR" sz="2800" b="1" spc="300" dirty="0" err="1" smtClean="0">
                          <a:latin typeface="Calibri" pitchFamily="34" charset="0"/>
                          <a:cs typeface="Calibri" pitchFamily="34" charset="0"/>
                        </a:rPr>
                        <a:t>Antagonists</a:t>
                      </a:r>
                      <a:endParaRPr lang="tr-TR" sz="2800" b="1" spc="30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err="1" smtClean="0">
                          <a:latin typeface="Calibri" pitchFamily="34" charset="0"/>
                          <a:cs typeface="Calibri" pitchFamily="34" charset="0"/>
                        </a:rPr>
                        <a:t>Prazosin</a:t>
                      </a:r>
                      <a:r>
                        <a:rPr lang="tr-TR" sz="2800" dirty="0" smtClean="0">
                          <a:latin typeface="Calibri" pitchFamily="34" charset="0"/>
                          <a:cs typeface="Calibri" pitchFamily="34" charset="0"/>
                        </a:rPr>
                        <a:t>, </a:t>
                      </a:r>
                      <a:r>
                        <a:rPr lang="tr-TR" sz="2800" dirty="0" err="1" smtClean="0">
                          <a:latin typeface="Calibri" pitchFamily="34" charset="0"/>
                          <a:cs typeface="Calibri" pitchFamily="34" charset="0"/>
                        </a:rPr>
                        <a:t>terazosin</a:t>
                      </a:r>
                      <a:r>
                        <a:rPr lang="tr-TR" sz="2800" dirty="0" smtClean="0">
                          <a:latin typeface="Calibri" pitchFamily="34" charset="0"/>
                          <a:cs typeface="Calibri" pitchFamily="34" charset="0"/>
                        </a:rPr>
                        <a:t>,</a:t>
                      </a:r>
                      <a:r>
                        <a:rPr lang="tr-TR" sz="2800" baseline="0" dirty="0" smtClean="0">
                          <a:latin typeface="Calibri" pitchFamily="34" charset="0"/>
                          <a:cs typeface="Calibri" pitchFamily="34" charset="0"/>
                        </a:rPr>
                        <a:t> </a:t>
                      </a:r>
                      <a:r>
                        <a:rPr lang="tr-TR" sz="2800" baseline="0" dirty="0" err="1" smtClean="0">
                          <a:latin typeface="Calibri" pitchFamily="34" charset="0"/>
                          <a:cs typeface="Calibri" pitchFamily="34" charset="0"/>
                        </a:rPr>
                        <a:t>doxazosin</a:t>
                      </a:r>
                      <a:endParaRPr lang="tr-TR" sz="2800" baseline="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800" baseline="0" dirty="0" err="1" smtClean="0">
                          <a:solidFill>
                            <a:schemeClr val="accent4">
                              <a:lumMod val="50000"/>
                              <a:lumOff val="50000"/>
                            </a:schemeClr>
                          </a:solidFill>
                          <a:latin typeface="Calibri" pitchFamily="34" charset="0"/>
                          <a:cs typeface="Calibri" pitchFamily="34" charset="0"/>
                        </a:rPr>
                        <a:t>Phenoxybenzamine</a:t>
                      </a:r>
                      <a:endParaRPr lang="en-US" sz="2800" dirty="0" smtClean="0">
                        <a:solidFill>
                          <a:schemeClr val="accent4">
                            <a:lumMod val="50000"/>
                            <a:lumOff val="50000"/>
                          </a:schemeClr>
                        </a:solidFill>
                        <a:latin typeface="Calibri" pitchFamily="34" charset="0"/>
                        <a:cs typeface="Calibri" pitchFamily="34" charset="0"/>
                      </a:endParaRPr>
                    </a:p>
                    <a:p>
                      <a:r>
                        <a:rPr lang="tr-TR" sz="2800" dirty="0" err="1" smtClean="0">
                          <a:latin typeface="Calibri" pitchFamily="34" charset="0"/>
                          <a:cs typeface="Calibri" pitchFamily="34" charset="0"/>
                        </a:rPr>
                        <a:t>Phentolamine</a:t>
                      </a:r>
                      <a:r>
                        <a:rPr lang="tr-TR" sz="2800" dirty="0" smtClean="0">
                          <a:latin typeface="Calibri" pitchFamily="34" charset="0"/>
                          <a:cs typeface="Calibri" pitchFamily="34" charset="0"/>
                        </a:rPr>
                        <a:t> (YDİ)</a:t>
                      </a:r>
                    </a:p>
                    <a:p>
                      <a:r>
                        <a:rPr lang="tr-TR" sz="2800" dirty="0" err="1" smtClean="0">
                          <a:latin typeface="Calibri" pitchFamily="34" charset="0"/>
                          <a:cs typeface="Calibri" pitchFamily="34" charset="0"/>
                        </a:rPr>
                        <a:t>Yohimbine</a:t>
                      </a:r>
                      <a:r>
                        <a:rPr lang="tr-TR" sz="2800" dirty="0" smtClean="0">
                          <a:latin typeface="Calibri" pitchFamily="34" charset="0"/>
                          <a:cs typeface="Calibri" pitchFamily="34" charset="0"/>
                        </a:rPr>
                        <a:t>,</a:t>
                      </a:r>
                      <a:r>
                        <a:rPr lang="tr-TR" sz="2800" baseline="0" dirty="0" smtClean="0">
                          <a:latin typeface="Calibri" pitchFamily="34" charset="0"/>
                          <a:cs typeface="Calibri" pitchFamily="34" charset="0"/>
                        </a:rPr>
                        <a:t> </a:t>
                      </a:r>
                      <a:r>
                        <a:rPr lang="tr-TR" sz="2800" baseline="0" dirty="0" err="1" smtClean="0">
                          <a:latin typeface="Calibri" pitchFamily="34" charset="0"/>
                          <a:cs typeface="Calibri" pitchFamily="34" charset="0"/>
                        </a:rPr>
                        <a:t>tolazoline</a:t>
                      </a:r>
                      <a:endParaRPr lang="en-US" sz="2800" dirty="0">
                        <a:latin typeface="Calibri" pitchFamily="34" charset="0"/>
                        <a:cs typeface="Calibri" pitchFamily="34" charset="0"/>
                      </a:endParaRPr>
                    </a:p>
                  </a:txBody>
                  <a:tcPr/>
                </a:tc>
                <a:tc>
                  <a:txBody>
                    <a:bodyPr/>
                    <a:lstStyle/>
                    <a:p>
                      <a:endParaRPr lang="tr-TR" sz="2800" dirty="0" smtClean="0">
                        <a:latin typeface="Calibri" pitchFamily="34" charset="0"/>
                        <a:cs typeface="Calibri" pitchFamily="34" charset="0"/>
                      </a:endParaRPr>
                    </a:p>
                    <a:p>
                      <a:r>
                        <a:rPr lang="el-GR" sz="2800" dirty="0" smtClean="0">
                          <a:latin typeface="Calibri" pitchFamily="34" charset="0"/>
                          <a:cs typeface="Calibri" pitchFamily="34" charset="0"/>
                        </a:rPr>
                        <a:t>α1</a:t>
                      </a:r>
                      <a:r>
                        <a:rPr lang="tr-TR" sz="2800" dirty="0" smtClean="0">
                          <a:latin typeface="Calibri" pitchFamily="34" charset="0"/>
                          <a:cs typeface="Calibri" pitchFamily="34" charset="0"/>
                        </a:rPr>
                        <a:t>&gt;&gt;&gt;&gt;&gt;</a:t>
                      </a:r>
                      <a:r>
                        <a:rPr lang="el-GR" sz="2800" dirty="0" smtClean="0">
                          <a:latin typeface="Calibri" pitchFamily="34" charset="0"/>
                          <a:cs typeface="Calibri" pitchFamily="34" charset="0"/>
                        </a:rPr>
                        <a:t>α</a:t>
                      </a:r>
                      <a:r>
                        <a:rPr lang="tr-TR" sz="2800" dirty="0" smtClean="0">
                          <a:latin typeface="Calibri" pitchFamily="34" charset="0"/>
                          <a:cs typeface="Calibri" pitchFamily="34"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l-GR" sz="2800" dirty="0" smtClean="0">
                          <a:latin typeface="Calibri" pitchFamily="34" charset="0"/>
                          <a:cs typeface="Calibri" pitchFamily="34" charset="0"/>
                        </a:rPr>
                        <a:t>α1</a:t>
                      </a:r>
                      <a:r>
                        <a:rPr lang="tr-TR" sz="2800" dirty="0" smtClean="0">
                          <a:latin typeface="Calibri" pitchFamily="34" charset="0"/>
                          <a:cs typeface="Calibri" pitchFamily="34" charset="0"/>
                        </a:rPr>
                        <a:t>&gt;</a:t>
                      </a:r>
                      <a:r>
                        <a:rPr lang="el-GR" sz="2800" dirty="0" smtClean="0">
                          <a:latin typeface="Calibri" pitchFamily="34" charset="0"/>
                          <a:cs typeface="Calibri" pitchFamily="34" charset="0"/>
                        </a:rPr>
                        <a:t>α</a:t>
                      </a:r>
                      <a:r>
                        <a:rPr lang="tr-TR" sz="2800" dirty="0" smtClean="0">
                          <a:latin typeface="Calibri" pitchFamily="34" charset="0"/>
                          <a:cs typeface="Calibri" pitchFamily="34" charset="0"/>
                        </a:rPr>
                        <a:t>2</a:t>
                      </a:r>
                      <a:endParaRPr lang="en-US" sz="280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2800" dirty="0" smtClean="0">
                          <a:latin typeface="Calibri" pitchFamily="34" charset="0"/>
                          <a:cs typeface="Calibri" pitchFamily="34" charset="0"/>
                        </a:rPr>
                        <a:t>α1</a:t>
                      </a:r>
                      <a:r>
                        <a:rPr lang="tr-TR" sz="2800" dirty="0" smtClean="0">
                          <a:latin typeface="Calibri" pitchFamily="34" charset="0"/>
                          <a:cs typeface="Calibri" pitchFamily="34" charset="0"/>
                        </a:rPr>
                        <a:t>=</a:t>
                      </a:r>
                      <a:r>
                        <a:rPr lang="el-GR" sz="2800" dirty="0" smtClean="0">
                          <a:latin typeface="Calibri" pitchFamily="34" charset="0"/>
                          <a:cs typeface="Calibri" pitchFamily="34" charset="0"/>
                        </a:rPr>
                        <a:t>α</a:t>
                      </a:r>
                      <a:r>
                        <a:rPr lang="tr-TR" sz="2800" dirty="0" smtClean="0">
                          <a:latin typeface="Calibri" pitchFamily="34" charset="0"/>
                          <a:cs typeface="Calibri" pitchFamily="34" charset="0"/>
                        </a:rPr>
                        <a:t>2</a:t>
                      </a:r>
                      <a:endParaRPr lang="en-US" sz="280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2800" dirty="0" smtClean="0">
                          <a:latin typeface="Calibri" pitchFamily="34" charset="0"/>
                          <a:cs typeface="Calibri" pitchFamily="34" charset="0"/>
                        </a:rPr>
                        <a:t>α</a:t>
                      </a:r>
                      <a:r>
                        <a:rPr lang="tr-TR" sz="2800" dirty="0" smtClean="0">
                          <a:latin typeface="Calibri" pitchFamily="34" charset="0"/>
                          <a:cs typeface="Calibri" pitchFamily="34" charset="0"/>
                        </a:rPr>
                        <a:t>2&gt;</a:t>
                      </a:r>
                      <a:r>
                        <a:rPr lang="el-GR" sz="2800" dirty="0" smtClean="0">
                          <a:latin typeface="Calibri" pitchFamily="34" charset="0"/>
                          <a:cs typeface="Calibri" pitchFamily="34" charset="0"/>
                        </a:rPr>
                        <a:t>α</a:t>
                      </a:r>
                      <a:r>
                        <a:rPr lang="tr-TR" sz="2800" dirty="0" smtClean="0">
                          <a:latin typeface="Calibri" pitchFamily="34" charset="0"/>
                          <a:cs typeface="Calibri" pitchFamily="34" charset="0"/>
                        </a:rPr>
                        <a:t>1</a:t>
                      </a:r>
                      <a:endParaRPr lang="en-US" sz="2800" dirty="0">
                        <a:latin typeface="Calibri" pitchFamily="34" charset="0"/>
                        <a:cs typeface="Calibri" pitchFamily="34" charset="0"/>
                      </a:endParaRPr>
                    </a:p>
                  </a:txBody>
                  <a:tcPr/>
                </a:tc>
                <a:extLst>
                  <a:ext uri="{0D108BD9-81ED-4DB2-BD59-A6C34878D82A}">
                    <a16:rowId xmlns:a16="http://schemas.microsoft.com/office/drawing/2014/main" val="10001"/>
                  </a:ext>
                </a:extLst>
              </a:tr>
              <a:tr h="929032">
                <a:tc>
                  <a:txBody>
                    <a:bodyPr/>
                    <a:lstStyle/>
                    <a:p>
                      <a:r>
                        <a:rPr lang="tr-TR" sz="2800" b="1" kern="1200" spc="300" dirty="0" smtClean="0">
                          <a:solidFill>
                            <a:schemeClr val="dk1"/>
                          </a:solidFill>
                          <a:latin typeface="Calibri" pitchFamily="34" charset="0"/>
                          <a:ea typeface="+mn-ea"/>
                          <a:cs typeface="Calibri" pitchFamily="34" charset="0"/>
                        </a:rPr>
                        <a:t>Mixed </a:t>
                      </a:r>
                      <a:r>
                        <a:rPr lang="tr-TR" sz="2800" b="1" kern="1200" spc="300" dirty="0" err="1" smtClean="0">
                          <a:solidFill>
                            <a:schemeClr val="dk1"/>
                          </a:solidFill>
                          <a:latin typeface="Calibri" pitchFamily="34" charset="0"/>
                          <a:ea typeface="+mn-ea"/>
                          <a:cs typeface="Calibri" pitchFamily="34" charset="0"/>
                        </a:rPr>
                        <a:t>Antagonists</a:t>
                      </a:r>
                      <a:r>
                        <a:rPr lang="tr-TR" sz="2800" b="1" kern="1200" spc="300" dirty="0" smtClean="0">
                          <a:solidFill>
                            <a:schemeClr val="dk1"/>
                          </a:solidFill>
                          <a:latin typeface="Calibri" pitchFamily="34" charset="0"/>
                          <a:ea typeface="+mn-ea"/>
                          <a:cs typeface="Calibri" pitchFamily="34" charset="0"/>
                        </a:rPr>
                        <a:t> </a:t>
                      </a:r>
                    </a:p>
                    <a:p>
                      <a:r>
                        <a:rPr lang="tr-TR" sz="2800" dirty="0" err="1" smtClean="0">
                          <a:latin typeface="Calibri" pitchFamily="34" charset="0"/>
                          <a:cs typeface="Calibri" pitchFamily="34" charset="0"/>
                        </a:rPr>
                        <a:t>Labetalol</a:t>
                      </a:r>
                      <a:r>
                        <a:rPr lang="tr-TR" sz="2800" dirty="0" smtClean="0">
                          <a:latin typeface="Calibri" pitchFamily="34" charset="0"/>
                          <a:cs typeface="Calibri" pitchFamily="34" charset="0"/>
                        </a:rPr>
                        <a:t>,</a:t>
                      </a:r>
                      <a:r>
                        <a:rPr lang="tr-TR" sz="2800" baseline="0" dirty="0" smtClean="0">
                          <a:latin typeface="Calibri" pitchFamily="34" charset="0"/>
                          <a:cs typeface="Calibri" pitchFamily="34" charset="0"/>
                        </a:rPr>
                        <a:t> </a:t>
                      </a:r>
                      <a:r>
                        <a:rPr lang="tr-TR" sz="2800" baseline="0" dirty="0" err="1" smtClean="0">
                          <a:latin typeface="Calibri" pitchFamily="34" charset="0"/>
                          <a:cs typeface="Calibri" pitchFamily="34" charset="0"/>
                        </a:rPr>
                        <a:t>carvedilol</a:t>
                      </a:r>
                      <a:endParaRPr lang="en-US" sz="28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800" dirty="0" smtClean="0">
                          <a:latin typeface="Calibri" pitchFamily="34" charset="0"/>
                          <a:cs typeface="Calibri" pitchFamily="34" charset="0"/>
                        </a:rPr>
                        <a:t>β1</a:t>
                      </a:r>
                      <a:r>
                        <a:rPr lang="tr-TR" sz="2800" dirty="0" smtClean="0">
                          <a:latin typeface="Calibri" pitchFamily="34" charset="0"/>
                          <a:cs typeface="Calibri" pitchFamily="34" charset="0"/>
                        </a:rPr>
                        <a:t>=</a:t>
                      </a:r>
                      <a:r>
                        <a:rPr lang="el-GR" sz="2800" dirty="0" smtClean="0">
                          <a:latin typeface="Calibri" pitchFamily="34" charset="0"/>
                          <a:cs typeface="Calibri" pitchFamily="34" charset="0"/>
                        </a:rPr>
                        <a:t>β</a:t>
                      </a:r>
                      <a:r>
                        <a:rPr lang="tr-TR" sz="2800" dirty="0" smtClean="0">
                          <a:latin typeface="Calibri" pitchFamily="34" charset="0"/>
                          <a:cs typeface="Calibri" pitchFamily="34" charset="0"/>
                        </a:rPr>
                        <a:t>2≥</a:t>
                      </a:r>
                      <a:r>
                        <a:rPr lang="el-GR" sz="2800" dirty="0" smtClean="0">
                          <a:latin typeface="Calibri" pitchFamily="34" charset="0"/>
                          <a:cs typeface="Calibri" pitchFamily="34" charset="0"/>
                        </a:rPr>
                        <a:t>α1</a:t>
                      </a:r>
                      <a:r>
                        <a:rPr lang="tr-TR" sz="2800" dirty="0" smtClean="0">
                          <a:latin typeface="Calibri" pitchFamily="34" charset="0"/>
                          <a:cs typeface="Calibri" pitchFamily="34" charset="0"/>
                        </a:rPr>
                        <a:t>&gt;</a:t>
                      </a:r>
                      <a:r>
                        <a:rPr lang="el-GR" sz="2800" dirty="0" smtClean="0">
                          <a:latin typeface="Calibri" pitchFamily="34" charset="0"/>
                          <a:cs typeface="Calibri" pitchFamily="34" charset="0"/>
                        </a:rPr>
                        <a:t>α</a:t>
                      </a:r>
                      <a:r>
                        <a:rPr lang="tr-TR" sz="2800" dirty="0" smtClean="0">
                          <a:latin typeface="Calibri" pitchFamily="34" charset="0"/>
                          <a:cs typeface="Calibri" pitchFamily="34" charset="0"/>
                        </a:rPr>
                        <a:t>2</a:t>
                      </a:r>
                      <a:endParaRPr lang="en-US" sz="2800" dirty="0">
                        <a:latin typeface="Calibri" pitchFamily="34" charset="0"/>
                        <a:cs typeface="Calibri" pitchFamily="34" charset="0"/>
                      </a:endParaRPr>
                    </a:p>
                  </a:txBody>
                  <a:tcPr/>
                </a:tc>
                <a:extLst>
                  <a:ext uri="{0D108BD9-81ED-4DB2-BD59-A6C34878D82A}">
                    <a16:rowId xmlns:a16="http://schemas.microsoft.com/office/drawing/2014/main" val="10002"/>
                  </a:ext>
                </a:extLst>
              </a:tr>
              <a:tr h="3296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800" b="1" kern="1200" spc="300" dirty="0" smtClean="0">
                          <a:solidFill>
                            <a:schemeClr val="dk1"/>
                          </a:solidFill>
                          <a:latin typeface="Calibri" pitchFamily="34" charset="0"/>
                          <a:ea typeface="+mn-ea"/>
                          <a:cs typeface="Calibri" pitchFamily="34" charset="0"/>
                        </a:rPr>
                        <a:t>β</a:t>
                      </a:r>
                      <a:r>
                        <a:rPr lang="tr-TR" sz="2800" b="1" kern="1200" spc="300" dirty="0" smtClean="0">
                          <a:solidFill>
                            <a:schemeClr val="dk1"/>
                          </a:solidFill>
                          <a:latin typeface="Calibri" pitchFamily="34" charset="0"/>
                          <a:ea typeface="+mn-ea"/>
                          <a:cs typeface="Calibri" pitchFamily="34" charset="0"/>
                        </a:rPr>
                        <a:t> </a:t>
                      </a:r>
                      <a:r>
                        <a:rPr lang="tr-TR" sz="2800" b="1" kern="1200" spc="300" dirty="0" err="1" smtClean="0">
                          <a:solidFill>
                            <a:schemeClr val="dk1"/>
                          </a:solidFill>
                          <a:latin typeface="Calibri" pitchFamily="34" charset="0"/>
                          <a:ea typeface="+mn-ea"/>
                          <a:cs typeface="Calibri" pitchFamily="34" charset="0"/>
                        </a:rPr>
                        <a:t>Antagonists</a:t>
                      </a:r>
                      <a:endParaRPr lang="tr-TR" sz="2800" b="1" kern="1200" spc="300" dirty="0" smtClean="0">
                        <a:solidFill>
                          <a:schemeClr val="dk1"/>
                        </a:solidFill>
                        <a:latin typeface="Calibri" pitchFamily="34" charset="0"/>
                        <a:ea typeface="+mn-ea"/>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800" b="0" spc="0" dirty="0" err="1" smtClean="0">
                          <a:latin typeface="Calibri" pitchFamily="34" charset="0"/>
                          <a:cs typeface="Calibri" pitchFamily="34" charset="0"/>
                        </a:rPr>
                        <a:t>Metoprolol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acebutolol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alprenolol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betaxolol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esmolol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nebivolol</a:t>
                      </a:r>
                      <a:endParaRPr lang="tr-TR" sz="2800" b="0" spc="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2800" b="0" spc="0"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2800" b="0" spc="0" dirty="0" err="1" smtClean="0">
                          <a:latin typeface="Calibri" pitchFamily="34" charset="0"/>
                          <a:cs typeface="Calibri" pitchFamily="34" charset="0"/>
                        </a:rPr>
                        <a:t>Propranolol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carteolol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penbutolol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pindolol</a:t>
                      </a:r>
                      <a:r>
                        <a:rPr lang="tr-TR" sz="2800" b="0" spc="0" dirty="0" smtClean="0">
                          <a:latin typeface="Calibri" pitchFamily="34" charset="0"/>
                          <a:cs typeface="Calibri" pitchFamily="34" charset="0"/>
                        </a:rPr>
                        <a:t>, </a:t>
                      </a:r>
                      <a:r>
                        <a:rPr lang="tr-TR" sz="2800" b="0" spc="0" dirty="0" err="1" smtClean="0">
                          <a:latin typeface="Calibri" pitchFamily="34" charset="0"/>
                          <a:cs typeface="Calibri" pitchFamily="34" charset="0"/>
                        </a:rPr>
                        <a:t>timolol</a:t>
                      </a:r>
                      <a:endParaRPr lang="tr-TR" sz="2800" b="0" spc="0" dirty="0" smtClean="0">
                        <a:latin typeface="Calibri" pitchFamily="34" charset="0"/>
                        <a:cs typeface="Calibri" pitchFamily="34" charset="0"/>
                      </a:endParaRPr>
                    </a:p>
                    <a:p>
                      <a:r>
                        <a:rPr lang="tr-TR" sz="2800" dirty="0" err="1" smtClean="0">
                          <a:latin typeface="Calibri" pitchFamily="34" charset="0"/>
                          <a:cs typeface="Calibri" pitchFamily="34" charset="0"/>
                        </a:rPr>
                        <a:t>Butoxamin</a:t>
                      </a:r>
                      <a:endParaRPr lang="en-US" dirty="0">
                        <a:latin typeface="Calibri" pitchFamily="34" charset="0"/>
                        <a:cs typeface="Calibri" pitchFamily="34" charset="0"/>
                      </a:endParaRPr>
                    </a:p>
                  </a:txBody>
                  <a:tcPr/>
                </a:tc>
                <a:tc>
                  <a:txBody>
                    <a:bodyPr/>
                    <a:lstStyle/>
                    <a:p>
                      <a:endParaRPr lang="tr-TR" dirty="0" smtClean="0">
                        <a:latin typeface="Calibri" pitchFamily="34" charset="0"/>
                        <a:cs typeface="Calibri" pitchFamily="34" charset="0"/>
                      </a:endParaRPr>
                    </a:p>
                    <a:p>
                      <a:endParaRPr lang="tr-TR" sz="2800" dirty="0" smtClean="0">
                        <a:latin typeface="Calibri" pitchFamily="34" charset="0"/>
                        <a:cs typeface="Calibri" pitchFamily="34" charset="0"/>
                      </a:endParaRPr>
                    </a:p>
                    <a:p>
                      <a:r>
                        <a:rPr lang="el-GR" sz="2800" dirty="0" smtClean="0">
                          <a:latin typeface="Calibri" pitchFamily="34" charset="0"/>
                          <a:cs typeface="Calibri" pitchFamily="34" charset="0"/>
                        </a:rPr>
                        <a:t>β1</a:t>
                      </a:r>
                      <a:r>
                        <a:rPr lang="tr-TR" sz="2800" dirty="0" smtClean="0">
                          <a:latin typeface="Calibri" pitchFamily="34" charset="0"/>
                          <a:cs typeface="Calibri" pitchFamily="34" charset="0"/>
                        </a:rPr>
                        <a:t>&gt;&gt;&gt;</a:t>
                      </a:r>
                      <a:r>
                        <a:rPr lang="el-GR" sz="2800" dirty="0" smtClean="0">
                          <a:latin typeface="Calibri" pitchFamily="34" charset="0"/>
                          <a:cs typeface="Calibri" pitchFamily="34" charset="0"/>
                        </a:rPr>
                        <a:t>β</a:t>
                      </a:r>
                      <a:r>
                        <a:rPr lang="tr-TR" sz="2800" dirty="0" smtClean="0">
                          <a:latin typeface="Calibri" pitchFamily="34" charset="0"/>
                          <a:cs typeface="Calibri" pitchFamily="34" charset="0"/>
                        </a:rPr>
                        <a:t>2</a:t>
                      </a:r>
                    </a:p>
                    <a:p>
                      <a:endParaRPr lang="tr-TR" sz="2800" dirty="0" smtClean="0">
                        <a:latin typeface="Calibri" pitchFamily="34" charset="0"/>
                        <a:cs typeface="Calibri" pitchFamily="34" charset="0"/>
                      </a:endParaRPr>
                    </a:p>
                    <a:p>
                      <a:endParaRPr lang="tr-TR" sz="2800" dirty="0" smtClean="0">
                        <a:latin typeface="Calibri" pitchFamily="34" charset="0"/>
                        <a:cs typeface="Calibri" pitchFamily="34" charset="0"/>
                      </a:endParaRPr>
                    </a:p>
                    <a:p>
                      <a:r>
                        <a:rPr lang="el-GR" sz="2800" dirty="0" smtClean="0">
                          <a:latin typeface="Calibri" pitchFamily="34" charset="0"/>
                          <a:cs typeface="Calibri" pitchFamily="34" charset="0"/>
                        </a:rPr>
                        <a:t>β1</a:t>
                      </a:r>
                      <a:r>
                        <a:rPr lang="tr-TR" sz="2800" dirty="0" smtClean="0">
                          <a:latin typeface="Calibri" pitchFamily="34" charset="0"/>
                          <a:cs typeface="Calibri" pitchFamily="34" charset="0"/>
                        </a:rPr>
                        <a:t>=</a:t>
                      </a:r>
                      <a:r>
                        <a:rPr lang="el-GR" sz="2800" dirty="0" smtClean="0">
                          <a:latin typeface="Calibri" pitchFamily="34" charset="0"/>
                          <a:cs typeface="Calibri" pitchFamily="34" charset="0"/>
                        </a:rPr>
                        <a:t>β</a:t>
                      </a:r>
                      <a:r>
                        <a:rPr lang="tr-TR" sz="2800" dirty="0" smtClean="0">
                          <a:latin typeface="Calibri" pitchFamily="34" charset="0"/>
                          <a:cs typeface="Calibri" pitchFamily="34"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l-GR" sz="2800" dirty="0" smtClean="0">
                          <a:latin typeface="Calibri" pitchFamily="34" charset="0"/>
                          <a:cs typeface="Calibri" pitchFamily="34" charset="0"/>
                        </a:rPr>
                        <a:t>β</a:t>
                      </a:r>
                      <a:r>
                        <a:rPr lang="tr-TR" sz="2800" dirty="0" smtClean="0">
                          <a:latin typeface="Calibri" pitchFamily="34" charset="0"/>
                          <a:cs typeface="Calibri" pitchFamily="34" charset="0"/>
                        </a:rPr>
                        <a:t>2&gt;&gt;&gt;</a:t>
                      </a:r>
                      <a:r>
                        <a:rPr lang="el-GR" sz="2800" dirty="0" smtClean="0">
                          <a:latin typeface="Calibri" pitchFamily="34" charset="0"/>
                          <a:cs typeface="Calibri" pitchFamily="34" charset="0"/>
                        </a:rPr>
                        <a:t>β</a:t>
                      </a:r>
                      <a:r>
                        <a:rPr lang="tr-TR" sz="2800" dirty="0" smtClean="0">
                          <a:latin typeface="Calibri" pitchFamily="34" charset="0"/>
                          <a:cs typeface="Calibri" pitchFamily="34" charset="0"/>
                        </a:rPr>
                        <a:t>1</a:t>
                      </a:r>
                      <a:endParaRPr lang="en-US" sz="2800" dirty="0">
                        <a:latin typeface="Calibri" pitchFamily="34" charset="0"/>
                        <a:cs typeface="Calibri"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0076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C13E2008-FB25-40FE-821D-42C05BAFB394}"/>
              </a:ext>
            </a:extLst>
          </p:cNvPr>
          <p:cNvSpPr>
            <a:spLocks noChangeArrowheads="1"/>
          </p:cNvSpPr>
          <p:nvPr/>
        </p:nvSpPr>
        <p:spPr bwMode="auto">
          <a:xfrm>
            <a:off x="-65855" y="0"/>
            <a:ext cx="6819056"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tr-TR" sz="4000" b="1" dirty="0">
                <a:solidFill>
                  <a:srgbClr val="FF00FF"/>
                </a:solidFill>
                <a:latin typeface="Calibri" panose="020F0502020204030204" pitchFamily="34" charset="0"/>
              </a:rPr>
              <a:t>ADRENERGIC ANTAGONISTS</a:t>
            </a:r>
          </a:p>
          <a:p>
            <a:r>
              <a:rPr lang="tr-TR" sz="4000" b="1" dirty="0">
                <a:solidFill>
                  <a:srgbClr val="FF00FF"/>
                </a:solidFill>
                <a:latin typeface="Calibri" panose="020F0502020204030204" pitchFamily="34" charset="0"/>
              </a:rPr>
              <a:t>Basic </a:t>
            </a:r>
            <a:r>
              <a:rPr lang="tr-TR" sz="4000" b="1" dirty="0" err="1">
                <a:solidFill>
                  <a:srgbClr val="FF00FF"/>
                </a:solidFill>
                <a:latin typeface="Calibri" panose="020F0502020204030204" pitchFamily="34" charset="0"/>
              </a:rPr>
              <a:t>Pharmacology</a:t>
            </a:r>
            <a:endParaRPr lang="tr-TR" sz="4000" b="1" dirty="0">
              <a:solidFill>
                <a:srgbClr val="FF00FF"/>
              </a:solidFill>
              <a:latin typeface="Calibri" panose="020F0502020204030204" pitchFamily="34" charset="0"/>
            </a:endParaRPr>
          </a:p>
        </p:txBody>
      </p:sp>
      <p:pic>
        <p:nvPicPr>
          <p:cNvPr id="4" name="Picture 5" descr="http://img.medscape.com/fullsize/migrated/editorial/clinupdates/2002/2009/2009_1.fig15.gif">
            <a:extLst>
              <a:ext uri="{FF2B5EF4-FFF2-40B4-BE49-F238E27FC236}">
                <a16:creationId xmlns:a16="http://schemas.microsoft.com/office/drawing/2014/main" id="{3019DB2B-0BA3-40C6-AA1D-54F8104DA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124744"/>
            <a:ext cx="4104456" cy="326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472E2909-084F-40A2-8961-EB7132DC3636}"/>
              </a:ext>
            </a:extLst>
          </p:cNvPr>
          <p:cNvSpPr txBox="1"/>
          <p:nvPr/>
        </p:nvSpPr>
        <p:spPr>
          <a:xfrm>
            <a:off x="402434" y="4653136"/>
            <a:ext cx="4408002" cy="1569660"/>
          </a:xfrm>
          <a:prstGeom prst="rect">
            <a:avLst/>
          </a:prstGeom>
          <a:noFill/>
        </p:spPr>
        <p:txBody>
          <a:bodyPr wrap="none" rtlCol="0">
            <a:spAutoFit/>
          </a:bodyPr>
          <a:lstStyle/>
          <a:p>
            <a:pPr marL="457200" indent="-457200" algn="l">
              <a:buFont typeface="Arial" panose="020B0604020202020204" pitchFamily="34" charset="0"/>
              <a:buChar char="•"/>
            </a:pPr>
            <a:r>
              <a:rPr lang="tr-TR" dirty="0" err="1">
                <a:solidFill>
                  <a:schemeClr val="tx1"/>
                </a:solidFill>
                <a:latin typeface="Calibri" panose="020F0502020204030204" pitchFamily="34" charset="0"/>
              </a:rPr>
              <a:t>Some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bind</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covalently</a:t>
            </a:r>
            <a:r>
              <a:rPr lang="tr-TR" dirty="0">
                <a:solidFill>
                  <a:schemeClr val="tx1"/>
                </a:solidFill>
                <a:latin typeface="Calibri" panose="020F0502020204030204" pitchFamily="34" charset="0"/>
              </a:rPr>
              <a:t>: </a:t>
            </a:r>
          </a:p>
          <a:p>
            <a:pPr algn="l"/>
            <a:r>
              <a:rPr lang="tr-TR" dirty="0" err="1">
                <a:solidFill>
                  <a:schemeClr val="tx1"/>
                </a:solidFill>
                <a:latin typeface="Calibri" panose="020F0502020204030204" pitchFamily="34" charset="0"/>
              </a:rPr>
              <a:t>irreversible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antagonists</a:t>
            </a:r>
            <a:r>
              <a:rPr lang="tr-TR" dirty="0">
                <a:solidFill>
                  <a:schemeClr val="tx1"/>
                </a:solidFill>
                <a:latin typeface="Calibri" panose="020F0502020204030204" pitchFamily="34" charset="0"/>
              </a:rPr>
              <a:t> </a:t>
            </a:r>
          </a:p>
          <a:p>
            <a:pPr algn="l"/>
            <a:r>
              <a:rPr lang="tr-TR" dirty="0">
                <a:solidFill>
                  <a:srgbClr val="00B050"/>
                </a:solidFill>
                <a:latin typeface="Calibri" panose="020F0502020204030204" pitchFamily="34" charset="0"/>
              </a:rPr>
              <a:t>(</a:t>
            </a:r>
            <a:r>
              <a:rPr lang="tr-TR" dirty="0" err="1">
                <a:solidFill>
                  <a:schemeClr val="bg1">
                    <a:lumMod val="50000"/>
                  </a:schemeClr>
                </a:solidFill>
                <a:latin typeface="Calibri" panose="020F0502020204030204" pitchFamily="34" charset="0"/>
              </a:rPr>
              <a:t>phenoxybenzamine</a:t>
            </a:r>
            <a:r>
              <a:rPr lang="tr-TR" dirty="0">
                <a:solidFill>
                  <a:srgbClr val="00B050"/>
                </a:solidFill>
                <a:latin typeface="Calibri" panose="020F0502020204030204" pitchFamily="34" charset="0"/>
              </a:rPr>
              <a:t>) </a:t>
            </a:r>
          </a:p>
        </p:txBody>
      </p:sp>
      <p:pic>
        <p:nvPicPr>
          <p:cNvPr id="7" name="Resim 6">
            <a:extLst>
              <a:ext uri="{FF2B5EF4-FFF2-40B4-BE49-F238E27FC236}">
                <a16:creationId xmlns:a16="http://schemas.microsoft.com/office/drawing/2014/main" id="{C728804D-1318-4AA9-A526-52248E12B7D7}"/>
              </a:ext>
            </a:extLst>
          </p:cNvPr>
          <p:cNvPicPr>
            <a:picLocks noChangeAspect="1"/>
          </p:cNvPicPr>
          <p:nvPr/>
        </p:nvPicPr>
        <p:blipFill rotWithShape="1">
          <a:blip r:embed="rId3">
            <a:extLst>
              <a:ext uri="{28A0092B-C50C-407E-A947-70E740481C1C}">
                <a14:useLocalDpi xmlns:a14="http://schemas.microsoft.com/office/drawing/2010/main" val="0"/>
              </a:ext>
            </a:extLst>
          </a:blip>
          <a:srcRect l="-15" t="5900" r="14632" b="1701"/>
          <a:stretch/>
        </p:blipFill>
        <p:spPr>
          <a:xfrm>
            <a:off x="4840276" y="404664"/>
            <a:ext cx="4794213" cy="6336704"/>
          </a:xfrm>
          <a:prstGeom prst="rect">
            <a:avLst/>
          </a:prstGeom>
        </p:spPr>
      </p:pic>
    </p:spTree>
    <p:extLst>
      <p:ext uri="{BB962C8B-B14F-4D97-AF65-F5344CB8AC3E}">
        <p14:creationId xmlns:p14="http://schemas.microsoft.com/office/powerpoint/2010/main" val="3192272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B8EDA24-56DA-4503-81FF-2CCCD3AD1518}" type="slidenum">
              <a:rPr lang="en-US" smtClean="0"/>
              <a:pPr>
                <a:defRPr/>
              </a:pPr>
              <a:t>38</a:t>
            </a:fld>
            <a:endParaRPr lang="en-US" dirty="0"/>
          </a:p>
        </p:txBody>
      </p:sp>
      <p:sp>
        <p:nvSpPr>
          <p:cNvPr id="3" name="Dikdörtgen 2"/>
          <p:cNvSpPr/>
          <p:nvPr/>
        </p:nvSpPr>
        <p:spPr>
          <a:xfrm>
            <a:off x="841748" y="106411"/>
            <a:ext cx="8568952" cy="1323439"/>
          </a:xfrm>
          <a:prstGeom prst="rect">
            <a:avLst/>
          </a:prstGeom>
          <a:solidFill>
            <a:schemeClr val="accent6">
              <a:lumMod val="75000"/>
              <a:alpha val="90000"/>
            </a:schemeClr>
          </a:solidFill>
        </p:spPr>
        <p:txBody>
          <a:bodyPr wrap="square">
            <a:spAutoFit/>
          </a:bodyPr>
          <a:lstStyle/>
          <a:p>
            <a:r>
              <a:rPr lang="tr-TR" dirty="0">
                <a:solidFill>
                  <a:schemeClr val="bg1"/>
                </a:solidFill>
                <a:latin typeface="Calibri" panose="020F0502020204030204" pitchFamily="34" charset="0"/>
              </a:rPr>
              <a:t>How is </a:t>
            </a:r>
            <a:r>
              <a:rPr lang="tr-TR" dirty="0" err="1">
                <a:solidFill>
                  <a:schemeClr val="bg1"/>
                </a:solidFill>
                <a:latin typeface="Calibri" panose="020F0502020204030204" pitchFamily="34" charset="0"/>
              </a:rPr>
              <a:t>the</a:t>
            </a:r>
            <a:r>
              <a:rPr lang="tr-TR" dirty="0">
                <a:solidFill>
                  <a:schemeClr val="bg1"/>
                </a:solidFill>
                <a:latin typeface="Calibri" panose="020F0502020204030204" pitchFamily="34" charset="0"/>
              </a:rPr>
              <a:t> </a:t>
            </a:r>
            <a:r>
              <a:rPr lang="tr-TR" dirty="0" err="1" smtClean="0">
                <a:solidFill>
                  <a:schemeClr val="bg1"/>
                </a:solidFill>
                <a:latin typeface="Calibri" panose="020F0502020204030204" pitchFamily="34" charset="0"/>
              </a:rPr>
              <a:t>dose-response</a:t>
            </a:r>
            <a:r>
              <a:rPr lang="tr-TR" dirty="0" smtClean="0">
                <a:solidFill>
                  <a:schemeClr val="bg1"/>
                </a:solidFill>
                <a:latin typeface="Calibri" panose="020F0502020204030204" pitchFamily="34" charset="0"/>
              </a:rPr>
              <a:t> </a:t>
            </a:r>
            <a:r>
              <a:rPr lang="tr-TR" dirty="0" err="1" smtClean="0">
                <a:solidFill>
                  <a:schemeClr val="bg1"/>
                </a:solidFill>
                <a:latin typeface="Calibri" panose="020F0502020204030204" pitchFamily="34" charset="0"/>
              </a:rPr>
              <a:t>curve</a:t>
            </a:r>
            <a:r>
              <a:rPr lang="tr-TR" dirty="0" smtClean="0">
                <a:solidFill>
                  <a:schemeClr val="bg1"/>
                </a:solidFill>
                <a:latin typeface="Calibri" panose="020F0502020204030204" pitchFamily="34" charset="0"/>
              </a:rPr>
              <a:t> of </a:t>
            </a:r>
            <a:r>
              <a:rPr lang="tr-TR" dirty="0" err="1" smtClean="0">
                <a:solidFill>
                  <a:schemeClr val="bg1"/>
                </a:solidFill>
                <a:latin typeface="Calibri" panose="020F0502020204030204" pitchFamily="34" charset="0"/>
              </a:rPr>
              <a:t>the</a:t>
            </a:r>
            <a:r>
              <a:rPr lang="tr-TR" dirty="0" smtClean="0">
                <a:solidFill>
                  <a:schemeClr val="bg1"/>
                </a:solidFill>
                <a:latin typeface="Calibri" panose="020F0502020204030204" pitchFamily="34" charset="0"/>
              </a:rPr>
              <a:t> </a:t>
            </a:r>
            <a:r>
              <a:rPr lang="tr-TR" sz="4000" dirty="0" err="1" smtClean="0">
                <a:solidFill>
                  <a:srgbClr val="FFFF00"/>
                </a:solidFill>
                <a:latin typeface="Calibri" panose="020F0502020204030204" pitchFamily="34" charset="0"/>
              </a:rPr>
              <a:t>agonist</a:t>
            </a:r>
            <a:r>
              <a:rPr lang="tr-TR" dirty="0" smtClean="0">
                <a:solidFill>
                  <a:srgbClr val="FFFF00"/>
                </a:solidFill>
                <a:latin typeface="Calibri" panose="020F0502020204030204" pitchFamily="34" charset="0"/>
              </a:rPr>
              <a:t> (?) </a:t>
            </a:r>
            <a:r>
              <a:rPr lang="tr-TR" dirty="0" smtClean="0">
                <a:solidFill>
                  <a:schemeClr val="bg1"/>
                </a:solidFill>
                <a:latin typeface="Calibri" panose="020F0502020204030204" pitchFamily="34" charset="0"/>
              </a:rPr>
              <a:t>in </a:t>
            </a:r>
            <a:r>
              <a:rPr lang="tr-TR" dirty="0" err="1" smtClean="0">
                <a:solidFill>
                  <a:schemeClr val="bg1"/>
                </a:solidFill>
                <a:latin typeface="Calibri" panose="020F0502020204030204" pitchFamily="34" charset="0"/>
              </a:rPr>
              <a:t>the</a:t>
            </a:r>
            <a:r>
              <a:rPr lang="tr-TR" dirty="0" smtClean="0">
                <a:solidFill>
                  <a:schemeClr val="bg1"/>
                </a:solidFill>
                <a:latin typeface="Calibri" panose="020F0502020204030204" pitchFamily="34" charset="0"/>
              </a:rPr>
              <a:t> presence of a </a:t>
            </a:r>
            <a:r>
              <a:rPr lang="tr-TR" sz="4000" i="1" dirty="0" err="1">
                <a:solidFill>
                  <a:srgbClr val="FFFF00"/>
                </a:solidFill>
                <a:latin typeface="Calibri" panose="020F0502020204030204" pitchFamily="34" charset="0"/>
              </a:rPr>
              <a:t>r</a:t>
            </a:r>
            <a:r>
              <a:rPr lang="tr-TR" sz="4000" i="1" dirty="0" err="1" smtClean="0">
                <a:solidFill>
                  <a:srgbClr val="FFFF00"/>
                </a:solidFill>
                <a:latin typeface="Calibri" panose="020F0502020204030204" pitchFamily="34" charset="0"/>
              </a:rPr>
              <a:t>eversible</a:t>
            </a:r>
            <a:r>
              <a:rPr lang="tr-TR" dirty="0" smtClean="0">
                <a:solidFill>
                  <a:schemeClr val="bg1"/>
                </a:solidFill>
                <a:latin typeface="Calibri" panose="020F0502020204030204" pitchFamily="34" charset="0"/>
              </a:rPr>
              <a:t> </a:t>
            </a:r>
            <a:r>
              <a:rPr lang="tr-TR" sz="4000" dirty="0" smtClean="0">
                <a:solidFill>
                  <a:srgbClr val="FFFF00"/>
                </a:solidFill>
                <a:latin typeface="Calibri" panose="020F0502020204030204" pitchFamily="34" charset="0"/>
              </a:rPr>
              <a:t>antagonist</a:t>
            </a:r>
            <a:r>
              <a:rPr lang="tr-TR" sz="4000" dirty="0" smtClean="0">
                <a:solidFill>
                  <a:schemeClr val="bg1"/>
                </a:solidFill>
                <a:latin typeface="Calibri" panose="020F0502020204030204" pitchFamily="34" charset="0"/>
              </a:rPr>
              <a:t>?</a:t>
            </a:r>
            <a:endParaRPr lang="tr-TR" dirty="0">
              <a:solidFill>
                <a:schemeClr val="bg1"/>
              </a:solidFill>
              <a:latin typeface="Calibri" panose="020F0502020204030204" pitchFamily="34" charset="0"/>
            </a:endParaRPr>
          </a:p>
        </p:txBody>
      </p:sp>
      <p:sp>
        <p:nvSpPr>
          <p:cNvPr id="14" name="Line 2"/>
          <p:cNvSpPr>
            <a:spLocks noChangeShapeType="1"/>
          </p:cNvSpPr>
          <p:nvPr/>
        </p:nvSpPr>
        <p:spPr bwMode="auto">
          <a:xfrm flipV="1">
            <a:off x="2122489" y="1922292"/>
            <a:ext cx="0" cy="3810963"/>
          </a:xfrm>
          <a:prstGeom prst="line">
            <a:avLst/>
          </a:prstGeom>
          <a:noFill/>
          <a:ln w="38100">
            <a:solidFill>
              <a:srgbClr val="7030A0"/>
            </a:solidFill>
            <a:round/>
            <a:headEnd/>
            <a:tailEnd type="triangle" w="med" len="med"/>
          </a:ln>
        </p:spPr>
        <p:txBody>
          <a:bodyPr/>
          <a:lstStyle/>
          <a:p>
            <a:endParaRPr lang="en-US"/>
          </a:p>
        </p:txBody>
      </p:sp>
      <p:sp>
        <p:nvSpPr>
          <p:cNvPr id="16" name="Line 8"/>
          <p:cNvSpPr>
            <a:spLocks noChangeShapeType="1"/>
          </p:cNvSpPr>
          <p:nvPr/>
        </p:nvSpPr>
        <p:spPr bwMode="auto">
          <a:xfrm>
            <a:off x="2122488" y="5733256"/>
            <a:ext cx="6337300" cy="0"/>
          </a:xfrm>
          <a:prstGeom prst="line">
            <a:avLst/>
          </a:prstGeom>
          <a:noFill/>
          <a:ln w="38100">
            <a:solidFill>
              <a:srgbClr val="7030A0"/>
            </a:solidFill>
            <a:round/>
            <a:headEnd/>
            <a:tailEnd type="triangle" w="med" len="med"/>
          </a:ln>
        </p:spPr>
        <p:txBody>
          <a:bodyPr/>
          <a:lstStyle/>
          <a:p>
            <a:endParaRPr lang="en-US"/>
          </a:p>
        </p:txBody>
      </p:sp>
      <p:sp>
        <p:nvSpPr>
          <p:cNvPr id="17" name="Text Box 9"/>
          <p:cNvSpPr txBox="1">
            <a:spLocks noChangeArrowheads="1"/>
          </p:cNvSpPr>
          <p:nvPr/>
        </p:nvSpPr>
        <p:spPr bwMode="auto">
          <a:xfrm>
            <a:off x="3525929" y="5843648"/>
            <a:ext cx="2341475" cy="523220"/>
          </a:xfrm>
          <a:prstGeom prst="rect">
            <a:avLst/>
          </a:prstGeom>
          <a:noFill/>
          <a:ln w="9525">
            <a:noFill/>
            <a:miter lim="800000"/>
            <a:headEnd/>
            <a:tailEnd/>
          </a:ln>
        </p:spPr>
        <p:txBody>
          <a:bodyPr wrap="none">
            <a:spAutoFit/>
          </a:bodyPr>
          <a:lstStyle/>
          <a:p>
            <a:r>
              <a:rPr lang="tr-TR" sz="2800" dirty="0" err="1">
                <a:solidFill>
                  <a:srgbClr val="6600CC"/>
                </a:solidFill>
                <a:effectLst>
                  <a:outerShdw blurRad="38100" dist="38100" dir="2700000" algn="tl">
                    <a:srgbClr val="000000">
                      <a:alpha val="43137"/>
                    </a:srgbClr>
                  </a:outerShdw>
                </a:effectLst>
                <a:latin typeface="Arial Rounded MT Bold" pitchFamily="34" charset="0"/>
              </a:rPr>
              <a:t>log</a:t>
            </a:r>
            <a:r>
              <a:rPr lang="tr-TR" sz="2800" dirty="0">
                <a:solidFill>
                  <a:srgbClr val="6600CC"/>
                </a:solidFill>
                <a:effectLst>
                  <a:outerShdw blurRad="38100" dist="38100" dir="2700000" algn="tl">
                    <a:srgbClr val="000000">
                      <a:alpha val="43137"/>
                    </a:srgbClr>
                  </a:outerShdw>
                </a:effectLst>
                <a:latin typeface="Arial Rounded MT Bold" pitchFamily="34" charset="0"/>
              </a:rPr>
              <a:t> </a:t>
            </a:r>
            <a:r>
              <a:rPr lang="tr-TR" sz="2800" dirty="0" smtClean="0">
                <a:solidFill>
                  <a:srgbClr val="6600CC"/>
                </a:solidFill>
                <a:effectLst>
                  <a:outerShdw blurRad="38100" dist="38100" dir="2700000" algn="tl">
                    <a:srgbClr val="000000">
                      <a:alpha val="43137"/>
                    </a:srgbClr>
                  </a:outerShdw>
                </a:effectLst>
                <a:latin typeface="Arial Rounded MT Bold" pitchFamily="34" charset="0"/>
              </a:rPr>
              <a:t>[</a:t>
            </a:r>
            <a:r>
              <a:rPr lang="tr-TR" sz="2800" dirty="0" err="1" smtClean="0">
                <a:solidFill>
                  <a:srgbClr val="6600CC"/>
                </a:solidFill>
                <a:effectLst>
                  <a:outerShdw blurRad="38100" dist="38100" dir="2700000" algn="tl">
                    <a:srgbClr val="000000">
                      <a:alpha val="43137"/>
                    </a:srgbClr>
                  </a:outerShdw>
                </a:effectLst>
                <a:latin typeface="Arial Rounded MT Bold" pitchFamily="34" charset="0"/>
              </a:rPr>
              <a:t>agonist</a:t>
            </a:r>
            <a:r>
              <a:rPr lang="tr-TR" sz="2800" dirty="0" smtClean="0">
                <a:solidFill>
                  <a:srgbClr val="6600CC"/>
                </a:solidFill>
                <a:effectLst>
                  <a:outerShdw blurRad="38100" dist="38100" dir="2700000" algn="tl">
                    <a:srgbClr val="000000">
                      <a:alpha val="43137"/>
                    </a:srgbClr>
                  </a:outerShdw>
                </a:effectLst>
                <a:latin typeface="Arial Rounded MT Bold" pitchFamily="34" charset="0"/>
              </a:rPr>
              <a:t>]</a:t>
            </a:r>
            <a:endParaRPr lang="en-US" sz="2800" dirty="0">
              <a:solidFill>
                <a:srgbClr val="6600CC"/>
              </a:solidFill>
              <a:effectLst>
                <a:outerShdw blurRad="38100" dist="38100" dir="2700000" algn="tl">
                  <a:srgbClr val="000000">
                    <a:alpha val="43137"/>
                  </a:srgbClr>
                </a:outerShdw>
              </a:effectLst>
              <a:latin typeface="Arial Rounded MT Bold" pitchFamily="34" charset="0"/>
            </a:endParaRPr>
          </a:p>
        </p:txBody>
      </p:sp>
      <p:sp>
        <p:nvSpPr>
          <p:cNvPr id="18" name="Freeform 18"/>
          <p:cNvSpPr>
            <a:spLocks/>
          </p:cNvSpPr>
          <p:nvPr/>
        </p:nvSpPr>
        <p:spPr bwMode="auto">
          <a:xfrm>
            <a:off x="2379216" y="2425207"/>
            <a:ext cx="2717800" cy="3308049"/>
          </a:xfrm>
          <a:custGeom>
            <a:avLst/>
            <a:gdLst>
              <a:gd name="T0" fmla="*/ 1712 w 1712"/>
              <a:gd name="T1" fmla="*/ 4 h 2252"/>
              <a:gd name="T2" fmla="*/ 1272 w 1712"/>
              <a:gd name="T3" fmla="*/ 28 h 2252"/>
              <a:gd name="T4" fmla="*/ 1216 w 1712"/>
              <a:gd name="T5" fmla="*/ 60 h 2252"/>
              <a:gd name="T6" fmla="*/ 1200 w 1712"/>
              <a:gd name="T7" fmla="*/ 84 h 2252"/>
              <a:gd name="T8" fmla="*/ 1144 w 1712"/>
              <a:gd name="T9" fmla="*/ 132 h 2252"/>
              <a:gd name="T10" fmla="*/ 1088 w 1712"/>
              <a:gd name="T11" fmla="*/ 244 h 2252"/>
              <a:gd name="T12" fmla="*/ 1040 w 1712"/>
              <a:gd name="T13" fmla="*/ 396 h 2252"/>
              <a:gd name="T14" fmla="*/ 1016 w 1712"/>
              <a:gd name="T15" fmla="*/ 516 h 2252"/>
              <a:gd name="T16" fmla="*/ 992 w 1712"/>
              <a:gd name="T17" fmla="*/ 588 h 2252"/>
              <a:gd name="T18" fmla="*/ 984 w 1712"/>
              <a:gd name="T19" fmla="*/ 612 h 2252"/>
              <a:gd name="T20" fmla="*/ 936 w 1712"/>
              <a:gd name="T21" fmla="*/ 1028 h 2252"/>
              <a:gd name="T22" fmla="*/ 912 w 1712"/>
              <a:gd name="T23" fmla="*/ 1444 h 2252"/>
              <a:gd name="T24" fmla="*/ 808 w 1712"/>
              <a:gd name="T25" fmla="*/ 1716 h 2252"/>
              <a:gd name="T26" fmla="*/ 744 w 1712"/>
              <a:gd name="T27" fmla="*/ 1908 h 2252"/>
              <a:gd name="T28" fmla="*/ 696 w 1712"/>
              <a:gd name="T29" fmla="*/ 2084 h 2252"/>
              <a:gd name="T30" fmla="*/ 632 w 1712"/>
              <a:gd name="T31" fmla="*/ 2156 h 2252"/>
              <a:gd name="T32" fmla="*/ 616 w 1712"/>
              <a:gd name="T33" fmla="*/ 2180 h 2252"/>
              <a:gd name="T34" fmla="*/ 568 w 1712"/>
              <a:gd name="T35" fmla="*/ 2196 h 2252"/>
              <a:gd name="T36" fmla="*/ 520 w 1712"/>
              <a:gd name="T37" fmla="*/ 2228 h 2252"/>
              <a:gd name="T38" fmla="*/ 464 w 1712"/>
              <a:gd name="T39" fmla="*/ 2236 h 2252"/>
              <a:gd name="T40" fmla="*/ 432 w 1712"/>
              <a:gd name="T41" fmla="*/ 2244 h 2252"/>
              <a:gd name="T42" fmla="*/ 272 w 1712"/>
              <a:gd name="T43" fmla="*/ 2252 h 2252"/>
              <a:gd name="T44" fmla="*/ 64 w 1712"/>
              <a:gd name="T45" fmla="*/ 2244 h 2252"/>
              <a:gd name="T46" fmla="*/ 0 w 1712"/>
              <a:gd name="T47" fmla="*/ 2220 h 2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2"/>
              <a:gd name="T73" fmla="*/ 0 h 2252"/>
              <a:gd name="T74" fmla="*/ 1712 w 1712"/>
              <a:gd name="T75" fmla="*/ 2252 h 22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2" h="2252">
                <a:moveTo>
                  <a:pt x="1712" y="4"/>
                </a:moveTo>
                <a:cubicBezTo>
                  <a:pt x="1459" y="10"/>
                  <a:pt x="1437" y="0"/>
                  <a:pt x="1272" y="28"/>
                </a:cubicBezTo>
                <a:cubicBezTo>
                  <a:pt x="1254" y="40"/>
                  <a:pt x="1233" y="46"/>
                  <a:pt x="1216" y="60"/>
                </a:cubicBezTo>
                <a:cubicBezTo>
                  <a:pt x="1209" y="66"/>
                  <a:pt x="1207" y="77"/>
                  <a:pt x="1200" y="84"/>
                </a:cubicBezTo>
                <a:cubicBezTo>
                  <a:pt x="1190" y="94"/>
                  <a:pt x="1151" y="125"/>
                  <a:pt x="1144" y="132"/>
                </a:cubicBezTo>
                <a:cubicBezTo>
                  <a:pt x="1130" y="173"/>
                  <a:pt x="1104" y="205"/>
                  <a:pt x="1088" y="244"/>
                </a:cubicBezTo>
                <a:cubicBezTo>
                  <a:pt x="1068" y="294"/>
                  <a:pt x="1057" y="346"/>
                  <a:pt x="1040" y="396"/>
                </a:cubicBezTo>
                <a:cubicBezTo>
                  <a:pt x="1034" y="437"/>
                  <a:pt x="1027" y="476"/>
                  <a:pt x="1016" y="516"/>
                </a:cubicBezTo>
                <a:cubicBezTo>
                  <a:pt x="1016" y="516"/>
                  <a:pt x="996" y="576"/>
                  <a:pt x="992" y="588"/>
                </a:cubicBezTo>
                <a:cubicBezTo>
                  <a:pt x="989" y="596"/>
                  <a:pt x="984" y="612"/>
                  <a:pt x="984" y="612"/>
                </a:cubicBezTo>
                <a:cubicBezTo>
                  <a:pt x="967" y="745"/>
                  <a:pt x="967" y="904"/>
                  <a:pt x="936" y="1028"/>
                </a:cubicBezTo>
                <a:cubicBezTo>
                  <a:pt x="933" y="1141"/>
                  <a:pt x="944" y="1318"/>
                  <a:pt x="912" y="1444"/>
                </a:cubicBezTo>
                <a:cubicBezTo>
                  <a:pt x="889" y="1537"/>
                  <a:pt x="842" y="1627"/>
                  <a:pt x="808" y="1716"/>
                </a:cubicBezTo>
                <a:cubicBezTo>
                  <a:pt x="787" y="1771"/>
                  <a:pt x="774" y="1864"/>
                  <a:pt x="744" y="1908"/>
                </a:cubicBezTo>
                <a:cubicBezTo>
                  <a:pt x="737" y="1937"/>
                  <a:pt x="706" y="2069"/>
                  <a:pt x="696" y="2084"/>
                </a:cubicBezTo>
                <a:cubicBezTo>
                  <a:pt x="667" y="2127"/>
                  <a:pt x="687" y="2101"/>
                  <a:pt x="632" y="2156"/>
                </a:cubicBezTo>
                <a:cubicBezTo>
                  <a:pt x="625" y="2163"/>
                  <a:pt x="624" y="2175"/>
                  <a:pt x="616" y="2180"/>
                </a:cubicBezTo>
                <a:cubicBezTo>
                  <a:pt x="602" y="2189"/>
                  <a:pt x="584" y="2191"/>
                  <a:pt x="568" y="2196"/>
                </a:cubicBezTo>
                <a:cubicBezTo>
                  <a:pt x="550" y="2202"/>
                  <a:pt x="536" y="2217"/>
                  <a:pt x="520" y="2228"/>
                </a:cubicBezTo>
                <a:cubicBezTo>
                  <a:pt x="504" y="2238"/>
                  <a:pt x="483" y="2233"/>
                  <a:pt x="464" y="2236"/>
                </a:cubicBezTo>
                <a:cubicBezTo>
                  <a:pt x="453" y="2238"/>
                  <a:pt x="443" y="2243"/>
                  <a:pt x="432" y="2244"/>
                </a:cubicBezTo>
                <a:cubicBezTo>
                  <a:pt x="379" y="2248"/>
                  <a:pt x="325" y="2249"/>
                  <a:pt x="272" y="2252"/>
                </a:cubicBezTo>
                <a:cubicBezTo>
                  <a:pt x="203" y="2249"/>
                  <a:pt x="133" y="2249"/>
                  <a:pt x="64" y="2244"/>
                </a:cubicBezTo>
                <a:cubicBezTo>
                  <a:pt x="41" y="2242"/>
                  <a:pt x="0" y="2220"/>
                  <a:pt x="0" y="2220"/>
                </a:cubicBezTo>
              </a:path>
            </a:pathLst>
          </a:custGeom>
          <a:noFill/>
          <a:ln w="38100">
            <a:solidFill>
              <a:schemeClr val="accent4">
                <a:lumMod val="50000"/>
              </a:schemeClr>
            </a:solidFill>
            <a:round/>
            <a:headEnd/>
            <a:tailEnd/>
          </a:ln>
        </p:spPr>
        <p:txBody>
          <a:bodyPr/>
          <a:lstStyle/>
          <a:p>
            <a:endParaRPr lang="en-US"/>
          </a:p>
        </p:txBody>
      </p:sp>
      <p:sp>
        <p:nvSpPr>
          <p:cNvPr id="25" name="Text Box 9"/>
          <p:cNvSpPr txBox="1">
            <a:spLocks noChangeArrowheads="1"/>
          </p:cNvSpPr>
          <p:nvPr/>
        </p:nvSpPr>
        <p:spPr bwMode="auto">
          <a:xfrm rot="16200000">
            <a:off x="274041" y="2898882"/>
            <a:ext cx="2463560" cy="584775"/>
          </a:xfrm>
          <a:prstGeom prst="rect">
            <a:avLst/>
          </a:prstGeom>
          <a:noFill/>
          <a:ln w="9525">
            <a:noFill/>
            <a:miter lim="800000"/>
            <a:headEnd/>
            <a:tailEnd/>
          </a:ln>
        </p:spPr>
        <p:txBody>
          <a:bodyPr wrap="none">
            <a:spAutoFit/>
          </a:bodyPr>
          <a:lstStyle/>
          <a:p>
            <a:r>
              <a:rPr lang="tr-TR" sz="3200" spc="300" dirty="0" err="1" smtClean="0">
                <a:solidFill>
                  <a:srgbClr val="6600CC"/>
                </a:solidFill>
                <a:effectLst>
                  <a:outerShdw blurRad="38100" dist="38100" dir="2700000" algn="tl">
                    <a:srgbClr val="000000">
                      <a:alpha val="43137"/>
                    </a:srgbClr>
                  </a:outerShdw>
                </a:effectLst>
                <a:latin typeface="Arial Rounded MT Bold" pitchFamily="34" charset="0"/>
              </a:rPr>
              <a:t>Response</a:t>
            </a:r>
            <a:endParaRPr lang="en-US" sz="3200" spc="300" dirty="0" smtClean="0">
              <a:solidFill>
                <a:srgbClr val="6600CC"/>
              </a:solidFill>
              <a:effectLst>
                <a:outerShdw blurRad="38100" dist="38100" dir="2700000" algn="tl">
                  <a:srgbClr val="000000">
                    <a:alpha val="43137"/>
                  </a:srgbClr>
                </a:outerShdw>
              </a:effectLst>
              <a:latin typeface="Arial Rounded MT Bold" pitchFamily="34" charset="0"/>
            </a:endParaRPr>
          </a:p>
        </p:txBody>
      </p:sp>
      <p:sp>
        <p:nvSpPr>
          <p:cNvPr id="31" name="Freeform 28"/>
          <p:cNvSpPr>
            <a:spLocks/>
          </p:cNvSpPr>
          <p:nvPr/>
        </p:nvSpPr>
        <p:spPr bwMode="auto">
          <a:xfrm>
            <a:off x="3819376" y="2420887"/>
            <a:ext cx="2717800" cy="3312369"/>
          </a:xfrm>
          <a:custGeom>
            <a:avLst/>
            <a:gdLst>
              <a:gd name="T0" fmla="*/ 1712 w 1712"/>
              <a:gd name="T1" fmla="*/ 4 h 2252"/>
              <a:gd name="T2" fmla="*/ 1272 w 1712"/>
              <a:gd name="T3" fmla="*/ 28 h 2252"/>
              <a:gd name="T4" fmla="*/ 1216 w 1712"/>
              <a:gd name="T5" fmla="*/ 60 h 2252"/>
              <a:gd name="T6" fmla="*/ 1200 w 1712"/>
              <a:gd name="T7" fmla="*/ 84 h 2252"/>
              <a:gd name="T8" fmla="*/ 1144 w 1712"/>
              <a:gd name="T9" fmla="*/ 132 h 2252"/>
              <a:gd name="T10" fmla="*/ 1088 w 1712"/>
              <a:gd name="T11" fmla="*/ 244 h 2252"/>
              <a:gd name="T12" fmla="*/ 1040 w 1712"/>
              <a:gd name="T13" fmla="*/ 396 h 2252"/>
              <a:gd name="T14" fmla="*/ 1016 w 1712"/>
              <a:gd name="T15" fmla="*/ 516 h 2252"/>
              <a:gd name="T16" fmla="*/ 992 w 1712"/>
              <a:gd name="T17" fmla="*/ 588 h 2252"/>
              <a:gd name="T18" fmla="*/ 984 w 1712"/>
              <a:gd name="T19" fmla="*/ 612 h 2252"/>
              <a:gd name="T20" fmla="*/ 936 w 1712"/>
              <a:gd name="T21" fmla="*/ 1028 h 2252"/>
              <a:gd name="T22" fmla="*/ 912 w 1712"/>
              <a:gd name="T23" fmla="*/ 1444 h 2252"/>
              <a:gd name="T24" fmla="*/ 808 w 1712"/>
              <a:gd name="T25" fmla="*/ 1716 h 2252"/>
              <a:gd name="T26" fmla="*/ 744 w 1712"/>
              <a:gd name="T27" fmla="*/ 1908 h 2252"/>
              <a:gd name="T28" fmla="*/ 696 w 1712"/>
              <a:gd name="T29" fmla="*/ 2084 h 2252"/>
              <a:gd name="T30" fmla="*/ 632 w 1712"/>
              <a:gd name="T31" fmla="*/ 2156 h 2252"/>
              <a:gd name="T32" fmla="*/ 616 w 1712"/>
              <a:gd name="T33" fmla="*/ 2180 h 2252"/>
              <a:gd name="T34" fmla="*/ 568 w 1712"/>
              <a:gd name="T35" fmla="*/ 2196 h 2252"/>
              <a:gd name="T36" fmla="*/ 520 w 1712"/>
              <a:gd name="T37" fmla="*/ 2228 h 2252"/>
              <a:gd name="T38" fmla="*/ 464 w 1712"/>
              <a:gd name="T39" fmla="*/ 2236 h 2252"/>
              <a:gd name="T40" fmla="*/ 432 w 1712"/>
              <a:gd name="T41" fmla="*/ 2244 h 2252"/>
              <a:gd name="T42" fmla="*/ 272 w 1712"/>
              <a:gd name="T43" fmla="*/ 2252 h 2252"/>
              <a:gd name="T44" fmla="*/ 64 w 1712"/>
              <a:gd name="T45" fmla="*/ 2244 h 2252"/>
              <a:gd name="T46" fmla="*/ 0 w 1712"/>
              <a:gd name="T47" fmla="*/ 2220 h 2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2"/>
              <a:gd name="T73" fmla="*/ 0 h 2252"/>
              <a:gd name="T74" fmla="*/ 1712 w 1712"/>
              <a:gd name="T75" fmla="*/ 2252 h 22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2" h="2252">
                <a:moveTo>
                  <a:pt x="1712" y="4"/>
                </a:moveTo>
                <a:cubicBezTo>
                  <a:pt x="1459" y="10"/>
                  <a:pt x="1437" y="0"/>
                  <a:pt x="1272" y="28"/>
                </a:cubicBezTo>
                <a:cubicBezTo>
                  <a:pt x="1254" y="40"/>
                  <a:pt x="1233" y="46"/>
                  <a:pt x="1216" y="60"/>
                </a:cubicBezTo>
                <a:cubicBezTo>
                  <a:pt x="1209" y="66"/>
                  <a:pt x="1207" y="77"/>
                  <a:pt x="1200" y="84"/>
                </a:cubicBezTo>
                <a:cubicBezTo>
                  <a:pt x="1190" y="94"/>
                  <a:pt x="1151" y="125"/>
                  <a:pt x="1144" y="132"/>
                </a:cubicBezTo>
                <a:cubicBezTo>
                  <a:pt x="1130" y="173"/>
                  <a:pt x="1104" y="205"/>
                  <a:pt x="1088" y="244"/>
                </a:cubicBezTo>
                <a:cubicBezTo>
                  <a:pt x="1068" y="294"/>
                  <a:pt x="1057" y="346"/>
                  <a:pt x="1040" y="396"/>
                </a:cubicBezTo>
                <a:cubicBezTo>
                  <a:pt x="1034" y="437"/>
                  <a:pt x="1027" y="476"/>
                  <a:pt x="1016" y="516"/>
                </a:cubicBezTo>
                <a:cubicBezTo>
                  <a:pt x="1016" y="516"/>
                  <a:pt x="996" y="576"/>
                  <a:pt x="992" y="588"/>
                </a:cubicBezTo>
                <a:cubicBezTo>
                  <a:pt x="989" y="596"/>
                  <a:pt x="984" y="612"/>
                  <a:pt x="984" y="612"/>
                </a:cubicBezTo>
                <a:cubicBezTo>
                  <a:pt x="967" y="745"/>
                  <a:pt x="967" y="904"/>
                  <a:pt x="936" y="1028"/>
                </a:cubicBezTo>
                <a:cubicBezTo>
                  <a:pt x="933" y="1141"/>
                  <a:pt x="944" y="1318"/>
                  <a:pt x="912" y="1444"/>
                </a:cubicBezTo>
                <a:cubicBezTo>
                  <a:pt x="889" y="1537"/>
                  <a:pt x="842" y="1627"/>
                  <a:pt x="808" y="1716"/>
                </a:cubicBezTo>
                <a:cubicBezTo>
                  <a:pt x="787" y="1771"/>
                  <a:pt x="774" y="1864"/>
                  <a:pt x="744" y="1908"/>
                </a:cubicBezTo>
                <a:cubicBezTo>
                  <a:pt x="737" y="1937"/>
                  <a:pt x="706" y="2069"/>
                  <a:pt x="696" y="2084"/>
                </a:cubicBezTo>
                <a:cubicBezTo>
                  <a:pt x="667" y="2127"/>
                  <a:pt x="687" y="2101"/>
                  <a:pt x="632" y="2156"/>
                </a:cubicBezTo>
                <a:cubicBezTo>
                  <a:pt x="625" y="2163"/>
                  <a:pt x="624" y="2175"/>
                  <a:pt x="616" y="2180"/>
                </a:cubicBezTo>
                <a:cubicBezTo>
                  <a:pt x="602" y="2189"/>
                  <a:pt x="584" y="2191"/>
                  <a:pt x="568" y="2196"/>
                </a:cubicBezTo>
                <a:cubicBezTo>
                  <a:pt x="550" y="2202"/>
                  <a:pt x="536" y="2217"/>
                  <a:pt x="520" y="2228"/>
                </a:cubicBezTo>
                <a:cubicBezTo>
                  <a:pt x="504" y="2238"/>
                  <a:pt x="483" y="2233"/>
                  <a:pt x="464" y="2236"/>
                </a:cubicBezTo>
                <a:cubicBezTo>
                  <a:pt x="453" y="2238"/>
                  <a:pt x="443" y="2243"/>
                  <a:pt x="432" y="2244"/>
                </a:cubicBezTo>
                <a:cubicBezTo>
                  <a:pt x="379" y="2248"/>
                  <a:pt x="325" y="2249"/>
                  <a:pt x="272" y="2252"/>
                </a:cubicBezTo>
                <a:cubicBezTo>
                  <a:pt x="203" y="2249"/>
                  <a:pt x="133" y="2249"/>
                  <a:pt x="64" y="2244"/>
                </a:cubicBezTo>
                <a:cubicBezTo>
                  <a:pt x="41" y="2242"/>
                  <a:pt x="0" y="2220"/>
                  <a:pt x="0" y="2220"/>
                </a:cubicBezTo>
              </a:path>
            </a:pathLst>
          </a:custGeom>
          <a:noFill/>
          <a:ln w="38100">
            <a:solidFill>
              <a:srgbClr val="66CCFF"/>
            </a:solidFill>
            <a:round/>
            <a:headEnd/>
            <a:tailEnd/>
          </a:ln>
        </p:spPr>
        <p:txBody>
          <a:bodyPr/>
          <a:lstStyle/>
          <a:p>
            <a:endParaRPr lang="en-US"/>
          </a:p>
        </p:txBody>
      </p:sp>
      <p:sp>
        <p:nvSpPr>
          <p:cNvPr id="34" name="Freeform 28"/>
          <p:cNvSpPr>
            <a:spLocks/>
          </p:cNvSpPr>
          <p:nvPr/>
        </p:nvSpPr>
        <p:spPr bwMode="auto">
          <a:xfrm>
            <a:off x="5043512" y="2420887"/>
            <a:ext cx="2717800" cy="3312369"/>
          </a:xfrm>
          <a:custGeom>
            <a:avLst/>
            <a:gdLst>
              <a:gd name="T0" fmla="*/ 1712 w 1712"/>
              <a:gd name="T1" fmla="*/ 4 h 2252"/>
              <a:gd name="T2" fmla="*/ 1272 w 1712"/>
              <a:gd name="T3" fmla="*/ 28 h 2252"/>
              <a:gd name="T4" fmla="*/ 1216 w 1712"/>
              <a:gd name="T5" fmla="*/ 60 h 2252"/>
              <a:gd name="T6" fmla="*/ 1200 w 1712"/>
              <a:gd name="T7" fmla="*/ 84 h 2252"/>
              <a:gd name="T8" fmla="*/ 1144 w 1712"/>
              <a:gd name="T9" fmla="*/ 132 h 2252"/>
              <a:gd name="T10" fmla="*/ 1088 w 1712"/>
              <a:gd name="T11" fmla="*/ 244 h 2252"/>
              <a:gd name="T12" fmla="*/ 1040 w 1712"/>
              <a:gd name="T13" fmla="*/ 396 h 2252"/>
              <a:gd name="T14" fmla="*/ 1016 w 1712"/>
              <a:gd name="T15" fmla="*/ 516 h 2252"/>
              <a:gd name="T16" fmla="*/ 992 w 1712"/>
              <a:gd name="T17" fmla="*/ 588 h 2252"/>
              <a:gd name="T18" fmla="*/ 984 w 1712"/>
              <a:gd name="T19" fmla="*/ 612 h 2252"/>
              <a:gd name="T20" fmla="*/ 936 w 1712"/>
              <a:gd name="T21" fmla="*/ 1028 h 2252"/>
              <a:gd name="T22" fmla="*/ 912 w 1712"/>
              <a:gd name="T23" fmla="*/ 1444 h 2252"/>
              <a:gd name="T24" fmla="*/ 808 w 1712"/>
              <a:gd name="T25" fmla="*/ 1716 h 2252"/>
              <a:gd name="T26" fmla="*/ 744 w 1712"/>
              <a:gd name="T27" fmla="*/ 1908 h 2252"/>
              <a:gd name="T28" fmla="*/ 696 w 1712"/>
              <a:gd name="T29" fmla="*/ 2084 h 2252"/>
              <a:gd name="T30" fmla="*/ 632 w 1712"/>
              <a:gd name="T31" fmla="*/ 2156 h 2252"/>
              <a:gd name="T32" fmla="*/ 616 w 1712"/>
              <a:gd name="T33" fmla="*/ 2180 h 2252"/>
              <a:gd name="T34" fmla="*/ 568 w 1712"/>
              <a:gd name="T35" fmla="*/ 2196 h 2252"/>
              <a:gd name="T36" fmla="*/ 520 w 1712"/>
              <a:gd name="T37" fmla="*/ 2228 h 2252"/>
              <a:gd name="T38" fmla="*/ 464 w 1712"/>
              <a:gd name="T39" fmla="*/ 2236 h 2252"/>
              <a:gd name="T40" fmla="*/ 432 w 1712"/>
              <a:gd name="T41" fmla="*/ 2244 h 2252"/>
              <a:gd name="T42" fmla="*/ 272 w 1712"/>
              <a:gd name="T43" fmla="*/ 2252 h 2252"/>
              <a:gd name="T44" fmla="*/ 64 w 1712"/>
              <a:gd name="T45" fmla="*/ 2244 h 2252"/>
              <a:gd name="T46" fmla="*/ 0 w 1712"/>
              <a:gd name="T47" fmla="*/ 2220 h 2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2"/>
              <a:gd name="T73" fmla="*/ 0 h 2252"/>
              <a:gd name="T74" fmla="*/ 1712 w 1712"/>
              <a:gd name="T75" fmla="*/ 2252 h 22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2" h="2252">
                <a:moveTo>
                  <a:pt x="1712" y="4"/>
                </a:moveTo>
                <a:cubicBezTo>
                  <a:pt x="1459" y="10"/>
                  <a:pt x="1437" y="0"/>
                  <a:pt x="1272" y="28"/>
                </a:cubicBezTo>
                <a:cubicBezTo>
                  <a:pt x="1254" y="40"/>
                  <a:pt x="1233" y="46"/>
                  <a:pt x="1216" y="60"/>
                </a:cubicBezTo>
                <a:cubicBezTo>
                  <a:pt x="1209" y="66"/>
                  <a:pt x="1207" y="77"/>
                  <a:pt x="1200" y="84"/>
                </a:cubicBezTo>
                <a:cubicBezTo>
                  <a:pt x="1190" y="94"/>
                  <a:pt x="1151" y="125"/>
                  <a:pt x="1144" y="132"/>
                </a:cubicBezTo>
                <a:cubicBezTo>
                  <a:pt x="1130" y="173"/>
                  <a:pt x="1104" y="205"/>
                  <a:pt x="1088" y="244"/>
                </a:cubicBezTo>
                <a:cubicBezTo>
                  <a:pt x="1068" y="294"/>
                  <a:pt x="1057" y="346"/>
                  <a:pt x="1040" y="396"/>
                </a:cubicBezTo>
                <a:cubicBezTo>
                  <a:pt x="1034" y="437"/>
                  <a:pt x="1027" y="476"/>
                  <a:pt x="1016" y="516"/>
                </a:cubicBezTo>
                <a:cubicBezTo>
                  <a:pt x="1016" y="516"/>
                  <a:pt x="996" y="576"/>
                  <a:pt x="992" y="588"/>
                </a:cubicBezTo>
                <a:cubicBezTo>
                  <a:pt x="989" y="596"/>
                  <a:pt x="984" y="612"/>
                  <a:pt x="984" y="612"/>
                </a:cubicBezTo>
                <a:cubicBezTo>
                  <a:pt x="967" y="745"/>
                  <a:pt x="967" y="904"/>
                  <a:pt x="936" y="1028"/>
                </a:cubicBezTo>
                <a:cubicBezTo>
                  <a:pt x="933" y="1141"/>
                  <a:pt x="944" y="1318"/>
                  <a:pt x="912" y="1444"/>
                </a:cubicBezTo>
                <a:cubicBezTo>
                  <a:pt x="889" y="1537"/>
                  <a:pt x="842" y="1627"/>
                  <a:pt x="808" y="1716"/>
                </a:cubicBezTo>
                <a:cubicBezTo>
                  <a:pt x="787" y="1771"/>
                  <a:pt x="774" y="1864"/>
                  <a:pt x="744" y="1908"/>
                </a:cubicBezTo>
                <a:cubicBezTo>
                  <a:pt x="737" y="1937"/>
                  <a:pt x="706" y="2069"/>
                  <a:pt x="696" y="2084"/>
                </a:cubicBezTo>
                <a:cubicBezTo>
                  <a:pt x="667" y="2127"/>
                  <a:pt x="687" y="2101"/>
                  <a:pt x="632" y="2156"/>
                </a:cubicBezTo>
                <a:cubicBezTo>
                  <a:pt x="625" y="2163"/>
                  <a:pt x="624" y="2175"/>
                  <a:pt x="616" y="2180"/>
                </a:cubicBezTo>
                <a:cubicBezTo>
                  <a:pt x="602" y="2189"/>
                  <a:pt x="584" y="2191"/>
                  <a:pt x="568" y="2196"/>
                </a:cubicBezTo>
                <a:cubicBezTo>
                  <a:pt x="550" y="2202"/>
                  <a:pt x="536" y="2217"/>
                  <a:pt x="520" y="2228"/>
                </a:cubicBezTo>
                <a:cubicBezTo>
                  <a:pt x="504" y="2238"/>
                  <a:pt x="483" y="2233"/>
                  <a:pt x="464" y="2236"/>
                </a:cubicBezTo>
                <a:cubicBezTo>
                  <a:pt x="453" y="2238"/>
                  <a:pt x="443" y="2243"/>
                  <a:pt x="432" y="2244"/>
                </a:cubicBezTo>
                <a:cubicBezTo>
                  <a:pt x="379" y="2248"/>
                  <a:pt x="325" y="2249"/>
                  <a:pt x="272" y="2252"/>
                </a:cubicBezTo>
                <a:cubicBezTo>
                  <a:pt x="203" y="2249"/>
                  <a:pt x="133" y="2249"/>
                  <a:pt x="64" y="2244"/>
                </a:cubicBezTo>
                <a:cubicBezTo>
                  <a:pt x="41" y="2242"/>
                  <a:pt x="0" y="2220"/>
                  <a:pt x="0" y="2220"/>
                </a:cubicBezTo>
              </a:path>
            </a:pathLst>
          </a:custGeom>
          <a:noFill/>
          <a:ln w="38100">
            <a:solidFill>
              <a:srgbClr val="FF0000"/>
            </a:solidFill>
            <a:round/>
            <a:headEnd/>
            <a:tailEnd/>
          </a:ln>
        </p:spPr>
        <p:txBody>
          <a:bodyPr/>
          <a:lstStyle/>
          <a:p>
            <a:endParaRPr lang="en-US">
              <a:solidFill>
                <a:srgbClr val="800080"/>
              </a:solidFill>
            </a:endParaRPr>
          </a:p>
        </p:txBody>
      </p:sp>
    </p:spTree>
    <p:extLst>
      <p:ext uri="{BB962C8B-B14F-4D97-AF65-F5344CB8AC3E}">
        <p14:creationId xmlns:p14="http://schemas.microsoft.com/office/powerpoint/2010/main" val="30927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00472" y="1412776"/>
            <a:ext cx="64155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rgbClr val="6600FF"/>
                </a:solidFill>
                <a:latin typeface="Comic Sans MS" pitchFamily="66" charset="0"/>
              </a:defRPr>
            </a:lvl1pPr>
            <a:lvl2pPr marL="742950" indent="-285750" eaLnBrk="0" hangingPunct="0">
              <a:defRPr sz="3200">
                <a:solidFill>
                  <a:srgbClr val="6600FF"/>
                </a:solidFill>
                <a:latin typeface="Comic Sans MS" pitchFamily="66" charset="0"/>
              </a:defRPr>
            </a:lvl2pPr>
            <a:lvl3pPr marL="1143000" indent="-228600" eaLnBrk="0" hangingPunct="0">
              <a:defRPr sz="3200">
                <a:solidFill>
                  <a:srgbClr val="6600FF"/>
                </a:solidFill>
                <a:latin typeface="Comic Sans MS" pitchFamily="66" charset="0"/>
              </a:defRPr>
            </a:lvl3pPr>
            <a:lvl4pPr marL="1600200" indent="-228600" eaLnBrk="0" hangingPunct="0">
              <a:defRPr sz="3200">
                <a:solidFill>
                  <a:srgbClr val="6600FF"/>
                </a:solidFill>
                <a:latin typeface="Comic Sans MS" pitchFamily="66" charset="0"/>
              </a:defRPr>
            </a:lvl4pPr>
            <a:lvl5pPr marL="2057400" indent="-228600" eaLnBrk="0" hangingPunct="0">
              <a:defRPr sz="3200">
                <a:solidFill>
                  <a:srgbClr val="6600FF"/>
                </a:solidFill>
                <a:latin typeface="Comic Sans MS" pitchFamily="66" charset="0"/>
              </a:defRPr>
            </a:lvl5pPr>
            <a:lvl6pPr marL="2514600" indent="-228600" eaLnBrk="0" fontAlgn="base" hangingPunct="0">
              <a:spcBef>
                <a:spcPct val="0"/>
              </a:spcBef>
              <a:spcAft>
                <a:spcPct val="0"/>
              </a:spcAft>
              <a:defRPr sz="3200">
                <a:solidFill>
                  <a:srgbClr val="6600FF"/>
                </a:solidFill>
                <a:latin typeface="Comic Sans MS" pitchFamily="66" charset="0"/>
              </a:defRPr>
            </a:lvl6pPr>
            <a:lvl7pPr marL="2971800" indent="-228600" eaLnBrk="0" fontAlgn="base" hangingPunct="0">
              <a:spcBef>
                <a:spcPct val="0"/>
              </a:spcBef>
              <a:spcAft>
                <a:spcPct val="0"/>
              </a:spcAft>
              <a:defRPr sz="3200">
                <a:solidFill>
                  <a:srgbClr val="6600FF"/>
                </a:solidFill>
                <a:latin typeface="Comic Sans MS" pitchFamily="66" charset="0"/>
              </a:defRPr>
            </a:lvl7pPr>
            <a:lvl8pPr marL="3429000" indent="-228600" eaLnBrk="0" fontAlgn="base" hangingPunct="0">
              <a:spcBef>
                <a:spcPct val="0"/>
              </a:spcBef>
              <a:spcAft>
                <a:spcPct val="0"/>
              </a:spcAft>
              <a:defRPr sz="3200">
                <a:solidFill>
                  <a:srgbClr val="6600FF"/>
                </a:solidFill>
                <a:latin typeface="Comic Sans MS" pitchFamily="66" charset="0"/>
              </a:defRPr>
            </a:lvl8pPr>
            <a:lvl9pPr marL="3886200" indent="-228600" eaLnBrk="0" fontAlgn="base" hangingPunct="0">
              <a:spcBef>
                <a:spcPct val="0"/>
              </a:spcBef>
              <a:spcAft>
                <a:spcPct val="0"/>
              </a:spcAft>
              <a:defRPr sz="3200">
                <a:solidFill>
                  <a:srgbClr val="6600FF"/>
                </a:solidFill>
                <a:latin typeface="Comic Sans MS" pitchFamily="66" charset="0"/>
              </a:defRPr>
            </a:lvl9pPr>
          </a:lstStyle>
          <a:p>
            <a:pPr eaLnBrk="1" hangingPunct="1"/>
            <a:r>
              <a:rPr lang="tr-TR" dirty="0" err="1" smtClean="0">
                <a:solidFill>
                  <a:srgbClr val="CC00FF"/>
                </a:solidFill>
                <a:latin typeface="Calibri" panose="020F0502020204030204" pitchFamily="34" charset="0"/>
                <a:cs typeface="Calibri" panose="020F0502020204030204" pitchFamily="34" charset="0"/>
              </a:rPr>
              <a:t>Cardiovascular</a:t>
            </a:r>
            <a:r>
              <a:rPr lang="tr-TR" dirty="0" smtClean="0">
                <a:solidFill>
                  <a:srgbClr val="CC00FF"/>
                </a:solidFill>
                <a:latin typeface="Calibri" panose="020F0502020204030204" pitchFamily="34" charset="0"/>
                <a:cs typeface="Calibri" panose="020F0502020204030204" pitchFamily="34" charset="0"/>
              </a:rPr>
              <a:t> </a:t>
            </a:r>
            <a:r>
              <a:rPr lang="tr-TR" dirty="0" err="1" smtClean="0">
                <a:solidFill>
                  <a:srgbClr val="CC00FF"/>
                </a:solidFill>
                <a:latin typeface="Calibri" panose="020F0502020204030204" pitchFamily="34" charset="0"/>
                <a:cs typeface="Calibri" panose="020F0502020204030204" pitchFamily="34" charset="0"/>
              </a:rPr>
              <a:t>Effects</a:t>
            </a:r>
            <a:endParaRPr lang="tr-TR" dirty="0">
              <a:solidFill>
                <a:srgbClr val="CC00FF"/>
              </a:solidFill>
              <a:latin typeface="Calibri" panose="020F0502020204030204" pitchFamily="34" charset="0"/>
              <a:cs typeface="Calibri" panose="020F0502020204030204" pitchFamily="34" charset="0"/>
            </a:endParaRPr>
          </a:p>
          <a:p>
            <a:pPr eaLnBrk="1" hangingPunct="1"/>
            <a:r>
              <a:rPr lang="tr-TR" dirty="0" err="1" smtClean="0">
                <a:latin typeface="Calibri" panose="020F0502020204030204" pitchFamily="34" charset="0"/>
                <a:cs typeface="Calibri" panose="020F0502020204030204" pitchFamily="34" charset="0"/>
              </a:rPr>
              <a:t>Vascular</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tonus</a:t>
            </a:r>
            <a:r>
              <a:rPr lang="tr-TR" dirty="0" smtClean="0">
                <a:latin typeface="Calibri" panose="020F0502020204030204" pitchFamily="34" charset="0"/>
                <a:cs typeface="Calibri" panose="020F0502020204030204" pitchFamily="34" charset="0"/>
              </a:rPr>
              <a:t> is </a:t>
            </a:r>
            <a:r>
              <a:rPr lang="tr-TR" dirty="0" err="1" smtClean="0">
                <a:latin typeface="Calibri" panose="020F0502020204030204" pitchFamily="34" charset="0"/>
                <a:cs typeface="Calibri" panose="020F0502020204030204" pitchFamily="34" charset="0"/>
              </a:rPr>
              <a:t>determined</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by</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sympathetic</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nervous</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system</a:t>
            </a:r>
            <a:r>
              <a:rPr lang="tr-TR" dirty="0" smtClean="0">
                <a:latin typeface="Calibri" panose="020F0502020204030204" pitchFamily="34" charset="0"/>
                <a:cs typeface="Calibri" panose="020F0502020204030204" pitchFamily="34" charset="0"/>
              </a:rPr>
              <a:t> </a:t>
            </a:r>
            <a:endParaRPr lang="tr-TR" dirty="0">
              <a:latin typeface="Calibri" panose="020F0502020204030204" pitchFamily="34" charset="0"/>
              <a:cs typeface="Calibri" panose="020F0502020204030204" pitchFamily="34" charset="0"/>
            </a:endParaRPr>
          </a:p>
        </p:txBody>
      </p:sp>
      <p:sp>
        <p:nvSpPr>
          <p:cNvPr id="4100" name="Text Box 4"/>
          <p:cNvSpPr txBox="1">
            <a:spLocks noChangeArrowheads="1"/>
          </p:cNvSpPr>
          <p:nvPr/>
        </p:nvSpPr>
        <p:spPr bwMode="auto">
          <a:xfrm>
            <a:off x="344488" y="110331"/>
            <a:ext cx="33137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rgbClr val="6600FF"/>
                </a:solidFill>
                <a:latin typeface="Comic Sans MS" pitchFamily="66" charset="0"/>
              </a:defRPr>
            </a:lvl1pPr>
            <a:lvl2pPr marL="742950" indent="-285750" eaLnBrk="0" hangingPunct="0">
              <a:defRPr sz="3200">
                <a:solidFill>
                  <a:srgbClr val="6600FF"/>
                </a:solidFill>
                <a:latin typeface="Comic Sans MS" pitchFamily="66" charset="0"/>
              </a:defRPr>
            </a:lvl2pPr>
            <a:lvl3pPr marL="1143000" indent="-228600" eaLnBrk="0" hangingPunct="0">
              <a:defRPr sz="3200">
                <a:solidFill>
                  <a:srgbClr val="6600FF"/>
                </a:solidFill>
                <a:latin typeface="Comic Sans MS" pitchFamily="66" charset="0"/>
              </a:defRPr>
            </a:lvl3pPr>
            <a:lvl4pPr marL="1600200" indent="-228600" eaLnBrk="0" hangingPunct="0">
              <a:defRPr sz="3200">
                <a:solidFill>
                  <a:srgbClr val="6600FF"/>
                </a:solidFill>
                <a:latin typeface="Comic Sans MS" pitchFamily="66" charset="0"/>
              </a:defRPr>
            </a:lvl4pPr>
            <a:lvl5pPr marL="2057400" indent="-228600" eaLnBrk="0" hangingPunct="0">
              <a:defRPr sz="3200">
                <a:solidFill>
                  <a:srgbClr val="6600FF"/>
                </a:solidFill>
                <a:latin typeface="Comic Sans MS" pitchFamily="66" charset="0"/>
              </a:defRPr>
            </a:lvl5pPr>
            <a:lvl6pPr marL="2514600" indent="-228600" eaLnBrk="0" fontAlgn="base" hangingPunct="0">
              <a:spcBef>
                <a:spcPct val="0"/>
              </a:spcBef>
              <a:spcAft>
                <a:spcPct val="0"/>
              </a:spcAft>
              <a:defRPr sz="3200">
                <a:solidFill>
                  <a:srgbClr val="6600FF"/>
                </a:solidFill>
                <a:latin typeface="Comic Sans MS" pitchFamily="66" charset="0"/>
              </a:defRPr>
            </a:lvl6pPr>
            <a:lvl7pPr marL="2971800" indent="-228600" eaLnBrk="0" fontAlgn="base" hangingPunct="0">
              <a:spcBef>
                <a:spcPct val="0"/>
              </a:spcBef>
              <a:spcAft>
                <a:spcPct val="0"/>
              </a:spcAft>
              <a:defRPr sz="3200">
                <a:solidFill>
                  <a:srgbClr val="6600FF"/>
                </a:solidFill>
                <a:latin typeface="Comic Sans MS" pitchFamily="66" charset="0"/>
              </a:defRPr>
            </a:lvl7pPr>
            <a:lvl8pPr marL="3429000" indent="-228600" eaLnBrk="0" fontAlgn="base" hangingPunct="0">
              <a:spcBef>
                <a:spcPct val="0"/>
              </a:spcBef>
              <a:spcAft>
                <a:spcPct val="0"/>
              </a:spcAft>
              <a:defRPr sz="3200">
                <a:solidFill>
                  <a:srgbClr val="6600FF"/>
                </a:solidFill>
                <a:latin typeface="Comic Sans MS" pitchFamily="66" charset="0"/>
              </a:defRPr>
            </a:lvl8pPr>
            <a:lvl9pPr marL="3886200" indent="-228600" eaLnBrk="0" fontAlgn="base" hangingPunct="0">
              <a:spcBef>
                <a:spcPct val="0"/>
              </a:spcBef>
              <a:spcAft>
                <a:spcPct val="0"/>
              </a:spcAft>
              <a:defRPr sz="3200">
                <a:solidFill>
                  <a:srgbClr val="6600FF"/>
                </a:solidFill>
                <a:latin typeface="Comic Sans MS" pitchFamily="66" charset="0"/>
              </a:defRPr>
            </a:lvl9pPr>
          </a:lstStyle>
          <a:p>
            <a:pPr eaLnBrk="1" hangingPunct="1"/>
            <a:r>
              <a:rPr lang="el-GR" b="1" dirty="0">
                <a:solidFill>
                  <a:schemeClr val="folHlink"/>
                </a:solidFill>
                <a:cs typeface="Arial" charset="0"/>
              </a:rPr>
              <a:t>α</a:t>
            </a:r>
            <a:r>
              <a:rPr lang="tr-TR" b="1" dirty="0">
                <a:solidFill>
                  <a:schemeClr val="folHlink"/>
                </a:solidFill>
                <a:cs typeface="Arial" charset="0"/>
              </a:rPr>
              <a:t>- </a:t>
            </a:r>
            <a:r>
              <a:rPr lang="tr-TR" b="1" dirty="0" err="1" smtClean="0">
                <a:solidFill>
                  <a:schemeClr val="folHlink"/>
                </a:solidFill>
                <a:cs typeface="Arial" charset="0"/>
              </a:rPr>
              <a:t>Antagonists</a:t>
            </a:r>
            <a:r>
              <a:rPr lang="tr-TR" b="1" dirty="0" smtClean="0">
                <a:solidFill>
                  <a:schemeClr val="folHlink"/>
                </a:solidFill>
                <a:cs typeface="Arial" charset="0"/>
              </a:rPr>
              <a:t> </a:t>
            </a:r>
            <a:endParaRPr lang="el-GR" b="1" dirty="0">
              <a:solidFill>
                <a:schemeClr val="folHlink"/>
              </a:solidFill>
              <a:cs typeface="Arial"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8" y="400050"/>
            <a:ext cx="307657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17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http://img.medscape.com/fullsize/migrated/editorial/clinupdates/2002/2009/2009_1.fig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656" y="260648"/>
            <a:ext cx="5616575" cy="4465638"/>
          </a:xfrm>
          <a:prstGeom prst="rect">
            <a:avLst/>
          </a:prstGeom>
          <a:solidFill>
            <a:srgbClr val="92D050"/>
          </a:solidFill>
          <a:ln>
            <a:noFill/>
          </a:ln>
          <a:extLst/>
        </p:spPr>
      </p:pic>
      <p:sp>
        <p:nvSpPr>
          <p:cNvPr id="2" name="Metin kutusu 1">
            <a:extLst>
              <a:ext uri="{FF2B5EF4-FFF2-40B4-BE49-F238E27FC236}">
                <a16:creationId xmlns:a16="http://schemas.microsoft.com/office/drawing/2014/main" id="{18474930-A28A-41C8-9561-99D56E5E19A7}"/>
              </a:ext>
            </a:extLst>
          </p:cNvPr>
          <p:cNvSpPr txBox="1"/>
          <p:nvPr/>
        </p:nvSpPr>
        <p:spPr>
          <a:xfrm>
            <a:off x="488504" y="4758984"/>
            <a:ext cx="7172156" cy="1077218"/>
          </a:xfrm>
          <a:prstGeom prst="rect">
            <a:avLst/>
          </a:prstGeom>
          <a:noFill/>
        </p:spPr>
        <p:txBody>
          <a:bodyPr wrap="none" rtlCol="0">
            <a:spAutoFit/>
          </a:bodyPr>
          <a:lstStyle/>
          <a:p>
            <a:pPr marL="457200" indent="-457200" algn="l">
              <a:buFont typeface="Arial" panose="020B0604020202020204" pitchFamily="34" charset="0"/>
              <a:buChar char="•"/>
            </a:pPr>
            <a:r>
              <a:rPr lang="tr-TR" dirty="0" err="1">
                <a:solidFill>
                  <a:schemeClr val="tx1"/>
                </a:solidFill>
                <a:latin typeface="Calibri" panose="020F0502020204030204" pitchFamily="34" charset="0"/>
              </a:rPr>
              <a:t>Selectivity</a:t>
            </a:r>
            <a:r>
              <a:rPr lang="tr-TR" dirty="0">
                <a:solidFill>
                  <a:schemeClr val="tx1"/>
                </a:solidFill>
                <a:latin typeface="Calibri" panose="020F0502020204030204" pitchFamily="34" charset="0"/>
              </a:rPr>
              <a:t> (of </a:t>
            </a:r>
            <a:r>
              <a:rPr lang="tr-TR" dirty="0" err="1">
                <a:solidFill>
                  <a:schemeClr val="tx1"/>
                </a:solidFill>
                <a:latin typeface="Calibri" panose="020F0502020204030204" pitchFamily="34" charset="0"/>
              </a:rPr>
              <a:t>agonists</a:t>
            </a:r>
            <a:r>
              <a:rPr lang="tr-TR" dirty="0">
                <a:solidFill>
                  <a:schemeClr val="tx1"/>
                </a:solidFill>
                <a:latin typeface="Calibri" panose="020F0502020204030204" pitchFamily="34" charset="0"/>
              </a:rPr>
              <a:t>) is not </a:t>
            </a:r>
            <a:r>
              <a:rPr lang="tr-TR" dirty="0" err="1">
                <a:solidFill>
                  <a:schemeClr val="tx1"/>
                </a:solidFill>
                <a:latin typeface="Calibri" panose="020F0502020204030204" pitchFamily="34" charset="0"/>
              </a:rPr>
              <a:t>absolute</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err="1">
                <a:solidFill>
                  <a:schemeClr val="tx1"/>
                </a:solidFill>
                <a:latin typeface="Calibri" panose="020F0502020204030204" pitchFamily="34" charset="0"/>
              </a:rPr>
              <a:t>Nearly</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absolute</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selectivity</a:t>
            </a:r>
            <a:r>
              <a:rPr lang="tr-TR" dirty="0">
                <a:solidFill>
                  <a:schemeClr val="tx1"/>
                </a:solidFill>
                <a:latin typeface="Calibri" panose="020F0502020204030204" pitchFamily="34" charset="0"/>
              </a:rPr>
              <a:t> = </a:t>
            </a:r>
            <a:r>
              <a:rPr lang="tr-TR" dirty="0" err="1">
                <a:solidFill>
                  <a:schemeClr val="tx1"/>
                </a:solidFill>
                <a:latin typeface="Calibri" panose="020F0502020204030204" pitchFamily="34" charset="0"/>
              </a:rPr>
              <a:t>specificity</a:t>
            </a:r>
            <a:r>
              <a:rPr lang="tr-TR" dirty="0">
                <a:solidFill>
                  <a:schemeClr val="tx1"/>
                </a:solidFill>
                <a:latin typeface="Calibri" panose="020F0502020204030204" pitchFamily="34" charset="0"/>
              </a:rPr>
              <a:t> </a:t>
            </a:r>
          </a:p>
        </p:txBody>
      </p:sp>
      <p:sp>
        <p:nvSpPr>
          <p:cNvPr id="4" name="Dikdörtgen 3">
            <a:extLst>
              <a:ext uri="{FF2B5EF4-FFF2-40B4-BE49-F238E27FC236}">
                <a16:creationId xmlns:a16="http://schemas.microsoft.com/office/drawing/2014/main" id="{E8253035-EFE2-4C7A-96C1-7F53694AC9E8}"/>
              </a:ext>
            </a:extLst>
          </p:cNvPr>
          <p:cNvSpPr/>
          <p:nvPr/>
        </p:nvSpPr>
        <p:spPr>
          <a:xfrm>
            <a:off x="488504" y="908720"/>
            <a:ext cx="7632848" cy="5170646"/>
          </a:xfrm>
          <a:prstGeom prst="rect">
            <a:avLst/>
          </a:prstGeom>
          <a:solidFill>
            <a:srgbClr val="00B0F0"/>
          </a:solidFill>
        </p:spPr>
        <p:txBody>
          <a:bodyPr wrap="square">
            <a:spAutoFit/>
          </a:bodyPr>
          <a:lstStyle/>
          <a:p>
            <a:r>
              <a:rPr lang="tr-TR" sz="6600" dirty="0" err="1">
                <a:solidFill>
                  <a:schemeClr val="bg1"/>
                </a:solidFill>
                <a:latin typeface="Calibri" panose="020F0502020204030204" pitchFamily="34" charset="0"/>
              </a:rPr>
              <a:t>Effects</a:t>
            </a:r>
            <a:r>
              <a:rPr lang="tr-TR" sz="6600" dirty="0">
                <a:solidFill>
                  <a:schemeClr val="bg1"/>
                </a:solidFill>
                <a:latin typeface="Calibri" panose="020F0502020204030204" pitchFamily="34" charset="0"/>
              </a:rPr>
              <a:t> of a </a:t>
            </a:r>
            <a:r>
              <a:rPr lang="tr-TR" sz="6600" dirty="0" err="1">
                <a:solidFill>
                  <a:schemeClr val="bg1"/>
                </a:solidFill>
                <a:latin typeface="Calibri" panose="020F0502020204030204" pitchFamily="34" charset="0"/>
              </a:rPr>
              <a:t>drug</a:t>
            </a:r>
            <a:r>
              <a:rPr lang="tr-TR" sz="6600" dirty="0">
                <a:solidFill>
                  <a:schemeClr val="bg1"/>
                </a:solidFill>
                <a:latin typeface="Calibri" panose="020F0502020204030204" pitchFamily="34" charset="0"/>
              </a:rPr>
              <a:t> </a:t>
            </a:r>
            <a:r>
              <a:rPr lang="tr-TR" sz="6600" dirty="0" err="1">
                <a:solidFill>
                  <a:schemeClr val="bg1"/>
                </a:solidFill>
                <a:latin typeface="Calibri" panose="020F0502020204030204" pitchFamily="34" charset="0"/>
              </a:rPr>
              <a:t>depend</a:t>
            </a:r>
            <a:r>
              <a:rPr lang="tr-TR" sz="6600" dirty="0">
                <a:solidFill>
                  <a:schemeClr val="bg1"/>
                </a:solidFill>
                <a:latin typeface="Calibri" panose="020F0502020204030204" pitchFamily="34" charset="0"/>
              </a:rPr>
              <a:t> on </a:t>
            </a:r>
            <a:r>
              <a:rPr lang="tr-TR" sz="6600" dirty="0" err="1">
                <a:solidFill>
                  <a:schemeClr val="bg1"/>
                </a:solidFill>
                <a:latin typeface="Calibri" panose="020F0502020204030204" pitchFamily="34" charset="0"/>
              </a:rPr>
              <a:t>relative</a:t>
            </a:r>
            <a:r>
              <a:rPr lang="tr-TR" sz="6600" dirty="0">
                <a:solidFill>
                  <a:schemeClr val="bg1"/>
                </a:solidFill>
                <a:latin typeface="Calibri" panose="020F0502020204030204" pitchFamily="34" charset="0"/>
              </a:rPr>
              <a:t> </a:t>
            </a:r>
            <a:r>
              <a:rPr lang="tr-TR" sz="6600" dirty="0" err="1">
                <a:solidFill>
                  <a:schemeClr val="bg1"/>
                </a:solidFill>
                <a:latin typeface="Calibri" panose="020F0502020204030204" pitchFamily="34" charset="0"/>
              </a:rPr>
              <a:t>selectivity</a:t>
            </a:r>
            <a:r>
              <a:rPr lang="tr-TR" sz="6600" dirty="0">
                <a:solidFill>
                  <a:schemeClr val="bg1"/>
                </a:solidFill>
                <a:latin typeface="Calibri" panose="020F0502020204030204" pitchFamily="34" charset="0"/>
              </a:rPr>
              <a:t> </a:t>
            </a:r>
            <a:r>
              <a:rPr lang="tr-TR" sz="6600" dirty="0" err="1">
                <a:solidFill>
                  <a:schemeClr val="bg1"/>
                </a:solidFill>
                <a:latin typeface="Calibri" panose="020F0502020204030204" pitchFamily="34" charset="0"/>
              </a:rPr>
              <a:t>and</a:t>
            </a:r>
            <a:r>
              <a:rPr lang="tr-TR" sz="6600" dirty="0">
                <a:solidFill>
                  <a:schemeClr val="bg1"/>
                </a:solidFill>
                <a:latin typeface="Calibri" panose="020F0502020204030204" pitchFamily="34" charset="0"/>
              </a:rPr>
              <a:t> </a:t>
            </a:r>
            <a:r>
              <a:rPr lang="tr-TR" sz="6600" dirty="0" err="1">
                <a:solidFill>
                  <a:schemeClr val="bg1"/>
                </a:solidFill>
                <a:latin typeface="Calibri" panose="020F0502020204030204" pitchFamily="34" charset="0"/>
              </a:rPr>
              <a:t>to</a:t>
            </a:r>
            <a:r>
              <a:rPr lang="tr-TR" sz="6600" dirty="0">
                <a:solidFill>
                  <a:schemeClr val="bg1"/>
                </a:solidFill>
                <a:latin typeface="Calibri" panose="020F0502020204030204" pitchFamily="34" charset="0"/>
              </a:rPr>
              <a:t> </a:t>
            </a:r>
            <a:r>
              <a:rPr lang="tr-TR" sz="6600" dirty="0" err="1">
                <a:solidFill>
                  <a:schemeClr val="bg1"/>
                </a:solidFill>
                <a:latin typeface="Calibri" panose="020F0502020204030204" pitchFamily="34" charset="0"/>
              </a:rPr>
              <a:t>the</a:t>
            </a:r>
            <a:r>
              <a:rPr lang="tr-TR" sz="6600" dirty="0">
                <a:solidFill>
                  <a:schemeClr val="bg1"/>
                </a:solidFill>
                <a:latin typeface="Calibri" panose="020F0502020204030204" pitchFamily="34" charset="0"/>
              </a:rPr>
              <a:t> </a:t>
            </a:r>
            <a:r>
              <a:rPr lang="tr-TR" sz="6600" dirty="0" err="1">
                <a:solidFill>
                  <a:schemeClr val="bg1"/>
                </a:solidFill>
                <a:latin typeface="Calibri" panose="020F0502020204030204" pitchFamily="34" charset="0"/>
              </a:rPr>
              <a:t>expression</a:t>
            </a:r>
            <a:r>
              <a:rPr lang="tr-TR" sz="6600" dirty="0">
                <a:solidFill>
                  <a:schemeClr val="bg1"/>
                </a:solidFill>
                <a:latin typeface="Calibri" panose="020F0502020204030204" pitchFamily="34" charset="0"/>
              </a:rPr>
              <a:t> of </a:t>
            </a:r>
            <a:r>
              <a:rPr lang="tr-TR" sz="6600" dirty="0" err="1">
                <a:solidFill>
                  <a:schemeClr val="bg1"/>
                </a:solidFill>
                <a:latin typeface="Calibri" panose="020F0502020204030204" pitchFamily="34" charset="0"/>
              </a:rPr>
              <a:t>subtypes</a:t>
            </a:r>
            <a:r>
              <a:rPr lang="tr-TR" sz="6600" dirty="0">
                <a:solidFill>
                  <a:schemeClr val="bg1"/>
                </a:solidFill>
                <a:latin typeface="Calibri" panose="020F0502020204030204" pitchFamily="34" charset="0"/>
              </a:rPr>
              <a:t> in a </a:t>
            </a:r>
            <a:r>
              <a:rPr lang="tr-TR" sz="6600" dirty="0" err="1">
                <a:solidFill>
                  <a:schemeClr val="bg1"/>
                </a:solidFill>
                <a:latin typeface="Calibri" panose="020F0502020204030204" pitchFamily="34" charset="0"/>
              </a:rPr>
              <a:t>tissue</a:t>
            </a:r>
            <a:endParaRPr lang="tr-TR" sz="6600"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64" y="414847"/>
            <a:ext cx="7066550" cy="1200329"/>
          </a:xfrm>
          <a:prstGeom prst="rect">
            <a:avLst/>
          </a:prstGeom>
          <a:noFill/>
        </p:spPr>
        <p:txBody>
          <a:bodyPr wrap="none" rtlCol="0">
            <a:spAutoFit/>
          </a:bodyPr>
          <a:lstStyle/>
          <a:p>
            <a:pPr indent="-514350">
              <a:lnSpc>
                <a:spcPct val="200000"/>
              </a:lnSpc>
            </a:pPr>
            <a:r>
              <a:rPr lang="tr-TR" sz="3600" strike="sngStrike" dirty="0" err="1">
                <a:solidFill>
                  <a:srgbClr val="CC00CC"/>
                </a:solidFill>
                <a:effectLst>
                  <a:outerShdw blurRad="38100" dist="38100" dir="2700000" algn="tl">
                    <a:srgbClr val="000000">
                      <a:alpha val="43137"/>
                    </a:srgbClr>
                  </a:outerShdw>
                </a:effectLst>
                <a:latin typeface="Arial Rounded MT Bold" pitchFamily="34" charset="0"/>
              </a:rPr>
              <a:t>Prazosin</a:t>
            </a:r>
            <a:r>
              <a:rPr lang="tr-TR" sz="3600" dirty="0">
                <a:solidFill>
                  <a:srgbClr val="CC00CC"/>
                </a:solidFill>
                <a:effectLst>
                  <a:outerShdw blurRad="38100" dist="38100" dir="2700000" algn="tl">
                    <a:srgbClr val="000000">
                      <a:alpha val="43137"/>
                    </a:srgbClr>
                  </a:outerShdw>
                </a:effectLst>
                <a:latin typeface="Arial Rounded MT Bold" pitchFamily="34" charset="0"/>
              </a:rPr>
              <a:t>, terazosin, </a:t>
            </a:r>
            <a:r>
              <a:rPr lang="tr-TR" sz="3600" dirty="0" err="1" smtClean="0">
                <a:solidFill>
                  <a:srgbClr val="CC00CC"/>
                </a:solidFill>
                <a:effectLst>
                  <a:outerShdw blurRad="38100" dist="38100" dir="2700000" algn="tl">
                    <a:srgbClr val="000000">
                      <a:alpha val="43137"/>
                    </a:srgbClr>
                  </a:outerShdw>
                </a:effectLst>
                <a:latin typeface="Arial Rounded MT Bold" pitchFamily="34" charset="0"/>
              </a:rPr>
              <a:t>doxazosin</a:t>
            </a:r>
            <a:r>
              <a:rPr lang="tr-TR" sz="3600" dirty="0" smtClean="0">
                <a:solidFill>
                  <a:srgbClr val="CC00CC"/>
                </a:solidFill>
                <a:effectLst>
                  <a:outerShdw blurRad="38100" dist="38100" dir="2700000" algn="tl">
                    <a:srgbClr val="000000">
                      <a:alpha val="43137"/>
                    </a:srgbClr>
                  </a:outerShdw>
                </a:effectLst>
                <a:latin typeface="Arial Rounded MT Bold" pitchFamily="34" charset="0"/>
              </a:rPr>
              <a:t> </a:t>
            </a:r>
          </a:p>
        </p:txBody>
      </p:sp>
      <p:sp>
        <p:nvSpPr>
          <p:cNvPr id="3" name="TextBox 2"/>
          <p:cNvSpPr txBox="1"/>
          <p:nvPr/>
        </p:nvSpPr>
        <p:spPr>
          <a:xfrm>
            <a:off x="344488" y="1881649"/>
            <a:ext cx="8170122" cy="2462213"/>
          </a:xfrm>
          <a:prstGeom prst="rect">
            <a:avLst/>
          </a:prstGeom>
          <a:solidFill>
            <a:schemeClr val="accent1">
              <a:lumMod val="50000"/>
            </a:schemeClr>
          </a:solidFill>
        </p:spPr>
        <p:txBody>
          <a:bodyPr wrap="none" rtlCol="0">
            <a:spAutoFit/>
          </a:bodyPr>
          <a:lstStyle/>
          <a:p>
            <a:pPr>
              <a:lnSpc>
                <a:spcPct val="150000"/>
              </a:lnSpc>
              <a:spcAft>
                <a:spcPts val="600"/>
              </a:spcAft>
              <a:buFont typeface="Arial" pitchFamily="34" charset="0"/>
              <a:buChar char="•"/>
            </a:pPr>
            <a:r>
              <a:rPr lang="tr-TR" sz="3200" dirty="0">
                <a:solidFill>
                  <a:schemeClr val="bg1"/>
                </a:solidFill>
                <a:latin typeface="Arial Rounded MT Bold" pitchFamily="34" charset="0"/>
              </a:rPr>
              <a:t> </a:t>
            </a:r>
            <a:r>
              <a:rPr lang="tr-TR" dirty="0">
                <a:solidFill>
                  <a:schemeClr val="bg1"/>
                </a:solidFill>
                <a:latin typeface="Arial Rounded MT Bold" pitchFamily="34" charset="0"/>
              </a:rPr>
              <a:t>BP</a:t>
            </a:r>
            <a:r>
              <a:rPr lang="tr-TR" dirty="0">
                <a:solidFill>
                  <a:schemeClr val="bg1"/>
                </a:solidFill>
                <a:latin typeface="Arial Rounded MT Bold" pitchFamily="34" charset="0"/>
                <a:sym typeface="Wingdings 3"/>
              </a:rPr>
              <a:t> </a:t>
            </a:r>
            <a:r>
              <a:rPr lang="tr-TR" dirty="0" smtClean="0">
                <a:solidFill>
                  <a:schemeClr val="bg1"/>
                </a:solidFill>
                <a:latin typeface="Arial Rounded MT Bold" pitchFamily="34" charset="0"/>
                <a:sym typeface="Wingdings 3"/>
              </a:rPr>
              <a:t>: </a:t>
            </a:r>
            <a:r>
              <a:rPr lang="tr-TR" dirty="0" err="1" smtClean="0">
                <a:solidFill>
                  <a:schemeClr val="bg1"/>
                </a:solidFill>
                <a:latin typeface="Arial Rounded MT Bold" pitchFamily="34" charset="0"/>
                <a:sym typeface="Wingdings 3"/>
              </a:rPr>
              <a:t>tonus</a:t>
            </a:r>
            <a:r>
              <a:rPr lang="tr-TR" dirty="0" smtClean="0">
                <a:solidFill>
                  <a:schemeClr val="bg1"/>
                </a:solidFill>
                <a:latin typeface="Arial Rounded MT Bold" pitchFamily="34" charset="0"/>
                <a:sym typeface="Wingdings 3"/>
              </a:rPr>
              <a:t> </a:t>
            </a:r>
            <a:r>
              <a:rPr lang="tr-TR" dirty="0" err="1" smtClean="0">
                <a:solidFill>
                  <a:schemeClr val="bg1"/>
                </a:solidFill>
                <a:latin typeface="Arial Rounded MT Bold" pitchFamily="34" charset="0"/>
                <a:sym typeface="Wingdings 3"/>
              </a:rPr>
              <a:t>reduced</a:t>
            </a:r>
            <a:r>
              <a:rPr lang="tr-TR" dirty="0" smtClean="0">
                <a:solidFill>
                  <a:schemeClr val="bg1"/>
                </a:solidFill>
                <a:latin typeface="Arial Rounded MT Bold" pitchFamily="34" charset="0"/>
                <a:sym typeface="Wingdings 3"/>
              </a:rPr>
              <a:t> in </a:t>
            </a:r>
            <a:r>
              <a:rPr lang="tr-TR" dirty="0" err="1" smtClean="0">
                <a:solidFill>
                  <a:schemeClr val="bg1"/>
                </a:solidFill>
                <a:latin typeface="Arial Rounded MT Bold" pitchFamily="34" charset="0"/>
                <a:sym typeface="Wingdings 3"/>
              </a:rPr>
              <a:t>rezistance</a:t>
            </a:r>
            <a:r>
              <a:rPr lang="tr-TR" dirty="0" smtClean="0">
                <a:solidFill>
                  <a:schemeClr val="bg1"/>
                </a:solidFill>
                <a:latin typeface="Arial Rounded MT Bold" pitchFamily="34" charset="0"/>
                <a:sym typeface="Wingdings 3"/>
              </a:rPr>
              <a:t> </a:t>
            </a:r>
            <a:r>
              <a:rPr lang="tr-TR" dirty="0" err="1" smtClean="0">
                <a:solidFill>
                  <a:schemeClr val="bg1"/>
                </a:solidFill>
                <a:latin typeface="Arial Rounded MT Bold" pitchFamily="34" charset="0"/>
                <a:sym typeface="Wingdings 3"/>
              </a:rPr>
              <a:t>and</a:t>
            </a:r>
            <a:r>
              <a:rPr lang="tr-TR" dirty="0" smtClean="0">
                <a:solidFill>
                  <a:schemeClr val="bg1"/>
                </a:solidFill>
                <a:latin typeface="Arial Rounded MT Bold" pitchFamily="34" charset="0"/>
                <a:sym typeface="Wingdings 3"/>
              </a:rPr>
              <a:t> </a:t>
            </a:r>
          </a:p>
          <a:p>
            <a:pPr>
              <a:lnSpc>
                <a:spcPct val="150000"/>
              </a:lnSpc>
              <a:spcAft>
                <a:spcPts val="600"/>
              </a:spcAft>
            </a:pPr>
            <a:r>
              <a:rPr lang="tr-TR" dirty="0" err="1" smtClean="0">
                <a:solidFill>
                  <a:schemeClr val="bg1"/>
                </a:solidFill>
                <a:latin typeface="Arial Rounded MT Bold" pitchFamily="34" charset="0"/>
                <a:sym typeface="Wingdings 3"/>
              </a:rPr>
              <a:t>capacitance</a:t>
            </a:r>
            <a:r>
              <a:rPr lang="tr-TR" dirty="0" smtClean="0">
                <a:solidFill>
                  <a:schemeClr val="bg1"/>
                </a:solidFill>
                <a:latin typeface="Arial Rounded MT Bold" pitchFamily="34" charset="0"/>
                <a:sym typeface="Wingdings 3"/>
              </a:rPr>
              <a:t>  </a:t>
            </a:r>
            <a:r>
              <a:rPr lang="tr-TR" dirty="0" err="1" smtClean="0">
                <a:solidFill>
                  <a:schemeClr val="bg1"/>
                </a:solidFill>
                <a:latin typeface="Arial Rounded MT Bold" pitchFamily="34" charset="0"/>
                <a:sym typeface="Wingdings 3"/>
              </a:rPr>
              <a:t>vessels</a:t>
            </a:r>
            <a:endParaRPr lang="tr-TR" sz="3200" dirty="0">
              <a:solidFill>
                <a:schemeClr val="bg1"/>
              </a:solidFill>
              <a:latin typeface="Arial Rounded MT Bold" pitchFamily="34" charset="0"/>
              <a:sym typeface="Wingdings 3"/>
            </a:endParaRPr>
          </a:p>
          <a:p>
            <a:pPr marL="457200" indent="-457200">
              <a:lnSpc>
                <a:spcPct val="150000"/>
              </a:lnSpc>
              <a:spcAft>
                <a:spcPts val="600"/>
              </a:spcAft>
              <a:buFont typeface="Arial" pitchFamily="34" charset="0"/>
              <a:buChar char="•"/>
            </a:pPr>
            <a:r>
              <a:rPr lang="tr-TR" sz="3200" dirty="0" smtClean="0">
                <a:solidFill>
                  <a:schemeClr val="bg1"/>
                </a:solidFill>
                <a:latin typeface="Arial Rounded MT Bold" pitchFamily="34" charset="0"/>
              </a:rPr>
              <a:t>BPH </a:t>
            </a:r>
            <a:r>
              <a:rPr lang="tr-TR" sz="3200" dirty="0">
                <a:solidFill>
                  <a:schemeClr val="bg1"/>
                </a:solidFill>
                <a:latin typeface="Arial Rounded MT Bold" pitchFamily="34" charset="0"/>
              </a:rPr>
              <a:t>+ </a:t>
            </a:r>
            <a:r>
              <a:rPr lang="tr-TR" sz="3200" dirty="0" err="1" smtClean="0">
                <a:solidFill>
                  <a:schemeClr val="bg1"/>
                </a:solidFill>
                <a:latin typeface="Arial Rounded MT Bold" pitchFamily="34" charset="0"/>
              </a:rPr>
              <a:t>hypertension</a:t>
            </a:r>
            <a:endParaRPr lang="tr-TR" sz="3200" dirty="0">
              <a:solidFill>
                <a:schemeClr val="bg1"/>
              </a:solidFill>
              <a:latin typeface="Arial Rounded MT Bold" pitchFamily="34" charset="0"/>
            </a:endParaRPr>
          </a:p>
        </p:txBody>
      </p:sp>
      <p:sp>
        <p:nvSpPr>
          <p:cNvPr id="5" name="Metin kutusu 4">
            <a:extLst>
              <a:ext uri="{FF2B5EF4-FFF2-40B4-BE49-F238E27FC236}">
                <a16:creationId xmlns:a16="http://schemas.microsoft.com/office/drawing/2014/main" id="{C350D803-B440-43C3-86A7-C02935ACD6D3}"/>
              </a:ext>
            </a:extLst>
          </p:cNvPr>
          <p:cNvSpPr txBox="1"/>
          <p:nvPr/>
        </p:nvSpPr>
        <p:spPr>
          <a:xfrm>
            <a:off x="488504" y="188640"/>
            <a:ext cx="7873694"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smtClean="0">
                <a:solidFill>
                  <a:schemeClr val="bg1"/>
                </a:solidFill>
                <a:latin typeface="Calibri" panose="020F0502020204030204" pitchFamily="34" charset="0"/>
              </a:rPr>
              <a:t>THERAPEUTIC USE OF ALFA BLOCKERS</a:t>
            </a:r>
            <a:endParaRPr lang="tr-TR" spc="300" dirty="0">
              <a:solidFill>
                <a:schemeClr val="bg1"/>
              </a:solidFill>
              <a:latin typeface="Calibri" panose="020F0502020204030204" pitchFamily="34" charset="0"/>
            </a:endParaRPr>
          </a:p>
        </p:txBody>
      </p:sp>
      <p:pic>
        <p:nvPicPr>
          <p:cNvPr id="7" name="Resim 6">
            <a:extLst>
              <a:ext uri="{FF2B5EF4-FFF2-40B4-BE49-F238E27FC236}">
                <a16:creationId xmlns:a16="http://schemas.microsoft.com/office/drawing/2014/main" id="{4B5189CC-A48A-47E8-9EA0-2DF8A0FF0205}"/>
              </a:ext>
            </a:extLst>
          </p:cNvPr>
          <p:cNvPicPr>
            <a:picLocks noChangeAspect="1"/>
          </p:cNvPicPr>
          <p:nvPr/>
        </p:nvPicPr>
        <p:blipFill rotWithShape="1">
          <a:blip r:embed="rId2">
            <a:extLst>
              <a:ext uri="{28A0092B-C50C-407E-A947-70E740481C1C}">
                <a14:useLocalDpi xmlns:a14="http://schemas.microsoft.com/office/drawing/2010/main" val="0"/>
              </a:ext>
            </a:extLst>
          </a:blip>
          <a:srcRect l="18251" t="46850" r="18251" b="35300"/>
          <a:stretch/>
        </p:blipFill>
        <p:spPr>
          <a:xfrm>
            <a:off x="6039711" y="4869160"/>
            <a:ext cx="2858834" cy="1429417"/>
          </a:xfrm>
          <a:prstGeom prst="rect">
            <a:avLst/>
          </a:prstGeom>
        </p:spPr>
      </p:pic>
      <p:pic>
        <p:nvPicPr>
          <p:cNvPr id="6" name="Resim 5">
            <a:extLst>
              <a:ext uri="{FF2B5EF4-FFF2-40B4-BE49-F238E27FC236}">
                <a16:creationId xmlns:a16="http://schemas.microsoft.com/office/drawing/2014/main" id="{0D600D10-EF3E-4F5A-BA40-CE2A0291DC0E}"/>
              </a:ext>
            </a:extLst>
          </p:cNvPr>
          <p:cNvPicPr>
            <a:picLocks noChangeAspect="1"/>
          </p:cNvPicPr>
          <p:nvPr/>
        </p:nvPicPr>
        <p:blipFill rotWithShape="1">
          <a:blip r:embed="rId3">
            <a:extLst>
              <a:ext uri="{28A0092B-C50C-407E-A947-70E740481C1C}">
                <a14:useLocalDpi xmlns:a14="http://schemas.microsoft.com/office/drawing/2010/main" val="0"/>
              </a:ext>
            </a:extLst>
          </a:blip>
          <a:srcRect l="1" t="44750" r="3310" b="29000"/>
          <a:stretch/>
        </p:blipFill>
        <p:spPr>
          <a:xfrm>
            <a:off x="1568624" y="4921995"/>
            <a:ext cx="3728049" cy="1800200"/>
          </a:xfrm>
          <a:prstGeom prst="rect">
            <a:avLst/>
          </a:prstGeom>
        </p:spPr>
      </p:pic>
    </p:spTree>
    <p:extLst>
      <p:ext uri="{BB962C8B-B14F-4D97-AF65-F5344CB8AC3E}">
        <p14:creationId xmlns:p14="http://schemas.microsoft.com/office/powerpoint/2010/main" val="2651442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1.squarespace.com/static/54ced80ee4b0aa862f974cbf/t/55dcd23ae4b0b9d28706128d/1440535098992/bphsympt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024" y="2968417"/>
            <a:ext cx="4632201" cy="353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ttp://img.medscape.com/slide/migrated/editorial/cmecircle/2006/5751/images/payne/slide036.gif"/>
          <p:cNvPicPr>
            <a:picLocks noChangeAspect="1" noChangeArrowheads="1"/>
          </p:cNvPicPr>
          <p:nvPr/>
        </p:nvPicPr>
        <p:blipFill rotWithShape="1">
          <a:blip r:embed="rId3">
            <a:extLst>
              <a:ext uri="{28A0092B-C50C-407E-A947-70E740481C1C}">
                <a14:useLocalDpi xmlns:a14="http://schemas.microsoft.com/office/drawing/2010/main" val="0"/>
              </a:ext>
            </a:extLst>
          </a:blip>
          <a:srcRect t="55354" r="-1634"/>
          <a:stretch/>
        </p:blipFill>
        <p:spPr bwMode="auto">
          <a:xfrm>
            <a:off x="2720752" y="0"/>
            <a:ext cx="7214214" cy="277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AFDC4BC2-0738-49B0-9F34-CF3734794BE3}"/>
              </a:ext>
            </a:extLst>
          </p:cNvPr>
          <p:cNvPicPr>
            <a:picLocks noChangeAspect="1"/>
          </p:cNvPicPr>
          <p:nvPr/>
        </p:nvPicPr>
        <p:blipFill rotWithShape="1">
          <a:blip r:embed="rId4">
            <a:extLst>
              <a:ext uri="{28A0092B-C50C-407E-A947-70E740481C1C}">
                <a14:useLocalDpi xmlns:a14="http://schemas.microsoft.com/office/drawing/2010/main" val="0"/>
              </a:ext>
            </a:extLst>
          </a:blip>
          <a:srcRect l="18351" t="16799" r="18152" b="4452"/>
          <a:stretch/>
        </p:blipFill>
        <p:spPr>
          <a:xfrm>
            <a:off x="128465" y="79477"/>
            <a:ext cx="2008104" cy="4429643"/>
          </a:xfrm>
          <a:prstGeom prst="rect">
            <a:avLst/>
          </a:prstGeom>
        </p:spPr>
      </p:pic>
      <p:pic>
        <p:nvPicPr>
          <p:cNvPr id="2" name="Resim 1"/>
          <p:cNvPicPr>
            <a:picLocks noChangeAspect="1"/>
          </p:cNvPicPr>
          <p:nvPr/>
        </p:nvPicPr>
        <p:blipFill>
          <a:blip r:embed="rId5"/>
          <a:stretch>
            <a:fillRect/>
          </a:stretch>
        </p:blipFill>
        <p:spPr>
          <a:xfrm>
            <a:off x="1208584" y="4293096"/>
            <a:ext cx="2409184" cy="2380332"/>
          </a:xfrm>
          <a:prstGeom prst="rect">
            <a:avLst/>
          </a:prstGeom>
        </p:spPr>
      </p:pic>
      <p:sp>
        <p:nvSpPr>
          <p:cNvPr id="6" name="Dikdörtgen 5"/>
          <p:cNvSpPr/>
          <p:nvPr/>
        </p:nvSpPr>
        <p:spPr>
          <a:xfrm>
            <a:off x="2895737" y="2758652"/>
            <a:ext cx="2612427" cy="2677656"/>
          </a:xfrm>
          <a:prstGeom prst="rect">
            <a:avLst/>
          </a:prstGeom>
        </p:spPr>
        <p:txBody>
          <a:bodyPr wrap="square">
            <a:spAutoFit/>
          </a:bodyPr>
          <a:lstStyle/>
          <a:p>
            <a:pPr indent="-514350">
              <a:lnSpc>
                <a:spcPct val="200000"/>
              </a:lnSpc>
            </a:pPr>
            <a:r>
              <a:rPr lang="tr-TR" sz="2800" dirty="0" err="1" smtClean="0">
                <a:solidFill>
                  <a:srgbClr val="FF0000"/>
                </a:solidFill>
                <a:effectLst>
                  <a:outerShdw blurRad="38100" dist="38100" dir="2700000" algn="tl">
                    <a:srgbClr val="000000">
                      <a:alpha val="43137"/>
                    </a:srgbClr>
                  </a:outerShdw>
                </a:effectLst>
                <a:latin typeface="Arial Rounded MT Bold" pitchFamily="34" charset="0"/>
              </a:rPr>
              <a:t>Tamsulosin</a:t>
            </a:r>
            <a:endParaRPr lang="tr-TR" sz="2800" dirty="0" smtClean="0">
              <a:solidFill>
                <a:srgbClr val="FF0000"/>
              </a:solidFill>
              <a:effectLst>
                <a:outerShdw blurRad="38100" dist="38100" dir="2700000" algn="tl">
                  <a:srgbClr val="000000">
                    <a:alpha val="43137"/>
                  </a:srgbClr>
                </a:outerShdw>
              </a:effectLst>
              <a:latin typeface="Arial Rounded MT Bold" pitchFamily="34" charset="0"/>
            </a:endParaRPr>
          </a:p>
          <a:p>
            <a:pPr indent="-514350">
              <a:lnSpc>
                <a:spcPct val="200000"/>
              </a:lnSpc>
            </a:pPr>
            <a:r>
              <a:rPr lang="tr-TR" sz="2800" dirty="0" err="1" smtClean="0">
                <a:solidFill>
                  <a:srgbClr val="FF0000"/>
                </a:solidFill>
                <a:effectLst>
                  <a:outerShdw blurRad="38100" dist="38100" dir="2700000" algn="tl">
                    <a:srgbClr val="000000">
                      <a:alpha val="43137"/>
                    </a:srgbClr>
                  </a:outerShdw>
                </a:effectLst>
                <a:latin typeface="Arial Rounded MT Bold" pitchFamily="34" charset="0"/>
              </a:rPr>
              <a:t>Alfuzosin</a:t>
            </a:r>
            <a:r>
              <a:rPr lang="tr-TR" sz="2800" dirty="0" smtClean="0">
                <a:solidFill>
                  <a:srgbClr val="FF0000"/>
                </a:solidFill>
                <a:effectLst>
                  <a:outerShdw blurRad="38100" dist="38100" dir="2700000" algn="tl">
                    <a:srgbClr val="000000">
                      <a:alpha val="43137"/>
                    </a:srgbClr>
                  </a:outerShdw>
                </a:effectLst>
                <a:latin typeface="Arial Rounded MT Bold" pitchFamily="34" charset="0"/>
              </a:rPr>
              <a:t> </a:t>
            </a:r>
            <a:r>
              <a:rPr lang="tr-TR" sz="2800" dirty="0" err="1" smtClean="0">
                <a:solidFill>
                  <a:srgbClr val="FF0000"/>
                </a:solidFill>
                <a:effectLst>
                  <a:outerShdw blurRad="38100" dist="38100" dir="2700000" algn="tl">
                    <a:srgbClr val="000000">
                      <a:alpha val="43137"/>
                    </a:srgbClr>
                  </a:outerShdw>
                </a:effectLst>
                <a:latin typeface="Arial Rounded MT Bold" pitchFamily="34" charset="0"/>
              </a:rPr>
              <a:t>Silodosin</a:t>
            </a:r>
            <a:endParaRPr lang="tr-TR" sz="2800" dirty="0">
              <a:solidFill>
                <a:srgbClr val="FF0000"/>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1927545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B8EDA24-56DA-4503-81FF-2CCCD3AD1518}" type="slidenum">
              <a:rPr lang="en-US" smtClean="0"/>
              <a:pPr>
                <a:defRPr/>
              </a:pPr>
              <a:t>42</a:t>
            </a:fld>
            <a:endParaRPr lang="en-US"/>
          </a:p>
        </p:txBody>
      </p:sp>
      <p:sp>
        <p:nvSpPr>
          <p:cNvPr id="3" name="Dikdörtgen 2"/>
          <p:cNvSpPr/>
          <p:nvPr/>
        </p:nvSpPr>
        <p:spPr>
          <a:xfrm>
            <a:off x="337034" y="286912"/>
            <a:ext cx="2350323" cy="920765"/>
          </a:xfrm>
          <a:prstGeom prst="rect">
            <a:avLst/>
          </a:prstGeom>
        </p:spPr>
        <p:txBody>
          <a:bodyPr wrap="none">
            <a:spAutoFit/>
          </a:bodyPr>
          <a:lstStyle/>
          <a:p>
            <a:pPr indent="-514350">
              <a:lnSpc>
                <a:spcPct val="200000"/>
              </a:lnSpc>
            </a:pPr>
            <a:r>
              <a:rPr lang="tr-TR" dirty="0" err="1" smtClean="0">
                <a:solidFill>
                  <a:srgbClr val="FF0000"/>
                </a:solidFill>
                <a:effectLst>
                  <a:outerShdw blurRad="38100" dist="38100" dir="2700000" algn="tl">
                    <a:srgbClr val="000000">
                      <a:alpha val="43137"/>
                    </a:srgbClr>
                  </a:outerShdw>
                </a:effectLst>
                <a:latin typeface="Arial Rounded MT Bold" pitchFamily="34" charset="0"/>
              </a:rPr>
              <a:t>tamsulosin</a:t>
            </a:r>
            <a:endParaRPr lang="tr-TR"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4" name="TextBox 2"/>
          <p:cNvSpPr txBox="1"/>
          <p:nvPr/>
        </p:nvSpPr>
        <p:spPr>
          <a:xfrm>
            <a:off x="325430" y="2123852"/>
            <a:ext cx="9085269" cy="1646605"/>
          </a:xfrm>
          <a:prstGeom prst="rect">
            <a:avLst/>
          </a:prstGeom>
          <a:solidFill>
            <a:schemeClr val="accent1">
              <a:lumMod val="50000"/>
            </a:schemeClr>
          </a:solidFill>
        </p:spPr>
        <p:txBody>
          <a:bodyPr wrap="square" rtlCol="0">
            <a:spAutoFit/>
          </a:bodyPr>
          <a:lstStyle/>
          <a:p>
            <a:pPr>
              <a:lnSpc>
                <a:spcPct val="150000"/>
              </a:lnSpc>
              <a:spcAft>
                <a:spcPts val="600"/>
              </a:spcAft>
              <a:buFont typeface="Arial" pitchFamily="34" charset="0"/>
              <a:buChar char="•"/>
            </a:pPr>
            <a:r>
              <a:rPr lang="tr-TR" sz="3200" dirty="0">
                <a:solidFill>
                  <a:schemeClr val="bg1"/>
                </a:solidFill>
                <a:latin typeface="Arial Rounded MT Bold" pitchFamily="34" charset="0"/>
              </a:rPr>
              <a:t> </a:t>
            </a:r>
            <a:r>
              <a:rPr lang="tr-TR" dirty="0" smtClean="0">
                <a:solidFill>
                  <a:schemeClr val="bg1"/>
                </a:solidFill>
                <a:latin typeface="Arial Rounded MT Bold" pitchFamily="34" charset="0"/>
              </a:rPr>
              <a:t>t</a:t>
            </a:r>
            <a:r>
              <a:rPr lang="tr-TR" baseline="-25000" dirty="0" smtClean="0">
                <a:solidFill>
                  <a:schemeClr val="bg1"/>
                </a:solidFill>
                <a:latin typeface="Arial Rounded MT Bold" pitchFamily="34" charset="0"/>
              </a:rPr>
              <a:t>1/2</a:t>
            </a:r>
            <a:r>
              <a:rPr lang="tr-TR" dirty="0" smtClean="0">
                <a:solidFill>
                  <a:schemeClr val="bg1"/>
                </a:solidFill>
                <a:latin typeface="Arial Rounded MT Bold" pitchFamily="34" charset="0"/>
              </a:rPr>
              <a:t> </a:t>
            </a:r>
            <a:r>
              <a:rPr lang="tr-TR" dirty="0" err="1" smtClean="0">
                <a:solidFill>
                  <a:schemeClr val="bg1"/>
                </a:solidFill>
                <a:latin typeface="Arial Rounded MT Bold" pitchFamily="34" charset="0"/>
              </a:rPr>
              <a:t>very</a:t>
            </a:r>
            <a:r>
              <a:rPr lang="tr-TR" dirty="0" smtClean="0">
                <a:solidFill>
                  <a:schemeClr val="bg1"/>
                </a:solidFill>
                <a:latin typeface="Arial Rounded MT Bold" pitchFamily="34" charset="0"/>
              </a:rPr>
              <a:t> </a:t>
            </a:r>
            <a:r>
              <a:rPr lang="tr-TR" dirty="0" err="1" smtClean="0">
                <a:solidFill>
                  <a:schemeClr val="bg1"/>
                </a:solidFill>
                <a:latin typeface="Arial Rounded MT Bold" pitchFamily="34" charset="0"/>
              </a:rPr>
              <a:t>long</a:t>
            </a:r>
            <a:r>
              <a:rPr lang="tr-TR" dirty="0" smtClean="0">
                <a:solidFill>
                  <a:schemeClr val="bg1"/>
                </a:solidFill>
                <a:latin typeface="Arial Rounded MT Bold" pitchFamily="34" charset="0"/>
              </a:rPr>
              <a:t> (+</a:t>
            </a:r>
            <a:r>
              <a:rPr lang="tr-TR" dirty="0" smtClean="0">
                <a:solidFill>
                  <a:schemeClr val="bg1"/>
                </a:solidFill>
                <a:latin typeface="Arial Rounded MT Bold" pitchFamily="34" charset="0"/>
              </a:rPr>
              <a:t>15 </a:t>
            </a:r>
            <a:r>
              <a:rPr lang="tr-TR" dirty="0" smtClean="0">
                <a:solidFill>
                  <a:schemeClr val="bg1"/>
                </a:solidFill>
                <a:latin typeface="Arial Rounded MT Bold" pitchFamily="34" charset="0"/>
              </a:rPr>
              <a:t>h); </a:t>
            </a:r>
            <a:r>
              <a:rPr lang="tr-TR" dirty="0" err="1" smtClean="0">
                <a:solidFill>
                  <a:schemeClr val="bg1"/>
                </a:solidFill>
                <a:latin typeface="Arial Rounded MT Bold" pitchFamily="34" charset="0"/>
              </a:rPr>
              <a:t>metabolized</a:t>
            </a:r>
            <a:r>
              <a:rPr lang="tr-TR" dirty="0" smtClean="0">
                <a:solidFill>
                  <a:schemeClr val="bg1"/>
                </a:solidFill>
                <a:latin typeface="Arial Rounded MT Bold" pitchFamily="34" charset="0"/>
              </a:rPr>
              <a:t> in </a:t>
            </a:r>
            <a:r>
              <a:rPr lang="tr-TR" dirty="0" err="1" smtClean="0">
                <a:solidFill>
                  <a:schemeClr val="bg1"/>
                </a:solidFill>
                <a:latin typeface="Arial Rounded MT Bold" pitchFamily="34" charset="0"/>
              </a:rPr>
              <a:t>liver</a:t>
            </a:r>
            <a:endParaRPr lang="tr-TR" sz="3200" dirty="0">
              <a:solidFill>
                <a:schemeClr val="bg1"/>
              </a:solidFill>
              <a:latin typeface="Arial Rounded MT Bold" pitchFamily="34" charset="0"/>
              <a:sym typeface="Wingdings 3"/>
            </a:endParaRPr>
          </a:p>
          <a:p>
            <a:pPr marL="457200" indent="-457200">
              <a:lnSpc>
                <a:spcPct val="150000"/>
              </a:lnSpc>
              <a:spcAft>
                <a:spcPts val="600"/>
              </a:spcAft>
              <a:buFont typeface="Arial" panose="020B0604020202020204" pitchFamily="34" charset="0"/>
              <a:buChar char="•"/>
            </a:pPr>
            <a:r>
              <a:rPr lang="tr-TR" sz="3200" dirty="0" err="1" smtClean="0">
                <a:solidFill>
                  <a:schemeClr val="bg1"/>
                </a:solidFill>
                <a:latin typeface="Arial Rounded MT Bold" pitchFamily="34" charset="0"/>
              </a:rPr>
              <a:t>Treatment</a:t>
            </a:r>
            <a:r>
              <a:rPr lang="tr-TR" sz="3200" dirty="0" smtClean="0">
                <a:solidFill>
                  <a:schemeClr val="bg1"/>
                </a:solidFill>
                <a:latin typeface="Arial Rounded MT Bold" pitchFamily="34" charset="0"/>
              </a:rPr>
              <a:t> of BPH </a:t>
            </a:r>
            <a:r>
              <a:rPr lang="tr-TR" sz="3200" dirty="0">
                <a:solidFill>
                  <a:schemeClr val="bg1"/>
                </a:solidFill>
                <a:latin typeface="Arial Rounded MT Bold" pitchFamily="34" charset="0"/>
              </a:rPr>
              <a:t>+ </a:t>
            </a:r>
            <a:r>
              <a:rPr lang="tr-TR" sz="3200" dirty="0" err="1" smtClean="0">
                <a:solidFill>
                  <a:schemeClr val="bg1"/>
                </a:solidFill>
                <a:latin typeface="Arial Rounded MT Bold" pitchFamily="34" charset="0"/>
              </a:rPr>
              <a:t>hypertension</a:t>
            </a:r>
            <a:r>
              <a:rPr lang="tr-TR" sz="3200" dirty="0" smtClean="0">
                <a:solidFill>
                  <a:schemeClr val="bg1"/>
                </a:solidFill>
                <a:latin typeface="Arial Rounded MT Bold" pitchFamily="34" charset="0"/>
              </a:rPr>
              <a:t> </a:t>
            </a:r>
            <a:endParaRPr lang="tr-TR" sz="3200" dirty="0" smtClean="0">
              <a:solidFill>
                <a:schemeClr val="bg1"/>
              </a:solidFill>
              <a:latin typeface="Arial Rounded MT Bold" pitchFamily="34" charset="0"/>
            </a:endParaRPr>
          </a:p>
        </p:txBody>
      </p:sp>
      <p:sp>
        <p:nvSpPr>
          <p:cNvPr id="5" name="TextBox 2"/>
          <p:cNvSpPr txBox="1"/>
          <p:nvPr/>
        </p:nvSpPr>
        <p:spPr>
          <a:xfrm>
            <a:off x="337034" y="4581128"/>
            <a:ext cx="9085269" cy="1569660"/>
          </a:xfrm>
          <a:prstGeom prst="rect">
            <a:avLst/>
          </a:prstGeom>
          <a:solidFill>
            <a:srgbClr val="FF0000"/>
          </a:solidFill>
        </p:spPr>
        <p:txBody>
          <a:bodyPr wrap="square" rtlCol="0">
            <a:spAutoFit/>
          </a:bodyPr>
          <a:lstStyle/>
          <a:p>
            <a:pPr>
              <a:lnSpc>
                <a:spcPct val="150000"/>
              </a:lnSpc>
              <a:spcAft>
                <a:spcPts val="600"/>
              </a:spcAft>
              <a:buFont typeface="Arial" pitchFamily="34" charset="0"/>
              <a:buChar char="•"/>
            </a:pPr>
            <a:r>
              <a:rPr lang="tr-TR" sz="3200" dirty="0">
                <a:solidFill>
                  <a:schemeClr val="bg1"/>
                </a:solidFill>
                <a:latin typeface="Arial Rounded MT Bold" pitchFamily="34" charset="0"/>
              </a:rPr>
              <a:t> </a:t>
            </a:r>
            <a:r>
              <a:rPr lang="tr-TR" dirty="0" err="1" smtClean="0">
                <a:solidFill>
                  <a:schemeClr val="bg1"/>
                </a:solidFill>
                <a:latin typeface="Arial Rounded MT Bold" pitchFamily="34" charset="0"/>
              </a:rPr>
              <a:t>Associated</a:t>
            </a:r>
            <a:r>
              <a:rPr lang="tr-TR" dirty="0" smtClean="0">
                <a:solidFill>
                  <a:schemeClr val="bg1"/>
                </a:solidFill>
                <a:latin typeface="Arial Rounded MT Bold" pitchFamily="34" charset="0"/>
              </a:rPr>
              <a:t> </a:t>
            </a:r>
            <a:r>
              <a:rPr lang="tr-TR" dirty="0" err="1" smtClean="0">
                <a:solidFill>
                  <a:schemeClr val="bg1"/>
                </a:solidFill>
                <a:latin typeface="Arial Rounded MT Bold" pitchFamily="34" charset="0"/>
              </a:rPr>
              <a:t>with</a:t>
            </a:r>
            <a:r>
              <a:rPr lang="tr-TR" dirty="0" smtClean="0">
                <a:solidFill>
                  <a:schemeClr val="bg1"/>
                </a:solidFill>
                <a:latin typeface="Arial Rounded MT Bold" pitchFamily="34" charset="0"/>
              </a:rPr>
              <a:t> IFIS (</a:t>
            </a:r>
            <a:r>
              <a:rPr lang="tr-TR" dirty="0" err="1" smtClean="0">
                <a:solidFill>
                  <a:srgbClr val="FFFF00"/>
                </a:solidFill>
                <a:latin typeface="Arial Rounded MT Bold" pitchFamily="34" charset="0"/>
              </a:rPr>
              <a:t>intraoperative</a:t>
            </a:r>
            <a:r>
              <a:rPr lang="tr-TR" dirty="0" smtClean="0">
                <a:solidFill>
                  <a:srgbClr val="FFFF00"/>
                </a:solidFill>
                <a:latin typeface="Arial Rounded MT Bold" pitchFamily="34" charset="0"/>
              </a:rPr>
              <a:t> </a:t>
            </a:r>
            <a:r>
              <a:rPr lang="tr-TR" dirty="0" err="1" smtClean="0">
                <a:solidFill>
                  <a:srgbClr val="FFFF00"/>
                </a:solidFill>
                <a:latin typeface="Arial Rounded MT Bold" pitchFamily="34" charset="0"/>
              </a:rPr>
              <a:t>floopy</a:t>
            </a:r>
            <a:r>
              <a:rPr lang="tr-TR" dirty="0" smtClean="0">
                <a:solidFill>
                  <a:srgbClr val="FFFF00"/>
                </a:solidFill>
                <a:latin typeface="Arial Rounded MT Bold" pitchFamily="34" charset="0"/>
              </a:rPr>
              <a:t> iris </a:t>
            </a:r>
            <a:r>
              <a:rPr lang="tr-TR" dirty="0" err="1" smtClean="0">
                <a:solidFill>
                  <a:srgbClr val="FFFF00"/>
                </a:solidFill>
                <a:latin typeface="Arial Rounded MT Bold" pitchFamily="34" charset="0"/>
              </a:rPr>
              <a:t>syndrome</a:t>
            </a:r>
            <a:r>
              <a:rPr lang="tr-TR" dirty="0" smtClean="0">
                <a:solidFill>
                  <a:schemeClr val="bg1"/>
                </a:solidFill>
                <a:latin typeface="Arial Rounded MT Bold" pitchFamily="34" charset="0"/>
              </a:rPr>
              <a:t>) </a:t>
            </a:r>
            <a:r>
              <a:rPr lang="tr-TR" dirty="0" err="1" smtClean="0">
                <a:solidFill>
                  <a:schemeClr val="bg1"/>
                </a:solidFill>
                <a:latin typeface="Arial Rounded MT Bold" pitchFamily="34" charset="0"/>
              </a:rPr>
              <a:t>during</a:t>
            </a:r>
            <a:r>
              <a:rPr lang="tr-TR" dirty="0" smtClean="0">
                <a:solidFill>
                  <a:schemeClr val="bg1"/>
                </a:solidFill>
                <a:latin typeface="Arial Rounded MT Bold" pitchFamily="34" charset="0"/>
              </a:rPr>
              <a:t> </a:t>
            </a:r>
            <a:r>
              <a:rPr lang="tr-TR" dirty="0" err="1" smtClean="0">
                <a:solidFill>
                  <a:schemeClr val="bg1"/>
                </a:solidFill>
                <a:latin typeface="Arial Rounded MT Bold" pitchFamily="34" charset="0"/>
              </a:rPr>
              <a:t>cataract</a:t>
            </a:r>
            <a:r>
              <a:rPr lang="tr-TR" dirty="0" smtClean="0">
                <a:solidFill>
                  <a:schemeClr val="bg1"/>
                </a:solidFill>
                <a:latin typeface="Arial Rounded MT Bold" pitchFamily="34" charset="0"/>
              </a:rPr>
              <a:t> </a:t>
            </a:r>
            <a:r>
              <a:rPr lang="tr-TR" dirty="0" err="1" smtClean="0">
                <a:solidFill>
                  <a:schemeClr val="bg1"/>
                </a:solidFill>
                <a:latin typeface="Arial Rounded MT Bold" pitchFamily="34" charset="0"/>
              </a:rPr>
              <a:t>surgery</a:t>
            </a:r>
            <a:r>
              <a:rPr lang="tr-TR" dirty="0" smtClean="0">
                <a:solidFill>
                  <a:schemeClr val="bg1"/>
                </a:solidFill>
                <a:latin typeface="Arial Rounded MT Bold" pitchFamily="34" charset="0"/>
              </a:rPr>
              <a:t> </a:t>
            </a:r>
            <a:endParaRPr lang="tr-TR" sz="3200" dirty="0" smtClean="0">
              <a:solidFill>
                <a:schemeClr val="bg1"/>
              </a:solidFill>
              <a:latin typeface="Arial Rounded MT Bold" pitchFamily="34" charset="0"/>
            </a:endParaRPr>
          </a:p>
        </p:txBody>
      </p:sp>
      <p:pic>
        <p:nvPicPr>
          <p:cNvPr id="2052" name="Picture 4"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t="19072" r="4345" b="15453"/>
          <a:stretch/>
        </p:blipFill>
        <p:spPr bwMode="auto">
          <a:xfrm>
            <a:off x="3512840" y="188640"/>
            <a:ext cx="3211365"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40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AutoShape 8" descr="Image result for cafergot"/>
          <p:cNvSpPr>
            <a:spLocks noChangeAspect="1" noChangeArrowheads="1"/>
          </p:cNvSpPr>
          <p:nvPr/>
        </p:nvSpPr>
        <p:spPr bwMode="auto">
          <a:xfrm>
            <a:off x="214313"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Dikdörtgen 1">
            <a:extLst>
              <a:ext uri="{FF2B5EF4-FFF2-40B4-BE49-F238E27FC236}">
                <a16:creationId xmlns:a16="http://schemas.microsoft.com/office/drawing/2014/main" id="{5E35983C-3319-47D2-9ED4-B5FBA9FBE02A}"/>
              </a:ext>
            </a:extLst>
          </p:cNvPr>
          <p:cNvSpPr/>
          <p:nvPr/>
        </p:nvSpPr>
        <p:spPr>
          <a:xfrm>
            <a:off x="-87560" y="548680"/>
            <a:ext cx="10164034" cy="4247317"/>
          </a:xfrm>
          <a:prstGeom prst="rect">
            <a:avLst/>
          </a:prstGeom>
        </p:spPr>
        <p:txBody>
          <a:bodyPr wrap="square">
            <a:spAutoFit/>
          </a:bodyPr>
          <a:lstStyle/>
          <a:p>
            <a:pPr marL="457200" indent="-457200">
              <a:lnSpc>
                <a:spcPct val="150000"/>
              </a:lnSpc>
              <a:buFont typeface="Arial" panose="020B0604020202020204" pitchFamily="34" charset="0"/>
              <a:buChar char="•"/>
            </a:pPr>
            <a:r>
              <a:rPr lang="tr-TR" dirty="0" err="1">
                <a:solidFill>
                  <a:schemeClr val="tx1"/>
                </a:solidFill>
              </a:rPr>
              <a:t>Pharmacological</a:t>
            </a:r>
            <a:r>
              <a:rPr lang="tr-TR" dirty="0">
                <a:solidFill>
                  <a:schemeClr val="tx1"/>
                </a:solidFill>
              </a:rPr>
              <a:t> </a:t>
            </a:r>
            <a:r>
              <a:rPr lang="tr-TR" dirty="0" err="1">
                <a:solidFill>
                  <a:schemeClr val="tx1"/>
                </a:solidFill>
              </a:rPr>
              <a:t>effects</a:t>
            </a:r>
            <a:r>
              <a:rPr lang="tr-TR" dirty="0">
                <a:solidFill>
                  <a:schemeClr val="tx1"/>
                </a:solidFill>
              </a:rPr>
              <a:t> of </a:t>
            </a:r>
            <a:r>
              <a:rPr lang="tr-TR" sz="4000" dirty="0" err="1" smtClean="0">
                <a:solidFill>
                  <a:srgbClr val="FF9933"/>
                </a:solidFill>
              </a:rPr>
              <a:t>Ergot</a:t>
            </a:r>
            <a:r>
              <a:rPr lang="tr-TR" sz="4000" dirty="0" smtClean="0">
                <a:solidFill>
                  <a:srgbClr val="FF9933"/>
                </a:solidFill>
              </a:rPr>
              <a:t> </a:t>
            </a:r>
            <a:r>
              <a:rPr lang="tr-TR" sz="4000" dirty="0" err="1" smtClean="0">
                <a:solidFill>
                  <a:srgbClr val="FF9933"/>
                </a:solidFill>
              </a:rPr>
              <a:t>alcaloids</a:t>
            </a:r>
            <a:r>
              <a:rPr lang="tr-TR" sz="4000" dirty="0" smtClean="0">
                <a:solidFill>
                  <a:schemeClr val="tx1"/>
                </a:solidFill>
              </a:rPr>
              <a:t> </a:t>
            </a:r>
          </a:p>
          <a:p>
            <a:pPr>
              <a:lnSpc>
                <a:spcPct val="150000"/>
              </a:lnSpc>
            </a:pPr>
            <a:r>
              <a:rPr lang="tr-TR" dirty="0" err="1" smtClean="0">
                <a:solidFill>
                  <a:schemeClr val="tx1"/>
                </a:solidFill>
              </a:rPr>
              <a:t>are</a:t>
            </a:r>
            <a:r>
              <a:rPr lang="tr-TR" dirty="0" smtClean="0">
                <a:solidFill>
                  <a:schemeClr val="tx1"/>
                </a:solidFill>
              </a:rPr>
              <a:t> </a:t>
            </a:r>
            <a:r>
              <a:rPr lang="tr-TR" dirty="0" err="1">
                <a:solidFill>
                  <a:schemeClr val="tx1"/>
                </a:solidFill>
              </a:rPr>
              <a:t>complex</a:t>
            </a:r>
            <a:r>
              <a:rPr lang="tr-TR" dirty="0">
                <a:solidFill>
                  <a:schemeClr val="tx1"/>
                </a:solidFill>
              </a:rPr>
              <a:t> </a:t>
            </a:r>
            <a:r>
              <a:rPr lang="tr-TR" dirty="0" err="1">
                <a:solidFill>
                  <a:schemeClr val="tx1"/>
                </a:solidFill>
              </a:rPr>
              <a:t>and</a:t>
            </a:r>
            <a:r>
              <a:rPr lang="tr-TR" dirty="0">
                <a:solidFill>
                  <a:schemeClr val="tx1"/>
                </a:solidFill>
              </a:rPr>
              <a:t> not </a:t>
            </a:r>
            <a:r>
              <a:rPr lang="tr-TR" dirty="0" err="1">
                <a:solidFill>
                  <a:schemeClr val="tx1"/>
                </a:solidFill>
              </a:rPr>
              <a:t>completely</a:t>
            </a:r>
            <a:r>
              <a:rPr lang="tr-TR" dirty="0">
                <a:solidFill>
                  <a:schemeClr val="tx1"/>
                </a:solidFill>
              </a:rPr>
              <a:t> </a:t>
            </a:r>
            <a:r>
              <a:rPr lang="tr-TR" dirty="0" err="1" smtClean="0">
                <a:solidFill>
                  <a:schemeClr val="tx1"/>
                </a:solidFill>
              </a:rPr>
              <a:t>understood</a:t>
            </a:r>
            <a:endParaRPr lang="tr-TR" dirty="0">
              <a:solidFill>
                <a:schemeClr val="tx1"/>
              </a:solidFill>
            </a:endParaRPr>
          </a:p>
          <a:p>
            <a:pPr marL="457200" indent="-457200">
              <a:lnSpc>
                <a:spcPct val="150000"/>
              </a:lnSpc>
              <a:buFont typeface="Arial" panose="020B0604020202020204" pitchFamily="34" charset="0"/>
              <a:buChar char="•"/>
            </a:pPr>
            <a:r>
              <a:rPr lang="en-US" dirty="0">
                <a:solidFill>
                  <a:schemeClr val="tx1"/>
                </a:solidFill>
              </a:rPr>
              <a:t>DHE</a:t>
            </a:r>
            <a:r>
              <a:rPr lang="tr-TR" dirty="0">
                <a:solidFill>
                  <a:schemeClr val="tx1"/>
                </a:solidFill>
              </a:rPr>
              <a:t>,</a:t>
            </a:r>
            <a:r>
              <a:rPr lang="en-US" dirty="0">
                <a:solidFill>
                  <a:schemeClr val="tx1"/>
                </a:solidFill>
              </a:rPr>
              <a:t> </a:t>
            </a:r>
            <a:r>
              <a:rPr lang="en-US" u="sng" dirty="0" smtClean="0">
                <a:solidFill>
                  <a:schemeClr val="tx1"/>
                </a:solidFill>
              </a:rPr>
              <a:t>α1-adreno</a:t>
            </a:r>
            <a:r>
              <a:rPr lang="tr-TR" u="sng" dirty="0" smtClean="0">
                <a:solidFill>
                  <a:schemeClr val="tx1"/>
                </a:solidFill>
              </a:rPr>
              <a:t>c</a:t>
            </a:r>
            <a:r>
              <a:rPr lang="en-US" u="sng" dirty="0" err="1" smtClean="0">
                <a:solidFill>
                  <a:schemeClr val="tx1"/>
                </a:solidFill>
              </a:rPr>
              <a:t>ept</a:t>
            </a:r>
            <a:r>
              <a:rPr lang="tr-TR" u="sng" dirty="0" smtClean="0">
                <a:solidFill>
                  <a:schemeClr val="tx1"/>
                </a:solidFill>
              </a:rPr>
              <a:t>o</a:t>
            </a:r>
            <a:r>
              <a:rPr lang="en-US" u="sng" dirty="0" smtClean="0">
                <a:solidFill>
                  <a:schemeClr val="tx1"/>
                </a:solidFill>
              </a:rPr>
              <a:t>r antagonist</a:t>
            </a:r>
            <a:endParaRPr lang="en-US" u="sng" dirty="0">
              <a:solidFill>
                <a:schemeClr val="tx1"/>
              </a:solidFill>
            </a:endParaRPr>
          </a:p>
          <a:p>
            <a:pPr marL="457200" indent="-457200">
              <a:lnSpc>
                <a:spcPct val="150000"/>
              </a:lnSpc>
              <a:buFont typeface="Arial" panose="020B0604020202020204" pitchFamily="34" charset="0"/>
              <a:buChar char="•"/>
            </a:pPr>
            <a:r>
              <a:rPr lang="tr-TR" sz="4400" dirty="0" err="1" smtClean="0">
                <a:solidFill>
                  <a:srgbClr val="FF9933"/>
                </a:solidFill>
              </a:rPr>
              <a:t>Antimigrene</a:t>
            </a:r>
            <a:r>
              <a:rPr lang="tr-TR" sz="4400" dirty="0" smtClean="0">
                <a:solidFill>
                  <a:srgbClr val="FF9933"/>
                </a:solidFill>
              </a:rPr>
              <a:t> </a:t>
            </a:r>
            <a:r>
              <a:rPr lang="tr-TR" dirty="0" err="1" smtClean="0">
                <a:solidFill>
                  <a:schemeClr val="tx1"/>
                </a:solidFill>
              </a:rPr>
              <a:t>effects</a:t>
            </a:r>
            <a:r>
              <a:rPr lang="tr-TR" dirty="0" smtClean="0">
                <a:solidFill>
                  <a:schemeClr val="tx1"/>
                </a:solidFill>
              </a:rPr>
              <a:t> </a:t>
            </a:r>
            <a:r>
              <a:rPr lang="tr-TR" dirty="0" err="1" smtClean="0">
                <a:solidFill>
                  <a:schemeClr val="tx1"/>
                </a:solidFill>
              </a:rPr>
              <a:t>may</a:t>
            </a:r>
            <a:r>
              <a:rPr lang="tr-TR" dirty="0" smtClean="0">
                <a:solidFill>
                  <a:schemeClr val="tx1"/>
                </a:solidFill>
              </a:rPr>
              <a:t> be </a:t>
            </a:r>
            <a:r>
              <a:rPr lang="tr-TR" dirty="0" err="1" smtClean="0">
                <a:solidFill>
                  <a:schemeClr val="tx1"/>
                </a:solidFill>
              </a:rPr>
              <a:t>related</a:t>
            </a:r>
            <a:r>
              <a:rPr lang="tr-TR" dirty="0" smtClean="0">
                <a:solidFill>
                  <a:schemeClr val="tx1"/>
                </a:solidFill>
              </a:rPr>
              <a:t> </a:t>
            </a:r>
            <a:r>
              <a:rPr lang="tr-TR" dirty="0" err="1" smtClean="0">
                <a:solidFill>
                  <a:schemeClr val="tx1"/>
                </a:solidFill>
              </a:rPr>
              <a:t>to</a:t>
            </a:r>
            <a:r>
              <a:rPr lang="tr-TR" dirty="0" smtClean="0">
                <a:solidFill>
                  <a:schemeClr val="tx1"/>
                </a:solidFill>
              </a:rPr>
              <a:t> </a:t>
            </a:r>
            <a:r>
              <a:rPr lang="en-US" dirty="0" smtClean="0">
                <a:solidFill>
                  <a:schemeClr val="tx1"/>
                </a:solidFill>
              </a:rPr>
              <a:t>5-HT</a:t>
            </a:r>
            <a:r>
              <a:rPr lang="en-US" baseline="-25000" dirty="0" smtClean="0">
                <a:solidFill>
                  <a:schemeClr val="tx1"/>
                </a:solidFill>
              </a:rPr>
              <a:t>1B/1D</a:t>
            </a:r>
            <a:r>
              <a:rPr lang="en-US" dirty="0" smtClean="0">
                <a:solidFill>
                  <a:schemeClr val="tx1"/>
                </a:solidFill>
              </a:rPr>
              <a:t> re</a:t>
            </a:r>
            <a:r>
              <a:rPr lang="tr-TR" dirty="0" smtClean="0">
                <a:solidFill>
                  <a:schemeClr val="tx1"/>
                </a:solidFill>
              </a:rPr>
              <a:t>c</a:t>
            </a:r>
            <a:r>
              <a:rPr lang="en-US" dirty="0" err="1" smtClean="0">
                <a:solidFill>
                  <a:schemeClr val="tx1"/>
                </a:solidFill>
              </a:rPr>
              <a:t>ept</a:t>
            </a:r>
            <a:r>
              <a:rPr lang="tr-TR" dirty="0" err="1" smtClean="0">
                <a:solidFill>
                  <a:schemeClr val="tx1"/>
                </a:solidFill>
              </a:rPr>
              <a:t>ors</a:t>
            </a:r>
            <a:endParaRPr lang="tr-TR" dirty="0" smtClean="0">
              <a:solidFill>
                <a:schemeClr val="tx1"/>
              </a:solidFill>
            </a:endParaRPr>
          </a:p>
        </p:txBody>
      </p:sp>
      <p:pic>
        <p:nvPicPr>
          <p:cNvPr id="4100"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00" y="385401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97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D8C8186-055F-4B9C-82FD-4B0D298CF544}"/>
              </a:ext>
            </a:extLst>
          </p:cNvPr>
          <p:cNvSpPr/>
          <p:nvPr/>
        </p:nvSpPr>
        <p:spPr>
          <a:xfrm>
            <a:off x="209555" y="188640"/>
            <a:ext cx="9289032" cy="4708981"/>
          </a:xfrm>
          <a:prstGeom prst="rect">
            <a:avLst/>
          </a:prstGeom>
        </p:spPr>
        <p:txBody>
          <a:bodyPr wrap="square">
            <a:spAutoFit/>
          </a:bodyPr>
          <a:lstStyle/>
          <a:p>
            <a:pPr lvl="0">
              <a:lnSpc>
                <a:spcPct val="150000"/>
              </a:lnSpc>
            </a:pPr>
            <a:r>
              <a:rPr lang="tr-TR" b="1" dirty="0" err="1" smtClean="0">
                <a:solidFill>
                  <a:srgbClr val="FF9933"/>
                </a:solidFill>
              </a:rPr>
              <a:t>Indications</a:t>
            </a:r>
            <a:endParaRPr lang="en-US" b="1" dirty="0">
              <a:solidFill>
                <a:srgbClr val="FF9933"/>
              </a:solidFill>
            </a:endParaRPr>
          </a:p>
          <a:p>
            <a:pPr marL="457200" lvl="0" indent="-457200">
              <a:lnSpc>
                <a:spcPct val="150000"/>
              </a:lnSpc>
              <a:buFont typeface="Arial" panose="020B0604020202020204" pitchFamily="34" charset="0"/>
              <a:buChar char="•"/>
            </a:pPr>
            <a:r>
              <a:rPr lang="tr-TR" dirty="0" err="1" smtClean="0">
                <a:solidFill>
                  <a:schemeClr val="tx1"/>
                </a:solidFill>
              </a:rPr>
              <a:t>For</a:t>
            </a:r>
            <a:r>
              <a:rPr lang="tr-TR" dirty="0" smtClean="0">
                <a:solidFill>
                  <a:schemeClr val="tx1"/>
                </a:solidFill>
              </a:rPr>
              <a:t> </a:t>
            </a:r>
            <a:r>
              <a:rPr lang="tr-TR" dirty="0" err="1" smtClean="0">
                <a:solidFill>
                  <a:schemeClr val="tx1"/>
                </a:solidFill>
              </a:rPr>
              <a:t>frequent</a:t>
            </a:r>
            <a:r>
              <a:rPr lang="tr-TR" dirty="0" smtClean="0">
                <a:solidFill>
                  <a:schemeClr val="tx1"/>
                </a:solidFill>
              </a:rPr>
              <a:t>, </a:t>
            </a:r>
            <a:r>
              <a:rPr lang="tr-TR" dirty="0" err="1" smtClean="0">
                <a:solidFill>
                  <a:schemeClr val="tx1"/>
                </a:solidFill>
              </a:rPr>
              <a:t>moderate</a:t>
            </a:r>
            <a:r>
              <a:rPr lang="tr-TR" dirty="0" smtClean="0">
                <a:solidFill>
                  <a:schemeClr val="tx1"/>
                </a:solidFill>
              </a:rPr>
              <a:t> </a:t>
            </a:r>
            <a:r>
              <a:rPr lang="tr-TR" dirty="0" err="1" smtClean="0">
                <a:solidFill>
                  <a:schemeClr val="tx1"/>
                </a:solidFill>
              </a:rPr>
              <a:t>or</a:t>
            </a:r>
            <a:r>
              <a:rPr lang="tr-TR" dirty="0" smtClean="0">
                <a:solidFill>
                  <a:schemeClr val="tx1"/>
                </a:solidFill>
              </a:rPr>
              <a:t> </a:t>
            </a:r>
            <a:r>
              <a:rPr lang="tr-TR" dirty="0" err="1" smtClean="0">
                <a:solidFill>
                  <a:schemeClr val="tx1"/>
                </a:solidFill>
              </a:rPr>
              <a:t>infrequent</a:t>
            </a:r>
            <a:r>
              <a:rPr lang="tr-TR" dirty="0" smtClean="0">
                <a:solidFill>
                  <a:schemeClr val="tx1"/>
                </a:solidFill>
              </a:rPr>
              <a:t> </a:t>
            </a:r>
            <a:r>
              <a:rPr lang="tr-TR" dirty="0" err="1" smtClean="0">
                <a:solidFill>
                  <a:schemeClr val="tx1"/>
                </a:solidFill>
              </a:rPr>
              <a:t>heavy</a:t>
            </a:r>
            <a:r>
              <a:rPr lang="tr-TR" dirty="0" smtClean="0">
                <a:solidFill>
                  <a:schemeClr val="tx1"/>
                </a:solidFill>
              </a:rPr>
              <a:t> migrene </a:t>
            </a:r>
            <a:r>
              <a:rPr lang="tr-TR" dirty="0" err="1" smtClean="0">
                <a:solidFill>
                  <a:schemeClr val="tx1"/>
                </a:solidFill>
              </a:rPr>
              <a:t>attacks</a:t>
            </a:r>
            <a:r>
              <a:rPr lang="tr-TR" dirty="0" smtClean="0">
                <a:solidFill>
                  <a:schemeClr val="tx1"/>
                </a:solidFill>
              </a:rPr>
              <a:t> </a:t>
            </a:r>
            <a:endParaRPr lang="tr-TR" dirty="0">
              <a:solidFill>
                <a:schemeClr val="tx1"/>
              </a:solidFill>
            </a:endParaRPr>
          </a:p>
          <a:p>
            <a:pPr marL="457200" lvl="0" indent="-457200">
              <a:lnSpc>
                <a:spcPct val="150000"/>
              </a:lnSpc>
              <a:buFont typeface="Arial" panose="020B0604020202020204" pitchFamily="34" charset="0"/>
              <a:buChar char="•"/>
            </a:pPr>
            <a:r>
              <a:rPr lang="tr-TR" dirty="0" err="1" smtClean="0">
                <a:solidFill>
                  <a:schemeClr val="tx1"/>
                </a:solidFill>
              </a:rPr>
              <a:t>Should</a:t>
            </a:r>
            <a:r>
              <a:rPr lang="tr-TR" dirty="0" smtClean="0">
                <a:solidFill>
                  <a:schemeClr val="tx1"/>
                </a:solidFill>
              </a:rPr>
              <a:t> be </a:t>
            </a:r>
            <a:r>
              <a:rPr lang="tr-TR" dirty="0" err="1" smtClean="0">
                <a:solidFill>
                  <a:schemeClr val="tx1"/>
                </a:solidFill>
              </a:rPr>
              <a:t>taken</a:t>
            </a:r>
            <a:r>
              <a:rPr lang="tr-TR" dirty="0" smtClean="0">
                <a:solidFill>
                  <a:schemeClr val="tx1"/>
                </a:solidFill>
              </a:rPr>
              <a:t> asap</a:t>
            </a:r>
            <a:endParaRPr lang="tr-TR" dirty="0">
              <a:solidFill>
                <a:schemeClr val="tx1"/>
              </a:solidFill>
            </a:endParaRPr>
          </a:p>
          <a:p>
            <a:pPr marL="457200" lvl="0" indent="-457200">
              <a:lnSpc>
                <a:spcPct val="150000"/>
              </a:lnSpc>
              <a:buFont typeface="Arial" panose="020B0604020202020204" pitchFamily="34" charset="0"/>
              <a:buChar char="•"/>
            </a:pPr>
            <a:r>
              <a:rPr lang="tr-TR" dirty="0" err="1" smtClean="0">
                <a:solidFill>
                  <a:schemeClr val="tx1"/>
                </a:solidFill>
              </a:rPr>
              <a:t>Clinical</a:t>
            </a:r>
            <a:r>
              <a:rPr lang="tr-TR" dirty="0" smtClean="0">
                <a:solidFill>
                  <a:schemeClr val="tx1"/>
                </a:solidFill>
              </a:rPr>
              <a:t> </a:t>
            </a:r>
            <a:r>
              <a:rPr lang="tr-TR" dirty="0" err="1" smtClean="0">
                <a:solidFill>
                  <a:schemeClr val="tx1"/>
                </a:solidFill>
              </a:rPr>
              <a:t>studies</a:t>
            </a:r>
            <a:r>
              <a:rPr lang="tr-TR" dirty="0" smtClean="0">
                <a:solidFill>
                  <a:schemeClr val="tx1"/>
                </a:solidFill>
              </a:rPr>
              <a:t>: </a:t>
            </a:r>
            <a:endParaRPr lang="tr-TR" dirty="0" smtClean="0">
              <a:solidFill>
                <a:schemeClr val="tx1"/>
              </a:solidFill>
            </a:endParaRPr>
          </a:p>
          <a:p>
            <a:pPr lvl="0">
              <a:lnSpc>
                <a:spcPct val="150000"/>
              </a:lnSpc>
            </a:pPr>
            <a:r>
              <a:rPr lang="tr-TR" sz="4000" dirty="0" err="1" smtClean="0">
                <a:solidFill>
                  <a:schemeClr val="tx1"/>
                </a:solidFill>
              </a:rPr>
              <a:t>ergotamine+cafein</a:t>
            </a:r>
            <a:r>
              <a:rPr lang="tr-TR" sz="4000" dirty="0" smtClean="0">
                <a:solidFill>
                  <a:schemeClr val="tx1"/>
                </a:solidFill>
              </a:rPr>
              <a:t> </a:t>
            </a:r>
            <a:r>
              <a:rPr lang="tr-TR" sz="4000" dirty="0" smtClean="0">
                <a:solidFill>
                  <a:schemeClr val="tx1"/>
                </a:solidFill>
              </a:rPr>
              <a:t>&lt; </a:t>
            </a:r>
            <a:r>
              <a:rPr lang="tr-TR" sz="4000" dirty="0" err="1" smtClean="0">
                <a:solidFill>
                  <a:schemeClr val="tx1"/>
                </a:solidFill>
              </a:rPr>
              <a:t>triptan</a:t>
            </a:r>
            <a:r>
              <a:rPr lang="tr-TR" sz="4000" dirty="0" err="1">
                <a:solidFill>
                  <a:schemeClr val="tx1"/>
                </a:solidFill>
              </a:rPr>
              <a:t>e</a:t>
            </a:r>
            <a:endParaRPr lang="en-US" sz="4000" dirty="0">
              <a:solidFill>
                <a:schemeClr val="tx1"/>
              </a:solidFill>
            </a:endParaRPr>
          </a:p>
        </p:txBody>
      </p:sp>
      <p:pic>
        <p:nvPicPr>
          <p:cNvPr id="4" name="Resim 3">
            <a:extLst>
              <a:ext uri="{FF2B5EF4-FFF2-40B4-BE49-F238E27FC236}">
                <a16:creationId xmlns:a16="http://schemas.microsoft.com/office/drawing/2014/main" id="{478B38B8-BF04-4EB1-9254-897436CD1B78}"/>
              </a:ext>
            </a:extLst>
          </p:cNvPr>
          <p:cNvPicPr>
            <a:picLocks noChangeAspect="1"/>
          </p:cNvPicPr>
          <p:nvPr/>
        </p:nvPicPr>
        <p:blipFill rotWithShape="1">
          <a:blip r:embed="rId2">
            <a:extLst>
              <a:ext uri="{28A0092B-C50C-407E-A947-70E740481C1C}">
                <a14:useLocalDpi xmlns:a14="http://schemas.microsoft.com/office/drawing/2010/main" val="0"/>
              </a:ext>
            </a:extLst>
          </a:blip>
          <a:srcRect t="34643" r="1566" b="24013"/>
          <a:stretch/>
        </p:blipFill>
        <p:spPr>
          <a:xfrm>
            <a:off x="6537176" y="4588520"/>
            <a:ext cx="3078256" cy="2157514"/>
          </a:xfrm>
          <a:prstGeom prst="rect">
            <a:avLst/>
          </a:prstGeom>
        </p:spPr>
      </p:pic>
    </p:spTree>
    <p:extLst>
      <p:ext uri="{BB962C8B-B14F-4D97-AF65-F5344CB8AC3E}">
        <p14:creationId xmlns:p14="http://schemas.microsoft.com/office/powerpoint/2010/main" val="39324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394064D-07C4-441C-A05F-CF7D940E9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 y="-99392"/>
            <a:ext cx="7104018" cy="4670487"/>
          </a:xfrm>
          <a:prstGeom prst="rect">
            <a:avLst/>
          </a:prstGeom>
        </p:spPr>
      </p:pic>
      <p:pic>
        <p:nvPicPr>
          <p:cNvPr id="3" name="Picture 5" descr="https://s-media-cache-ak0.pinimg.com/736x/89/d5/62/89d562f9fa07268b3dda1792106ab02f.jpg">
            <a:extLst>
              <a:ext uri="{FF2B5EF4-FFF2-40B4-BE49-F238E27FC236}">
                <a16:creationId xmlns:a16="http://schemas.microsoft.com/office/drawing/2014/main" id="{83C61745-5860-4867-9DEE-D26C8DD29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413" y="2708920"/>
            <a:ext cx="528058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86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B8EDA24-56DA-4503-81FF-2CCCD3AD1518}" type="slidenum">
              <a:rPr lang="en-US" smtClean="0"/>
              <a:pPr>
                <a:defRPr/>
              </a:pPr>
              <a:t>46</a:t>
            </a:fld>
            <a:endParaRPr lang="en-US"/>
          </a:p>
        </p:txBody>
      </p:sp>
      <p:pic>
        <p:nvPicPr>
          <p:cNvPr id="5122" name="Picture 2" descr="beta blocker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840" y="134076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11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D48792D4-D902-4402-BBEA-209D990F9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72" y="188640"/>
            <a:ext cx="7128792" cy="6097663"/>
          </a:xfrm>
          <a:prstGeom prst="rect">
            <a:avLst/>
          </a:prstGeom>
        </p:spPr>
      </p:pic>
      <p:sp>
        <p:nvSpPr>
          <p:cNvPr id="8" name="Metin kutusu 7">
            <a:extLst>
              <a:ext uri="{FF2B5EF4-FFF2-40B4-BE49-F238E27FC236}">
                <a16:creationId xmlns:a16="http://schemas.microsoft.com/office/drawing/2014/main" id="{F70F3673-3F70-4AD8-B3A8-5EAB51699ACF}"/>
              </a:ext>
            </a:extLst>
          </p:cNvPr>
          <p:cNvSpPr txBox="1"/>
          <p:nvPr/>
        </p:nvSpPr>
        <p:spPr>
          <a:xfrm>
            <a:off x="5889104" y="5085184"/>
            <a:ext cx="4016896" cy="1569660"/>
          </a:xfrm>
          <a:prstGeom prst="rect">
            <a:avLst/>
          </a:prstGeom>
          <a:solidFill>
            <a:schemeClr val="accent1">
              <a:lumMod val="50000"/>
            </a:schemeClr>
          </a:solidFill>
        </p:spPr>
        <p:txBody>
          <a:bodyPr wrap="square" rtlCol="0">
            <a:spAutoFit/>
          </a:bodyPr>
          <a:lstStyle/>
          <a:p>
            <a:pPr marL="457200" indent="-457200" algn="l">
              <a:buFont typeface="Arial" panose="020B0604020202020204" pitchFamily="34" charset="0"/>
              <a:buChar char="•"/>
            </a:pPr>
            <a:r>
              <a:rPr lang="tr-TR" dirty="0">
                <a:solidFill>
                  <a:schemeClr val="bg1"/>
                </a:solidFill>
                <a:latin typeface="Calibri" panose="020F0502020204030204" pitchFamily="34" charset="0"/>
              </a:rPr>
              <a:t>ISA </a:t>
            </a:r>
            <a:endParaRPr lang="tr-TR" dirty="0" smtClean="0">
              <a:solidFill>
                <a:schemeClr val="bg1"/>
              </a:solidFill>
              <a:latin typeface="Calibri" panose="020F0502020204030204" pitchFamily="34" charset="0"/>
            </a:endParaRPr>
          </a:p>
          <a:p>
            <a:pPr marL="457200" indent="-457200" algn="l">
              <a:buFont typeface="Arial" panose="020B0604020202020204" pitchFamily="34" charset="0"/>
              <a:buChar char="•"/>
            </a:pPr>
            <a:r>
              <a:rPr lang="tr-TR" dirty="0" err="1" smtClean="0">
                <a:solidFill>
                  <a:schemeClr val="bg1"/>
                </a:solidFill>
                <a:latin typeface="Calibri" panose="020F0502020204030204" pitchFamily="34" charset="0"/>
              </a:rPr>
              <a:t>Local</a:t>
            </a:r>
            <a:r>
              <a:rPr lang="tr-TR" dirty="0" smtClean="0">
                <a:solidFill>
                  <a:schemeClr val="bg1"/>
                </a:solidFill>
                <a:latin typeface="Calibri" panose="020F0502020204030204" pitchFamily="34" charset="0"/>
              </a:rPr>
              <a:t> </a:t>
            </a:r>
            <a:r>
              <a:rPr lang="tr-TR" dirty="0" err="1" smtClean="0">
                <a:solidFill>
                  <a:schemeClr val="bg1"/>
                </a:solidFill>
                <a:latin typeface="Calibri" panose="020F0502020204030204" pitchFamily="34" charset="0"/>
              </a:rPr>
              <a:t>anesthetic</a:t>
            </a:r>
            <a:r>
              <a:rPr lang="tr-TR" dirty="0" smtClean="0">
                <a:solidFill>
                  <a:schemeClr val="bg1"/>
                </a:solidFill>
                <a:latin typeface="Calibri" panose="020F0502020204030204" pitchFamily="34" charset="0"/>
              </a:rPr>
              <a:t> </a:t>
            </a:r>
            <a:r>
              <a:rPr lang="tr-TR" dirty="0" err="1" smtClean="0">
                <a:solidFill>
                  <a:schemeClr val="bg1"/>
                </a:solidFill>
                <a:latin typeface="Calibri" panose="020F0502020204030204" pitchFamily="34" charset="0"/>
              </a:rPr>
              <a:t>activity</a:t>
            </a:r>
            <a:endParaRPr lang="tr-TR"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01035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3.amazonaws.com/engrade-myfiles/4099233627234650/Beta-1_and_Beta-2_Blockers.jpg">
            <a:extLst>
              <a:ext uri="{FF2B5EF4-FFF2-40B4-BE49-F238E27FC236}">
                <a16:creationId xmlns:a16="http://schemas.microsoft.com/office/drawing/2014/main" id="{48C27FA9-F731-4BDC-8488-EB69503FF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0" y="773415"/>
            <a:ext cx="9791700" cy="60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a:extLst>
              <a:ext uri="{FF2B5EF4-FFF2-40B4-BE49-F238E27FC236}">
                <a16:creationId xmlns:a16="http://schemas.microsoft.com/office/drawing/2014/main" id="{ED1016A5-CE8D-4F1B-802C-5ABA2BBD90DA}"/>
              </a:ext>
            </a:extLst>
          </p:cNvPr>
          <p:cNvSpPr/>
          <p:nvPr/>
        </p:nvSpPr>
        <p:spPr>
          <a:xfrm>
            <a:off x="128464" y="0"/>
            <a:ext cx="3568221" cy="584775"/>
          </a:xfrm>
          <a:prstGeom prst="rect">
            <a:avLst/>
          </a:prstGeom>
        </p:spPr>
        <p:txBody>
          <a:bodyPr wrap="none">
            <a:spAutoFit/>
          </a:bodyPr>
          <a:lstStyle/>
          <a:p>
            <a:r>
              <a:rPr lang="tr-TR" b="1" dirty="0">
                <a:solidFill>
                  <a:srgbClr val="FF00FF"/>
                </a:solidFill>
                <a:latin typeface="Calibri" panose="020F0502020204030204" pitchFamily="34" charset="0"/>
              </a:rPr>
              <a:t>Basic </a:t>
            </a:r>
            <a:r>
              <a:rPr lang="tr-TR" b="1" dirty="0" err="1">
                <a:solidFill>
                  <a:srgbClr val="FF00FF"/>
                </a:solidFill>
                <a:latin typeface="Calibri" panose="020F0502020204030204" pitchFamily="34" charset="0"/>
              </a:rPr>
              <a:t>Pharmacology</a:t>
            </a:r>
            <a:endParaRPr lang="tr-TR" b="1" dirty="0">
              <a:solidFill>
                <a:srgbClr val="FF00FF"/>
              </a:solidFill>
              <a:latin typeface="Calibri" panose="020F0502020204030204" pitchFamily="34" charset="0"/>
            </a:endParaRPr>
          </a:p>
        </p:txBody>
      </p:sp>
    </p:spTree>
    <p:extLst>
      <p:ext uri="{BB962C8B-B14F-4D97-AF65-F5344CB8AC3E}">
        <p14:creationId xmlns:p14="http://schemas.microsoft.com/office/powerpoint/2010/main" val="2609792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18E005D8-DBE8-4B2E-8A4A-011B00B052BA}" type="slidenum">
              <a:rPr lang="en-US" smtClean="0"/>
              <a:pPr>
                <a:defRPr/>
              </a:pPr>
              <a:t>49</a:t>
            </a:fld>
            <a:endParaRPr lang="en-US"/>
          </a:p>
        </p:txBody>
      </p:sp>
      <p:sp>
        <p:nvSpPr>
          <p:cNvPr id="6" name="Metin kutusu 5"/>
          <p:cNvSpPr txBox="1"/>
          <p:nvPr/>
        </p:nvSpPr>
        <p:spPr>
          <a:xfrm>
            <a:off x="272480" y="260648"/>
            <a:ext cx="3196709" cy="584775"/>
          </a:xfrm>
          <a:prstGeom prst="rect">
            <a:avLst/>
          </a:prstGeom>
        </p:spPr>
        <p:txBody>
          <a:bodyPr wrap="none">
            <a:spAutoFit/>
          </a:bodyPr>
          <a:lstStyle>
            <a:defPPr>
              <a:defRPr lang="en-US"/>
            </a:defPPr>
            <a:lvl1pPr>
              <a:defRPr b="1">
                <a:solidFill>
                  <a:srgbClr val="FF00FF"/>
                </a:solidFill>
                <a:latin typeface="Calibri" panose="020F0502020204030204" pitchFamily="34" charset="0"/>
              </a:defRPr>
            </a:lvl1pPr>
          </a:lstStyle>
          <a:p>
            <a:r>
              <a:rPr lang="tr-TR" dirty="0" err="1" smtClean="0"/>
              <a:t>Pharmacokinetics</a:t>
            </a:r>
            <a:endParaRPr lang="en-US" dirty="0" err="1"/>
          </a:p>
        </p:txBody>
      </p:sp>
      <p:sp>
        <p:nvSpPr>
          <p:cNvPr id="7" name="Metin kutusu 6"/>
          <p:cNvSpPr txBox="1"/>
          <p:nvPr/>
        </p:nvSpPr>
        <p:spPr>
          <a:xfrm>
            <a:off x="272480" y="1196752"/>
            <a:ext cx="9191747" cy="3046988"/>
          </a:xfrm>
          <a:prstGeom prst="rect">
            <a:avLst/>
          </a:prstGeom>
          <a:noFill/>
        </p:spPr>
        <p:txBody>
          <a:bodyPr wrap="none" rtlCol="0">
            <a:spAutoFit/>
          </a:bodyPr>
          <a:lstStyle/>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Absorbtion</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very</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good</a:t>
            </a:r>
            <a:r>
              <a:rPr lang="tr-TR" dirty="0" smtClean="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a:t>
            </a:r>
            <a:r>
              <a:rPr lang="tr-TR" dirty="0" err="1" smtClean="0">
                <a:solidFill>
                  <a:schemeClr val="tx1"/>
                </a:solidFill>
                <a:latin typeface="Calibri" panose="020F0502020204030204" pitchFamily="34" charset="0"/>
              </a:rPr>
              <a:t>bioavailability</a:t>
            </a:r>
            <a:r>
              <a:rPr lang="tr-TR" dirty="0" smtClean="0">
                <a:solidFill>
                  <a:schemeClr val="tx1"/>
                </a:solidFill>
                <a:latin typeface="Calibri" panose="020F0502020204030204" pitchFamily="34" charset="0"/>
              </a:rPr>
              <a:t> 30%- &gt;90%)</a:t>
            </a:r>
            <a:endParaRPr lang="tr-TR" dirty="0" smtClean="0">
              <a:solidFill>
                <a:schemeClr val="tx1"/>
              </a:solidFill>
              <a:latin typeface="Calibri" panose="020F0502020204030204" pitchFamily="34" charset="0"/>
            </a:endParaRPr>
          </a:p>
          <a:p>
            <a:pPr marL="457200" indent="-457200" algn="l">
              <a:lnSpc>
                <a:spcPct val="150000"/>
              </a:lnSpc>
              <a:buFont typeface="Arial" panose="020B0604020202020204" pitchFamily="34" charset="0"/>
              <a:buChar char="•"/>
            </a:pPr>
            <a:r>
              <a:rPr lang="tr-TR" dirty="0" smtClean="0">
                <a:solidFill>
                  <a:schemeClr val="tx1"/>
                </a:solidFill>
                <a:latin typeface="Calibri" panose="020F0502020204030204" pitchFamily="34" charset="0"/>
              </a:rPr>
              <a:t>t</a:t>
            </a:r>
            <a:r>
              <a:rPr lang="tr-TR" baseline="-25000" dirty="0" smtClean="0">
                <a:solidFill>
                  <a:schemeClr val="tx1"/>
                </a:solidFill>
                <a:latin typeface="Calibri" panose="020F0502020204030204" pitchFamily="34" charset="0"/>
              </a:rPr>
              <a:t>1/2</a:t>
            </a:r>
            <a:r>
              <a:rPr lang="tr-TR" dirty="0" smtClean="0">
                <a:solidFill>
                  <a:schemeClr val="tx1"/>
                </a:solidFill>
                <a:latin typeface="Calibri" panose="020F0502020204030204" pitchFamily="34" charset="0"/>
              </a:rPr>
              <a:t> 3-10 </a:t>
            </a:r>
            <a:r>
              <a:rPr lang="tr-TR" dirty="0" smtClean="0">
                <a:solidFill>
                  <a:schemeClr val="tx1"/>
                </a:solidFill>
                <a:latin typeface="Calibri" panose="020F0502020204030204" pitchFamily="34" charset="0"/>
              </a:rPr>
              <a:t>h</a:t>
            </a:r>
            <a:endParaRPr lang="tr-TR" dirty="0" smtClean="0">
              <a:solidFill>
                <a:schemeClr val="tx1"/>
              </a:solidFill>
              <a:latin typeface="Calibri" panose="020F0502020204030204" pitchFamily="34" charset="0"/>
            </a:endParaRPr>
          </a:p>
          <a:p>
            <a:pPr marL="457200" indent="-457200" algn="l">
              <a:lnSpc>
                <a:spcPct val="150000"/>
              </a:lnSpc>
              <a:buFont typeface="Arial" panose="020B0604020202020204" pitchFamily="34" charset="0"/>
              <a:buChar char="•"/>
            </a:pPr>
            <a:r>
              <a:rPr lang="tr-TR" dirty="0" err="1" smtClean="0">
                <a:solidFill>
                  <a:schemeClr val="tx1"/>
                </a:solidFill>
                <a:latin typeface="Calibri" panose="020F0502020204030204" pitchFamily="34" charset="0"/>
              </a:rPr>
              <a:t>Propranolol</a:t>
            </a:r>
            <a:r>
              <a:rPr lang="tr-TR" dirty="0" smtClean="0">
                <a:solidFill>
                  <a:schemeClr val="tx1"/>
                </a:solidFill>
                <a:latin typeface="Calibri" panose="020F0502020204030204" pitchFamily="34" charset="0"/>
              </a:rPr>
              <a:t>, </a:t>
            </a:r>
            <a:r>
              <a:rPr lang="tr-TR" dirty="0" err="1">
                <a:solidFill>
                  <a:schemeClr val="tx1"/>
                </a:solidFill>
                <a:latin typeface="Calibri" panose="020F0502020204030204" pitchFamily="34" charset="0"/>
              </a:rPr>
              <a:t>c</a:t>
            </a:r>
            <a:r>
              <a:rPr lang="tr-TR" dirty="0" err="1" smtClean="0">
                <a:solidFill>
                  <a:schemeClr val="tx1"/>
                </a:solidFill>
                <a:latin typeface="Calibri" panose="020F0502020204030204" pitchFamily="34" charset="0"/>
              </a:rPr>
              <a:t>arvedilol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metoprolol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metabolized</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by</a:t>
            </a:r>
            <a:r>
              <a:rPr lang="tr-TR" dirty="0" smtClean="0">
                <a:solidFill>
                  <a:schemeClr val="tx1"/>
                </a:solidFill>
                <a:latin typeface="Calibri" panose="020F0502020204030204" pitchFamily="34" charset="0"/>
              </a:rPr>
              <a:t> </a:t>
            </a:r>
          </a:p>
          <a:p>
            <a:pPr algn="l">
              <a:lnSpc>
                <a:spcPct val="150000"/>
              </a:lnSpc>
            </a:pPr>
            <a:r>
              <a:rPr lang="tr-TR" u="sng" dirty="0" smtClean="0">
                <a:solidFill>
                  <a:srgbClr val="CC00CC"/>
                </a:solidFill>
                <a:latin typeface="Calibri" panose="020F0502020204030204" pitchFamily="34" charset="0"/>
              </a:rPr>
              <a:t>CYP2D6</a:t>
            </a:r>
            <a:r>
              <a:rPr lang="tr-TR" dirty="0" smtClean="0">
                <a:solidFill>
                  <a:schemeClr val="tx1"/>
                </a:solidFill>
                <a:latin typeface="Calibri" panose="020F0502020204030204" pitchFamily="34" charset="0"/>
              </a:rPr>
              <a:t> </a:t>
            </a:r>
            <a:endParaRPr lang="tr-TR"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31930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C4D764A-12EC-4039-8A9B-F6450899D0B4}"/>
              </a:ext>
            </a:extLst>
          </p:cNvPr>
          <p:cNvSpPr txBox="1"/>
          <p:nvPr/>
        </p:nvSpPr>
        <p:spPr>
          <a:xfrm>
            <a:off x="31764" y="116632"/>
            <a:ext cx="9874236" cy="1938992"/>
          </a:xfrm>
          <a:prstGeom prst="rect">
            <a:avLst/>
          </a:prstGeom>
          <a:solidFill>
            <a:srgbClr val="00B0F0"/>
          </a:solidFill>
        </p:spPr>
        <p:txBody>
          <a:bodyPr wrap="square" rtlCol="0">
            <a:spAutoFit/>
          </a:bodyPr>
          <a:lstStyle/>
          <a:p>
            <a:pPr marL="457200" indent="-457200" algn="l">
              <a:buFont typeface="Arial" panose="020B0604020202020204" pitchFamily="34" charset="0"/>
              <a:buChar char="•"/>
            </a:pPr>
            <a:r>
              <a:rPr lang="tr-TR" sz="3000" dirty="0" err="1">
                <a:solidFill>
                  <a:schemeClr val="bg1"/>
                </a:solidFill>
                <a:latin typeface="Calibri" panose="020F0502020204030204" pitchFamily="34" charset="0"/>
              </a:rPr>
              <a:t>Adrenoceptor-mediated</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responses</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are</a:t>
            </a:r>
            <a:r>
              <a:rPr lang="tr-TR" sz="3000" dirty="0">
                <a:solidFill>
                  <a:schemeClr val="bg1"/>
                </a:solidFill>
                <a:latin typeface="Calibri" panose="020F0502020204030204" pitchFamily="34" charset="0"/>
              </a:rPr>
              <a:t> not </a:t>
            </a:r>
            <a:r>
              <a:rPr lang="tr-TR" sz="3000" dirty="0" err="1">
                <a:solidFill>
                  <a:schemeClr val="bg1"/>
                </a:solidFill>
                <a:latin typeface="Calibri" panose="020F0502020204030204" pitchFamily="34" charset="0"/>
              </a:rPr>
              <a:t>fixed</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and</a:t>
            </a:r>
            <a:endParaRPr lang="tr-TR" sz="3000" dirty="0">
              <a:solidFill>
                <a:schemeClr val="bg1"/>
              </a:solidFill>
              <a:latin typeface="Calibri" panose="020F0502020204030204" pitchFamily="34" charset="0"/>
            </a:endParaRPr>
          </a:p>
          <a:p>
            <a:pPr algn="l"/>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static</a:t>
            </a:r>
            <a:endParaRPr lang="tr-TR" sz="3000" dirty="0">
              <a:solidFill>
                <a:schemeClr val="bg1"/>
              </a:solidFill>
              <a:latin typeface="Calibri" panose="020F0502020204030204" pitchFamily="34" charset="0"/>
            </a:endParaRPr>
          </a:p>
          <a:p>
            <a:pPr marL="457200" indent="-457200" algn="l">
              <a:buFont typeface="Arial" panose="020B0604020202020204" pitchFamily="34" charset="0"/>
              <a:buChar char="•"/>
            </a:pPr>
            <a:r>
              <a:rPr lang="tr-TR" sz="3000" dirty="0" err="1">
                <a:solidFill>
                  <a:schemeClr val="bg1"/>
                </a:solidFill>
                <a:latin typeface="Calibri" panose="020F0502020204030204" pitchFamily="34" charset="0"/>
              </a:rPr>
              <a:t>Effects</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are</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mediated</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by</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age</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disease</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hormones</a:t>
            </a:r>
            <a:r>
              <a:rPr lang="tr-TR" sz="3000" dirty="0">
                <a:solidFill>
                  <a:schemeClr val="bg1"/>
                </a:solidFill>
                <a:latin typeface="Calibri" panose="020F0502020204030204" pitchFamily="34" charset="0"/>
              </a:rPr>
              <a:t> </a:t>
            </a:r>
            <a:r>
              <a:rPr lang="tr-TR" sz="3000" dirty="0" err="1">
                <a:solidFill>
                  <a:schemeClr val="bg1"/>
                </a:solidFill>
                <a:latin typeface="Calibri" panose="020F0502020204030204" pitchFamily="34" charset="0"/>
              </a:rPr>
              <a:t>and</a:t>
            </a:r>
            <a:r>
              <a:rPr lang="tr-TR" sz="3000" dirty="0">
                <a:solidFill>
                  <a:schemeClr val="bg1"/>
                </a:solidFill>
                <a:latin typeface="Calibri" panose="020F0502020204030204" pitchFamily="34" charset="0"/>
              </a:rPr>
              <a:t> </a:t>
            </a:r>
          </a:p>
          <a:p>
            <a:pPr algn="l"/>
            <a:r>
              <a:rPr lang="tr-TR" sz="3000" dirty="0" err="1">
                <a:solidFill>
                  <a:schemeClr val="bg1"/>
                </a:solidFill>
                <a:latin typeface="Calibri" panose="020F0502020204030204" pitchFamily="34" charset="0"/>
              </a:rPr>
              <a:t>drugs</a:t>
            </a:r>
            <a:endParaRPr lang="tr-TR" sz="3000" dirty="0">
              <a:solidFill>
                <a:schemeClr val="bg1"/>
              </a:solidFill>
              <a:latin typeface="Calibri" panose="020F0502020204030204" pitchFamily="34" charset="0"/>
            </a:endParaRPr>
          </a:p>
        </p:txBody>
      </p:sp>
      <p:pic>
        <p:nvPicPr>
          <p:cNvPr id="8" name="Resim 7">
            <a:extLst>
              <a:ext uri="{FF2B5EF4-FFF2-40B4-BE49-F238E27FC236}">
                <a16:creationId xmlns:a16="http://schemas.microsoft.com/office/drawing/2014/main" id="{87EDDD88-A1D8-47E1-9019-9EEECC7CFE1D}"/>
              </a:ext>
            </a:extLst>
          </p:cNvPr>
          <p:cNvPicPr>
            <a:picLocks noChangeAspect="1"/>
          </p:cNvPicPr>
          <p:nvPr/>
        </p:nvPicPr>
        <p:blipFill rotWithShape="1">
          <a:blip r:embed="rId2">
            <a:extLst>
              <a:ext uri="{28A0092B-C50C-407E-A947-70E740481C1C}">
                <a14:useLocalDpi xmlns:a14="http://schemas.microsoft.com/office/drawing/2010/main" val="0"/>
              </a:ext>
            </a:extLst>
          </a:blip>
          <a:srcRect t="9955" r="5145" b="16159"/>
          <a:stretch/>
        </p:blipFill>
        <p:spPr>
          <a:xfrm>
            <a:off x="200472" y="1634437"/>
            <a:ext cx="7729548" cy="5223563"/>
          </a:xfrm>
          <a:prstGeom prst="rect">
            <a:avLst/>
          </a:prstGeom>
        </p:spPr>
      </p:pic>
      <p:pic>
        <p:nvPicPr>
          <p:cNvPr id="6" name="Resim 5">
            <a:extLst>
              <a:ext uri="{FF2B5EF4-FFF2-40B4-BE49-F238E27FC236}">
                <a16:creationId xmlns:a16="http://schemas.microsoft.com/office/drawing/2014/main" id="{8C5A5931-92D6-4786-9D84-8EEF58A0A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80" y="789361"/>
            <a:ext cx="6315942" cy="6071296"/>
          </a:xfrm>
          <a:prstGeom prst="rect">
            <a:avLst/>
          </a:prstGeom>
        </p:spPr>
      </p:pic>
    </p:spTree>
    <p:extLst>
      <p:ext uri="{BB962C8B-B14F-4D97-AF65-F5344CB8AC3E}">
        <p14:creationId xmlns:p14="http://schemas.microsoft.com/office/powerpoint/2010/main" val="257182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18E005D8-DBE8-4B2E-8A4A-011B00B052BA}" type="slidenum">
              <a:rPr lang="en-US" smtClean="0"/>
              <a:pPr>
                <a:defRPr/>
              </a:pPr>
              <a:t>50</a:t>
            </a:fld>
            <a:endParaRPr lang="en-US"/>
          </a:p>
        </p:txBody>
      </p:sp>
      <p:pic>
        <p:nvPicPr>
          <p:cNvPr id="6" name="Resim 5"/>
          <p:cNvPicPr>
            <a:picLocks noChangeAspect="1"/>
          </p:cNvPicPr>
          <p:nvPr/>
        </p:nvPicPr>
        <p:blipFill>
          <a:blip r:embed="rId2"/>
          <a:stretch>
            <a:fillRect/>
          </a:stretch>
        </p:blipFill>
        <p:spPr>
          <a:xfrm>
            <a:off x="1104900" y="1771650"/>
            <a:ext cx="7696200" cy="3314700"/>
          </a:xfrm>
          <a:prstGeom prst="rect">
            <a:avLst/>
          </a:prstGeom>
        </p:spPr>
      </p:pic>
      <p:sp>
        <p:nvSpPr>
          <p:cNvPr id="7" name="Metin kutusu 6"/>
          <p:cNvSpPr txBox="1"/>
          <p:nvPr/>
        </p:nvSpPr>
        <p:spPr>
          <a:xfrm>
            <a:off x="560512" y="548680"/>
            <a:ext cx="5628913" cy="584775"/>
          </a:xfrm>
          <a:prstGeom prst="rect">
            <a:avLst/>
          </a:prstGeom>
          <a:noFill/>
        </p:spPr>
        <p:txBody>
          <a:bodyPr wrap="none" rtlCol="0">
            <a:spAutoFit/>
          </a:bodyPr>
          <a:lstStyle/>
          <a:p>
            <a:pPr algn="l"/>
            <a:r>
              <a:rPr lang="tr-TR" dirty="0" err="1" smtClean="0">
                <a:solidFill>
                  <a:srgbClr val="FF0000"/>
                </a:solidFill>
                <a:latin typeface="Calibri" panose="020F0502020204030204" pitchFamily="34" charset="0"/>
              </a:rPr>
              <a:t>Esmolol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parenteral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short-acting</a:t>
            </a:r>
            <a:endParaRPr lang="en-US"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742003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08089" y="1822451"/>
            <a:ext cx="3308919" cy="3108543"/>
          </a:xfrm>
          <a:prstGeom prst="rect">
            <a:avLst/>
          </a:prstGeom>
          <a:noFill/>
          <a:ln w="9525">
            <a:noFill/>
            <a:miter lim="800000"/>
            <a:headEnd/>
            <a:tailEnd/>
          </a:ln>
          <a:effectLst/>
        </p:spPr>
        <p:txBody>
          <a:bodyPr wrap="none">
            <a:spAutoFit/>
          </a:bodyPr>
          <a:lstStyle/>
          <a:p>
            <a:endParaRPr lang="tr-TR" sz="2800" dirty="0">
              <a:solidFill>
                <a:srgbClr val="FFFF66"/>
              </a:solidFill>
              <a:latin typeface="Arial Rounded MT Bold" pitchFamily="34" charset="0"/>
              <a:cs typeface="Times New Roman" pitchFamily="18" charset="0"/>
            </a:endParaRPr>
          </a:p>
          <a:p>
            <a:r>
              <a:rPr lang="tr-TR" sz="2800" dirty="0">
                <a:solidFill>
                  <a:srgbClr val="FFFF66"/>
                </a:solidFill>
                <a:latin typeface="Arial Rounded MT Bold" pitchFamily="34" charset="0"/>
                <a:cs typeface="Times New Roman" pitchFamily="18" charset="0"/>
                <a:sym typeface="Wingdings 2" pitchFamily="18" charset="2"/>
              </a:rPr>
              <a:t> </a:t>
            </a:r>
            <a:r>
              <a:rPr lang="tr-TR" sz="2800" dirty="0">
                <a:solidFill>
                  <a:srgbClr val="FFFF66"/>
                </a:solidFill>
                <a:latin typeface="Arial Rounded MT Bold" pitchFamily="34" charset="0"/>
                <a:cs typeface="Times New Roman" pitchFamily="18" charset="0"/>
              </a:rPr>
              <a:t>Hypertension</a:t>
            </a:r>
            <a:endParaRPr lang="tr-TR" sz="2800" dirty="0">
              <a:solidFill>
                <a:srgbClr val="FFFF66"/>
              </a:solidFill>
              <a:latin typeface="Arial Rounded MT Bold" pitchFamily="34" charset="0"/>
              <a:cs typeface="Times New Roman" pitchFamily="18" charset="0"/>
            </a:endParaRPr>
          </a:p>
          <a:p>
            <a:endParaRPr lang="tr-TR" sz="2800" dirty="0">
              <a:solidFill>
                <a:srgbClr val="FFFF66"/>
              </a:solidFill>
              <a:latin typeface="Arial Rounded MT Bold" pitchFamily="34" charset="0"/>
              <a:cs typeface="Times New Roman" pitchFamily="18" charset="0"/>
            </a:endParaRPr>
          </a:p>
          <a:p>
            <a:r>
              <a:rPr lang="tr-TR" sz="2800" dirty="0">
                <a:solidFill>
                  <a:srgbClr val="FFFF66"/>
                </a:solidFill>
                <a:latin typeface="Arial Rounded MT Bold" pitchFamily="34" charset="0"/>
                <a:cs typeface="Times New Roman" pitchFamily="18" charset="0"/>
                <a:sym typeface="Wingdings 2" pitchFamily="18" charset="2"/>
              </a:rPr>
              <a:t> </a:t>
            </a:r>
            <a:r>
              <a:rPr lang="tr-TR" sz="2800" dirty="0">
                <a:solidFill>
                  <a:srgbClr val="FFFF66"/>
                </a:solidFill>
                <a:latin typeface="Arial Rounded MT Bold" pitchFamily="34" charset="0"/>
                <a:cs typeface="Times New Roman" pitchFamily="18" charset="0"/>
              </a:rPr>
              <a:t>Angina pectoris</a:t>
            </a:r>
            <a:endParaRPr lang="tr-TR" sz="2800" dirty="0">
              <a:solidFill>
                <a:srgbClr val="FFFF66"/>
              </a:solidFill>
              <a:latin typeface="Arial Rounded MT Bold" pitchFamily="34" charset="0"/>
              <a:cs typeface="Times New Roman" pitchFamily="18" charset="0"/>
            </a:endParaRPr>
          </a:p>
          <a:p>
            <a:endParaRPr lang="tr-TR" sz="2800" dirty="0">
              <a:solidFill>
                <a:srgbClr val="FFFF66"/>
              </a:solidFill>
              <a:latin typeface="Arial Rounded MT Bold" pitchFamily="34" charset="0"/>
              <a:cs typeface="Times New Roman" pitchFamily="18" charset="0"/>
            </a:endParaRPr>
          </a:p>
          <a:p>
            <a:r>
              <a:rPr lang="tr-TR" sz="2800" dirty="0">
                <a:solidFill>
                  <a:srgbClr val="FFFF66"/>
                </a:solidFill>
                <a:latin typeface="Arial Rounded MT Bold" pitchFamily="34" charset="0"/>
                <a:cs typeface="Times New Roman" pitchFamily="18" charset="0"/>
                <a:sym typeface="Wingdings 2" pitchFamily="18" charset="2"/>
              </a:rPr>
              <a:t> </a:t>
            </a:r>
            <a:r>
              <a:rPr lang="tr-TR" sz="2800" dirty="0">
                <a:solidFill>
                  <a:srgbClr val="FFFF66"/>
                </a:solidFill>
                <a:latin typeface="Arial Rounded MT Bold" pitchFamily="34" charset="0"/>
                <a:cs typeface="Times New Roman" pitchFamily="18" charset="0"/>
              </a:rPr>
              <a:t>Arrhythmia</a:t>
            </a:r>
            <a:endParaRPr lang="tr-TR" sz="2800" dirty="0">
              <a:solidFill>
                <a:srgbClr val="FFFF66"/>
              </a:solidFill>
              <a:latin typeface="Arial Rounded MT Bold" pitchFamily="34" charset="0"/>
              <a:cs typeface="Times New Roman" pitchFamily="18" charset="0"/>
              <a:sym typeface="Wingdings 2" pitchFamily="18" charset="2"/>
            </a:endParaRPr>
          </a:p>
          <a:p>
            <a:endParaRPr lang="el-GR" sz="2800" dirty="0">
              <a:solidFill>
                <a:srgbClr val="FFFF66"/>
              </a:solidFill>
              <a:cs typeface="Times New Roman" pitchFamily="18" charset="0"/>
            </a:endParaRPr>
          </a:p>
        </p:txBody>
      </p:sp>
      <p:sp>
        <p:nvSpPr>
          <p:cNvPr id="15364" name="Text Box 4"/>
          <p:cNvSpPr txBox="1">
            <a:spLocks noChangeArrowheads="1"/>
          </p:cNvSpPr>
          <p:nvPr/>
        </p:nvSpPr>
        <p:spPr bwMode="auto">
          <a:xfrm>
            <a:off x="1166787" y="3571876"/>
            <a:ext cx="5271187" cy="2677656"/>
          </a:xfrm>
          <a:prstGeom prst="rect">
            <a:avLst/>
          </a:prstGeom>
          <a:noFill/>
          <a:ln w="9525">
            <a:noFill/>
            <a:miter lim="800000"/>
            <a:headEnd/>
            <a:tailEnd/>
          </a:ln>
          <a:effectLst/>
        </p:spPr>
        <p:txBody>
          <a:bodyPr wrap="none">
            <a:spAutoFit/>
          </a:bodyPr>
          <a:lstStyle/>
          <a:p>
            <a:pPr>
              <a:buFont typeface="Wingdings 2" pitchFamily="18" charset="2"/>
              <a:buChar char="P"/>
            </a:pPr>
            <a:r>
              <a:rPr lang="tr-TR" sz="2800" dirty="0">
                <a:solidFill>
                  <a:srgbClr val="FFFF66"/>
                </a:solidFill>
                <a:latin typeface="Arial Rounded MT Bold" pitchFamily="34" charset="0"/>
                <a:sym typeface="Wingdings 2" pitchFamily="18" charset="2"/>
              </a:rPr>
              <a:t> </a:t>
            </a:r>
            <a:r>
              <a:rPr lang="tr-TR" sz="2800" dirty="0">
                <a:solidFill>
                  <a:srgbClr val="FFFF66"/>
                </a:solidFill>
                <a:latin typeface="Arial Rounded MT Bold" pitchFamily="34" charset="0"/>
                <a:sym typeface="Wingdings 2" pitchFamily="18" charset="2"/>
              </a:rPr>
              <a:t>Migrene</a:t>
            </a:r>
            <a:endParaRPr lang="tr-TR" sz="2800" dirty="0">
              <a:solidFill>
                <a:srgbClr val="FFFF66"/>
              </a:solidFill>
              <a:latin typeface="Arial Rounded MT Bold" pitchFamily="34" charset="0"/>
              <a:sym typeface="Wingdings 2" pitchFamily="18" charset="2"/>
            </a:endParaRPr>
          </a:p>
          <a:p>
            <a:endParaRPr lang="tr-TR" sz="2800" dirty="0">
              <a:solidFill>
                <a:srgbClr val="FFFF66"/>
              </a:solidFill>
              <a:latin typeface="Arial Rounded MT Bold" pitchFamily="34" charset="0"/>
              <a:sym typeface="Wingdings 2" pitchFamily="18" charset="2"/>
            </a:endParaRPr>
          </a:p>
          <a:p>
            <a:pPr>
              <a:buFont typeface="Wingdings 2" pitchFamily="18" charset="2"/>
              <a:buChar char="P"/>
            </a:pPr>
            <a:r>
              <a:rPr lang="tr-TR" sz="2800" dirty="0">
                <a:solidFill>
                  <a:srgbClr val="FFFF66"/>
                </a:solidFill>
                <a:latin typeface="Arial Rounded MT Bold" pitchFamily="34" charset="0"/>
                <a:sym typeface="Wingdings 2" pitchFamily="18" charset="2"/>
              </a:rPr>
              <a:t> </a:t>
            </a:r>
            <a:r>
              <a:rPr lang="tr-TR" sz="2800" dirty="0">
                <a:solidFill>
                  <a:srgbClr val="FFFF66"/>
                </a:solidFill>
                <a:latin typeface="Arial Rounded MT Bold" pitchFamily="34" charset="0"/>
                <a:sym typeface="Wingdings 2" pitchFamily="18" charset="2"/>
              </a:rPr>
              <a:t>Glaucoma</a:t>
            </a:r>
            <a:endParaRPr lang="tr-TR" sz="2800" dirty="0">
              <a:solidFill>
                <a:srgbClr val="FFFF66"/>
              </a:solidFill>
              <a:latin typeface="Arial Rounded MT Bold" pitchFamily="34" charset="0"/>
              <a:sym typeface="Wingdings 2" pitchFamily="18" charset="2"/>
            </a:endParaRPr>
          </a:p>
          <a:p>
            <a:endParaRPr lang="tr-TR" sz="2800" dirty="0">
              <a:solidFill>
                <a:srgbClr val="FFFF66"/>
              </a:solidFill>
              <a:latin typeface="Arial Rounded MT Bold" pitchFamily="34" charset="0"/>
              <a:sym typeface="Wingdings 2" pitchFamily="18" charset="2"/>
            </a:endParaRPr>
          </a:p>
          <a:p>
            <a:pPr>
              <a:buFont typeface="Wingdings 2" pitchFamily="18" charset="2"/>
              <a:buChar char="P"/>
            </a:pPr>
            <a:r>
              <a:rPr lang="tr-TR" sz="2800" dirty="0">
                <a:solidFill>
                  <a:srgbClr val="FFFF66"/>
                </a:solidFill>
                <a:latin typeface="Arial Rounded MT Bold" pitchFamily="34" charset="0"/>
                <a:sym typeface="Wingdings 2" pitchFamily="18" charset="2"/>
              </a:rPr>
              <a:t> </a:t>
            </a:r>
            <a:r>
              <a:rPr lang="tr-TR" sz="2800" dirty="0">
                <a:solidFill>
                  <a:srgbClr val="FFFF66"/>
                </a:solidFill>
                <a:latin typeface="Arial Rounded MT Bold" pitchFamily="34" charset="0"/>
                <a:sym typeface="Wingdings 2" pitchFamily="18" charset="2"/>
              </a:rPr>
              <a:t>Anxiety, symptomatic </a:t>
            </a:r>
          </a:p>
          <a:p>
            <a:r>
              <a:rPr lang="tr-TR" sz="2800" dirty="0">
                <a:solidFill>
                  <a:srgbClr val="FFFF66"/>
                </a:solidFill>
                <a:latin typeface="Arial Rounded MT Bold" pitchFamily="34" charset="0"/>
                <a:sym typeface="Wingdings 2" pitchFamily="18" charset="2"/>
              </a:rPr>
              <a:t>treatment of hyperthyroidism</a:t>
            </a:r>
            <a:endParaRPr lang="tr-TR" sz="2800" dirty="0">
              <a:solidFill>
                <a:srgbClr val="FFFF66"/>
              </a:solidFill>
              <a:latin typeface="Arial Rounded MT Bold" pitchFamily="34" charset="0"/>
              <a:sym typeface="Wingdings 2" pitchFamily="18" charset="2"/>
            </a:endParaRPr>
          </a:p>
        </p:txBody>
      </p:sp>
      <p:sp>
        <p:nvSpPr>
          <p:cNvPr id="5" name="Rectangle 2"/>
          <p:cNvSpPr>
            <a:spLocks noChangeArrowheads="1"/>
          </p:cNvSpPr>
          <p:nvPr/>
        </p:nvSpPr>
        <p:spPr bwMode="auto">
          <a:xfrm>
            <a:off x="881034" y="214291"/>
            <a:ext cx="2845844" cy="584775"/>
          </a:xfrm>
          <a:prstGeom prst="rect">
            <a:avLst/>
          </a:prstGeom>
          <a:noFill/>
          <a:ln w="9525">
            <a:noFill/>
            <a:miter lim="800000"/>
            <a:headEnd/>
            <a:tailEnd/>
          </a:ln>
        </p:spPr>
        <p:txBody>
          <a:bodyPr wrap="none">
            <a:spAutoFit/>
          </a:bodyPr>
          <a:lstStyle/>
          <a:p>
            <a:r>
              <a:rPr lang="el-GR" spc="300" dirty="0">
                <a:solidFill>
                  <a:srgbClr val="00CC00"/>
                </a:solidFill>
              </a:rPr>
              <a:t>β</a:t>
            </a:r>
            <a:r>
              <a:rPr lang="tr-TR" spc="300" dirty="0">
                <a:solidFill>
                  <a:srgbClr val="00CC00"/>
                </a:solidFill>
                <a:latin typeface="Arial Rounded MT Bold" pitchFamily="34" charset="0"/>
              </a:rPr>
              <a:t>-Blockers;</a:t>
            </a:r>
          </a:p>
        </p:txBody>
      </p:sp>
    </p:spTree>
    <p:extLst>
      <p:ext uri="{BB962C8B-B14F-4D97-AF65-F5344CB8AC3E}">
        <p14:creationId xmlns:p14="http://schemas.microsoft.com/office/powerpoint/2010/main" val="2722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trips(downRight)">
                                      <p:cBhvr>
                                        <p:cTn id="7" dur="500"/>
                                        <p:tgtEl>
                                          <p:spTgt spid="15362"/>
                                        </p:tgtEl>
                                      </p:cBhvr>
                                    </p:animEffect>
                                  </p:childTnLst>
                                </p:cTn>
                              </p:par>
                            </p:childTnLst>
                          </p:cTn>
                        </p:par>
                        <p:par>
                          <p:cTn id="8" fill="hold">
                            <p:stCondLst>
                              <p:cond delay="500"/>
                            </p:stCondLst>
                            <p:childTnLst>
                              <p:par>
                                <p:cTn id="9" presetID="57" presetClass="path" presetSubtype="0" accel="50000" decel="50000" fill="hold" grpId="1" nodeType="afterEffect">
                                  <p:stCondLst>
                                    <p:cond delay="0"/>
                                  </p:stCondLst>
                                  <p:childTnLst>
                                    <p:animMotion origin="layout" path="M 0.02952 0.0622 L 0.02952 -0.10428 C 0.02952 -0.17896 0.09844 -0.27075 0.15452 -0.27075 L 0.27952 -0.27075 " pathEditMode="relative" rAng="0" ptsTypes="FfFF">
                                      <p:cBhvr>
                                        <p:cTn id="10" dur="500" fill="hold"/>
                                        <p:tgtEl>
                                          <p:spTgt spid="15362"/>
                                        </p:tgtEl>
                                        <p:attrNameLst>
                                          <p:attrName>ppt_x</p:attrName>
                                          <p:attrName>ppt_y</p:attrName>
                                        </p:attrNameLst>
                                      </p:cBhvr>
                                      <p:rCtr x="12500" y="-1660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 fill="hold"/>
                                        <p:tgtEl>
                                          <p:spTgt spid="15364"/>
                                        </p:tgtEl>
                                        <p:attrNameLst>
                                          <p:attrName>ppt_x</p:attrName>
                                        </p:attrNameLst>
                                      </p:cBhvr>
                                      <p:tavLst>
                                        <p:tav tm="0">
                                          <p:val>
                                            <p:strVal val="0-#ppt_w/2"/>
                                          </p:val>
                                        </p:tav>
                                        <p:tav tm="100000">
                                          <p:val>
                                            <p:strVal val="#ppt_x"/>
                                          </p:val>
                                        </p:tav>
                                      </p:tavLst>
                                    </p:anim>
                                    <p:anim calcmode="lin" valueType="num">
                                      <p:cBhvr additive="base">
                                        <p:cTn id="16" dur="500" fill="hold"/>
                                        <p:tgtEl>
                                          <p:spTgt spid="1536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7" presetClass="path" presetSubtype="0" accel="50000" decel="50000" fill="hold" grpId="1" nodeType="afterEffect">
                                  <p:stCondLst>
                                    <p:cond delay="0"/>
                                  </p:stCondLst>
                                  <p:childTnLst>
                                    <p:animMotion origin="layout" path="M 0.05851 0.24763 L 0.05851 0.08116 C 0.05851 0.00647 0.12743 -0.08532 0.18351 -0.08532 L 0.30851 -0.08532 " pathEditMode="relative" rAng="0" ptsTypes="FfFF">
                                      <p:cBhvr>
                                        <p:cTn id="19" dur="500" fill="hold"/>
                                        <p:tgtEl>
                                          <p:spTgt spid="15364"/>
                                        </p:tgtEl>
                                        <p:attrNameLst>
                                          <p:attrName>ppt_x</p:attrName>
                                          <p:attrName>ppt_y</p:attrName>
                                        </p:attrNameLst>
                                      </p:cBhvr>
                                      <p:rCtr x="12500" y="-16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2" grpId="1"/>
      <p:bldP spid="15364" grpId="0"/>
      <p:bldP spid="15364"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28464" y="476976"/>
            <a:ext cx="31486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rgbClr val="6600FF"/>
                </a:solidFill>
                <a:latin typeface="Comic Sans MS" pitchFamily="66" charset="0"/>
              </a:defRPr>
            </a:lvl1pPr>
            <a:lvl2pPr marL="742950" indent="-285750" eaLnBrk="0" hangingPunct="0">
              <a:defRPr sz="3200">
                <a:solidFill>
                  <a:srgbClr val="6600FF"/>
                </a:solidFill>
                <a:latin typeface="Comic Sans MS" pitchFamily="66" charset="0"/>
              </a:defRPr>
            </a:lvl2pPr>
            <a:lvl3pPr marL="1143000" indent="-228600" eaLnBrk="0" hangingPunct="0">
              <a:defRPr sz="3200">
                <a:solidFill>
                  <a:srgbClr val="6600FF"/>
                </a:solidFill>
                <a:latin typeface="Comic Sans MS" pitchFamily="66" charset="0"/>
              </a:defRPr>
            </a:lvl3pPr>
            <a:lvl4pPr marL="1600200" indent="-228600" eaLnBrk="0" hangingPunct="0">
              <a:defRPr sz="3200">
                <a:solidFill>
                  <a:srgbClr val="6600FF"/>
                </a:solidFill>
                <a:latin typeface="Comic Sans MS" pitchFamily="66" charset="0"/>
              </a:defRPr>
            </a:lvl4pPr>
            <a:lvl5pPr marL="2057400" indent="-228600" eaLnBrk="0" hangingPunct="0">
              <a:defRPr sz="3200">
                <a:solidFill>
                  <a:srgbClr val="6600FF"/>
                </a:solidFill>
                <a:latin typeface="Comic Sans MS" pitchFamily="66" charset="0"/>
              </a:defRPr>
            </a:lvl5pPr>
            <a:lvl6pPr marL="2514600" indent="-228600" eaLnBrk="0" fontAlgn="base" hangingPunct="0">
              <a:spcBef>
                <a:spcPct val="0"/>
              </a:spcBef>
              <a:spcAft>
                <a:spcPct val="0"/>
              </a:spcAft>
              <a:defRPr sz="3200">
                <a:solidFill>
                  <a:srgbClr val="6600FF"/>
                </a:solidFill>
                <a:latin typeface="Comic Sans MS" pitchFamily="66" charset="0"/>
              </a:defRPr>
            </a:lvl6pPr>
            <a:lvl7pPr marL="2971800" indent="-228600" eaLnBrk="0" fontAlgn="base" hangingPunct="0">
              <a:spcBef>
                <a:spcPct val="0"/>
              </a:spcBef>
              <a:spcAft>
                <a:spcPct val="0"/>
              </a:spcAft>
              <a:defRPr sz="3200">
                <a:solidFill>
                  <a:srgbClr val="6600FF"/>
                </a:solidFill>
                <a:latin typeface="Comic Sans MS" pitchFamily="66" charset="0"/>
              </a:defRPr>
            </a:lvl7pPr>
            <a:lvl8pPr marL="3429000" indent="-228600" eaLnBrk="0" fontAlgn="base" hangingPunct="0">
              <a:spcBef>
                <a:spcPct val="0"/>
              </a:spcBef>
              <a:spcAft>
                <a:spcPct val="0"/>
              </a:spcAft>
              <a:defRPr sz="3200">
                <a:solidFill>
                  <a:srgbClr val="6600FF"/>
                </a:solidFill>
                <a:latin typeface="Comic Sans MS" pitchFamily="66" charset="0"/>
              </a:defRPr>
            </a:lvl8pPr>
            <a:lvl9pPr marL="3886200" indent="-228600" eaLnBrk="0" fontAlgn="base" hangingPunct="0">
              <a:spcBef>
                <a:spcPct val="0"/>
              </a:spcBef>
              <a:spcAft>
                <a:spcPct val="0"/>
              </a:spcAft>
              <a:defRPr sz="3200">
                <a:solidFill>
                  <a:srgbClr val="6600FF"/>
                </a:solidFill>
                <a:latin typeface="Comic Sans MS" pitchFamily="66" charset="0"/>
              </a:defRPr>
            </a:lvl9pPr>
          </a:lstStyle>
          <a:p>
            <a:pPr eaLnBrk="1" hangingPunct="1"/>
            <a:r>
              <a:rPr lang="el-GR" b="1" dirty="0">
                <a:solidFill>
                  <a:schemeClr val="folHlink"/>
                </a:solidFill>
                <a:cs typeface="Arial" charset="0"/>
              </a:rPr>
              <a:t>β</a:t>
            </a:r>
            <a:r>
              <a:rPr lang="tr-TR" b="1" dirty="0">
                <a:solidFill>
                  <a:schemeClr val="folHlink"/>
                </a:solidFill>
                <a:cs typeface="Arial" charset="0"/>
              </a:rPr>
              <a:t>- </a:t>
            </a:r>
            <a:r>
              <a:rPr lang="tr-TR" b="1" dirty="0" err="1" smtClean="0">
                <a:solidFill>
                  <a:schemeClr val="folHlink"/>
                </a:solidFill>
                <a:cs typeface="Arial" charset="0"/>
              </a:rPr>
              <a:t>Antagonists</a:t>
            </a:r>
            <a:endParaRPr lang="el-GR" b="1" dirty="0">
              <a:solidFill>
                <a:schemeClr val="folHlink"/>
              </a:solidFill>
              <a:cs typeface="Arial" charset="0"/>
            </a:endParaRPr>
          </a:p>
        </p:txBody>
      </p:sp>
      <p:pic>
        <p:nvPicPr>
          <p:cNvPr id="7178" name="Picture 12" descr="https://upload.wikimedia.org/wikipedia/commons/8/8a/Mechanismof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863" y="201613"/>
            <a:ext cx="34925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a:extLst>
              <a:ext uri="{FF2B5EF4-FFF2-40B4-BE49-F238E27FC236}">
                <a16:creationId xmlns:a16="http://schemas.microsoft.com/office/drawing/2014/main" id="{F47CB21D-DA1C-4B2A-93B3-2BE42C0AEA0B}"/>
              </a:ext>
            </a:extLst>
          </p:cNvPr>
          <p:cNvSpPr/>
          <p:nvPr/>
        </p:nvSpPr>
        <p:spPr>
          <a:xfrm>
            <a:off x="299324" y="1122944"/>
            <a:ext cx="4560864" cy="584775"/>
          </a:xfrm>
          <a:prstGeom prst="rect">
            <a:avLst/>
          </a:prstGeom>
        </p:spPr>
        <p:txBody>
          <a:bodyPr wrap="none">
            <a:spAutoFit/>
          </a:bodyPr>
          <a:lstStyle/>
          <a:p>
            <a:pPr eaLnBrk="1" hangingPunct="1"/>
            <a:r>
              <a:rPr lang="tr-TR" dirty="0" err="1" smtClean="0">
                <a:solidFill>
                  <a:srgbClr val="CC00FF"/>
                </a:solidFill>
              </a:rPr>
              <a:t>Cardiovascular</a:t>
            </a:r>
            <a:r>
              <a:rPr lang="tr-TR" dirty="0" smtClean="0">
                <a:solidFill>
                  <a:srgbClr val="CC00FF"/>
                </a:solidFill>
              </a:rPr>
              <a:t> </a:t>
            </a:r>
            <a:r>
              <a:rPr lang="tr-TR" dirty="0" err="1" smtClean="0">
                <a:solidFill>
                  <a:srgbClr val="CC00FF"/>
                </a:solidFill>
              </a:rPr>
              <a:t>effects</a:t>
            </a:r>
            <a:endParaRPr lang="tr-TR" dirty="0">
              <a:solidFill>
                <a:srgbClr val="CC00FF"/>
              </a:solidFill>
            </a:endParaRPr>
          </a:p>
        </p:txBody>
      </p:sp>
      <p:sp>
        <p:nvSpPr>
          <p:cNvPr id="3" name="Dikdörtgen 2">
            <a:extLst>
              <a:ext uri="{FF2B5EF4-FFF2-40B4-BE49-F238E27FC236}">
                <a16:creationId xmlns:a16="http://schemas.microsoft.com/office/drawing/2014/main" id="{803E5A67-832C-49DA-AE02-30E7A99235DA}"/>
              </a:ext>
            </a:extLst>
          </p:cNvPr>
          <p:cNvSpPr/>
          <p:nvPr/>
        </p:nvSpPr>
        <p:spPr>
          <a:xfrm rot="21435855">
            <a:off x="312642" y="1846260"/>
            <a:ext cx="1119217" cy="584775"/>
          </a:xfrm>
          <a:prstGeom prst="rect">
            <a:avLst/>
          </a:prstGeom>
          <a:solidFill>
            <a:schemeClr val="accent1">
              <a:lumMod val="50000"/>
            </a:schemeClr>
          </a:solidFill>
        </p:spPr>
        <p:txBody>
          <a:bodyPr wrap="none">
            <a:spAutoFit/>
          </a:bodyPr>
          <a:lstStyle/>
          <a:p>
            <a:r>
              <a:rPr lang="tr-TR" dirty="0">
                <a:solidFill>
                  <a:schemeClr val="bg1"/>
                </a:solidFill>
                <a:latin typeface="Arial Rounded MT Bold" pitchFamily="34" charset="0"/>
              </a:rPr>
              <a:t>BP</a:t>
            </a:r>
            <a:r>
              <a:rPr lang="tr-TR" dirty="0">
                <a:solidFill>
                  <a:schemeClr val="bg1"/>
                </a:solidFill>
                <a:latin typeface="Arial Rounded MT Bold" pitchFamily="34" charset="0"/>
                <a:sym typeface="Wingdings 3"/>
              </a:rPr>
              <a:t></a:t>
            </a:r>
            <a:endParaRPr lang="tr-TR" dirty="0"/>
          </a:p>
        </p:txBody>
      </p:sp>
      <p:pic>
        <p:nvPicPr>
          <p:cNvPr id="5" name="Resim 4">
            <a:extLst>
              <a:ext uri="{FF2B5EF4-FFF2-40B4-BE49-F238E27FC236}">
                <a16:creationId xmlns:a16="http://schemas.microsoft.com/office/drawing/2014/main" id="{573CB2FF-078A-4094-92AD-3330DBC8B35D}"/>
              </a:ext>
            </a:extLst>
          </p:cNvPr>
          <p:cNvPicPr>
            <a:picLocks noChangeAspect="1"/>
          </p:cNvPicPr>
          <p:nvPr/>
        </p:nvPicPr>
        <p:blipFill rotWithShape="1">
          <a:blip r:embed="rId3">
            <a:extLst>
              <a:ext uri="{28A0092B-C50C-407E-A947-70E740481C1C}">
                <a14:useLocalDpi xmlns:a14="http://schemas.microsoft.com/office/drawing/2010/main" val="0"/>
              </a:ext>
            </a:extLst>
          </a:blip>
          <a:srcRect l="18290" r="17261"/>
          <a:stretch/>
        </p:blipFill>
        <p:spPr>
          <a:xfrm>
            <a:off x="1784648" y="1707719"/>
            <a:ext cx="2836114" cy="2286000"/>
          </a:xfrm>
          <a:prstGeom prst="rect">
            <a:avLst/>
          </a:prstGeom>
        </p:spPr>
      </p:pic>
      <p:pic>
        <p:nvPicPr>
          <p:cNvPr id="7" name="Resim 6">
            <a:extLst>
              <a:ext uri="{FF2B5EF4-FFF2-40B4-BE49-F238E27FC236}">
                <a16:creationId xmlns:a16="http://schemas.microsoft.com/office/drawing/2014/main" id="{F0B5462A-7611-4878-8BEE-B1D24CB85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912" y="2924944"/>
            <a:ext cx="5325963" cy="3998646"/>
          </a:xfrm>
          <a:prstGeom prst="rect">
            <a:avLst/>
          </a:prstGeom>
        </p:spPr>
      </p:pic>
    </p:spTree>
    <p:extLst>
      <p:ext uri="{BB962C8B-B14F-4D97-AF65-F5344CB8AC3E}">
        <p14:creationId xmlns:p14="http://schemas.microsoft.com/office/powerpoint/2010/main" val="10741574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52406" y="428604"/>
            <a:ext cx="9215502" cy="4857783"/>
          </a:xfrm>
          <a:prstGeom prst="rect">
            <a:avLst/>
          </a:prstGeom>
          <a:noFill/>
          <a:ln w="9525">
            <a:noFill/>
            <a:miter lim="800000"/>
            <a:headEnd/>
            <a:tailEnd/>
          </a:ln>
        </p:spPr>
      </p:pic>
    </p:spTree>
    <p:extLst>
      <p:ext uri="{BB962C8B-B14F-4D97-AF65-F5344CB8AC3E}">
        <p14:creationId xmlns:p14="http://schemas.microsoft.com/office/powerpoint/2010/main" val="4232907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F1EDCAF-39DB-46B7-8478-A38FD599BD6E}"/>
              </a:ext>
            </a:extLst>
          </p:cNvPr>
          <p:cNvSpPr txBox="1"/>
          <p:nvPr/>
        </p:nvSpPr>
        <p:spPr>
          <a:xfrm>
            <a:off x="488504" y="188640"/>
            <a:ext cx="8001678"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BETA-BLOCKERS</a:t>
            </a:r>
          </a:p>
        </p:txBody>
      </p:sp>
      <p:sp>
        <p:nvSpPr>
          <p:cNvPr id="3" name="Metin kutusu 2">
            <a:extLst>
              <a:ext uri="{FF2B5EF4-FFF2-40B4-BE49-F238E27FC236}">
                <a16:creationId xmlns:a16="http://schemas.microsoft.com/office/drawing/2014/main" id="{6F43711F-7659-48D1-84DD-3426D0405D5B}"/>
              </a:ext>
            </a:extLst>
          </p:cNvPr>
          <p:cNvSpPr txBox="1"/>
          <p:nvPr/>
        </p:nvSpPr>
        <p:spPr>
          <a:xfrm>
            <a:off x="344488" y="980728"/>
            <a:ext cx="3782189" cy="584775"/>
          </a:xfrm>
          <a:prstGeom prst="rect">
            <a:avLst/>
          </a:prstGeom>
          <a:noFill/>
        </p:spPr>
        <p:txBody>
          <a:bodyPr wrap="none" rtlCol="0">
            <a:spAutoFit/>
          </a:bodyPr>
          <a:lstStyle/>
          <a:p>
            <a:pPr algn="l"/>
            <a:r>
              <a:rPr lang="tr-TR" dirty="0" err="1">
                <a:solidFill>
                  <a:srgbClr val="CC66FF"/>
                </a:solidFill>
                <a:effectLst>
                  <a:outerShdw blurRad="38100" dist="38100" dir="2700000" algn="tl">
                    <a:srgbClr val="000000">
                      <a:alpha val="43137"/>
                    </a:srgbClr>
                  </a:outerShdw>
                </a:effectLst>
                <a:latin typeface="Calibri" panose="020F0502020204030204" pitchFamily="34" charset="0"/>
              </a:rPr>
              <a:t>Hypertension</a:t>
            </a:r>
            <a:r>
              <a:rPr lang="tr-TR" dirty="0">
                <a:solidFill>
                  <a:srgbClr val="CC66FF"/>
                </a:solidFill>
                <a:effectLst>
                  <a:outerShdw blurRad="38100" dist="38100" dir="2700000" algn="tl">
                    <a:srgbClr val="000000">
                      <a:alpha val="43137"/>
                    </a:srgbClr>
                  </a:outerShdw>
                </a:effectLst>
                <a:latin typeface="Calibri" panose="020F0502020204030204" pitchFamily="34" charset="0"/>
              </a:rPr>
              <a:t>, </a:t>
            </a:r>
            <a:r>
              <a:rPr lang="tr-TR" dirty="0" err="1">
                <a:solidFill>
                  <a:srgbClr val="CC66FF"/>
                </a:solidFill>
                <a:effectLst>
                  <a:outerShdw blurRad="38100" dist="38100" dir="2700000" algn="tl">
                    <a:srgbClr val="000000">
                      <a:alpha val="43137"/>
                    </a:srgbClr>
                  </a:outerShdw>
                </a:effectLst>
                <a:latin typeface="Calibri" panose="020F0502020204030204" pitchFamily="34" charset="0"/>
              </a:rPr>
              <a:t>Angina</a:t>
            </a:r>
            <a:endParaRPr lang="tr-TR" dirty="0">
              <a:solidFill>
                <a:srgbClr val="CC66FF"/>
              </a:solidFill>
              <a:effectLst>
                <a:outerShdw blurRad="38100" dist="38100" dir="2700000" algn="tl">
                  <a:srgbClr val="000000">
                    <a:alpha val="43137"/>
                  </a:srgbClr>
                </a:outerShdw>
              </a:effectLst>
              <a:latin typeface="Calibri" panose="020F0502020204030204" pitchFamily="34" charset="0"/>
            </a:endParaRPr>
          </a:p>
        </p:txBody>
      </p:sp>
      <p:pic>
        <p:nvPicPr>
          <p:cNvPr id="6" name="Resim 5">
            <a:extLst>
              <a:ext uri="{FF2B5EF4-FFF2-40B4-BE49-F238E27FC236}">
                <a16:creationId xmlns:a16="http://schemas.microsoft.com/office/drawing/2014/main" id="{1557A0FB-ADA5-4507-8251-673303C88A77}"/>
              </a:ext>
            </a:extLst>
          </p:cNvPr>
          <p:cNvPicPr>
            <a:picLocks noChangeAspect="1"/>
          </p:cNvPicPr>
          <p:nvPr/>
        </p:nvPicPr>
        <p:blipFill rotWithShape="1">
          <a:blip r:embed="rId2">
            <a:extLst>
              <a:ext uri="{28A0092B-C50C-407E-A947-70E740481C1C}">
                <a14:useLocalDpi xmlns:a14="http://schemas.microsoft.com/office/drawing/2010/main" val="0"/>
              </a:ext>
            </a:extLst>
          </a:blip>
          <a:srcRect l="8913" t="41600" r="14517" b="26901"/>
          <a:stretch/>
        </p:blipFill>
        <p:spPr>
          <a:xfrm>
            <a:off x="848544" y="1916832"/>
            <a:ext cx="2952328" cy="2160240"/>
          </a:xfrm>
          <a:prstGeom prst="rect">
            <a:avLst/>
          </a:prstGeom>
        </p:spPr>
      </p:pic>
      <p:pic>
        <p:nvPicPr>
          <p:cNvPr id="8" name="Resim 7">
            <a:extLst>
              <a:ext uri="{FF2B5EF4-FFF2-40B4-BE49-F238E27FC236}">
                <a16:creationId xmlns:a16="http://schemas.microsoft.com/office/drawing/2014/main" id="{615E670C-A820-45CA-BE99-0DD8A75EA933}"/>
              </a:ext>
            </a:extLst>
          </p:cNvPr>
          <p:cNvPicPr>
            <a:picLocks noChangeAspect="1"/>
          </p:cNvPicPr>
          <p:nvPr/>
        </p:nvPicPr>
        <p:blipFill rotWithShape="1">
          <a:blip r:embed="rId3">
            <a:extLst>
              <a:ext uri="{28A0092B-C50C-407E-A947-70E740481C1C}">
                <a14:useLocalDpi xmlns:a14="http://schemas.microsoft.com/office/drawing/2010/main" val="0"/>
              </a:ext>
            </a:extLst>
          </a:blip>
          <a:srcRect t="15813" r="6621" b="10815"/>
          <a:stretch/>
        </p:blipFill>
        <p:spPr>
          <a:xfrm>
            <a:off x="4448944" y="773415"/>
            <a:ext cx="2947383" cy="4119206"/>
          </a:xfrm>
          <a:prstGeom prst="rect">
            <a:avLst/>
          </a:prstGeom>
        </p:spPr>
      </p:pic>
    </p:spTree>
    <p:extLst>
      <p:ext uri="{BB962C8B-B14F-4D97-AF65-F5344CB8AC3E}">
        <p14:creationId xmlns:p14="http://schemas.microsoft.com/office/powerpoint/2010/main" val="2639677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Placeholder 2"/>
          <p:cNvSpPr txBox="1">
            <a:spLocks/>
          </p:cNvSpPr>
          <p:nvPr/>
        </p:nvSpPr>
        <p:spPr bwMode="auto">
          <a:xfrm>
            <a:off x="272480" y="4483102"/>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t>From: 2018 ESC/ESH Guidelines for the management of arterial hypertension</a:t>
            </a:r>
          </a:p>
          <a:p>
            <a:pPr eaLnBrk="1" hangingPunct="1">
              <a:spcBef>
                <a:spcPct val="0"/>
              </a:spcBef>
              <a:buFontTx/>
              <a:buNone/>
            </a:pPr>
            <a:r>
              <a:rPr lang="en-US" altLang="en-US" sz="1200" dirty="0" err="1"/>
              <a:t>Eur</a:t>
            </a:r>
            <a:r>
              <a:rPr lang="en-US" altLang="en-US" sz="1200" dirty="0"/>
              <a:t> Heart J. 2018;39(33):3021-3104. doi:10.1093/</a:t>
            </a:r>
            <a:r>
              <a:rPr lang="en-US" altLang="en-US" sz="1200" dirty="0" err="1"/>
              <a:t>eurheartj</a:t>
            </a:r>
            <a:r>
              <a:rPr lang="en-US" altLang="en-US" sz="1200" dirty="0"/>
              <a:t>/ehy339</a:t>
            </a:r>
          </a:p>
          <a:p>
            <a:pPr eaLnBrk="1" hangingPunct="1">
              <a:spcBef>
                <a:spcPct val="0"/>
              </a:spcBef>
              <a:buFontTx/>
              <a:buNone/>
            </a:pPr>
            <a:r>
              <a:rPr lang="en-US" altLang="en-US" sz="1200" dirty="0" err="1"/>
              <a:t>Eur</a:t>
            </a:r>
            <a:r>
              <a:rPr lang="en-US" altLang="en-US" sz="1200" dirty="0"/>
              <a:t> Heart J | This article has been co-published in the European Heart Journal (</a:t>
            </a:r>
            <a:r>
              <a:rPr lang="en-US" altLang="en-US" sz="1200" dirty="0" err="1"/>
              <a:t>doi</a:t>
            </a:r>
            <a:r>
              <a:rPr lang="en-US" altLang="en-US" sz="1200" dirty="0"/>
              <a:t>: 10.1093/</a:t>
            </a:r>
            <a:r>
              <a:rPr lang="en-US" altLang="en-US" sz="1200" dirty="0" err="1"/>
              <a:t>eurheartj</a:t>
            </a:r>
            <a:r>
              <a:rPr lang="en-US" altLang="en-US" sz="1200" dirty="0"/>
              <a:t>/ehy339) and Journal of Hypertension (doi:10.1097/HJH. 10.1097/HJH.0000000000001940), and in a shortened version in Blood Pressure. All rights reserved. ©European Society of Cardiology and European Society of Hypertension 2018. The articles in European Heart Journal and Journal of Hypertension are identical except for minor stylistic and spelling differences in keeping with each journal's style. Any citation can be used when citing this </a:t>
            </a:r>
            <a:r>
              <a:rPr lang="en-US" altLang="en-US" sz="1200" dirty="0" err="1"/>
              <a:t>article.This</a:t>
            </a:r>
            <a:r>
              <a:rPr lang="en-US" altLang="en-US" sz="1200" dirty="0"/>
              <a:t> article is published and distributed under the terms of the Oxford University Press, Standard Journals Publication Model (https://academic.oup.com/journals/pages/open_access/funder_policies/chorus/standard_publication_model)</a:t>
            </a:r>
          </a:p>
        </p:txBody>
      </p:sp>
      <p:sp>
        <p:nvSpPr>
          <p:cNvPr id="162818" name="Rectangle 2"/>
          <p:cNvSpPr>
            <a:spLocks noChangeArrowheads="1"/>
          </p:cNvSpPr>
          <p:nvPr/>
        </p:nvSpPr>
        <p:spPr bwMode="auto">
          <a:xfrm>
            <a:off x="381000"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2820" name="TextBox 3"/>
          <p:cNvSpPr txBox="1">
            <a:spLocks noChangeArrowheads="1"/>
          </p:cNvSpPr>
          <p:nvPr/>
        </p:nvSpPr>
        <p:spPr bwMode="auto">
          <a:xfrm>
            <a:off x="381000"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2822" name="Picture 6"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593" y="549275"/>
            <a:ext cx="7602036" cy="380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332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55F900C-488B-48A4-8854-6AAD02630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66867" cy="4930297"/>
          </a:xfrm>
          <a:prstGeom prst="rect">
            <a:avLst/>
          </a:prstGeom>
        </p:spPr>
      </p:pic>
      <p:pic>
        <p:nvPicPr>
          <p:cNvPr id="7" name="Resim 6">
            <a:extLst>
              <a:ext uri="{FF2B5EF4-FFF2-40B4-BE49-F238E27FC236}">
                <a16:creationId xmlns:a16="http://schemas.microsoft.com/office/drawing/2014/main" id="{B53563D7-3EA5-4107-894A-92ED921D8FA6}"/>
              </a:ext>
            </a:extLst>
          </p:cNvPr>
          <p:cNvPicPr>
            <a:picLocks noChangeAspect="1"/>
          </p:cNvPicPr>
          <p:nvPr/>
        </p:nvPicPr>
        <p:blipFill rotWithShape="1">
          <a:blip r:embed="rId3">
            <a:extLst>
              <a:ext uri="{28A0092B-C50C-407E-A947-70E740481C1C}">
                <a14:useLocalDpi xmlns:a14="http://schemas.microsoft.com/office/drawing/2010/main" val="0"/>
              </a:ext>
            </a:extLst>
          </a:blip>
          <a:srcRect l="5178" t="41600" r="3311" b="30050"/>
          <a:stretch/>
        </p:blipFill>
        <p:spPr>
          <a:xfrm>
            <a:off x="6105128" y="3958189"/>
            <a:ext cx="3528392" cy="1944216"/>
          </a:xfrm>
          <a:prstGeom prst="rect">
            <a:avLst/>
          </a:prstGeom>
        </p:spPr>
      </p:pic>
    </p:spTree>
    <p:extLst>
      <p:ext uri="{BB962C8B-B14F-4D97-AF65-F5344CB8AC3E}">
        <p14:creationId xmlns:p14="http://schemas.microsoft.com/office/powerpoint/2010/main" val="3729315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s://media.mercola.com/ImageServer/Public/2015/September/risks-dangers-beta-blockers-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34925"/>
            <a:ext cx="6858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Dikdörtgen 3"/>
          <p:cNvSpPr>
            <a:spLocks noChangeArrowheads="1"/>
          </p:cNvSpPr>
          <p:nvPr/>
        </p:nvSpPr>
        <p:spPr bwMode="auto">
          <a:xfrm>
            <a:off x="992560" y="3861048"/>
            <a:ext cx="4248150" cy="2739211"/>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dirty="0" err="1" smtClean="0">
                <a:solidFill>
                  <a:schemeClr val="bg1"/>
                </a:solidFill>
              </a:rPr>
              <a:t>Blockade</a:t>
            </a:r>
            <a:r>
              <a:rPr lang="tr-TR" dirty="0" smtClean="0">
                <a:solidFill>
                  <a:schemeClr val="bg1"/>
                </a:solidFill>
              </a:rPr>
              <a:t> of </a:t>
            </a:r>
            <a:r>
              <a:rPr lang="tr-TR" dirty="0" err="1" smtClean="0">
                <a:solidFill>
                  <a:schemeClr val="bg1"/>
                </a:solidFill>
              </a:rPr>
              <a:t>bronchial</a:t>
            </a:r>
            <a:r>
              <a:rPr lang="tr-TR" dirty="0" smtClean="0">
                <a:solidFill>
                  <a:schemeClr val="bg1"/>
                </a:solidFill>
              </a:rPr>
              <a:t> </a:t>
            </a:r>
            <a:r>
              <a:rPr lang="el-GR" dirty="0" smtClean="0">
                <a:solidFill>
                  <a:schemeClr val="bg1"/>
                </a:solidFill>
              </a:rPr>
              <a:t>β</a:t>
            </a:r>
            <a:r>
              <a:rPr lang="tr-TR" dirty="0">
                <a:solidFill>
                  <a:schemeClr val="bg1"/>
                </a:solidFill>
              </a:rPr>
              <a:t>2 </a:t>
            </a:r>
            <a:r>
              <a:rPr lang="tr-TR" dirty="0" err="1" smtClean="0">
                <a:solidFill>
                  <a:schemeClr val="bg1"/>
                </a:solidFill>
              </a:rPr>
              <a:t>receptors</a:t>
            </a:r>
            <a:r>
              <a:rPr lang="tr-TR" dirty="0" smtClean="0">
                <a:solidFill>
                  <a:schemeClr val="bg1"/>
                </a:solidFill>
              </a:rPr>
              <a:t> </a:t>
            </a:r>
            <a:r>
              <a:rPr lang="tr-TR" sz="4400" dirty="0" err="1" smtClean="0">
                <a:solidFill>
                  <a:schemeClr val="bg1"/>
                </a:solidFill>
              </a:rPr>
              <a:t>increase</a:t>
            </a:r>
            <a:r>
              <a:rPr lang="tr-TR" sz="4400" dirty="0" smtClean="0">
                <a:solidFill>
                  <a:schemeClr val="bg1"/>
                </a:solidFill>
              </a:rPr>
              <a:t> </a:t>
            </a:r>
            <a:r>
              <a:rPr lang="tr-TR" dirty="0" err="1" smtClean="0">
                <a:solidFill>
                  <a:schemeClr val="bg1"/>
                </a:solidFill>
              </a:rPr>
              <a:t>the</a:t>
            </a:r>
            <a:r>
              <a:rPr lang="tr-TR" dirty="0" smtClean="0">
                <a:solidFill>
                  <a:schemeClr val="bg1"/>
                </a:solidFill>
              </a:rPr>
              <a:t> </a:t>
            </a:r>
            <a:r>
              <a:rPr lang="tr-TR" dirty="0" err="1" smtClean="0">
                <a:solidFill>
                  <a:schemeClr val="bg1"/>
                </a:solidFill>
              </a:rPr>
              <a:t>resistance</a:t>
            </a:r>
            <a:r>
              <a:rPr lang="tr-TR" dirty="0" smtClean="0">
                <a:solidFill>
                  <a:schemeClr val="bg1"/>
                </a:solidFill>
              </a:rPr>
              <a:t> of </a:t>
            </a:r>
            <a:r>
              <a:rPr lang="tr-TR" dirty="0" err="1" smtClean="0">
                <a:solidFill>
                  <a:schemeClr val="bg1"/>
                </a:solidFill>
              </a:rPr>
              <a:t>airways</a:t>
            </a:r>
            <a:r>
              <a:rPr lang="tr-TR" dirty="0" smtClean="0">
                <a:solidFill>
                  <a:schemeClr val="bg1"/>
                </a:solidFill>
              </a:rPr>
              <a:t> </a:t>
            </a:r>
            <a:endParaRPr lang="tr-TR" dirty="0">
              <a:solidFill>
                <a:schemeClr val="bg1"/>
              </a:solidFill>
            </a:endParaRPr>
          </a:p>
        </p:txBody>
      </p:sp>
      <p:pic>
        <p:nvPicPr>
          <p:cNvPr id="10244" name="Picture 8" descr="http://medicalmarijuana.com/files/condition/uploads/hypoglycemia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2352675"/>
            <a:ext cx="268287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5665788" y="298450"/>
            <a:ext cx="4248150" cy="2062103"/>
          </a:xfrm>
          <a:prstGeom prst="rect">
            <a:avLst/>
          </a:prstGeom>
          <a:solidFill>
            <a:schemeClr val="accent1">
              <a:lumMod val="50000"/>
            </a:schemeClr>
          </a:solidFill>
        </p:spPr>
        <p:txBody>
          <a:bodyPr>
            <a:spAutoFit/>
          </a:bodyPr>
          <a:lstStyle/>
          <a:p>
            <a:pPr algn="ctr">
              <a:defRPr/>
            </a:pPr>
            <a:r>
              <a:rPr lang="tr-TR" dirty="0" err="1" smtClean="0">
                <a:solidFill>
                  <a:schemeClr val="bg1"/>
                </a:solidFill>
              </a:rPr>
              <a:t>Suppression</a:t>
            </a:r>
            <a:r>
              <a:rPr lang="tr-TR" dirty="0" smtClean="0">
                <a:solidFill>
                  <a:schemeClr val="bg1"/>
                </a:solidFill>
              </a:rPr>
              <a:t> of </a:t>
            </a:r>
            <a:r>
              <a:rPr lang="tr-TR" dirty="0" err="1" smtClean="0">
                <a:solidFill>
                  <a:schemeClr val="bg1"/>
                </a:solidFill>
              </a:rPr>
              <a:t>hypoglycemia-related</a:t>
            </a:r>
            <a:r>
              <a:rPr lang="tr-TR" dirty="0" smtClean="0">
                <a:solidFill>
                  <a:schemeClr val="bg1"/>
                </a:solidFill>
              </a:rPr>
              <a:t> </a:t>
            </a:r>
            <a:r>
              <a:rPr lang="tr-TR" dirty="0" err="1" smtClean="0">
                <a:solidFill>
                  <a:schemeClr val="bg1"/>
                </a:solidFill>
              </a:rPr>
              <a:t>symtopms</a:t>
            </a:r>
            <a:endParaRPr lang="tr-TR" dirty="0">
              <a:solidFill>
                <a:schemeClr val="bg1"/>
              </a:solidFill>
            </a:endParaRPr>
          </a:p>
          <a:p>
            <a:pPr algn="ctr">
              <a:defRPr/>
            </a:pPr>
            <a:r>
              <a:rPr lang="tr-TR" dirty="0" err="1" smtClean="0">
                <a:solidFill>
                  <a:srgbClr val="FFFF00"/>
                </a:solidFill>
              </a:rPr>
              <a:t>Diabetics</a:t>
            </a:r>
            <a:r>
              <a:rPr lang="tr-TR" dirty="0" smtClean="0">
                <a:solidFill>
                  <a:schemeClr val="bg1"/>
                </a:solidFill>
              </a:rPr>
              <a:t> </a:t>
            </a:r>
            <a:r>
              <a:rPr lang="tr-TR" dirty="0" err="1" smtClean="0">
                <a:solidFill>
                  <a:schemeClr val="bg1"/>
                </a:solidFill>
              </a:rPr>
              <a:t>beware</a:t>
            </a:r>
            <a:r>
              <a:rPr lang="tr-TR" dirty="0" smtClean="0">
                <a:solidFill>
                  <a:schemeClr val="bg1"/>
                </a:solidFill>
              </a:rPr>
              <a:t>!!</a:t>
            </a:r>
            <a:endParaRPr lang="tr-TR" dirty="0">
              <a:solidFill>
                <a:schemeClr val="bg1"/>
              </a:solidFill>
            </a:endParaRPr>
          </a:p>
        </p:txBody>
      </p:sp>
      <p:sp>
        <p:nvSpPr>
          <p:cNvPr id="6" name="Metin kutusu 5">
            <a:extLst>
              <a:ext uri="{FF2B5EF4-FFF2-40B4-BE49-F238E27FC236}">
                <a16:creationId xmlns:a16="http://schemas.microsoft.com/office/drawing/2014/main" id="{C9941C87-618A-4BDF-90A6-245821C960B3}"/>
              </a:ext>
            </a:extLst>
          </p:cNvPr>
          <p:cNvSpPr txBox="1"/>
          <p:nvPr/>
        </p:nvSpPr>
        <p:spPr>
          <a:xfrm>
            <a:off x="204486" y="2940205"/>
            <a:ext cx="9433048" cy="3416320"/>
          </a:xfrm>
          <a:prstGeom prst="rect">
            <a:avLst/>
          </a:prstGeom>
          <a:solidFill>
            <a:srgbClr val="FF0000"/>
          </a:solidFill>
        </p:spPr>
        <p:txBody>
          <a:bodyPr wrap="square" rtlCol="0">
            <a:spAutoFit/>
          </a:bodyPr>
          <a:lstStyle/>
          <a:p>
            <a:pPr marL="457200" indent="-457200" algn="l">
              <a:buFont typeface="Arial" panose="020B0604020202020204" pitchFamily="34" charset="0"/>
              <a:buChar char="•"/>
            </a:pPr>
            <a:r>
              <a:rPr lang="tr-TR" sz="5400" dirty="0" err="1">
                <a:solidFill>
                  <a:srgbClr val="FFFF00"/>
                </a:solidFill>
                <a:latin typeface="Calibri" panose="020F0502020204030204" pitchFamily="34" charset="0"/>
              </a:rPr>
              <a:t>Chronic</a:t>
            </a:r>
            <a:r>
              <a:rPr lang="tr-TR" sz="5400" dirty="0">
                <a:solidFill>
                  <a:srgbClr val="FFFF00"/>
                </a:solidFill>
                <a:latin typeface="Calibri" panose="020F0502020204030204" pitchFamily="34" charset="0"/>
              </a:rPr>
              <a:t> </a:t>
            </a:r>
            <a:r>
              <a:rPr lang="tr-TR" sz="5400" dirty="0" err="1">
                <a:solidFill>
                  <a:srgbClr val="FFFF00"/>
                </a:solidFill>
                <a:latin typeface="Calibri" panose="020F0502020204030204" pitchFamily="34" charset="0"/>
              </a:rPr>
              <a:t>use</a:t>
            </a:r>
            <a:r>
              <a:rPr lang="tr-TR" sz="5400" dirty="0">
                <a:solidFill>
                  <a:srgbClr val="FFFF00"/>
                </a:solidFill>
                <a:latin typeface="Calibri" panose="020F0502020204030204" pitchFamily="34" charset="0"/>
              </a:rPr>
              <a:t> of </a:t>
            </a:r>
            <a:r>
              <a:rPr lang="tr-TR" sz="5400" dirty="0" err="1" smtClean="0">
                <a:solidFill>
                  <a:srgbClr val="FFFF00"/>
                </a:solidFill>
                <a:latin typeface="Calibri" panose="020F0502020204030204" pitchFamily="34" charset="0"/>
              </a:rPr>
              <a:t>non-selective</a:t>
            </a:r>
            <a:r>
              <a:rPr lang="tr-TR" sz="5400" dirty="0" smtClean="0">
                <a:solidFill>
                  <a:srgbClr val="FFFF00"/>
                </a:solidFill>
                <a:latin typeface="Calibri" panose="020F0502020204030204" pitchFamily="34" charset="0"/>
              </a:rPr>
              <a:t> </a:t>
            </a:r>
            <a:r>
              <a:rPr lang="tr-TR" sz="5400" dirty="0" err="1" smtClean="0">
                <a:solidFill>
                  <a:srgbClr val="FFFF00"/>
                </a:solidFill>
                <a:latin typeface="Calibri" panose="020F0502020204030204" pitchFamily="34" charset="0"/>
              </a:rPr>
              <a:t>and</a:t>
            </a:r>
            <a:r>
              <a:rPr lang="tr-TR" sz="5400" dirty="0" smtClean="0">
                <a:solidFill>
                  <a:srgbClr val="FFFF00"/>
                </a:solidFill>
                <a:latin typeface="Calibri" panose="020F0502020204030204" pitchFamily="34" charset="0"/>
              </a:rPr>
              <a:t> </a:t>
            </a:r>
            <a:r>
              <a:rPr lang="tr-TR" sz="5400" dirty="0" err="1" smtClean="0">
                <a:solidFill>
                  <a:srgbClr val="FFFF00"/>
                </a:solidFill>
                <a:latin typeface="Calibri" panose="020F0502020204030204" pitchFamily="34" charset="0"/>
              </a:rPr>
              <a:t>cardioselective</a:t>
            </a:r>
            <a:r>
              <a:rPr lang="tr-TR" sz="5400" dirty="0" smtClean="0">
                <a:solidFill>
                  <a:srgbClr val="FFFF00"/>
                </a:solidFill>
                <a:latin typeface="Calibri" panose="020F0502020204030204" pitchFamily="34" charset="0"/>
              </a:rPr>
              <a:t> beta </a:t>
            </a:r>
            <a:r>
              <a:rPr lang="tr-TR" sz="5400" dirty="0" err="1">
                <a:solidFill>
                  <a:srgbClr val="FFFF00"/>
                </a:solidFill>
                <a:latin typeface="Calibri" panose="020F0502020204030204" pitchFamily="34" charset="0"/>
              </a:rPr>
              <a:t>blockers</a:t>
            </a:r>
            <a:r>
              <a:rPr lang="tr-TR" sz="5400" dirty="0">
                <a:solidFill>
                  <a:srgbClr val="FFFF00"/>
                </a:solidFill>
                <a:latin typeface="Calibri" panose="020F0502020204030204" pitchFamily="34" charset="0"/>
              </a:rPr>
              <a:t> </a:t>
            </a:r>
            <a:r>
              <a:rPr lang="tr-TR" sz="5400" dirty="0" err="1">
                <a:solidFill>
                  <a:srgbClr val="FFFF00"/>
                </a:solidFill>
                <a:latin typeface="Calibri" panose="020F0502020204030204" pitchFamily="34" charset="0"/>
              </a:rPr>
              <a:t>increases</a:t>
            </a:r>
            <a:r>
              <a:rPr lang="tr-TR" sz="5400" dirty="0">
                <a:solidFill>
                  <a:srgbClr val="FFFF00"/>
                </a:solidFill>
                <a:latin typeface="Calibri" panose="020F0502020204030204" pitchFamily="34" charset="0"/>
              </a:rPr>
              <a:t> VLDL, </a:t>
            </a:r>
            <a:r>
              <a:rPr lang="tr-TR" sz="5400" dirty="0" err="1">
                <a:solidFill>
                  <a:srgbClr val="FFFF00"/>
                </a:solidFill>
                <a:latin typeface="Calibri" panose="020F0502020204030204" pitchFamily="34" charset="0"/>
              </a:rPr>
              <a:t>and</a:t>
            </a:r>
            <a:r>
              <a:rPr lang="tr-TR" sz="5400" dirty="0">
                <a:solidFill>
                  <a:srgbClr val="FFFF00"/>
                </a:solidFill>
                <a:latin typeface="Calibri" panose="020F0502020204030204" pitchFamily="34" charset="0"/>
              </a:rPr>
              <a:t> </a:t>
            </a:r>
            <a:r>
              <a:rPr lang="tr-TR" sz="5400" dirty="0" err="1">
                <a:solidFill>
                  <a:srgbClr val="FFFF00"/>
                </a:solidFill>
                <a:latin typeface="Calibri" panose="020F0502020204030204" pitchFamily="34" charset="0"/>
              </a:rPr>
              <a:t>decreases</a:t>
            </a:r>
            <a:r>
              <a:rPr lang="tr-TR" sz="5400" dirty="0">
                <a:solidFill>
                  <a:srgbClr val="FFFF00"/>
                </a:solidFill>
                <a:latin typeface="Calibri" panose="020F0502020204030204" pitchFamily="34" charset="0"/>
              </a:rPr>
              <a:t> HDL </a:t>
            </a:r>
          </a:p>
        </p:txBody>
      </p:sp>
    </p:spTree>
    <p:extLst>
      <p:ext uri="{BB962C8B-B14F-4D97-AF65-F5344CB8AC3E}">
        <p14:creationId xmlns:p14="http://schemas.microsoft.com/office/powerpoint/2010/main" val="104288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ig_7-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32520" y="476672"/>
            <a:ext cx="3209925"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Metin kutusu 1"/>
          <p:cNvSpPr txBox="1"/>
          <p:nvPr/>
        </p:nvSpPr>
        <p:spPr>
          <a:xfrm>
            <a:off x="3440832" y="1828747"/>
            <a:ext cx="5019772" cy="2308324"/>
          </a:xfrm>
          <a:prstGeom prst="rect">
            <a:avLst/>
          </a:prstGeom>
          <a:noFill/>
        </p:spPr>
        <p:txBody>
          <a:bodyPr wrap="none" rtlCol="0">
            <a:spAutoFit/>
          </a:bodyPr>
          <a:lstStyle/>
          <a:p>
            <a:pPr algn="l">
              <a:lnSpc>
                <a:spcPct val="150000"/>
              </a:lnSpc>
            </a:pPr>
            <a:r>
              <a:rPr lang="tr-TR" dirty="0" smtClean="0">
                <a:solidFill>
                  <a:srgbClr val="CC00CC"/>
                </a:solidFill>
                <a:latin typeface="Calibri" panose="020F0502020204030204" pitchFamily="34" charset="0"/>
              </a:rPr>
              <a:t>HOMEWORK</a:t>
            </a:r>
            <a:endParaRPr lang="tr-TR" dirty="0" smtClean="0">
              <a:solidFill>
                <a:srgbClr val="CC00CC"/>
              </a:solidFill>
              <a:latin typeface="Calibri" panose="020F0502020204030204" pitchFamily="34" charset="0"/>
            </a:endParaRPr>
          </a:p>
          <a:p>
            <a:pPr algn="l">
              <a:lnSpc>
                <a:spcPct val="150000"/>
              </a:lnSpc>
            </a:pPr>
            <a:r>
              <a:rPr lang="tr-TR" dirty="0" smtClean="0">
                <a:solidFill>
                  <a:schemeClr val="tx1"/>
                </a:solidFill>
                <a:latin typeface="Calibri" panose="020F0502020204030204" pitchFamily="34" charset="0"/>
              </a:rPr>
              <a:t>Name 3 </a:t>
            </a:r>
            <a:r>
              <a:rPr lang="tr-TR" dirty="0" err="1" smtClean="0">
                <a:solidFill>
                  <a:schemeClr val="tx1"/>
                </a:solidFill>
                <a:latin typeface="Calibri" panose="020F0502020204030204" pitchFamily="34" charset="0"/>
              </a:rPr>
              <a:t>contraindications</a:t>
            </a:r>
            <a:r>
              <a:rPr lang="tr-TR" dirty="0" smtClean="0">
                <a:solidFill>
                  <a:schemeClr val="tx1"/>
                </a:solidFill>
                <a:latin typeface="Calibri" panose="020F0502020204030204" pitchFamily="34" charset="0"/>
              </a:rPr>
              <a:t> of </a:t>
            </a:r>
          </a:p>
          <a:p>
            <a:pPr algn="l">
              <a:lnSpc>
                <a:spcPct val="150000"/>
              </a:lnSpc>
            </a:pPr>
            <a:r>
              <a:rPr lang="el-GR" dirty="0" smtClean="0">
                <a:solidFill>
                  <a:schemeClr val="tx1"/>
                </a:solidFill>
                <a:latin typeface="Calibri" panose="020F0502020204030204" pitchFamily="34" charset="0"/>
              </a:rPr>
              <a:t>β</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blockers</a:t>
            </a:r>
            <a:r>
              <a:rPr lang="tr-TR" dirty="0" smtClean="0">
                <a:solidFill>
                  <a:schemeClr val="tx1"/>
                </a:solidFill>
                <a:latin typeface="Calibri" panose="020F0502020204030204" pitchFamily="34" charset="0"/>
              </a:rPr>
              <a:t>  </a:t>
            </a:r>
            <a:endParaRPr lang="en-US"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946027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55F900C-488B-48A4-8854-6AAD02630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4" y="1412776"/>
            <a:ext cx="6566867" cy="4930297"/>
          </a:xfrm>
          <a:prstGeom prst="rect">
            <a:avLst/>
          </a:prstGeom>
        </p:spPr>
      </p:pic>
      <p:pic>
        <p:nvPicPr>
          <p:cNvPr id="7" name="Resim 6">
            <a:extLst>
              <a:ext uri="{FF2B5EF4-FFF2-40B4-BE49-F238E27FC236}">
                <a16:creationId xmlns:a16="http://schemas.microsoft.com/office/drawing/2014/main" id="{B53563D7-3EA5-4107-894A-92ED921D8FA6}"/>
              </a:ext>
            </a:extLst>
          </p:cNvPr>
          <p:cNvPicPr>
            <a:picLocks noChangeAspect="1"/>
          </p:cNvPicPr>
          <p:nvPr/>
        </p:nvPicPr>
        <p:blipFill rotWithShape="1">
          <a:blip r:embed="rId3">
            <a:extLst>
              <a:ext uri="{28A0092B-C50C-407E-A947-70E740481C1C}">
                <a14:useLocalDpi xmlns:a14="http://schemas.microsoft.com/office/drawing/2010/main" val="0"/>
              </a:ext>
            </a:extLst>
          </a:blip>
          <a:srcRect l="5178" t="41600" r="3311" b="30050"/>
          <a:stretch/>
        </p:blipFill>
        <p:spPr>
          <a:xfrm>
            <a:off x="6465168" y="1440901"/>
            <a:ext cx="3528392" cy="1944216"/>
          </a:xfrm>
          <a:prstGeom prst="rect">
            <a:avLst/>
          </a:prstGeom>
        </p:spPr>
      </p:pic>
      <p:sp>
        <p:nvSpPr>
          <p:cNvPr id="2" name="Metin kutusu 1"/>
          <p:cNvSpPr txBox="1"/>
          <p:nvPr/>
        </p:nvSpPr>
        <p:spPr>
          <a:xfrm>
            <a:off x="416496" y="856126"/>
            <a:ext cx="2276008" cy="584775"/>
          </a:xfrm>
          <a:prstGeom prst="rect">
            <a:avLst/>
          </a:prstGeom>
          <a:noFill/>
        </p:spPr>
        <p:txBody>
          <a:bodyPr wrap="none" rtlCol="0">
            <a:spAutoFit/>
          </a:bodyPr>
          <a:lstStyle/>
          <a:p>
            <a:pPr algn="l"/>
            <a:r>
              <a:rPr lang="tr-TR" dirty="0" err="1" smtClean="0">
                <a:solidFill>
                  <a:schemeClr val="tx1"/>
                </a:solidFill>
                <a:latin typeface="Calibri" panose="020F0502020204030204" pitchFamily="34" charset="0"/>
              </a:rPr>
              <a:t>Heart</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failure</a:t>
            </a:r>
            <a:endParaRPr lang="en-US" dirty="0" err="1" smtClean="0">
              <a:solidFill>
                <a:schemeClr val="tx1"/>
              </a:solidFill>
              <a:latin typeface="Calibri" panose="020F0502020204030204" pitchFamily="34" charset="0"/>
            </a:endParaRPr>
          </a:p>
        </p:txBody>
      </p:sp>
      <p:sp>
        <p:nvSpPr>
          <p:cNvPr id="6" name="Metin kutusu 5">
            <a:extLst>
              <a:ext uri="{FF2B5EF4-FFF2-40B4-BE49-F238E27FC236}">
                <a16:creationId xmlns:a16="http://schemas.microsoft.com/office/drawing/2014/main" id="{EF1EDCAF-39DB-46B7-8478-A38FD599BD6E}"/>
              </a:ext>
            </a:extLst>
          </p:cNvPr>
          <p:cNvSpPr txBox="1"/>
          <p:nvPr/>
        </p:nvSpPr>
        <p:spPr>
          <a:xfrm>
            <a:off x="488504" y="188640"/>
            <a:ext cx="8001678"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BETA-BLOCKERS</a:t>
            </a:r>
          </a:p>
        </p:txBody>
      </p:sp>
    </p:spTree>
    <p:extLst>
      <p:ext uri="{BB962C8B-B14F-4D97-AF65-F5344CB8AC3E}">
        <p14:creationId xmlns:p14="http://schemas.microsoft.com/office/powerpoint/2010/main" val="316881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7920A19-643A-4C37-83A0-70DBF8E75A69}"/>
              </a:ext>
            </a:extLst>
          </p:cNvPr>
          <p:cNvSpPr txBox="1"/>
          <p:nvPr/>
        </p:nvSpPr>
        <p:spPr>
          <a:xfrm>
            <a:off x="1784648" y="260648"/>
            <a:ext cx="7486793" cy="584775"/>
          </a:xfrm>
          <a:prstGeom prst="rect">
            <a:avLst/>
          </a:prstGeom>
          <a:solidFill>
            <a:schemeClr val="accent4">
              <a:lumMod val="65000"/>
              <a:lumOff val="35000"/>
            </a:schemeClr>
          </a:solidFill>
        </p:spPr>
        <p:txBody>
          <a:bodyPr wrap="none" rtlCol="0">
            <a:spAutoFit/>
          </a:bodyPr>
          <a:lstStyle/>
          <a:p>
            <a:pPr algn="l"/>
            <a:r>
              <a:rPr lang="tr-TR" spc="300" dirty="0" err="1">
                <a:solidFill>
                  <a:srgbClr val="FF0000"/>
                </a:solidFill>
                <a:latin typeface="Calibri" panose="020F0502020204030204" pitchFamily="34" charset="0"/>
              </a:rPr>
              <a:t>Effects</a:t>
            </a:r>
            <a:r>
              <a:rPr lang="tr-TR" spc="300" dirty="0">
                <a:solidFill>
                  <a:srgbClr val="FF0000"/>
                </a:solidFill>
                <a:latin typeface="Calibri" panose="020F0502020204030204" pitchFamily="34" charset="0"/>
              </a:rPr>
              <a:t> of </a:t>
            </a:r>
            <a:r>
              <a:rPr lang="tr-TR" spc="300" dirty="0" err="1">
                <a:solidFill>
                  <a:srgbClr val="FF0000"/>
                </a:solidFill>
                <a:latin typeface="Calibri" panose="020F0502020204030204" pitchFamily="34" charset="0"/>
              </a:rPr>
              <a:t>Sympathomimetics</a:t>
            </a:r>
            <a:r>
              <a:rPr lang="tr-TR" spc="300" dirty="0">
                <a:solidFill>
                  <a:srgbClr val="FF0000"/>
                </a:solidFill>
                <a:latin typeface="Calibri" panose="020F0502020204030204" pitchFamily="34" charset="0"/>
              </a:rPr>
              <a:t> in CNS</a:t>
            </a:r>
          </a:p>
        </p:txBody>
      </p:sp>
      <p:sp>
        <p:nvSpPr>
          <p:cNvPr id="5" name="Metin kutusu 4">
            <a:extLst>
              <a:ext uri="{FF2B5EF4-FFF2-40B4-BE49-F238E27FC236}">
                <a16:creationId xmlns:a16="http://schemas.microsoft.com/office/drawing/2014/main" id="{ACFF80E4-A9A4-4846-B6FE-63005035898D}"/>
              </a:ext>
            </a:extLst>
          </p:cNvPr>
          <p:cNvSpPr txBox="1"/>
          <p:nvPr/>
        </p:nvSpPr>
        <p:spPr>
          <a:xfrm>
            <a:off x="344488" y="980728"/>
            <a:ext cx="8680005" cy="2062103"/>
          </a:xfrm>
          <a:prstGeom prst="rect">
            <a:avLst/>
          </a:prstGeom>
          <a:noFill/>
        </p:spPr>
        <p:txBody>
          <a:bodyPr wrap="none" rtlCol="0">
            <a:spAutoFit/>
          </a:bodyPr>
          <a:lstStyle/>
          <a:p>
            <a:pPr marL="457200" indent="-457200" algn="l">
              <a:buFont typeface="Arial" panose="020B0604020202020204" pitchFamily="34" charset="0"/>
              <a:buChar char="•"/>
            </a:pPr>
            <a:r>
              <a:rPr lang="tr-TR" dirty="0" err="1">
                <a:solidFill>
                  <a:schemeClr val="tx1"/>
                </a:solidFill>
                <a:latin typeface="Calibri" panose="020F0502020204030204" pitchFamily="34" charset="0"/>
              </a:rPr>
              <a:t>Effects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vary</a:t>
            </a:r>
            <a:r>
              <a:rPr lang="tr-TR" dirty="0">
                <a:solidFill>
                  <a:schemeClr val="tx1"/>
                </a:solidFill>
                <a:latin typeface="Calibri" panose="020F0502020204030204" pitchFamily="34" charset="0"/>
              </a:rPr>
              <a:t> DRAMATICALLY</a:t>
            </a:r>
          </a:p>
          <a:p>
            <a:pPr marL="457200" indent="-457200" algn="l">
              <a:buFont typeface="Arial" panose="020B0604020202020204" pitchFamily="34" charset="0"/>
              <a:buChar char="•"/>
            </a:pPr>
            <a:r>
              <a:rPr lang="tr-TR" dirty="0" err="1">
                <a:solidFill>
                  <a:schemeClr val="tx1"/>
                </a:solidFill>
                <a:latin typeface="Calibri" panose="020F0502020204030204" pitchFamily="34" charset="0"/>
              </a:rPr>
              <a:t>Catecholamines</a:t>
            </a:r>
            <a:r>
              <a:rPr lang="tr-TR" dirty="0">
                <a:solidFill>
                  <a:schemeClr val="tx1"/>
                </a:solidFill>
                <a:latin typeface="Calibri" panose="020F0502020204030204" pitchFamily="34" charset="0"/>
              </a:rPr>
              <a:t> do not </a:t>
            </a:r>
            <a:r>
              <a:rPr lang="tr-TR" dirty="0" err="1">
                <a:solidFill>
                  <a:schemeClr val="tx1"/>
                </a:solidFill>
                <a:latin typeface="Calibri" panose="020F0502020204030204" pitchFamily="34" charset="0"/>
              </a:rPr>
              <a:t>enter</a:t>
            </a:r>
            <a:r>
              <a:rPr lang="tr-TR" dirty="0">
                <a:solidFill>
                  <a:schemeClr val="tx1"/>
                </a:solidFill>
                <a:latin typeface="Calibri" panose="020F0502020204030204" pitchFamily="34" charset="0"/>
              </a:rPr>
              <a:t> CNS, </a:t>
            </a:r>
            <a:r>
              <a:rPr lang="tr-TR" dirty="0" err="1">
                <a:solidFill>
                  <a:schemeClr val="tx1"/>
                </a:solidFill>
                <a:latin typeface="Calibri" panose="020F0502020204030204" pitchFamily="34" charset="0"/>
              </a:rPr>
              <a:t>no</a:t>
            </a:r>
            <a:r>
              <a:rPr lang="tr-TR" dirty="0">
                <a:solidFill>
                  <a:schemeClr val="tx1"/>
                </a:solidFill>
                <a:latin typeface="Calibri" panose="020F0502020204030204" pitchFamily="34" charset="0"/>
              </a:rPr>
              <a:t> CNS </a:t>
            </a:r>
            <a:r>
              <a:rPr lang="tr-TR" dirty="0" err="1">
                <a:solidFill>
                  <a:schemeClr val="tx1"/>
                </a:solidFill>
                <a:latin typeface="Calibri" panose="020F0502020204030204" pitchFamily="34" charset="0"/>
              </a:rPr>
              <a:t>effect</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err="1">
                <a:solidFill>
                  <a:schemeClr val="tx1"/>
                </a:solidFill>
                <a:latin typeface="Calibri" panose="020F0502020204030204" pitchFamily="34" charset="0"/>
              </a:rPr>
              <a:t>Effects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cannot</a:t>
            </a:r>
            <a:r>
              <a:rPr lang="tr-TR" dirty="0">
                <a:solidFill>
                  <a:schemeClr val="tx1"/>
                </a:solidFill>
                <a:latin typeface="Calibri" panose="020F0502020204030204" pitchFamily="34" charset="0"/>
              </a:rPr>
              <a:t> be </a:t>
            </a:r>
            <a:r>
              <a:rPr lang="tr-TR" dirty="0" err="1">
                <a:solidFill>
                  <a:schemeClr val="tx1"/>
                </a:solidFill>
                <a:latin typeface="Calibri" panose="020F0502020204030204" pitchFamily="34" charset="0"/>
              </a:rPr>
              <a:t>assigned</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to</a:t>
            </a:r>
            <a:r>
              <a:rPr lang="tr-TR" dirty="0">
                <a:solidFill>
                  <a:schemeClr val="tx1"/>
                </a:solidFill>
                <a:latin typeface="Calibri" panose="020F0502020204030204" pitchFamily="34" charset="0"/>
              </a:rPr>
              <a:t> </a:t>
            </a:r>
            <a:r>
              <a:rPr lang="tr-TR" dirty="0">
                <a:solidFill>
                  <a:schemeClr val="tx1"/>
                </a:solidFill>
                <a:latin typeface="Calibri" panose="020F0502020204030204" pitchFamily="34" charset="0"/>
                <a:sym typeface="Symbol" panose="05050102010706020507" pitchFamily="18" charset="2"/>
              </a:rPr>
              <a:t> </a:t>
            </a:r>
            <a:r>
              <a:rPr lang="tr-TR" dirty="0" err="1">
                <a:solidFill>
                  <a:schemeClr val="tx1"/>
                </a:solidFill>
                <a:latin typeface="Calibri" panose="020F0502020204030204" pitchFamily="34" charset="0"/>
                <a:sym typeface="Symbol" panose="05050102010706020507" pitchFamily="18" charset="2"/>
              </a:rPr>
              <a:t>or</a:t>
            </a:r>
            <a:r>
              <a:rPr lang="tr-TR" dirty="0">
                <a:solidFill>
                  <a:schemeClr val="tx1"/>
                </a:solidFill>
                <a:latin typeface="Calibri" panose="020F0502020204030204" pitchFamily="34" charset="0"/>
                <a:sym typeface="Symbol" panose="05050102010706020507" pitchFamily="18" charset="2"/>
              </a:rPr>
              <a:t> </a:t>
            </a:r>
            <a:r>
              <a:rPr lang="el-GR" dirty="0">
                <a:solidFill>
                  <a:schemeClr val="tx1"/>
                </a:solidFill>
                <a:latin typeface="Calibri" panose="020F0502020204030204" pitchFamily="34" charset="0"/>
                <a:sym typeface="Symbol" panose="05050102010706020507" pitchFamily="18" charset="2"/>
              </a:rPr>
              <a:t>β</a:t>
            </a:r>
            <a:endParaRPr lang="tr-TR" dirty="0">
              <a:solidFill>
                <a:schemeClr val="tx1"/>
              </a:solidFill>
              <a:latin typeface="Calibri" panose="020F0502020204030204" pitchFamily="34" charset="0"/>
            </a:endParaRPr>
          </a:p>
          <a:p>
            <a:pPr marL="457200" indent="-457200" algn="l">
              <a:buFont typeface="Arial" panose="020B0604020202020204" pitchFamily="34" charset="0"/>
              <a:buChar char="•"/>
            </a:pPr>
            <a:r>
              <a:rPr lang="tr-TR" dirty="0" err="1">
                <a:solidFill>
                  <a:schemeClr val="tx1"/>
                </a:solidFill>
                <a:latin typeface="Calibri" panose="020F0502020204030204" pitchFamily="34" charset="0"/>
              </a:rPr>
              <a:t>Indirect</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noncatecholamines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readily</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enter</a:t>
            </a:r>
            <a:r>
              <a:rPr lang="tr-TR" dirty="0">
                <a:solidFill>
                  <a:schemeClr val="tx1"/>
                </a:solidFill>
                <a:latin typeface="Calibri" panose="020F0502020204030204" pitchFamily="34" charset="0"/>
              </a:rPr>
              <a:t> CNS: </a:t>
            </a:r>
          </a:p>
        </p:txBody>
      </p:sp>
      <p:sp>
        <p:nvSpPr>
          <p:cNvPr id="6" name="Dikdörtgen 5">
            <a:extLst>
              <a:ext uri="{FF2B5EF4-FFF2-40B4-BE49-F238E27FC236}">
                <a16:creationId xmlns:a16="http://schemas.microsoft.com/office/drawing/2014/main" id="{75E82B3B-1A28-4C27-A990-3A1AC4C3C265}"/>
              </a:ext>
            </a:extLst>
          </p:cNvPr>
          <p:cNvSpPr/>
          <p:nvPr/>
        </p:nvSpPr>
        <p:spPr>
          <a:xfrm>
            <a:off x="344488" y="980728"/>
            <a:ext cx="2315057" cy="584775"/>
          </a:xfrm>
          <a:prstGeom prst="rect">
            <a:avLst/>
          </a:prstGeom>
        </p:spPr>
        <p:txBody>
          <a:bodyPr wrap="none">
            <a:spAutoFit/>
          </a:bodyPr>
          <a:lstStyle/>
          <a:p>
            <a:r>
              <a:rPr lang="tr-TR" dirty="0" err="1">
                <a:solidFill>
                  <a:srgbClr val="FF0000"/>
                </a:solidFill>
                <a:latin typeface="Calibri" panose="020F0502020204030204" pitchFamily="34" charset="0"/>
              </a:rPr>
              <a:t>Mild</a:t>
            </a:r>
            <a:r>
              <a:rPr lang="tr-TR" dirty="0">
                <a:solidFill>
                  <a:srgbClr val="FF0000"/>
                </a:solidFill>
                <a:latin typeface="Calibri" panose="020F0502020204030204" pitchFamily="34" charset="0"/>
              </a:rPr>
              <a:t> </a:t>
            </a:r>
            <a:r>
              <a:rPr lang="tr-TR" dirty="0" err="1">
                <a:solidFill>
                  <a:srgbClr val="FF0000"/>
                </a:solidFill>
                <a:latin typeface="Calibri" panose="020F0502020204030204" pitchFamily="34" charset="0"/>
              </a:rPr>
              <a:t>alerting</a:t>
            </a:r>
            <a:endParaRPr lang="tr-TR" dirty="0">
              <a:solidFill>
                <a:srgbClr val="FF0000"/>
              </a:solidFill>
            </a:endParaRPr>
          </a:p>
        </p:txBody>
      </p:sp>
      <p:sp>
        <p:nvSpPr>
          <p:cNvPr id="7" name="Dikdörtgen 6">
            <a:extLst>
              <a:ext uri="{FF2B5EF4-FFF2-40B4-BE49-F238E27FC236}">
                <a16:creationId xmlns:a16="http://schemas.microsoft.com/office/drawing/2014/main" id="{C7F704A1-D787-4E90-9357-010DFB8CE3A7}"/>
              </a:ext>
            </a:extLst>
          </p:cNvPr>
          <p:cNvSpPr/>
          <p:nvPr/>
        </p:nvSpPr>
        <p:spPr>
          <a:xfrm>
            <a:off x="3022245" y="1057444"/>
            <a:ext cx="6322757" cy="584775"/>
          </a:xfrm>
          <a:prstGeom prst="rect">
            <a:avLst/>
          </a:prstGeom>
        </p:spPr>
        <p:txBody>
          <a:bodyPr wrap="none">
            <a:spAutoFit/>
          </a:bodyPr>
          <a:lstStyle/>
          <a:p>
            <a:r>
              <a:rPr lang="tr-TR" dirty="0" err="1">
                <a:solidFill>
                  <a:srgbClr val="CC00CC"/>
                </a:solidFill>
                <a:latin typeface="Calibri" panose="020F0502020204030204" pitchFamily="34" charset="0"/>
              </a:rPr>
              <a:t>Improved</a:t>
            </a:r>
            <a:r>
              <a:rPr lang="tr-TR" dirty="0">
                <a:solidFill>
                  <a:srgbClr val="CC00CC"/>
                </a:solidFill>
                <a:latin typeface="Calibri" panose="020F0502020204030204" pitchFamily="34" charset="0"/>
              </a:rPr>
              <a:t> </a:t>
            </a:r>
            <a:r>
              <a:rPr lang="tr-TR" dirty="0" err="1">
                <a:solidFill>
                  <a:srgbClr val="CC00CC"/>
                </a:solidFill>
                <a:latin typeface="Calibri" panose="020F0502020204030204" pitchFamily="34" charset="0"/>
              </a:rPr>
              <a:t>attention</a:t>
            </a:r>
            <a:r>
              <a:rPr lang="tr-TR" dirty="0">
                <a:solidFill>
                  <a:srgbClr val="CC00CC"/>
                </a:solidFill>
                <a:latin typeface="Calibri" panose="020F0502020204030204" pitchFamily="34" charset="0"/>
              </a:rPr>
              <a:t> </a:t>
            </a:r>
            <a:r>
              <a:rPr lang="tr-TR" dirty="0" err="1">
                <a:solidFill>
                  <a:srgbClr val="CC00CC"/>
                </a:solidFill>
                <a:latin typeface="Calibri" panose="020F0502020204030204" pitchFamily="34" charset="0"/>
              </a:rPr>
              <a:t>to</a:t>
            </a:r>
            <a:r>
              <a:rPr lang="tr-TR" dirty="0">
                <a:solidFill>
                  <a:srgbClr val="CC00CC"/>
                </a:solidFill>
                <a:latin typeface="Calibri" panose="020F0502020204030204" pitchFamily="34" charset="0"/>
              </a:rPr>
              <a:t> </a:t>
            </a:r>
            <a:r>
              <a:rPr lang="tr-TR" dirty="0" err="1">
                <a:solidFill>
                  <a:srgbClr val="CC00CC"/>
                </a:solidFill>
                <a:latin typeface="Calibri" panose="020F0502020204030204" pitchFamily="34" charset="0"/>
              </a:rPr>
              <a:t>boring</a:t>
            </a:r>
            <a:r>
              <a:rPr lang="tr-TR" dirty="0">
                <a:solidFill>
                  <a:srgbClr val="CC00CC"/>
                </a:solidFill>
                <a:latin typeface="Calibri" panose="020F0502020204030204" pitchFamily="34" charset="0"/>
              </a:rPr>
              <a:t> </a:t>
            </a:r>
            <a:r>
              <a:rPr lang="tr-TR" dirty="0" err="1">
                <a:solidFill>
                  <a:srgbClr val="CC00CC"/>
                </a:solidFill>
                <a:latin typeface="Calibri" panose="020F0502020204030204" pitchFamily="34" charset="0"/>
              </a:rPr>
              <a:t>tasks</a:t>
            </a:r>
            <a:r>
              <a:rPr lang="tr-TR" dirty="0">
                <a:solidFill>
                  <a:srgbClr val="CC00CC"/>
                </a:solidFill>
                <a:latin typeface="Calibri" panose="020F0502020204030204" pitchFamily="34" charset="0"/>
                <a:sym typeface="Wingdings" panose="05000000000000000000" pitchFamily="2" charset="2"/>
              </a:rPr>
              <a:t></a:t>
            </a:r>
            <a:endParaRPr lang="tr-TR" dirty="0">
              <a:solidFill>
                <a:srgbClr val="CC00CC"/>
              </a:solidFill>
            </a:endParaRPr>
          </a:p>
        </p:txBody>
      </p:sp>
      <p:pic>
        <p:nvPicPr>
          <p:cNvPr id="13" name="Resim 12">
            <a:extLst>
              <a:ext uri="{FF2B5EF4-FFF2-40B4-BE49-F238E27FC236}">
                <a16:creationId xmlns:a16="http://schemas.microsoft.com/office/drawing/2014/main" id="{D47094C2-8712-4259-AFE3-F6D92F639924}"/>
              </a:ext>
            </a:extLst>
          </p:cNvPr>
          <p:cNvPicPr>
            <a:picLocks noChangeAspect="1"/>
          </p:cNvPicPr>
          <p:nvPr/>
        </p:nvPicPr>
        <p:blipFill rotWithShape="1">
          <a:blip r:embed="rId2">
            <a:extLst>
              <a:ext uri="{28A0092B-C50C-407E-A947-70E740481C1C}">
                <a14:useLocalDpi xmlns:a14="http://schemas.microsoft.com/office/drawing/2010/main" val="0"/>
              </a:ext>
            </a:extLst>
          </a:blip>
          <a:srcRect t="19760" r="1617" b="22785"/>
          <a:stretch/>
        </p:blipFill>
        <p:spPr>
          <a:xfrm>
            <a:off x="159925" y="2419056"/>
            <a:ext cx="4685506" cy="2736304"/>
          </a:xfrm>
          <a:prstGeom prst="rect">
            <a:avLst/>
          </a:prstGeom>
        </p:spPr>
      </p:pic>
      <p:pic>
        <p:nvPicPr>
          <p:cNvPr id="11" name="Resim 10">
            <a:extLst>
              <a:ext uri="{FF2B5EF4-FFF2-40B4-BE49-F238E27FC236}">
                <a16:creationId xmlns:a16="http://schemas.microsoft.com/office/drawing/2014/main" id="{F072715C-48D8-4457-A8B8-53106E8843F1}"/>
              </a:ext>
            </a:extLst>
          </p:cNvPr>
          <p:cNvPicPr>
            <a:picLocks noChangeAspect="1"/>
          </p:cNvPicPr>
          <p:nvPr/>
        </p:nvPicPr>
        <p:blipFill>
          <a:blip r:embed="rId3"/>
          <a:stretch>
            <a:fillRect/>
          </a:stretch>
        </p:blipFill>
        <p:spPr>
          <a:xfrm>
            <a:off x="4845431" y="2678967"/>
            <a:ext cx="3600450" cy="1266825"/>
          </a:xfrm>
          <a:prstGeom prst="rect">
            <a:avLst/>
          </a:prstGeom>
        </p:spPr>
      </p:pic>
      <p:grpSp>
        <p:nvGrpSpPr>
          <p:cNvPr id="19" name="Grup 18">
            <a:extLst>
              <a:ext uri="{FF2B5EF4-FFF2-40B4-BE49-F238E27FC236}">
                <a16:creationId xmlns:a16="http://schemas.microsoft.com/office/drawing/2014/main" id="{8F13BA0F-E4A5-481E-B565-6467315D82C4}"/>
              </a:ext>
            </a:extLst>
          </p:cNvPr>
          <p:cNvGrpSpPr/>
          <p:nvPr/>
        </p:nvGrpSpPr>
        <p:grpSpPr>
          <a:xfrm>
            <a:off x="7762903" y="3783312"/>
            <a:ext cx="2133600" cy="2561105"/>
            <a:chOff x="7762903" y="3783312"/>
            <a:chExt cx="2133600" cy="2561105"/>
          </a:xfrm>
        </p:grpSpPr>
        <p:pic>
          <p:nvPicPr>
            <p:cNvPr id="15" name="Resim 14">
              <a:extLst>
                <a:ext uri="{FF2B5EF4-FFF2-40B4-BE49-F238E27FC236}">
                  <a16:creationId xmlns:a16="http://schemas.microsoft.com/office/drawing/2014/main" id="{FFC6486D-56F1-4ED4-B806-67083422C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903" y="3783312"/>
              <a:ext cx="2133600" cy="2143125"/>
            </a:xfrm>
            <a:prstGeom prst="rect">
              <a:avLst/>
            </a:prstGeom>
          </p:spPr>
        </p:pic>
        <p:sp>
          <p:nvSpPr>
            <p:cNvPr id="16" name="Dikdörtgen 15">
              <a:extLst>
                <a:ext uri="{FF2B5EF4-FFF2-40B4-BE49-F238E27FC236}">
                  <a16:creationId xmlns:a16="http://schemas.microsoft.com/office/drawing/2014/main" id="{5C060CD0-6F8F-4006-91AD-C42DBB379944}"/>
                </a:ext>
              </a:extLst>
            </p:cNvPr>
            <p:cNvSpPr/>
            <p:nvPr/>
          </p:nvSpPr>
          <p:spPr>
            <a:xfrm>
              <a:off x="8123110" y="5759642"/>
              <a:ext cx="1718740" cy="584775"/>
            </a:xfrm>
            <a:prstGeom prst="rect">
              <a:avLst/>
            </a:prstGeom>
            <a:solidFill>
              <a:schemeClr val="bg1"/>
            </a:solidFill>
          </p:spPr>
          <p:txBody>
            <a:bodyPr wrap="none">
              <a:spAutoFit/>
            </a:bodyPr>
            <a:lstStyle/>
            <a:p>
              <a:r>
                <a:rPr lang="tr-TR" dirty="0" err="1">
                  <a:solidFill>
                    <a:srgbClr val="FF0000"/>
                  </a:solidFill>
                  <a:latin typeface="Calibri" panose="020F0502020204030204" pitchFamily="34" charset="0"/>
                </a:rPr>
                <a:t>Insomnia</a:t>
              </a:r>
              <a:endParaRPr lang="tr-TR" dirty="0">
                <a:solidFill>
                  <a:srgbClr val="FF0000"/>
                </a:solidFill>
              </a:endParaRPr>
            </a:p>
          </p:txBody>
        </p:sp>
      </p:grpSp>
      <p:grpSp>
        <p:nvGrpSpPr>
          <p:cNvPr id="17" name="Grup 16">
            <a:extLst>
              <a:ext uri="{FF2B5EF4-FFF2-40B4-BE49-F238E27FC236}">
                <a16:creationId xmlns:a16="http://schemas.microsoft.com/office/drawing/2014/main" id="{3C01A3CE-3B56-4B2E-A0B9-0520A7A6757C}"/>
              </a:ext>
            </a:extLst>
          </p:cNvPr>
          <p:cNvGrpSpPr/>
          <p:nvPr/>
        </p:nvGrpSpPr>
        <p:grpSpPr>
          <a:xfrm>
            <a:off x="4469904" y="4091363"/>
            <a:ext cx="3019805" cy="2596854"/>
            <a:chOff x="4469904" y="4091363"/>
            <a:chExt cx="3019805" cy="2596854"/>
          </a:xfrm>
        </p:grpSpPr>
        <p:pic>
          <p:nvPicPr>
            <p:cNvPr id="1030" name="Picture 6" descr="anorexia ile ilgili görsel sonucu">
              <a:hlinkClick r:id="rId5"/>
              <a:extLst>
                <a:ext uri="{FF2B5EF4-FFF2-40B4-BE49-F238E27FC236}">
                  <a16:creationId xmlns:a16="http://schemas.microsoft.com/office/drawing/2014/main" id="{27CB5BAB-D709-4F65-84D3-7EADA746F6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0952" y="4091363"/>
              <a:ext cx="2968757" cy="2226568"/>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17">
              <a:extLst>
                <a:ext uri="{FF2B5EF4-FFF2-40B4-BE49-F238E27FC236}">
                  <a16:creationId xmlns:a16="http://schemas.microsoft.com/office/drawing/2014/main" id="{CD85B2C1-89F7-492F-B4B7-392ABBA01226}"/>
                </a:ext>
              </a:extLst>
            </p:cNvPr>
            <p:cNvSpPr/>
            <p:nvPr/>
          </p:nvSpPr>
          <p:spPr>
            <a:xfrm>
              <a:off x="4469904" y="6103442"/>
              <a:ext cx="1618969" cy="584775"/>
            </a:xfrm>
            <a:prstGeom prst="rect">
              <a:avLst/>
            </a:prstGeom>
            <a:solidFill>
              <a:schemeClr val="bg1"/>
            </a:solidFill>
          </p:spPr>
          <p:txBody>
            <a:bodyPr wrap="none">
              <a:spAutoFit/>
            </a:bodyPr>
            <a:lstStyle/>
            <a:p>
              <a:r>
                <a:rPr lang="tr-TR" dirty="0" err="1">
                  <a:solidFill>
                    <a:srgbClr val="FF0000"/>
                  </a:solidFill>
                  <a:latin typeface="Calibri" panose="020F0502020204030204" pitchFamily="34" charset="0"/>
                </a:rPr>
                <a:t>anorexia</a:t>
              </a:r>
              <a:endParaRPr lang="tr-TR" dirty="0">
                <a:solidFill>
                  <a:srgbClr val="FF0000"/>
                </a:solidFill>
              </a:endParaRPr>
            </a:p>
          </p:txBody>
        </p:sp>
      </p:grpSp>
    </p:spTree>
    <p:extLst>
      <p:ext uri="{BB962C8B-B14F-4D97-AF65-F5344CB8AC3E}">
        <p14:creationId xmlns:p14="http://schemas.microsoft.com/office/powerpoint/2010/main" val="10064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500"/>
                                        <p:tgtEl>
                                          <p:spTgt spid="1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75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3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90"/>
                                          </p:val>
                                        </p:tav>
                                        <p:tav tm="100000">
                                          <p:val>
                                            <p:fltVal val="0"/>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C8CF4BD-AC3A-4B51-A0DB-6C3E7B1BEB94}"/>
              </a:ext>
            </a:extLst>
          </p:cNvPr>
          <p:cNvPicPr>
            <a:picLocks noChangeAspect="1"/>
          </p:cNvPicPr>
          <p:nvPr/>
        </p:nvPicPr>
        <p:blipFill rotWithShape="1">
          <a:blip r:embed="rId2">
            <a:extLst>
              <a:ext uri="{28A0092B-C50C-407E-A947-70E740481C1C}">
                <a14:useLocalDpi xmlns:a14="http://schemas.microsoft.com/office/drawing/2010/main" val="0"/>
              </a:ext>
            </a:extLst>
          </a:blip>
          <a:srcRect l="12649" t="27951" r="14515" b="14300"/>
          <a:stretch/>
        </p:blipFill>
        <p:spPr>
          <a:xfrm>
            <a:off x="6177136" y="2492896"/>
            <a:ext cx="2808312" cy="3960440"/>
          </a:xfrm>
          <a:prstGeom prst="rect">
            <a:avLst/>
          </a:prstGeom>
        </p:spPr>
      </p:pic>
      <p:pic>
        <p:nvPicPr>
          <p:cNvPr id="1026" name="Picture 2" descr="Image result for karteolol dam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39" y="1859526"/>
            <a:ext cx="3600398"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EF1EDCAF-39DB-46B7-8478-A38FD599BD6E}"/>
              </a:ext>
            </a:extLst>
          </p:cNvPr>
          <p:cNvSpPr txBox="1"/>
          <p:nvPr/>
        </p:nvSpPr>
        <p:spPr>
          <a:xfrm>
            <a:off x="488504" y="188640"/>
            <a:ext cx="8001678" cy="584775"/>
          </a:xfrm>
          <a:prstGeom prst="rect">
            <a:avLst/>
          </a:prstGeom>
          <a:solidFill>
            <a:srgbClr val="00B050"/>
          </a:solidFill>
          <a:effectLst>
            <a:glow rad="63500">
              <a:schemeClr val="accent2">
                <a:satMod val="175000"/>
                <a:alpha val="40000"/>
              </a:schemeClr>
            </a:glow>
          </a:effectLst>
        </p:spPr>
        <p:txBody>
          <a:bodyPr wrap="none" rtlCol="0">
            <a:spAutoFit/>
          </a:bodyPr>
          <a:lstStyle/>
          <a:p>
            <a:pPr algn="l"/>
            <a:r>
              <a:rPr lang="tr-TR" spc="300" dirty="0">
                <a:solidFill>
                  <a:schemeClr val="bg1"/>
                </a:solidFill>
                <a:latin typeface="Calibri" panose="020F0502020204030204" pitchFamily="34" charset="0"/>
              </a:rPr>
              <a:t>THERAPEUTIC USES OF BETA-BLOCKERS</a:t>
            </a:r>
          </a:p>
        </p:txBody>
      </p:sp>
    </p:spTree>
    <p:extLst>
      <p:ext uri="{BB962C8B-B14F-4D97-AF65-F5344CB8AC3E}">
        <p14:creationId xmlns:p14="http://schemas.microsoft.com/office/powerpoint/2010/main" val="1352701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C8CF4BD-AC3A-4B51-A0DB-6C3E7B1BEB94}"/>
              </a:ext>
            </a:extLst>
          </p:cNvPr>
          <p:cNvPicPr>
            <a:picLocks noChangeAspect="1"/>
          </p:cNvPicPr>
          <p:nvPr/>
        </p:nvPicPr>
        <p:blipFill rotWithShape="1">
          <a:blip r:embed="rId2">
            <a:extLst>
              <a:ext uri="{28A0092B-C50C-407E-A947-70E740481C1C}">
                <a14:useLocalDpi xmlns:a14="http://schemas.microsoft.com/office/drawing/2010/main" val="0"/>
              </a:ext>
            </a:extLst>
          </a:blip>
          <a:srcRect l="12649" t="27951" r="14515" b="14300"/>
          <a:stretch/>
        </p:blipFill>
        <p:spPr>
          <a:xfrm>
            <a:off x="6177136" y="2492896"/>
            <a:ext cx="2808312" cy="3960440"/>
          </a:xfrm>
          <a:prstGeom prst="rect">
            <a:avLst/>
          </a:prstGeom>
        </p:spPr>
      </p:pic>
      <p:pic>
        <p:nvPicPr>
          <p:cNvPr id="2" name="Resim 1"/>
          <p:cNvPicPr>
            <a:picLocks noChangeAspect="1"/>
          </p:cNvPicPr>
          <p:nvPr/>
        </p:nvPicPr>
        <p:blipFill>
          <a:blip r:embed="rId3"/>
          <a:stretch>
            <a:fillRect/>
          </a:stretch>
        </p:blipFill>
        <p:spPr>
          <a:xfrm>
            <a:off x="704528" y="188640"/>
            <a:ext cx="5391150" cy="5857875"/>
          </a:xfrm>
          <a:prstGeom prst="rect">
            <a:avLst/>
          </a:prstGeom>
        </p:spPr>
      </p:pic>
    </p:spTree>
    <p:extLst>
      <p:ext uri="{BB962C8B-B14F-4D97-AF65-F5344CB8AC3E}">
        <p14:creationId xmlns:p14="http://schemas.microsoft.com/office/powerpoint/2010/main" val="19287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71BF10C-8C26-4987-BD42-317056FDC340}"/>
              </a:ext>
            </a:extLst>
          </p:cNvPr>
          <p:cNvSpPr txBox="1"/>
          <p:nvPr/>
        </p:nvSpPr>
        <p:spPr>
          <a:xfrm>
            <a:off x="212009" y="1619"/>
            <a:ext cx="9505056" cy="1446550"/>
          </a:xfrm>
          <a:prstGeom prst="rect">
            <a:avLst/>
          </a:prstGeom>
          <a:solidFill>
            <a:srgbClr val="FF00FF"/>
          </a:solidFill>
        </p:spPr>
        <p:txBody>
          <a:bodyPr wrap="square" rtlCol="0">
            <a:spAutoFit/>
          </a:bodyPr>
          <a:lstStyle/>
          <a:p>
            <a:pPr algn="ctr"/>
            <a:r>
              <a:rPr lang="tr-TR" sz="4400" b="1" dirty="0" err="1">
                <a:solidFill>
                  <a:srgbClr val="FFFF00"/>
                </a:solidFill>
                <a:latin typeface="Calibri" panose="020F0502020204030204" pitchFamily="34" charset="0"/>
              </a:rPr>
              <a:t>We</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know</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the</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effects</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that</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brought</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about</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by</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individual</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adrenergic</a:t>
            </a:r>
            <a:r>
              <a:rPr lang="tr-TR" sz="4400" b="1" dirty="0">
                <a:solidFill>
                  <a:srgbClr val="FFFF00"/>
                </a:solidFill>
                <a:latin typeface="Calibri" panose="020F0502020204030204" pitchFamily="34" charset="0"/>
              </a:rPr>
              <a:t> </a:t>
            </a:r>
            <a:r>
              <a:rPr lang="tr-TR" sz="4400" b="1" dirty="0" err="1">
                <a:solidFill>
                  <a:srgbClr val="FFFF00"/>
                </a:solidFill>
                <a:latin typeface="Calibri" panose="020F0502020204030204" pitchFamily="34" charset="0"/>
              </a:rPr>
              <a:t>receptors</a:t>
            </a:r>
            <a:r>
              <a:rPr lang="tr-TR" sz="4400" b="1" dirty="0">
                <a:solidFill>
                  <a:srgbClr val="FFFF00"/>
                </a:solidFill>
                <a:latin typeface="Calibri" panose="020F0502020204030204" pitchFamily="34" charset="0"/>
              </a:rPr>
              <a:t> </a:t>
            </a:r>
            <a:endParaRPr lang="tr-TR" sz="4400" b="1" dirty="0">
              <a:solidFill>
                <a:srgbClr val="00B0F0"/>
              </a:solidFill>
              <a:latin typeface="Calibri" panose="020F0502020204030204" pitchFamily="34" charset="0"/>
            </a:endParaRPr>
          </a:p>
        </p:txBody>
      </p:sp>
      <p:pic>
        <p:nvPicPr>
          <p:cNvPr id="5" name="Resim 4">
            <a:extLst>
              <a:ext uri="{FF2B5EF4-FFF2-40B4-BE49-F238E27FC236}">
                <a16:creationId xmlns:a16="http://schemas.microsoft.com/office/drawing/2014/main" id="{CE4E7687-FCBA-47D1-9A45-8111E87D53D5}"/>
              </a:ext>
            </a:extLst>
          </p:cNvPr>
          <p:cNvPicPr>
            <a:picLocks noChangeAspect="1"/>
          </p:cNvPicPr>
          <p:nvPr/>
        </p:nvPicPr>
        <p:blipFill rotWithShape="1">
          <a:blip r:embed="rId2">
            <a:extLst>
              <a:ext uri="{28A0092B-C50C-407E-A947-70E740481C1C}">
                <a14:useLocalDpi xmlns:a14="http://schemas.microsoft.com/office/drawing/2010/main" val="0"/>
              </a:ext>
            </a:extLst>
          </a:blip>
          <a:srcRect l="61849" t="6197" r="1861" b="1074"/>
          <a:stretch/>
        </p:blipFill>
        <p:spPr>
          <a:xfrm>
            <a:off x="848544" y="1436797"/>
            <a:ext cx="2808312" cy="5387596"/>
          </a:xfrm>
          <a:prstGeom prst="rect">
            <a:avLst/>
          </a:prstGeom>
        </p:spPr>
      </p:pic>
      <p:sp>
        <p:nvSpPr>
          <p:cNvPr id="6" name="Metin kutusu 5">
            <a:extLst>
              <a:ext uri="{FF2B5EF4-FFF2-40B4-BE49-F238E27FC236}">
                <a16:creationId xmlns:a16="http://schemas.microsoft.com/office/drawing/2014/main" id="{D6095F02-AC09-41BE-9C98-2FF468E09C1D}"/>
              </a:ext>
            </a:extLst>
          </p:cNvPr>
          <p:cNvSpPr txBox="1"/>
          <p:nvPr/>
        </p:nvSpPr>
        <p:spPr>
          <a:xfrm flipH="1">
            <a:off x="4376936" y="2924944"/>
            <a:ext cx="4288701" cy="1754326"/>
          </a:xfrm>
          <a:prstGeom prst="rect">
            <a:avLst/>
          </a:prstGeom>
          <a:noFill/>
        </p:spPr>
        <p:txBody>
          <a:bodyPr wrap="square" rtlCol="0">
            <a:spAutoFit/>
          </a:bodyPr>
          <a:lstStyle/>
          <a:p>
            <a:r>
              <a:rPr lang="tr-TR" sz="5400" dirty="0">
                <a:solidFill>
                  <a:srgbClr val="FF00FF"/>
                </a:solidFill>
                <a:effectLst>
                  <a:outerShdw blurRad="38100" dist="38100" dir="2700000" algn="tl">
                    <a:srgbClr val="000000">
                      <a:alpha val="43137"/>
                    </a:srgbClr>
                  </a:outerShdw>
                </a:effectLst>
                <a:latin typeface="Calibri" panose="020F0502020204030204" pitchFamily="34" charset="0"/>
              </a:rPr>
              <a:t>Direct </a:t>
            </a:r>
            <a:r>
              <a:rPr lang="tr-TR" sz="5400" dirty="0" err="1">
                <a:solidFill>
                  <a:srgbClr val="FF00FF"/>
                </a:solidFill>
                <a:effectLst>
                  <a:outerShdw blurRad="38100" dist="38100" dir="2700000" algn="tl">
                    <a:srgbClr val="000000">
                      <a:alpha val="43137"/>
                    </a:srgbClr>
                  </a:outerShdw>
                </a:effectLst>
                <a:latin typeface="Calibri" panose="020F0502020204030204" pitchFamily="34" charset="0"/>
              </a:rPr>
              <a:t>vs</a:t>
            </a:r>
            <a:r>
              <a:rPr lang="tr-TR" sz="5400" dirty="0">
                <a:solidFill>
                  <a:srgbClr val="FF00FF"/>
                </a:solidFill>
                <a:effectLst>
                  <a:outerShdw blurRad="38100" dist="38100" dir="2700000" algn="tl">
                    <a:srgbClr val="000000">
                      <a:alpha val="43137"/>
                    </a:srgbClr>
                  </a:outerShdw>
                </a:effectLst>
                <a:latin typeface="Calibri" panose="020F0502020204030204" pitchFamily="34" charset="0"/>
              </a:rPr>
              <a:t> </a:t>
            </a:r>
            <a:r>
              <a:rPr lang="tr-TR" sz="5400" dirty="0" err="1">
                <a:solidFill>
                  <a:srgbClr val="FF00FF"/>
                </a:solidFill>
                <a:effectLst>
                  <a:outerShdw blurRad="38100" dist="38100" dir="2700000" algn="tl">
                    <a:srgbClr val="000000">
                      <a:alpha val="43137"/>
                    </a:srgbClr>
                  </a:outerShdw>
                </a:effectLst>
                <a:latin typeface="Calibri" panose="020F0502020204030204" pitchFamily="34" charset="0"/>
              </a:rPr>
              <a:t>Indirect</a:t>
            </a:r>
            <a:r>
              <a:rPr lang="tr-TR" sz="5400" dirty="0">
                <a:solidFill>
                  <a:srgbClr val="FF00FF"/>
                </a:solidFill>
                <a:effectLst>
                  <a:outerShdw blurRad="38100" dist="38100" dir="2700000" algn="tl">
                    <a:srgbClr val="000000">
                      <a:alpha val="43137"/>
                    </a:srgbClr>
                  </a:outerShdw>
                </a:effectLst>
                <a:latin typeface="Calibri" panose="020F0502020204030204" pitchFamily="34" charset="0"/>
              </a:rPr>
              <a:t> </a:t>
            </a:r>
            <a:r>
              <a:rPr lang="tr-TR" sz="5400" dirty="0" err="1">
                <a:solidFill>
                  <a:srgbClr val="FF00FF"/>
                </a:solidFill>
                <a:effectLst>
                  <a:outerShdw blurRad="38100" dist="38100" dir="2700000" algn="tl">
                    <a:srgbClr val="000000">
                      <a:alpha val="43137"/>
                    </a:srgbClr>
                  </a:outerShdw>
                </a:effectLst>
                <a:latin typeface="Calibri" panose="020F0502020204030204" pitchFamily="34" charset="0"/>
              </a:rPr>
              <a:t>Acting</a:t>
            </a:r>
            <a:r>
              <a:rPr lang="tr-TR" sz="5400" dirty="0">
                <a:solidFill>
                  <a:srgbClr val="FF00FF"/>
                </a:solidFill>
                <a:effectLst>
                  <a:outerShdw blurRad="38100" dist="38100" dir="2700000" algn="tl">
                    <a:srgbClr val="000000">
                      <a:alpha val="43137"/>
                    </a:srgbClr>
                  </a:outerShdw>
                </a:effectLst>
                <a:latin typeface="Calibri" panose="020F0502020204030204" pitchFamily="34" charset="0"/>
              </a:rPr>
              <a:t> </a:t>
            </a:r>
          </a:p>
        </p:txBody>
      </p:sp>
      <p:cxnSp>
        <p:nvCxnSpPr>
          <p:cNvPr id="8" name="Düz Ok Bağlayıcısı 7">
            <a:extLst>
              <a:ext uri="{FF2B5EF4-FFF2-40B4-BE49-F238E27FC236}">
                <a16:creationId xmlns:a16="http://schemas.microsoft.com/office/drawing/2014/main" id="{686525E6-D2A3-4A80-9C99-62CE3A0E9DE4}"/>
              </a:ext>
            </a:extLst>
          </p:cNvPr>
          <p:cNvCxnSpPr/>
          <p:nvPr/>
        </p:nvCxnSpPr>
        <p:spPr bwMode="auto">
          <a:xfrm flipH="1">
            <a:off x="2864768" y="1916832"/>
            <a:ext cx="1944216"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9" name="Düz Ok Bağlayıcısı 8">
            <a:extLst>
              <a:ext uri="{FF2B5EF4-FFF2-40B4-BE49-F238E27FC236}">
                <a16:creationId xmlns:a16="http://schemas.microsoft.com/office/drawing/2014/main" id="{3618B606-4B43-48BB-9675-0E7F5792F4F3}"/>
              </a:ext>
            </a:extLst>
          </p:cNvPr>
          <p:cNvCxnSpPr>
            <a:cxnSpLocks/>
          </p:cNvCxnSpPr>
          <p:nvPr/>
        </p:nvCxnSpPr>
        <p:spPr bwMode="auto">
          <a:xfrm flipH="1">
            <a:off x="3469845" y="1916832"/>
            <a:ext cx="1304528" cy="2061363"/>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7070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D4A6BF46-A35A-4513-BFEF-207E2C89EE3D}"/>
              </a:ext>
            </a:extLst>
          </p:cNvPr>
          <p:cNvSpPr txBox="1"/>
          <p:nvPr/>
        </p:nvSpPr>
        <p:spPr>
          <a:xfrm>
            <a:off x="344488" y="74066"/>
            <a:ext cx="72008" cy="6186309"/>
          </a:xfrm>
          <a:prstGeom prst="rect">
            <a:avLst/>
          </a:prstGeom>
          <a:noFill/>
        </p:spPr>
        <p:txBody>
          <a:bodyPr wrap="square" rtlCol="0">
            <a:spAutoFit/>
          </a:bodyPr>
          <a:lstStyle/>
          <a:p>
            <a:pPr algn="l"/>
            <a:r>
              <a:rPr lang="tr-TR" sz="4400" dirty="0" err="1">
                <a:solidFill>
                  <a:srgbClr val="FF00FF"/>
                </a:solidFill>
                <a:effectLst>
                  <a:outerShdw blurRad="38100" dist="38100" dir="2700000" algn="tl">
                    <a:srgbClr val="000000">
                      <a:alpha val="43137"/>
                    </a:srgbClr>
                  </a:outerShdw>
                </a:effectLst>
                <a:latin typeface="Calibri" panose="020F0502020204030204" pitchFamily="34" charset="0"/>
              </a:rPr>
              <a:t>Ephedrine</a:t>
            </a:r>
            <a:endParaRPr lang="tr-TR" sz="4400" dirty="0">
              <a:solidFill>
                <a:srgbClr val="FF00FF"/>
              </a:solidFill>
              <a:effectLst>
                <a:outerShdw blurRad="38100" dist="38100" dir="2700000" algn="tl">
                  <a:srgbClr val="000000">
                    <a:alpha val="43137"/>
                  </a:srgbClr>
                </a:outerShdw>
              </a:effectLst>
              <a:latin typeface="Calibri" panose="020F0502020204030204" pitchFamily="34" charset="0"/>
            </a:endParaRPr>
          </a:p>
        </p:txBody>
      </p:sp>
      <p:pic>
        <p:nvPicPr>
          <p:cNvPr id="10" name="Resim 9">
            <a:extLst>
              <a:ext uri="{FF2B5EF4-FFF2-40B4-BE49-F238E27FC236}">
                <a16:creationId xmlns:a16="http://schemas.microsoft.com/office/drawing/2014/main" id="{46867340-57D7-4E6C-AB0A-1944B5D97A88}"/>
              </a:ext>
            </a:extLst>
          </p:cNvPr>
          <p:cNvPicPr>
            <a:picLocks noChangeAspect="1"/>
          </p:cNvPicPr>
          <p:nvPr/>
        </p:nvPicPr>
        <p:blipFill rotWithShape="1">
          <a:blip r:embed="rId2">
            <a:extLst>
              <a:ext uri="{28A0092B-C50C-407E-A947-70E740481C1C}">
                <a14:useLocalDpi xmlns:a14="http://schemas.microsoft.com/office/drawing/2010/main" val="0"/>
              </a:ext>
            </a:extLst>
          </a:blip>
          <a:srcRect t="21651" r="3800"/>
          <a:stretch/>
        </p:blipFill>
        <p:spPr>
          <a:xfrm>
            <a:off x="3086211" y="1484784"/>
            <a:ext cx="6597352" cy="5373216"/>
          </a:xfrm>
          <a:prstGeom prst="rect">
            <a:avLst/>
          </a:prstGeom>
        </p:spPr>
      </p:pic>
      <p:sp>
        <p:nvSpPr>
          <p:cNvPr id="8" name="Metin kutusu 7">
            <a:extLst>
              <a:ext uri="{FF2B5EF4-FFF2-40B4-BE49-F238E27FC236}">
                <a16:creationId xmlns:a16="http://schemas.microsoft.com/office/drawing/2014/main" id="{4E897698-A7FE-45C9-803D-7AFA1C58C46A}"/>
              </a:ext>
            </a:extLst>
          </p:cNvPr>
          <p:cNvSpPr txBox="1"/>
          <p:nvPr/>
        </p:nvSpPr>
        <p:spPr>
          <a:xfrm>
            <a:off x="848544" y="188640"/>
            <a:ext cx="9186939" cy="3724096"/>
          </a:xfrm>
          <a:prstGeom prst="rect">
            <a:avLst/>
          </a:prstGeom>
          <a:solidFill>
            <a:schemeClr val="bg1"/>
          </a:solidFill>
        </p:spPr>
        <p:txBody>
          <a:bodyPr wrap="none" rtlCol="0">
            <a:spAutoFit/>
          </a:bodyPr>
          <a:lstStyle/>
          <a:p>
            <a:pPr marL="457200" indent="-457200" algn="l">
              <a:buFont typeface="Arial" panose="020B0604020202020204" pitchFamily="34" charset="0"/>
              <a:buChar char="•"/>
            </a:pPr>
            <a:r>
              <a:rPr lang="tr-TR" sz="4400" u="sng" dirty="0">
                <a:solidFill>
                  <a:schemeClr val="tx1">
                    <a:lumMod val="95000"/>
                    <a:lumOff val="5000"/>
                  </a:schemeClr>
                </a:solidFill>
                <a:latin typeface="Calibri" panose="020F0502020204030204" pitchFamily="34" charset="0"/>
              </a:rPr>
              <a:t>Mixed-</a:t>
            </a:r>
            <a:r>
              <a:rPr lang="tr-TR" sz="4400" u="sng" dirty="0" err="1">
                <a:solidFill>
                  <a:schemeClr val="tx1">
                    <a:lumMod val="95000"/>
                    <a:lumOff val="5000"/>
                  </a:schemeClr>
                </a:solidFill>
                <a:latin typeface="Calibri" panose="020F0502020204030204" pitchFamily="34" charset="0"/>
              </a:rPr>
              <a:t>acting</a:t>
            </a:r>
            <a:r>
              <a:rPr lang="tr-TR" sz="4400" u="sng" dirty="0">
                <a:solidFill>
                  <a:schemeClr val="tx1">
                    <a:lumMod val="95000"/>
                    <a:lumOff val="5000"/>
                  </a:schemeClr>
                </a:solidFill>
                <a:latin typeface="Calibri" panose="020F0502020204030204" pitchFamily="34" charset="0"/>
              </a:rPr>
              <a:t> </a:t>
            </a:r>
            <a:r>
              <a:rPr lang="tr-TR" sz="4400" u="sng" dirty="0" err="1">
                <a:solidFill>
                  <a:schemeClr val="tx1">
                    <a:lumMod val="95000"/>
                    <a:lumOff val="5000"/>
                  </a:schemeClr>
                </a:solidFill>
                <a:latin typeface="Calibri" panose="020F0502020204030204" pitchFamily="34" charset="0"/>
              </a:rPr>
              <a:t>sympathomimetic</a:t>
            </a:r>
            <a:endParaRPr lang="tr-TR" sz="4400" u="sng" dirty="0">
              <a:solidFill>
                <a:schemeClr val="tx1">
                  <a:lumMod val="95000"/>
                  <a:lumOff val="5000"/>
                </a:schemeClr>
              </a:solidFill>
              <a:latin typeface="Calibri" panose="020F0502020204030204" pitchFamily="34" charset="0"/>
            </a:endParaRPr>
          </a:p>
          <a:p>
            <a:pPr marL="457200" indent="-457200" algn="l">
              <a:buFont typeface="Arial" panose="020B0604020202020204" pitchFamily="34" charset="0"/>
              <a:buChar char="•"/>
            </a:pPr>
            <a:r>
              <a:rPr lang="tr-TR" dirty="0">
                <a:solidFill>
                  <a:schemeClr val="tx1">
                    <a:lumMod val="95000"/>
                    <a:lumOff val="5000"/>
                  </a:schemeClr>
                </a:solidFill>
                <a:latin typeface="Calibri" panose="020F0502020204030204" pitchFamily="34" charset="0"/>
              </a:rPr>
              <a:t>Has </a:t>
            </a:r>
            <a:r>
              <a:rPr lang="tr-TR" dirty="0" err="1">
                <a:solidFill>
                  <a:schemeClr val="tx1">
                    <a:lumMod val="95000"/>
                    <a:lumOff val="5000"/>
                  </a:schemeClr>
                </a:solidFill>
                <a:latin typeface="Calibri" panose="020F0502020204030204" pitchFamily="34" charset="0"/>
              </a:rPr>
              <a:t>been</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used</a:t>
            </a:r>
            <a:r>
              <a:rPr lang="tr-TR" dirty="0">
                <a:solidFill>
                  <a:schemeClr val="tx1">
                    <a:lumMod val="95000"/>
                    <a:lumOff val="5000"/>
                  </a:schemeClr>
                </a:solidFill>
                <a:latin typeface="Calibri" panose="020F0502020204030204" pitchFamily="34" charset="0"/>
              </a:rPr>
              <a:t> in </a:t>
            </a:r>
            <a:r>
              <a:rPr lang="tr-TR" dirty="0" err="1">
                <a:solidFill>
                  <a:schemeClr val="tx1">
                    <a:lumMod val="95000"/>
                    <a:lumOff val="5000"/>
                  </a:schemeClr>
                </a:solidFill>
                <a:latin typeface="Calibri" panose="020F0502020204030204" pitchFamily="34" charset="0"/>
              </a:rPr>
              <a:t>China</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for</a:t>
            </a:r>
            <a:r>
              <a:rPr lang="tr-TR" dirty="0">
                <a:solidFill>
                  <a:schemeClr val="tx1">
                    <a:lumMod val="95000"/>
                    <a:lumOff val="5000"/>
                  </a:schemeClr>
                </a:solidFill>
                <a:latin typeface="Calibri" panose="020F0502020204030204" pitchFamily="34" charset="0"/>
              </a:rPr>
              <a:t> &gt; 2000 </a:t>
            </a:r>
            <a:r>
              <a:rPr lang="tr-TR" dirty="0" err="1">
                <a:solidFill>
                  <a:schemeClr val="tx1">
                    <a:lumMod val="95000"/>
                    <a:lumOff val="5000"/>
                  </a:schemeClr>
                </a:solidFill>
                <a:latin typeface="Calibri" panose="020F0502020204030204" pitchFamily="34" charset="0"/>
              </a:rPr>
              <a:t>years</a:t>
            </a:r>
            <a:r>
              <a:rPr lang="tr-TR" dirty="0">
                <a:solidFill>
                  <a:schemeClr val="tx1">
                    <a:lumMod val="95000"/>
                    <a:lumOff val="5000"/>
                  </a:schemeClr>
                </a:solidFill>
                <a:latin typeface="Calibri" panose="020F0502020204030204" pitchFamily="34" charset="0"/>
              </a:rPr>
              <a:t>!!</a:t>
            </a:r>
          </a:p>
          <a:p>
            <a:pPr marL="457200" indent="-457200" algn="l">
              <a:buFont typeface="Arial" panose="020B0604020202020204" pitchFamily="34" charset="0"/>
              <a:buChar char="•"/>
            </a:pPr>
            <a:r>
              <a:rPr lang="tr-TR" u="sng" dirty="0" err="1">
                <a:solidFill>
                  <a:schemeClr val="tx1">
                    <a:lumMod val="95000"/>
                    <a:lumOff val="5000"/>
                  </a:schemeClr>
                </a:solidFill>
                <a:latin typeface="Calibri" panose="020F0502020204030204" pitchFamily="34" charset="0"/>
              </a:rPr>
              <a:t>Noncatecholamine</a:t>
            </a:r>
            <a:r>
              <a:rPr lang="tr-TR" u="sng" dirty="0">
                <a:solidFill>
                  <a:schemeClr val="tx1">
                    <a:lumMod val="95000"/>
                    <a:lumOff val="5000"/>
                  </a:schemeClr>
                </a:solidFill>
                <a:latin typeface="Calibri" panose="020F0502020204030204" pitchFamily="34" charset="0"/>
              </a:rPr>
              <a:t> = </a:t>
            </a:r>
            <a:r>
              <a:rPr lang="tr-TR" u="sng" dirty="0" err="1">
                <a:solidFill>
                  <a:schemeClr val="tx1">
                    <a:lumMod val="95000"/>
                    <a:lumOff val="5000"/>
                  </a:schemeClr>
                </a:solidFill>
                <a:latin typeface="Calibri" panose="020F0502020204030204" pitchFamily="34" charset="0"/>
              </a:rPr>
              <a:t>enters</a:t>
            </a:r>
            <a:r>
              <a:rPr lang="tr-TR" u="sng" dirty="0">
                <a:solidFill>
                  <a:schemeClr val="tx1">
                    <a:lumMod val="95000"/>
                    <a:lumOff val="5000"/>
                  </a:schemeClr>
                </a:solidFill>
                <a:latin typeface="Calibri" panose="020F0502020204030204" pitchFamily="34" charset="0"/>
              </a:rPr>
              <a:t> CNS</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long</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duration</a:t>
            </a:r>
            <a:r>
              <a:rPr lang="tr-TR" dirty="0">
                <a:solidFill>
                  <a:schemeClr val="tx1">
                    <a:lumMod val="95000"/>
                    <a:lumOff val="5000"/>
                  </a:schemeClr>
                </a:solidFill>
                <a:latin typeface="Calibri" panose="020F0502020204030204" pitchFamily="34" charset="0"/>
              </a:rPr>
              <a:t> </a:t>
            </a:r>
          </a:p>
          <a:p>
            <a:pPr algn="l"/>
            <a:r>
              <a:rPr lang="tr-TR" dirty="0">
                <a:solidFill>
                  <a:schemeClr val="tx1">
                    <a:lumMod val="95000"/>
                    <a:lumOff val="5000"/>
                  </a:schemeClr>
                </a:solidFill>
                <a:latin typeface="Calibri" panose="020F0502020204030204" pitchFamily="34" charset="0"/>
              </a:rPr>
              <a:t>of </a:t>
            </a:r>
            <a:r>
              <a:rPr lang="tr-TR" dirty="0" err="1">
                <a:solidFill>
                  <a:schemeClr val="tx1">
                    <a:lumMod val="95000"/>
                    <a:lumOff val="5000"/>
                  </a:schemeClr>
                </a:solidFill>
                <a:latin typeface="Calibri" panose="020F0502020204030204" pitchFamily="34" charset="0"/>
              </a:rPr>
              <a:t>action</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abused</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by</a:t>
            </a:r>
            <a:r>
              <a:rPr lang="tr-TR" dirty="0">
                <a:solidFill>
                  <a:schemeClr val="tx1">
                    <a:lumMod val="95000"/>
                    <a:lumOff val="5000"/>
                  </a:schemeClr>
                </a:solidFill>
                <a:latin typeface="Calibri" panose="020F0502020204030204" pitchFamily="34" charset="0"/>
              </a:rPr>
              <a:t> CNS-</a:t>
            </a:r>
            <a:r>
              <a:rPr lang="tr-TR" dirty="0" err="1">
                <a:solidFill>
                  <a:schemeClr val="tx1">
                    <a:lumMod val="95000"/>
                    <a:lumOff val="5000"/>
                  </a:schemeClr>
                </a:solidFill>
                <a:latin typeface="Calibri" panose="020F0502020204030204" pitchFamily="34" charset="0"/>
              </a:rPr>
              <a:t>stimulating</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effects</a:t>
            </a:r>
            <a:r>
              <a:rPr lang="tr-TR" dirty="0">
                <a:solidFill>
                  <a:schemeClr val="tx1">
                    <a:lumMod val="95000"/>
                    <a:lumOff val="5000"/>
                  </a:schemeClr>
                </a:solidFill>
                <a:latin typeface="Calibri" panose="020F0502020204030204" pitchFamily="34" charset="0"/>
              </a:rPr>
              <a:t>)</a:t>
            </a:r>
          </a:p>
          <a:p>
            <a:pPr marL="457200" indent="-457200" algn="l">
              <a:buFont typeface="Arial" panose="020B0604020202020204" pitchFamily="34" charset="0"/>
              <a:buChar char="•"/>
            </a:pPr>
            <a:r>
              <a:rPr lang="tr-TR" dirty="0" err="1">
                <a:solidFill>
                  <a:schemeClr val="tx1">
                    <a:lumMod val="95000"/>
                    <a:lumOff val="5000"/>
                  </a:schemeClr>
                </a:solidFill>
                <a:latin typeface="Calibri" panose="020F0502020204030204" pitchFamily="34" charset="0"/>
              </a:rPr>
              <a:t>Bronchodilator</a:t>
            </a:r>
            <a:r>
              <a:rPr lang="tr-TR" dirty="0">
                <a:solidFill>
                  <a:schemeClr val="tx1">
                    <a:lumMod val="95000"/>
                    <a:lumOff val="5000"/>
                  </a:schemeClr>
                </a:solidFill>
                <a:latin typeface="Calibri" panose="020F0502020204030204" pitchFamily="34" charset="0"/>
              </a:rPr>
              <a:t> </a:t>
            </a:r>
          </a:p>
          <a:p>
            <a:pPr algn="l"/>
            <a:r>
              <a:rPr lang="tr-TR" dirty="0">
                <a:solidFill>
                  <a:schemeClr val="tx1">
                    <a:lumMod val="95000"/>
                    <a:lumOff val="5000"/>
                  </a:schemeClr>
                </a:solidFill>
                <a:latin typeface="Calibri" panose="020F0502020204030204" pitchFamily="34" charset="0"/>
              </a:rPr>
              <a:t>					</a:t>
            </a:r>
            <a:r>
              <a:rPr lang="tr-TR" dirty="0" smtClean="0">
                <a:solidFill>
                  <a:schemeClr val="tx1">
                    <a:lumMod val="95000"/>
                    <a:lumOff val="5000"/>
                  </a:schemeClr>
                </a:solidFill>
                <a:latin typeface="Calibri" panose="020F0502020204030204" pitchFamily="34" charset="0"/>
              </a:rPr>
              <a:t>(ALSO; </a:t>
            </a:r>
            <a:r>
              <a:rPr lang="tr-TR" i="1" u="sng" dirty="0" err="1" smtClean="0">
                <a:solidFill>
                  <a:schemeClr val="tx1">
                    <a:lumMod val="95000"/>
                    <a:lumOff val="5000"/>
                  </a:schemeClr>
                </a:solidFill>
                <a:latin typeface="Calibri" panose="020F0502020204030204" pitchFamily="34" charset="0"/>
              </a:rPr>
              <a:t>appetite</a:t>
            </a:r>
            <a:r>
              <a:rPr lang="tr-TR" i="1" u="sng" dirty="0" smtClean="0">
                <a:solidFill>
                  <a:schemeClr val="tx1">
                    <a:lumMod val="95000"/>
                    <a:lumOff val="5000"/>
                  </a:schemeClr>
                </a:solidFill>
                <a:latin typeface="Calibri" panose="020F0502020204030204" pitchFamily="34" charset="0"/>
              </a:rPr>
              <a:t> </a:t>
            </a:r>
            <a:r>
              <a:rPr lang="tr-TR" i="1" u="sng" dirty="0" err="1">
                <a:solidFill>
                  <a:schemeClr val="tx1">
                    <a:lumMod val="95000"/>
                    <a:lumOff val="5000"/>
                  </a:schemeClr>
                </a:solidFill>
                <a:latin typeface="Calibri" panose="020F0502020204030204" pitchFamily="34" charset="0"/>
              </a:rPr>
              <a:t>supresser</a:t>
            </a:r>
            <a:r>
              <a:rPr lang="tr-TR" dirty="0">
                <a:solidFill>
                  <a:schemeClr val="tx1">
                    <a:lumMod val="95000"/>
                    <a:lumOff val="5000"/>
                  </a:schemeClr>
                </a:solidFill>
                <a:latin typeface="Calibri" panose="020F0502020204030204" pitchFamily="34" charset="0"/>
              </a:rPr>
              <a:t>)</a:t>
            </a:r>
          </a:p>
          <a:p>
            <a:pPr algn="l"/>
            <a:endParaRPr lang="tr-TR" dirty="0">
              <a:solidFill>
                <a:schemeClr val="tx1">
                  <a:lumMod val="95000"/>
                  <a:lumOff val="5000"/>
                </a:schemeClr>
              </a:solidFill>
              <a:latin typeface="Calibri" panose="020F0502020204030204" pitchFamily="34" charset="0"/>
            </a:endParaRPr>
          </a:p>
        </p:txBody>
      </p:sp>
      <p:pic>
        <p:nvPicPr>
          <p:cNvPr id="12" name="Resim 11">
            <a:extLst>
              <a:ext uri="{FF2B5EF4-FFF2-40B4-BE49-F238E27FC236}">
                <a16:creationId xmlns:a16="http://schemas.microsoft.com/office/drawing/2014/main" id="{EC4D8CCF-6814-4063-A243-E722A3443B05}"/>
              </a:ext>
            </a:extLst>
          </p:cNvPr>
          <p:cNvPicPr>
            <a:picLocks noChangeAspect="1"/>
          </p:cNvPicPr>
          <p:nvPr/>
        </p:nvPicPr>
        <p:blipFill rotWithShape="1">
          <a:blip r:embed="rId3">
            <a:extLst>
              <a:ext uri="{28A0092B-C50C-407E-A947-70E740481C1C}">
                <a14:useLocalDpi xmlns:a14="http://schemas.microsoft.com/office/drawing/2010/main" val="0"/>
              </a:ext>
            </a:extLst>
          </a:blip>
          <a:srcRect l="24632" r="24631"/>
          <a:stretch/>
        </p:blipFill>
        <p:spPr>
          <a:xfrm>
            <a:off x="1136576" y="2996952"/>
            <a:ext cx="2880320" cy="3781425"/>
          </a:xfrm>
          <a:prstGeom prst="rect">
            <a:avLst/>
          </a:prstGeom>
        </p:spPr>
      </p:pic>
    </p:spTree>
    <p:extLst>
      <p:ext uri="{BB962C8B-B14F-4D97-AF65-F5344CB8AC3E}">
        <p14:creationId xmlns:p14="http://schemas.microsoft.com/office/powerpoint/2010/main" val="403698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7EBB99B-267A-4EE5-B9BC-C566F9B37D0C}"/>
              </a:ext>
            </a:extLst>
          </p:cNvPr>
          <p:cNvSpPr txBox="1"/>
          <p:nvPr/>
        </p:nvSpPr>
        <p:spPr>
          <a:xfrm>
            <a:off x="1496616" y="188640"/>
            <a:ext cx="7168629" cy="584775"/>
          </a:xfrm>
          <a:prstGeom prst="rect">
            <a:avLst/>
          </a:prstGeom>
          <a:noFill/>
        </p:spPr>
        <p:txBody>
          <a:bodyPr wrap="none" rtlCol="0">
            <a:spAutoFit/>
          </a:bodyPr>
          <a:lstStyle/>
          <a:p>
            <a:pPr algn="l"/>
            <a:r>
              <a:rPr lang="tr-TR" spc="300" dirty="0" err="1">
                <a:solidFill>
                  <a:srgbClr val="CC00CC"/>
                </a:solidFill>
                <a:latin typeface="Calibri" panose="020F0502020204030204" pitchFamily="34" charset="0"/>
              </a:rPr>
              <a:t>Indirect-Acting</a:t>
            </a:r>
            <a:r>
              <a:rPr lang="tr-TR" spc="300" dirty="0">
                <a:solidFill>
                  <a:srgbClr val="CC00CC"/>
                </a:solidFill>
                <a:latin typeface="Calibri" panose="020F0502020204030204" pitchFamily="34" charset="0"/>
              </a:rPr>
              <a:t> </a:t>
            </a:r>
            <a:r>
              <a:rPr lang="tr-TR" spc="300" dirty="0" err="1">
                <a:solidFill>
                  <a:srgbClr val="CC00CC"/>
                </a:solidFill>
                <a:latin typeface="Calibri" panose="020F0502020204030204" pitchFamily="34" charset="0"/>
              </a:rPr>
              <a:t>Sympathomimetics</a:t>
            </a:r>
            <a:endParaRPr lang="tr-TR" spc="300" dirty="0">
              <a:solidFill>
                <a:srgbClr val="CC00CC"/>
              </a:solidFill>
              <a:latin typeface="Calibri" panose="020F0502020204030204" pitchFamily="34" charset="0"/>
            </a:endParaRPr>
          </a:p>
        </p:txBody>
      </p:sp>
      <p:sp>
        <p:nvSpPr>
          <p:cNvPr id="5" name="Metin kutusu 4">
            <a:extLst>
              <a:ext uri="{FF2B5EF4-FFF2-40B4-BE49-F238E27FC236}">
                <a16:creationId xmlns:a16="http://schemas.microsoft.com/office/drawing/2014/main" id="{F01366A9-9434-483D-9457-8C79E3345E6D}"/>
              </a:ext>
            </a:extLst>
          </p:cNvPr>
          <p:cNvSpPr txBox="1"/>
          <p:nvPr/>
        </p:nvSpPr>
        <p:spPr>
          <a:xfrm>
            <a:off x="416496" y="1196752"/>
            <a:ext cx="6072111" cy="1569660"/>
          </a:xfrm>
          <a:prstGeom prst="rect">
            <a:avLst/>
          </a:prstGeom>
          <a:solidFill>
            <a:schemeClr val="bg1"/>
          </a:solidFill>
        </p:spPr>
        <p:txBody>
          <a:bodyPr wrap="none" rtlCol="0">
            <a:spAutoFit/>
          </a:bodyPr>
          <a:lstStyle/>
          <a:p>
            <a:pPr algn="l"/>
            <a:r>
              <a:rPr lang="tr-TR" dirty="0">
                <a:solidFill>
                  <a:srgbClr val="FF00FF"/>
                </a:solidFill>
                <a:latin typeface="Calibri" panose="020F0502020204030204" pitchFamily="34" charset="0"/>
              </a:rPr>
              <a:t>I. </a:t>
            </a:r>
            <a:r>
              <a:rPr lang="tr-TR" dirty="0">
                <a:solidFill>
                  <a:schemeClr val="tx1">
                    <a:lumMod val="95000"/>
                    <a:lumOff val="5000"/>
                  </a:schemeClr>
                </a:solidFill>
                <a:latin typeface="Calibri" panose="020F0502020204030204" pitchFamily="34" charset="0"/>
              </a:rPr>
              <a:t>DISPLACERS, AMPHETAMINE-LIKE</a:t>
            </a:r>
          </a:p>
          <a:p>
            <a:pPr algn="l"/>
            <a:endParaRPr lang="tr-TR" dirty="0">
              <a:solidFill>
                <a:schemeClr val="tx1">
                  <a:lumMod val="95000"/>
                  <a:lumOff val="5000"/>
                </a:schemeClr>
              </a:solidFill>
              <a:latin typeface="Calibri" panose="020F0502020204030204" pitchFamily="34" charset="0"/>
            </a:endParaRPr>
          </a:p>
          <a:p>
            <a:pPr algn="l"/>
            <a:r>
              <a:rPr lang="tr-TR" dirty="0">
                <a:solidFill>
                  <a:srgbClr val="FF00FF"/>
                </a:solidFill>
                <a:latin typeface="Calibri" panose="020F0502020204030204" pitchFamily="34" charset="0"/>
              </a:rPr>
              <a:t>II. </a:t>
            </a:r>
            <a:r>
              <a:rPr lang="tr-TR" dirty="0">
                <a:solidFill>
                  <a:schemeClr val="tx1">
                    <a:lumMod val="95000"/>
                    <a:lumOff val="5000"/>
                  </a:schemeClr>
                </a:solidFill>
                <a:latin typeface="Calibri" panose="020F0502020204030204" pitchFamily="34" charset="0"/>
              </a:rPr>
              <a:t>REUPTAKE INHIBITORS</a:t>
            </a:r>
          </a:p>
        </p:txBody>
      </p:sp>
      <p:pic>
        <p:nvPicPr>
          <p:cNvPr id="3" name="Resim 2">
            <a:extLst>
              <a:ext uri="{FF2B5EF4-FFF2-40B4-BE49-F238E27FC236}">
                <a16:creationId xmlns:a16="http://schemas.microsoft.com/office/drawing/2014/main" id="{B8236936-939E-4357-A0F2-6699E4C79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8" y="1844823"/>
            <a:ext cx="5184576" cy="4000959"/>
          </a:xfrm>
          <a:prstGeom prst="rect">
            <a:avLst/>
          </a:prstGeom>
        </p:spPr>
      </p:pic>
      <p:sp>
        <p:nvSpPr>
          <p:cNvPr id="6" name="Dikdörtgen 5">
            <a:extLst>
              <a:ext uri="{FF2B5EF4-FFF2-40B4-BE49-F238E27FC236}">
                <a16:creationId xmlns:a16="http://schemas.microsoft.com/office/drawing/2014/main" id="{07E0AB08-FCE4-42FF-BBEE-D85F9D96BE61}"/>
              </a:ext>
            </a:extLst>
          </p:cNvPr>
          <p:cNvSpPr/>
          <p:nvPr/>
        </p:nvSpPr>
        <p:spPr>
          <a:xfrm>
            <a:off x="4952374" y="1845457"/>
            <a:ext cx="4953000" cy="1569660"/>
          </a:xfrm>
          <a:prstGeom prst="rect">
            <a:avLst/>
          </a:prstGeom>
        </p:spPr>
        <p:txBody>
          <a:bodyPr>
            <a:spAutoFit/>
          </a:bodyPr>
          <a:lstStyle/>
          <a:p>
            <a:pPr marL="457200" indent="-457200">
              <a:buFont typeface="Arial" panose="020B0604020202020204" pitchFamily="34" charset="0"/>
              <a:buChar char="•"/>
            </a:pPr>
            <a:r>
              <a:rPr lang="tr-TR" dirty="0" err="1">
                <a:solidFill>
                  <a:srgbClr val="00B050"/>
                </a:solidFill>
                <a:latin typeface="Calibri" panose="020F0502020204030204" pitchFamily="34" charset="0"/>
              </a:rPr>
              <a:t>Amphetamine</a:t>
            </a:r>
            <a:r>
              <a:rPr lang="tr-TR" dirty="0">
                <a:solidFill>
                  <a:schemeClr val="tx1">
                    <a:lumMod val="95000"/>
                    <a:lumOff val="5000"/>
                  </a:schemeClr>
                </a:solidFill>
                <a:latin typeface="Calibri" panose="020F0502020204030204" pitchFamily="34" charset="0"/>
              </a:rPr>
              <a:t> (</a:t>
            </a:r>
            <a:r>
              <a:rPr lang="tr-TR" dirty="0" err="1">
                <a:solidFill>
                  <a:schemeClr val="tx1">
                    <a:lumMod val="95000"/>
                    <a:lumOff val="5000"/>
                  </a:schemeClr>
                </a:solidFill>
                <a:latin typeface="Calibri" panose="020F0502020204030204" pitchFamily="34" charset="0"/>
              </a:rPr>
              <a:t>indication</a:t>
            </a:r>
            <a:r>
              <a:rPr lang="tr-TR" dirty="0">
                <a:solidFill>
                  <a:schemeClr val="tx1">
                    <a:lumMod val="95000"/>
                    <a:lumOff val="5000"/>
                  </a:schemeClr>
                </a:solidFill>
                <a:latin typeface="Calibri" panose="020F0502020204030204" pitchFamily="34" charset="0"/>
              </a:rPr>
              <a:t>: ADHD, </a:t>
            </a:r>
            <a:r>
              <a:rPr lang="tr-TR" dirty="0">
                <a:solidFill>
                  <a:srgbClr val="FF0000"/>
                </a:solidFill>
                <a:latin typeface="Calibri" panose="020F0502020204030204" pitchFamily="34" charset="0"/>
              </a:rPr>
              <a:t>KIRMIZI REÇETE</a:t>
            </a:r>
            <a:r>
              <a:rPr lang="tr-TR" dirty="0">
                <a:solidFill>
                  <a:schemeClr val="tx1">
                    <a:lumMod val="95000"/>
                    <a:lumOff val="5000"/>
                  </a:schemeClr>
                </a:solidFill>
                <a:latin typeface="Calibri" panose="020F0502020204030204" pitchFamily="34" charset="0"/>
              </a:rPr>
              <a:t>)</a:t>
            </a:r>
          </a:p>
          <a:p>
            <a:pPr marL="457200" indent="-457200">
              <a:buFont typeface="Arial" panose="020B0604020202020204" pitchFamily="34" charset="0"/>
              <a:buChar char="•"/>
            </a:pPr>
            <a:r>
              <a:rPr lang="tr-TR" dirty="0" err="1">
                <a:solidFill>
                  <a:schemeClr val="tx1">
                    <a:lumMod val="95000"/>
                    <a:lumOff val="5000"/>
                  </a:schemeClr>
                </a:solidFill>
                <a:latin typeface="Calibri" panose="020F0502020204030204" pitchFamily="34" charset="0"/>
              </a:rPr>
              <a:t>Methamphetamine</a:t>
            </a:r>
            <a:r>
              <a:rPr lang="tr-TR" dirty="0">
                <a:solidFill>
                  <a:schemeClr val="tx1">
                    <a:lumMod val="95000"/>
                    <a:lumOff val="5000"/>
                  </a:schemeClr>
                </a:solidFill>
                <a:latin typeface="Calibri" panose="020F0502020204030204" pitchFamily="34" charset="0"/>
              </a:rPr>
              <a:t> (NA)</a:t>
            </a:r>
          </a:p>
        </p:txBody>
      </p:sp>
      <p:pic>
        <p:nvPicPr>
          <p:cNvPr id="9" name="Resim 8">
            <a:extLst>
              <a:ext uri="{FF2B5EF4-FFF2-40B4-BE49-F238E27FC236}">
                <a16:creationId xmlns:a16="http://schemas.microsoft.com/office/drawing/2014/main" id="{D060E43E-0F72-4926-9CE2-414FE32D6D4B}"/>
              </a:ext>
            </a:extLst>
          </p:cNvPr>
          <p:cNvPicPr>
            <a:picLocks noChangeAspect="1"/>
          </p:cNvPicPr>
          <p:nvPr/>
        </p:nvPicPr>
        <p:blipFill rotWithShape="1">
          <a:blip r:embed="rId3">
            <a:extLst>
              <a:ext uri="{28A0092B-C50C-407E-A947-70E740481C1C}">
                <a14:useLocalDpi xmlns:a14="http://schemas.microsoft.com/office/drawing/2010/main" val="0"/>
              </a:ext>
            </a:extLst>
          </a:blip>
          <a:srcRect l="5178" t="33201" r="10172" b="16401"/>
          <a:stretch/>
        </p:blipFill>
        <p:spPr>
          <a:xfrm>
            <a:off x="6105405" y="3415117"/>
            <a:ext cx="3263800" cy="3256912"/>
          </a:xfrm>
          <a:prstGeom prst="rect">
            <a:avLst/>
          </a:prstGeom>
        </p:spPr>
      </p:pic>
      <p:sp>
        <p:nvSpPr>
          <p:cNvPr id="7" name="Metin kutusu 6">
            <a:extLst>
              <a:ext uri="{FF2B5EF4-FFF2-40B4-BE49-F238E27FC236}">
                <a16:creationId xmlns:a16="http://schemas.microsoft.com/office/drawing/2014/main" id="{7C437DC4-820D-4C2C-BC02-EC6ECE67AD82}"/>
              </a:ext>
            </a:extLst>
          </p:cNvPr>
          <p:cNvSpPr txBox="1"/>
          <p:nvPr/>
        </p:nvSpPr>
        <p:spPr>
          <a:xfrm>
            <a:off x="4088904" y="6087254"/>
            <a:ext cx="3613105" cy="584775"/>
          </a:xfrm>
          <a:prstGeom prst="rect">
            <a:avLst/>
          </a:prstGeom>
          <a:solidFill>
            <a:srgbClr val="339966"/>
          </a:solidFill>
        </p:spPr>
        <p:txBody>
          <a:bodyPr wrap="none" rtlCol="0">
            <a:spAutoFit/>
          </a:bodyPr>
          <a:lstStyle/>
          <a:p>
            <a:pPr marL="457200" indent="-457200">
              <a:buFont typeface="Arial" panose="020B0604020202020204" pitchFamily="34" charset="0"/>
              <a:buChar char="•"/>
            </a:pPr>
            <a:r>
              <a:rPr lang="tr-TR" dirty="0" err="1">
                <a:solidFill>
                  <a:schemeClr val="bg1"/>
                </a:solidFill>
                <a:latin typeface="Calibri" panose="020F0502020204030204" pitchFamily="34" charset="0"/>
              </a:rPr>
              <a:t>Methylphenidate</a:t>
            </a:r>
            <a:r>
              <a:rPr lang="tr-TR" dirty="0">
                <a:solidFill>
                  <a:schemeClr val="bg1"/>
                </a:solidFill>
                <a:latin typeface="Calibri" panose="020F0502020204030204" pitchFamily="34" charset="0"/>
              </a:rPr>
              <a:t> </a:t>
            </a:r>
          </a:p>
        </p:txBody>
      </p:sp>
      <p:pic>
        <p:nvPicPr>
          <p:cNvPr id="11" name="Resim 10">
            <a:extLst>
              <a:ext uri="{FF2B5EF4-FFF2-40B4-BE49-F238E27FC236}">
                <a16:creationId xmlns:a16="http://schemas.microsoft.com/office/drawing/2014/main" id="{68CEE6E2-3BCC-49AC-AB72-0C29D526B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81" y="5283841"/>
            <a:ext cx="3046116" cy="1606826"/>
          </a:xfrm>
          <a:prstGeom prst="rect">
            <a:avLst/>
          </a:prstGeom>
        </p:spPr>
      </p:pic>
    </p:spTree>
    <p:extLst>
      <p:ext uri="{BB962C8B-B14F-4D97-AF65-F5344CB8AC3E}">
        <p14:creationId xmlns:p14="http://schemas.microsoft.com/office/powerpoint/2010/main" val="6943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9900FF"/>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9900FF"/>
            </a:solidFill>
            <a:effectLst/>
            <a:latin typeface="Comic Sans MS" pitchFamily="66" charset="0"/>
          </a:defRPr>
        </a:defPPr>
      </a:lstStyle>
    </a:lnDef>
    <a:txDef>
      <a:spPr>
        <a:noFill/>
      </a:spPr>
      <a:bodyPr wrap="none" rtlCol="0">
        <a:spAutoFit/>
      </a:bodyPr>
      <a:lstStyle>
        <a:defPPr algn="l">
          <a:defRPr dirty="0" err="1" smtClean="0">
            <a:solidFill>
              <a:schemeClr val="tx1"/>
            </a:solidFill>
            <a:latin typeface="Calibri" panose="020F050202020403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rgbClr val="DDDDDD"/>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rgbClr val="DDDDDD"/>
            </a:solidFill>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3378</TotalTime>
  <Words>1150</Words>
  <Application>Microsoft Office PowerPoint</Application>
  <PresentationFormat>A4 Kağıt (210x297 mm)</PresentationFormat>
  <Paragraphs>276</Paragraphs>
  <Slides>61</Slides>
  <Notes>2</Notes>
  <HiddenSlides>0</HiddenSlides>
  <MMClips>0</MMClips>
  <ScaleCrop>false</ScaleCrop>
  <HeadingPairs>
    <vt:vector size="6" baseType="variant">
      <vt:variant>
        <vt:lpstr>Kullanılan Yazı Tipleri</vt:lpstr>
      </vt:variant>
      <vt:variant>
        <vt:i4>12</vt:i4>
      </vt:variant>
      <vt:variant>
        <vt:lpstr>Tema</vt:lpstr>
      </vt:variant>
      <vt:variant>
        <vt:i4>2</vt:i4>
      </vt:variant>
      <vt:variant>
        <vt:lpstr>Slayt Başlıkları</vt:lpstr>
      </vt:variant>
      <vt:variant>
        <vt:i4>61</vt:i4>
      </vt:variant>
    </vt:vector>
  </HeadingPairs>
  <TitlesOfParts>
    <vt:vector size="75" baseType="lpstr">
      <vt:lpstr>ＭＳ Ｐゴシック</vt:lpstr>
      <vt:lpstr>Arial</vt:lpstr>
      <vt:lpstr>Arial Rounded MT Bold</vt:lpstr>
      <vt:lpstr>Bradley Hand ITC</vt:lpstr>
      <vt:lpstr>Calibri</vt:lpstr>
      <vt:lpstr>Comic Sans MS</vt:lpstr>
      <vt:lpstr>Symbol</vt:lpstr>
      <vt:lpstr>Times New Roman</vt:lpstr>
      <vt:lpstr>Verdana</vt:lpstr>
      <vt:lpstr>Wingdings</vt:lpstr>
      <vt:lpstr>Wingdings 2</vt:lpstr>
      <vt:lpstr>Wingdings 3</vt:lpstr>
      <vt:lpstr>Default Design</vt:lpstr>
      <vt:lpstr>1_Default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ARZU</dc:creator>
  <cp:lastModifiedBy>Arzu Besikci</cp:lastModifiedBy>
  <cp:revision>208</cp:revision>
  <dcterms:created xsi:type="dcterms:W3CDTF">2004-03-26T09:12:40Z</dcterms:created>
  <dcterms:modified xsi:type="dcterms:W3CDTF">2018-11-08T05:43:16Z</dcterms:modified>
</cp:coreProperties>
</file>