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91" r:id="rId2"/>
    <p:sldId id="293" r:id="rId3"/>
    <p:sldId id="292" r:id="rId4"/>
    <p:sldId id="295" r:id="rId5"/>
    <p:sldId id="343" r:id="rId6"/>
    <p:sldId id="296" r:id="rId7"/>
    <p:sldId id="294" r:id="rId8"/>
    <p:sldId id="344" r:id="rId9"/>
    <p:sldId id="345" r:id="rId10"/>
    <p:sldId id="298" r:id="rId11"/>
    <p:sldId id="297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289" r:id="rId21"/>
    <p:sldId id="314" r:id="rId22"/>
    <p:sldId id="316" r:id="rId23"/>
    <p:sldId id="317" r:id="rId24"/>
    <p:sldId id="346" r:id="rId25"/>
    <p:sldId id="307" r:id="rId26"/>
    <p:sldId id="318" r:id="rId27"/>
    <p:sldId id="308" r:id="rId28"/>
    <p:sldId id="309" r:id="rId29"/>
    <p:sldId id="272" r:id="rId30"/>
    <p:sldId id="320" r:id="rId31"/>
    <p:sldId id="278" r:id="rId32"/>
    <p:sldId id="347" r:id="rId33"/>
    <p:sldId id="348" r:id="rId34"/>
    <p:sldId id="349" r:id="rId35"/>
    <p:sldId id="321" r:id="rId36"/>
    <p:sldId id="322" r:id="rId37"/>
    <p:sldId id="274" r:id="rId38"/>
    <p:sldId id="352" r:id="rId39"/>
    <p:sldId id="275" r:id="rId40"/>
    <p:sldId id="290" r:id="rId41"/>
    <p:sldId id="276" r:id="rId42"/>
    <p:sldId id="326" r:id="rId43"/>
    <p:sldId id="350" r:id="rId44"/>
    <p:sldId id="325" r:id="rId45"/>
    <p:sldId id="280" r:id="rId46"/>
    <p:sldId id="328" r:id="rId47"/>
    <p:sldId id="333" r:id="rId48"/>
    <p:sldId id="288" r:id="rId49"/>
    <p:sldId id="329" r:id="rId50"/>
    <p:sldId id="335" r:id="rId51"/>
    <p:sldId id="319" r:id="rId52"/>
    <p:sldId id="281" r:id="rId53"/>
    <p:sldId id="334" r:id="rId54"/>
    <p:sldId id="339" r:id="rId55"/>
    <p:sldId id="282" r:id="rId56"/>
    <p:sldId id="336" r:id="rId57"/>
    <p:sldId id="338" r:id="rId58"/>
    <p:sldId id="337" r:id="rId59"/>
    <p:sldId id="351" r:id="rId60"/>
    <p:sldId id="340" r:id="rId61"/>
    <p:sldId id="342" r:id="rId62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zu" initials="a" lastIdx="2" clrIdx="0">
    <p:extLst>
      <p:ext uri="{19B8F6BF-5375-455C-9EA6-DF929625EA0E}">
        <p15:presenceInfo xmlns:p15="http://schemas.microsoft.com/office/powerpoint/2012/main" userId="arz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0" autoAdjust="0"/>
    <p:restoredTop sz="94660"/>
  </p:normalViewPr>
  <p:slideViewPr>
    <p:cSldViewPr>
      <p:cViewPr varScale="1">
        <p:scale>
          <a:sx n="86" d="100"/>
          <a:sy n="86" d="100"/>
        </p:scale>
        <p:origin x="1320" y="84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69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0-11T18:33:27.257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D4750D-9B9E-4807-AFE2-F6B10EB89BD1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C63691-2A1E-44C1-81D8-B0DFBD4AA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33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C63691-2A1E-44C1-81D8-B0DFBD4AAC3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67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6B214D-42BF-4D3F-BF1B-F27D0760822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39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8B4F3-0621-484D-8926-91E252BC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03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6917F-AE4A-468C-A494-FA10BBEB71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161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BBED8-B474-46D0-97FF-431C51BF98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14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028"/>
            <a:ext cx="8420100" cy="14704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78B3B-0CF2-4389-BF5F-CECA40A793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51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8B4F3-0621-484D-8926-91E252BC3F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520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hyperlink" Target="http://www.google.com.tr/url?sa=i&amp;rct=j&amp;q=&amp;esrc=s&amp;source=images&amp;cd=&amp;cad=rja&amp;uact=8&amp;ved=0ahUKEwiq2uTrwu_WAhUB6RQKHft3AVQQjRwIBw&amp;url=http://www.inhousepharmacy.vu/p-170-exelon-capsules-3mg.aspx&amp;psig=AOvVaw3AtciBYC8NdgMiK0C7cwrj&amp;ust=1508050177807996" TargetMode="Externa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hyperlink" Target="http://www.google.com.tr/url?sa=i&amp;rct=j&amp;q=&amp;esrc=s&amp;source=images&amp;cd=&amp;cad=rja&amp;uact=8&amp;ved=0ahUKEwiq2uTrwu_WAhUB6RQKHft3AVQQjRwIBw&amp;url=http://www.inhousepharmacy.vu/p-170-exelon-capsules-3mg.aspx&amp;psig=AOvVaw3AtciBYC8NdgMiK0C7cwrj&amp;ust=1508050177807996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tr/url?sa=i&amp;rct=j&amp;q=&amp;esrc=s&amp;source=images&amp;cd=&amp;ved=0ahUKEwjvyJClxfDWAhXB1xQKHVD4CKcQjRwIBw&amp;url=http://www.pharmaturca.com/urun/emselex-15mg_475.aspx?CatId=5&amp;tabId=123&amp;psig=AOvVaw3zwir7lHv4D21jm6kBykc7&amp;ust=1508085184218874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://www.google.com.tr/url?sa=i&amp;rct=j&amp;q=&amp;esrc=s&amp;source=images&amp;cd=&amp;ved=0ahUKEwjvyJClxfDWAhXB1xQKHVD4CKcQjRwIBw&amp;url=http://www.pharmaturca.com/urun/emselex-15mg_475.aspx?CatId=5&amp;tabId=123&amp;psig=AOvVaw3zwir7lHv4D21jm6kBykc7&amp;ust=1508085184218874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Schizophrenia_PET_scan.jpg" TargetMode="Externa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7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3EEC9E5-B9C3-4065-93E9-5DFEF3D1FD43}"/>
              </a:ext>
            </a:extLst>
          </p:cNvPr>
          <p:cNvSpPr txBox="1"/>
          <p:nvPr/>
        </p:nvSpPr>
        <p:spPr>
          <a:xfrm>
            <a:off x="1136576" y="260648"/>
            <a:ext cx="7898316" cy="646331"/>
          </a:xfrm>
          <a:prstGeom prst="rect">
            <a:avLst/>
          </a:prstGeom>
          <a:solidFill>
            <a:srgbClr val="00B050"/>
          </a:solidFill>
          <a:effectLst>
            <a:reflection blurRad="6350" stA="52000" endA="300" endPos="35000" dir="5400000" sy="-100000" algn="bl" rotWithShape="0"/>
          </a:effectLst>
        </p:spPr>
        <p:txBody>
          <a:bodyPr wrap="none" rtlCol="0">
            <a:spAutoFit/>
          </a:bodyPr>
          <a:lstStyle/>
          <a:p>
            <a:r>
              <a:rPr lang="tr-TR" sz="3600" spc="300" dirty="0" err="1">
                <a:solidFill>
                  <a:schemeClr val="bg1"/>
                </a:solidFill>
              </a:rPr>
              <a:t>Muscarinic</a:t>
            </a:r>
            <a:r>
              <a:rPr lang="tr-TR" sz="3600" spc="300" dirty="0">
                <a:solidFill>
                  <a:schemeClr val="bg1"/>
                </a:solidFill>
              </a:rPr>
              <a:t> </a:t>
            </a:r>
            <a:r>
              <a:rPr lang="tr-TR" sz="3600" spc="300" dirty="0" err="1">
                <a:solidFill>
                  <a:schemeClr val="bg1"/>
                </a:solidFill>
              </a:rPr>
              <a:t>Agonists</a:t>
            </a:r>
            <a:r>
              <a:rPr lang="tr-TR" sz="3600" spc="300" dirty="0">
                <a:solidFill>
                  <a:schemeClr val="bg1"/>
                </a:solidFill>
              </a:rPr>
              <a:t> &amp; </a:t>
            </a:r>
            <a:r>
              <a:rPr lang="tr-TR" sz="3600" spc="300" dirty="0" err="1">
                <a:solidFill>
                  <a:schemeClr val="bg1"/>
                </a:solidFill>
              </a:rPr>
              <a:t>Antagonists</a:t>
            </a:r>
            <a:endParaRPr lang="tr-TR" sz="3600" spc="300" dirty="0">
              <a:solidFill>
                <a:schemeClr val="bg1"/>
              </a:solidFill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D6F623B-D853-4C59-B1F9-5241A7064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224" y="4941168"/>
            <a:ext cx="2619375" cy="1743075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F034B399-4C98-41E8-980A-9309A328AB1C}"/>
              </a:ext>
            </a:extLst>
          </p:cNvPr>
          <p:cNvSpPr txBox="1"/>
          <p:nvPr/>
        </p:nvSpPr>
        <p:spPr>
          <a:xfrm>
            <a:off x="0" y="1123580"/>
            <a:ext cx="970552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3400" dirty="0" err="1"/>
              <a:t>Bind</a:t>
            </a:r>
            <a:r>
              <a:rPr lang="tr-TR" sz="3400" dirty="0"/>
              <a:t> </a:t>
            </a:r>
            <a:r>
              <a:rPr lang="tr-TR" sz="3400" dirty="0" err="1"/>
              <a:t>to</a:t>
            </a:r>
            <a:r>
              <a:rPr lang="tr-TR" sz="3400" dirty="0"/>
              <a:t> </a:t>
            </a:r>
            <a:r>
              <a:rPr lang="tr-TR" sz="3400" dirty="0" err="1"/>
              <a:t>muscarinic</a:t>
            </a:r>
            <a:r>
              <a:rPr lang="tr-TR" sz="3400" dirty="0"/>
              <a:t> </a:t>
            </a:r>
            <a:r>
              <a:rPr lang="tr-TR" sz="3400" dirty="0" err="1"/>
              <a:t>receptors</a:t>
            </a:r>
            <a:r>
              <a:rPr lang="tr-TR" sz="3400" dirty="0">
                <a:sym typeface="Wingdings 3" panose="05040102010807070707" pitchFamily="18" charset="2"/>
              </a:rPr>
              <a:t> </a:t>
            </a:r>
            <a:r>
              <a:rPr lang="tr-TR" sz="3400" dirty="0" err="1">
                <a:sym typeface="Wingdings 3" panose="05040102010807070707" pitchFamily="18" charset="2"/>
              </a:rPr>
              <a:t>receptor</a:t>
            </a:r>
            <a:r>
              <a:rPr lang="tr-TR" sz="3400" dirty="0">
                <a:sym typeface="Wingdings 3" panose="05040102010807070707" pitchFamily="18" charset="2"/>
              </a:rPr>
              <a:t> </a:t>
            </a:r>
            <a:r>
              <a:rPr lang="tr-TR" sz="3400" dirty="0" err="1">
                <a:sym typeface="Wingdings 3" panose="05040102010807070707" pitchFamily="18" charset="2"/>
              </a:rPr>
              <a:t>activation</a:t>
            </a:r>
            <a:endParaRPr lang="tr-TR" sz="3400" dirty="0">
              <a:sym typeface="Wingdings 3" panose="050401020108070707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3400" dirty="0" err="1">
                <a:sym typeface="Wingdings 3" panose="05040102010807070707" pitchFamily="18" charset="2"/>
              </a:rPr>
              <a:t>Nearly</a:t>
            </a:r>
            <a:r>
              <a:rPr lang="tr-TR" sz="3400" dirty="0">
                <a:sym typeface="Wingdings 3" panose="05040102010807070707" pitchFamily="18" charset="2"/>
              </a:rPr>
              <a:t> </a:t>
            </a:r>
            <a:r>
              <a:rPr lang="tr-TR" sz="3400" dirty="0" err="1">
                <a:sym typeface="Wingdings 3" panose="05040102010807070707" pitchFamily="18" charset="2"/>
              </a:rPr>
              <a:t>all</a:t>
            </a:r>
            <a:r>
              <a:rPr lang="tr-TR" sz="3400" dirty="0">
                <a:sym typeface="Wingdings 3" panose="05040102010807070707" pitchFamily="18" charset="2"/>
              </a:rPr>
              <a:t> of </a:t>
            </a:r>
            <a:r>
              <a:rPr lang="tr-TR" sz="3400" dirty="0" err="1">
                <a:sym typeface="Wingdings 3" panose="05040102010807070707" pitchFamily="18" charset="2"/>
              </a:rPr>
              <a:t>them</a:t>
            </a:r>
            <a:r>
              <a:rPr lang="tr-TR" sz="3400" dirty="0">
                <a:sym typeface="Wingdings 3" panose="05040102010807070707" pitchFamily="18" charset="2"/>
              </a:rPr>
              <a:t> </a:t>
            </a:r>
            <a:r>
              <a:rPr lang="tr-TR" sz="3400" dirty="0" err="1">
                <a:sym typeface="Wingdings 3" panose="05040102010807070707" pitchFamily="18" charset="2"/>
              </a:rPr>
              <a:t>are</a:t>
            </a:r>
            <a:r>
              <a:rPr lang="tr-TR" sz="3400" dirty="0">
                <a:sym typeface="Wingdings 3" panose="05040102010807070707" pitchFamily="18" charset="2"/>
              </a:rPr>
              <a:t> </a:t>
            </a:r>
            <a:r>
              <a:rPr lang="tr-TR" sz="3400" dirty="0" err="1">
                <a:sym typeface="Wingdings 3" panose="05040102010807070707" pitchFamily="18" charset="2"/>
              </a:rPr>
              <a:t>associated</a:t>
            </a:r>
            <a:r>
              <a:rPr lang="tr-TR" sz="3400" dirty="0">
                <a:sym typeface="Wingdings 3" panose="05040102010807070707" pitchFamily="18" charset="2"/>
              </a:rPr>
              <a:t> </a:t>
            </a:r>
            <a:r>
              <a:rPr lang="tr-TR" sz="3400" dirty="0" err="1">
                <a:sym typeface="Wingdings 3" panose="05040102010807070707" pitchFamily="18" charset="2"/>
              </a:rPr>
              <a:t>with</a:t>
            </a:r>
            <a:r>
              <a:rPr lang="tr-TR" sz="3400" dirty="0">
                <a:sym typeface="Wingdings 3" panose="05040102010807070707" pitchFamily="18" charset="2"/>
              </a:rPr>
              <a:t> </a:t>
            </a:r>
            <a:r>
              <a:rPr lang="tr-TR" sz="3400" dirty="0" err="1">
                <a:sym typeface="Wingdings 3" panose="05040102010807070707" pitchFamily="18" charset="2"/>
              </a:rPr>
              <a:t>parasympathetic</a:t>
            </a:r>
            <a:r>
              <a:rPr lang="tr-TR" sz="3400" dirty="0">
                <a:sym typeface="Wingdings 3" panose="05040102010807070707" pitchFamily="18" charset="2"/>
              </a:rPr>
              <a:t> </a:t>
            </a:r>
            <a:r>
              <a:rPr lang="tr-TR" sz="3400" dirty="0" err="1">
                <a:sym typeface="Wingdings 3" panose="05040102010807070707" pitchFamily="18" charset="2"/>
              </a:rPr>
              <a:t>system</a:t>
            </a:r>
            <a:r>
              <a:rPr lang="tr-TR" sz="3400" dirty="0">
                <a:sym typeface="Wingdings 3" panose="05040102010807070707" pitchFamily="18" charset="2"/>
              </a:rPr>
              <a:t> (=</a:t>
            </a:r>
            <a:r>
              <a:rPr lang="tr-TR" sz="3400" dirty="0" err="1">
                <a:sym typeface="Wingdings 3" panose="05040102010807070707" pitchFamily="18" charset="2"/>
              </a:rPr>
              <a:t>responses</a:t>
            </a:r>
            <a:r>
              <a:rPr lang="tr-TR" sz="3400" dirty="0">
                <a:sym typeface="Wingdings 3" panose="05040102010807070707" pitchFamily="18" charset="2"/>
              </a:rPr>
              <a:t> </a:t>
            </a:r>
            <a:r>
              <a:rPr lang="tr-TR" sz="3400" dirty="0" err="1">
                <a:sym typeface="Wingdings 3" panose="05040102010807070707" pitchFamily="18" charset="2"/>
              </a:rPr>
              <a:t>resemble</a:t>
            </a:r>
            <a:r>
              <a:rPr lang="tr-TR" sz="3400" dirty="0">
                <a:sym typeface="Wingdings 3" panose="05040102010807070707" pitchFamily="18" charset="2"/>
              </a:rPr>
              <a:t> </a:t>
            </a:r>
            <a:r>
              <a:rPr lang="tr-TR" sz="3400" dirty="0" err="1">
                <a:sym typeface="Wingdings 3" panose="05040102010807070707" pitchFamily="18" charset="2"/>
              </a:rPr>
              <a:t>parasympathetic</a:t>
            </a:r>
            <a:r>
              <a:rPr lang="tr-TR" sz="3400" dirty="0">
                <a:sym typeface="Wingdings 3" panose="05040102010807070707" pitchFamily="18" charset="2"/>
              </a:rPr>
              <a:t> </a:t>
            </a:r>
            <a:r>
              <a:rPr lang="tr-TR" sz="3400" dirty="0" err="1">
                <a:sym typeface="Wingdings 3" panose="05040102010807070707" pitchFamily="18" charset="2"/>
              </a:rPr>
              <a:t>nerve</a:t>
            </a:r>
            <a:r>
              <a:rPr lang="tr-TR" sz="3400" dirty="0">
                <a:sym typeface="Wingdings 3" panose="05040102010807070707" pitchFamily="18" charset="2"/>
              </a:rPr>
              <a:t> </a:t>
            </a:r>
            <a:r>
              <a:rPr lang="tr-TR" sz="3400" dirty="0" err="1">
                <a:sym typeface="Wingdings 3" panose="05040102010807070707" pitchFamily="18" charset="2"/>
              </a:rPr>
              <a:t>stimulation</a:t>
            </a:r>
            <a:r>
              <a:rPr lang="tr-TR" sz="3400" dirty="0">
                <a:sym typeface="Wingdings 3" panose="05040102010807070707" pitchFamily="18" charset="2"/>
              </a:rPr>
              <a:t>)</a:t>
            </a:r>
            <a:endParaRPr lang="tr-TR" sz="3400" dirty="0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4712BA95-0DF9-4747-983D-4FBBAC5A29C8}"/>
              </a:ext>
            </a:extLst>
          </p:cNvPr>
          <p:cNvSpPr/>
          <p:nvPr/>
        </p:nvSpPr>
        <p:spPr>
          <a:xfrm>
            <a:off x="315742" y="3717032"/>
            <a:ext cx="95399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200" spc="300" dirty="0" err="1">
                <a:solidFill>
                  <a:srgbClr val="7030A0"/>
                </a:solidFill>
              </a:rPr>
              <a:t>Muscarinic</a:t>
            </a:r>
            <a:r>
              <a:rPr lang="tr-TR" sz="3200" spc="300" dirty="0">
                <a:solidFill>
                  <a:srgbClr val="7030A0"/>
                </a:solidFill>
              </a:rPr>
              <a:t> </a:t>
            </a:r>
            <a:r>
              <a:rPr lang="tr-TR" sz="3200" spc="300" dirty="0" err="1">
                <a:solidFill>
                  <a:srgbClr val="7030A0"/>
                </a:solidFill>
              </a:rPr>
              <a:t>Agonists</a:t>
            </a:r>
            <a:r>
              <a:rPr lang="tr-TR" sz="3200" spc="300" dirty="0">
                <a:solidFill>
                  <a:srgbClr val="7030A0"/>
                </a:solidFill>
              </a:rPr>
              <a:t> = </a:t>
            </a:r>
            <a:r>
              <a:rPr lang="tr-TR" sz="3200" spc="300" dirty="0" err="1">
                <a:solidFill>
                  <a:srgbClr val="7030A0"/>
                </a:solidFill>
              </a:rPr>
              <a:t>Parasympathomimetics</a:t>
            </a:r>
            <a:r>
              <a:rPr lang="tr-TR" sz="3200" spc="300" dirty="0">
                <a:solidFill>
                  <a:srgbClr val="7030A0"/>
                </a:solidFill>
              </a:rPr>
              <a:t> </a:t>
            </a:r>
            <a:endParaRPr lang="tr-TR" sz="3200" dirty="0">
              <a:solidFill>
                <a:srgbClr val="7030A0"/>
              </a:solidFill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D8B3CA83-9F59-45CE-BAD1-980A020C79AF}"/>
              </a:ext>
            </a:extLst>
          </p:cNvPr>
          <p:cNvSpPr txBox="1"/>
          <p:nvPr/>
        </p:nvSpPr>
        <p:spPr>
          <a:xfrm>
            <a:off x="7113240" y="4509120"/>
            <a:ext cx="2400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 err="1"/>
              <a:t>amanita</a:t>
            </a:r>
            <a:r>
              <a:rPr lang="tr-TR" sz="2400" dirty="0"/>
              <a:t> </a:t>
            </a:r>
            <a:r>
              <a:rPr lang="tr-TR" sz="2400" dirty="0" err="1"/>
              <a:t>muscaria</a:t>
            </a:r>
            <a:endParaRPr lang="tr-TR" sz="2400" dirty="0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DE51E01F-1CA7-432E-A11F-24591F4E38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2" y="4791236"/>
            <a:ext cx="2759017" cy="2009603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2603DDE8-269C-4FCA-B923-C2511A8D683A}"/>
              </a:ext>
            </a:extLst>
          </p:cNvPr>
          <p:cNvSpPr txBox="1"/>
          <p:nvPr/>
        </p:nvSpPr>
        <p:spPr>
          <a:xfrm>
            <a:off x="488504" y="4437311"/>
            <a:ext cx="1170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 err="1"/>
              <a:t>Inocybe</a:t>
            </a:r>
            <a:endParaRPr lang="tr-TR" sz="2400" dirty="0"/>
          </a:p>
        </p:txBody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id="{32070679-F2ED-406C-A8AE-787F68E378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019" y="4683188"/>
            <a:ext cx="2683728" cy="2012796"/>
          </a:xfrm>
          <a:prstGeom prst="rect">
            <a:avLst/>
          </a:prstGeom>
        </p:spPr>
      </p:pic>
      <p:sp>
        <p:nvSpPr>
          <p:cNvPr id="16" name="Metin kutusu 15">
            <a:extLst>
              <a:ext uri="{FF2B5EF4-FFF2-40B4-BE49-F238E27FC236}">
                <a16:creationId xmlns:a16="http://schemas.microsoft.com/office/drawing/2014/main" id="{6CAD33B2-D092-4F67-B00D-E0C628A04151}"/>
              </a:ext>
            </a:extLst>
          </p:cNvPr>
          <p:cNvSpPr txBox="1"/>
          <p:nvPr/>
        </p:nvSpPr>
        <p:spPr>
          <a:xfrm>
            <a:off x="4417826" y="4310680"/>
            <a:ext cx="1335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 err="1"/>
              <a:t>Clitocybe</a:t>
            </a:r>
            <a:endParaRPr lang="tr-TR" sz="2400" dirty="0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6917F-AE4A-468C-A494-FA10BBEB71B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4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6F52350-5B24-40E2-B66B-40CB4037C9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7" y="1778"/>
            <a:ext cx="8388424" cy="6291318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3734D3BF-E23B-469B-AA6D-29A883B2A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546974">
            <a:off x="2552110" y="3034108"/>
            <a:ext cx="5044645" cy="5425910"/>
          </a:xfrm>
          <a:prstGeom prst="rect">
            <a:avLst/>
          </a:prstGeom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6917F-AE4A-468C-A494-FA10BBEB71B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Metin kutusu 4"/>
          <p:cNvSpPr txBox="1"/>
          <p:nvPr/>
        </p:nvSpPr>
        <p:spPr>
          <a:xfrm flipH="1">
            <a:off x="6546095" y="4365104"/>
            <a:ext cx="1106409" cy="107721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tr-TR" sz="3200" dirty="0" err="1" smtClean="0">
                <a:solidFill>
                  <a:schemeClr val="bg1"/>
                </a:solidFill>
              </a:rPr>
              <a:t>Dose</a:t>
            </a:r>
            <a:r>
              <a:rPr lang="tr-TR" sz="3200" dirty="0" smtClean="0">
                <a:solidFill>
                  <a:schemeClr val="bg1"/>
                </a:solidFill>
              </a:rPr>
              <a:t>: 3x1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41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E7E568E0-C186-4DCF-B9EF-D261BCF877FB}"/>
              </a:ext>
            </a:extLst>
          </p:cNvPr>
          <p:cNvSpPr txBox="1"/>
          <p:nvPr/>
        </p:nvSpPr>
        <p:spPr>
          <a:xfrm>
            <a:off x="200472" y="188640"/>
            <a:ext cx="2271135" cy="646331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tr-TR" sz="3600" dirty="0" err="1">
                <a:solidFill>
                  <a:schemeClr val="bg1"/>
                </a:solidFill>
              </a:rPr>
              <a:t>Pilocarpine</a:t>
            </a:r>
            <a:endParaRPr lang="tr-TR" sz="3600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3CC6C56-D4E9-41B5-8C55-9F66D103F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599" y="980728"/>
            <a:ext cx="5334000" cy="5619750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8E02FFBD-A5D1-4E45-84F8-06A909E37083}"/>
              </a:ext>
            </a:extLst>
          </p:cNvPr>
          <p:cNvSpPr txBox="1"/>
          <p:nvPr/>
        </p:nvSpPr>
        <p:spPr>
          <a:xfrm>
            <a:off x="217911" y="1124744"/>
            <a:ext cx="43696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err="1" smtClean="0"/>
              <a:t>well</a:t>
            </a:r>
            <a:r>
              <a:rPr lang="tr-TR" sz="2800" dirty="0" smtClean="0"/>
              <a:t> </a:t>
            </a:r>
            <a:r>
              <a:rPr lang="tr-TR" sz="2800" dirty="0" err="1" smtClean="0"/>
              <a:t>absorbed</a:t>
            </a:r>
            <a:r>
              <a:rPr lang="tr-TR" sz="2800" dirty="0" smtClean="0"/>
              <a:t>, </a:t>
            </a:r>
            <a:r>
              <a:rPr lang="tr-TR" sz="2800" dirty="0" err="1" smtClean="0"/>
              <a:t>eliminated</a:t>
            </a:r>
            <a:r>
              <a:rPr lang="tr-TR" sz="2800" dirty="0" smtClean="0"/>
              <a:t> </a:t>
            </a:r>
            <a:r>
              <a:rPr lang="tr-TR" sz="2800" dirty="0" err="1"/>
              <a:t>mainly</a:t>
            </a:r>
            <a:endParaRPr lang="tr-TR" sz="2800" dirty="0"/>
          </a:p>
          <a:p>
            <a:r>
              <a:rPr lang="tr-TR" sz="2800" dirty="0" smtClean="0"/>
              <a:t>      </a:t>
            </a:r>
            <a:r>
              <a:rPr lang="tr-TR" sz="2800" dirty="0" err="1" smtClean="0"/>
              <a:t>by</a:t>
            </a:r>
            <a:r>
              <a:rPr lang="tr-TR" sz="2800" dirty="0" smtClean="0"/>
              <a:t> </a:t>
            </a:r>
            <a:r>
              <a:rPr lang="tr-TR" sz="2800" dirty="0" err="1" smtClean="0"/>
              <a:t>kidneys</a:t>
            </a:r>
            <a:r>
              <a:rPr lang="tr-TR" sz="2800" dirty="0" smtClean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err="1" smtClean="0"/>
              <a:t>for</a:t>
            </a:r>
            <a:r>
              <a:rPr lang="tr-TR" sz="2800" dirty="0" smtClean="0"/>
              <a:t> </a:t>
            </a:r>
            <a:r>
              <a:rPr lang="tr-TR" sz="2800" dirty="0" err="1"/>
              <a:t>xerostomia</a:t>
            </a:r>
            <a:r>
              <a:rPr lang="tr-TR" sz="2800" dirty="0"/>
              <a:t> in </a:t>
            </a:r>
            <a:r>
              <a:rPr lang="tr-TR" sz="2800" dirty="0" err="1"/>
              <a:t>patients</a:t>
            </a:r>
            <a:r>
              <a:rPr lang="tr-TR" sz="2800" dirty="0"/>
              <a:t> </a:t>
            </a:r>
            <a:r>
              <a:rPr lang="tr-TR" sz="2800" dirty="0" err="1"/>
              <a:t>with</a:t>
            </a:r>
            <a:r>
              <a:rPr lang="tr-TR" sz="2800" dirty="0"/>
              <a:t> </a:t>
            </a:r>
            <a:r>
              <a:rPr lang="tr-TR" sz="2800" dirty="0" err="1"/>
              <a:t>Sjörgen’s</a:t>
            </a:r>
            <a:r>
              <a:rPr lang="tr-TR" sz="2800" dirty="0"/>
              <a:t> </a:t>
            </a:r>
            <a:r>
              <a:rPr lang="tr-TR" sz="2800" dirty="0" err="1"/>
              <a:t>syndrome</a:t>
            </a:r>
            <a:endParaRPr lang="tr-TR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sz="2800" dirty="0"/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87B939C5-5381-47DE-99A7-4D4CCC5CC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70" y="3956683"/>
            <a:ext cx="3712632" cy="2784474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F1566C3D-48CA-4323-9567-2FD6ED620E0C}"/>
              </a:ext>
            </a:extLst>
          </p:cNvPr>
          <p:cNvSpPr txBox="1"/>
          <p:nvPr/>
        </p:nvSpPr>
        <p:spPr>
          <a:xfrm>
            <a:off x="5008215" y="213399"/>
            <a:ext cx="4377352" cy="646331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tr-TR" sz="3600" dirty="0" err="1" smtClean="0">
                <a:solidFill>
                  <a:schemeClr val="bg1"/>
                </a:solidFill>
              </a:rPr>
              <a:t>Cevimeline</a:t>
            </a:r>
            <a:r>
              <a:rPr lang="tr-TR" sz="3600" dirty="0">
                <a:solidFill>
                  <a:schemeClr val="bg1"/>
                </a:solidFill>
              </a:rPr>
              <a:t> </a:t>
            </a:r>
            <a:r>
              <a:rPr lang="tr-TR" sz="3600" dirty="0" smtClean="0">
                <a:solidFill>
                  <a:schemeClr val="bg1"/>
                </a:solidFill>
              </a:rPr>
              <a:t>(</a:t>
            </a:r>
            <a:r>
              <a:rPr lang="tr-TR" sz="3600" i="1" dirty="0" err="1" smtClean="0">
                <a:solidFill>
                  <a:schemeClr val="bg1"/>
                </a:solidFill>
              </a:rPr>
              <a:t>imported</a:t>
            </a:r>
            <a:r>
              <a:rPr lang="tr-TR" sz="3600" dirty="0" smtClean="0">
                <a:solidFill>
                  <a:schemeClr val="bg1"/>
                </a:solidFill>
              </a:rPr>
              <a:t>)</a:t>
            </a:r>
            <a:endParaRPr lang="tr-TR" sz="3600" dirty="0">
              <a:solidFill>
                <a:schemeClr val="bg1"/>
              </a:solidFill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6917F-AE4A-468C-A494-FA10BBEB71B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91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63DDD3FE-B8EC-4246-86DD-C3ACEBA65FCD}"/>
              </a:ext>
            </a:extLst>
          </p:cNvPr>
          <p:cNvSpPr txBox="1"/>
          <p:nvPr/>
        </p:nvSpPr>
        <p:spPr>
          <a:xfrm>
            <a:off x="128464" y="260648"/>
            <a:ext cx="9643217" cy="58477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tr-TR" sz="3200" dirty="0">
                <a:solidFill>
                  <a:srgbClr val="FFFF00"/>
                </a:solidFill>
              </a:rPr>
              <a:t>Q. </a:t>
            </a:r>
            <a:r>
              <a:rPr lang="tr-TR" sz="3200" dirty="0" err="1">
                <a:solidFill>
                  <a:schemeClr val="bg1"/>
                </a:solidFill>
              </a:rPr>
              <a:t>What</a:t>
            </a:r>
            <a:r>
              <a:rPr lang="tr-TR" sz="3200" dirty="0">
                <a:solidFill>
                  <a:schemeClr val="bg1"/>
                </a:solidFill>
              </a:rPr>
              <a:t> </a:t>
            </a:r>
            <a:r>
              <a:rPr lang="tr-TR" sz="3200" dirty="0" err="1">
                <a:solidFill>
                  <a:schemeClr val="bg1"/>
                </a:solidFill>
              </a:rPr>
              <a:t>adverse</a:t>
            </a:r>
            <a:r>
              <a:rPr lang="tr-TR" sz="3200" dirty="0">
                <a:solidFill>
                  <a:schemeClr val="bg1"/>
                </a:solidFill>
              </a:rPr>
              <a:t> </a:t>
            </a:r>
            <a:r>
              <a:rPr lang="tr-TR" sz="3200" dirty="0" err="1">
                <a:solidFill>
                  <a:schemeClr val="bg1"/>
                </a:solidFill>
              </a:rPr>
              <a:t>effects</a:t>
            </a:r>
            <a:r>
              <a:rPr lang="tr-TR" sz="3200" dirty="0">
                <a:solidFill>
                  <a:schemeClr val="bg1"/>
                </a:solidFill>
              </a:rPr>
              <a:t> do </a:t>
            </a:r>
            <a:r>
              <a:rPr lang="tr-TR" sz="3200" dirty="0" err="1">
                <a:solidFill>
                  <a:schemeClr val="bg1"/>
                </a:solidFill>
              </a:rPr>
              <a:t>you</a:t>
            </a:r>
            <a:r>
              <a:rPr lang="tr-TR" sz="3200" dirty="0">
                <a:solidFill>
                  <a:schemeClr val="bg1"/>
                </a:solidFill>
              </a:rPr>
              <a:t> </a:t>
            </a:r>
            <a:r>
              <a:rPr lang="tr-TR" sz="3200" dirty="0" err="1">
                <a:solidFill>
                  <a:schemeClr val="bg1"/>
                </a:solidFill>
              </a:rPr>
              <a:t>expect</a:t>
            </a:r>
            <a:r>
              <a:rPr lang="tr-TR" sz="3200" dirty="0">
                <a:solidFill>
                  <a:schemeClr val="bg1"/>
                </a:solidFill>
              </a:rPr>
              <a:t> </a:t>
            </a:r>
            <a:r>
              <a:rPr lang="tr-TR" sz="3200" dirty="0" err="1">
                <a:solidFill>
                  <a:schemeClr val="bg1"/>
                </a:solidFill>
              </a:rPr>
              <a:t>from</a:t>
            </a:r>
            <a:r>
              <a:rPr lang="tr-TR" sz="3200" dirty="0">
                <a:solidFill>
                  <a:schemeClr val="bg1"/>
                </a:solidFill>
              </a:rPr>
              <a:t> </a:t>
            </a:r>
            <a:r>
              <a:rPr lang="tr-TR" sz="3200" dirty="0" err="1">
                <a:solidFill>
                  <a:schemeClr val="bg1"/>
                </a:solidFill>
              </a:rPr>
              <a:t>pilocarpine</a:t>
            </a:r>
            <a:r>
              <a:rPr lang="tr-TR" sz="32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12CD3426-C849-47D1-8C0E-44086D47E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944" y="1239541"/>
            <a:ext cx="4968213" cy="2794620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E7BDBDEE-BD28-489A-9608-82FAB47169E1}"/>
              </a:ext>
            </a:extLst>
          </p:cNvPr>
          <p:cNvSpPr txBox="1"/>
          <p:nvPr/>
        </p:nvSpPr>
        <p:spPr>
          <a:xfrm>
            <a:off x="488504" y="4365104"/>
            <a:ext cx="4968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/>
              <a:t>Do </a:t>
            </a:r>
            <a:r>
              <a:rPr lang="tr-TR" sz="2800" dirty="0" err="1"/>
              <a:t>you</a:t>
            </a:r>
            <a:r>
              <a:rPr lang="tr-TR" sz="2800" dirty="0"/>
              <a:t> </a:t>
            </a:r>
            <a:r>
              <a:rPr lang="tr-TR" sz="2800" dirty="0" err="1"/>
              <a:t>expect</a:t>
            </a:r>
            <a:r>
              <a:rPr lang="tr-TR" sz="2800" dirty="0"/>
              <a:t> </a:t>
            </a:r>
            <a:r>
              <a:rPr lang="tr-TR" sz="2800" dirty="0" err="1"/>
              <a:t>this</a:t>
            </a:r>
            <a:r>
              <a:rPr lang="tr-TR" sz="2800" dirty="0"/>
              <a:t> </a:t>
            </a:r>
            <a:r>
              <a:rPr lang="tr-TR" sz="2800" dirty="0" err="1"/>
              <a:t>from</a:t>
            </a:r>
            <a:r>
              <a:rPr lang="tr-TR" sz="2800" dirty="0"/>
              <a:t> </a:t>
            </a:r>
            <a:r>
              <a:rPr lang="tr-TR" sz="2800" dirty="0" err="1"/>
              <a:t>the</a:t>
            </a:r>
            <a:r>
              <a:rPr lang="tr-TR" sz="2800" dirty="0"/>
              <a:t> </a:t>
            </a:r>
            <a:r>
              <a:rPr lang="tr-TR" sz="2800" dirty="0" err="1"/>
              <a:t>ocular</a:t>
            </a:r>
            <a:r>
              <a:rPr lang="tr-TR" sz="2800" dirty="0"/>
              <a:t> </a:t>
            </a:r>
            <a:r>
              <a:rPr lang="tr-TR" sz="2800" dirty="0" err="1"/>
              <a:t>preparation</a:t>
            </a:r>
            <a:r>
              <a:rPr lang="tr-TR" sz="2800" dirty="0"/>
              <a:t>?</a:t>
            </a: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6917F-AE4A-468C-A494-FA10BBEB71B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4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63DDD3FE-B8EC-4246-86DD-C3ACEBA65FCD}"/>
              </a:ext>
            </a:extLst>
          </p:cNvPr>
          <p:cNvSpPr txBox="1"/>
          <p:nvPr/>
        </p:nvSpPr>
        <p:spPr>
          <a:xfrm>
            <a:off x="128464" y="260648"/>
            <a:ext cx="9577302" cy="58477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tr-TR" sz="3200" dirty="0">
                <a:solidFill>
                  <a:srgbClr val="FFFF00"/>
                </a:solidFill>
              </a:rPr>
              <a:t>Q. </a:t>
            </a:r>
            <a:r>
              <a:rPr lang="tr-TR" sz="3200" dirty="0" err="1">
                <a:solidFill>
                  <a:schemeClr val="bg1"/>
                </a:solidFill>
              </a:rPr>
              <a:t>What</a:t>
            </a:r>
            <a:r>
              <a:rPr lang="tr-TR" sz="3200" dirty="0">
                <a:solidFill>
                  <a:schemeClr val="bg1"/>
                </a:solidFill>
              </a:rPr>
              <a:t> </a:t>
            </a:r>
            <a:r>
              <a:rPr lang="tr-TR" sz="3200" dirty="0" err="1">
                <a:solidFill>
                  <a:schemeClr val="bg1"/>
                </a:solidFill>
              </a:rPr>
              <a:t>adverse</a:t>
            </a:r>
            <a:r>
              <a:rPr lang="tr-TR" sz="3200" dirty="0">
                <a:solidFill>
                  <a:schemeClr val="bg1"/>
                </a:solidFill>
              </a:rPr>
              <a:t> </a:t>
            </a:r>
            <a:r>
              <a:rPr lang="tr-TR" sz="3200" dirty="0" err="1">
                <a:solidFill>
                  <a:schemeClr val="bg1"/>
                </a:solidFill>
              </a:rPr>
              <a:t>effects</a:t>
            </a:r>
            <a:r>
              <a:rPr lang="tr-TR" sz="3200" dirty="0">
                <a:solidFill>
                  <a:schemeClr val="bg1"/>
                </a:solidFill>
              </a:rPr>
              <a:t> do </a:t>
            </a:r>
            <a:r>
              <a:rPr lang="tr-TR" sz="3200" dirty="0" err="1">
                <a:solidFill>
                  <a:schemeClr val="bg1"/>
                </a:solidFill>
              </a:rPr>
              <a:t>you</a:t>
            </a:r>
            <a:r>
              <a:rPr lang="tr-TR" sz="3200" dirty="0">
                <a:solidFill>
                  <a:schemeClr val="bg1"/>
                </a:solidFill>
              </a:rPr>
              <a:t> </a:t>
            </a:r>
            <a:r>
              <a:rPr lang="tr-TR" sz="3200" dirty="0" err="1">
                <a:solidFill>
                  <a:schemeClr val="bg1"/>
                </a:solidFill>
              </a:rPr>
              <a:t>expect</a:t>
            </a:r>
            <a:r>
              <a:rPr lang="tr-TR" sz="3200" dirty="0">
                <a:solidFill>
                  <a:schemeClr val="bg1"/>
                </a:solidFill>
              </a:rPr>
              <a:t> </a:t>
            </a:r>
            <a:r>
              <a:rPr lang="tr-TR" sz="3200" dirty="0" err="1">
                <a:solidFill>
                  <a:schemeClr val="bg1"/>
                </a:solidFill>
              </a:rPr>
              <a:t>from</a:t>
            </a:r>
            <a:r>
              <a:rPr lang="tr-TR" sz="3200" dirty="0">
                <a:solidFill>
                  <a:schemeClr val="bg1"/>
                </a:solidFill>
              </a:rPr>
              <a:t> </a:t>
            </a:r>
            <a:r>
              <a:rPr lang="tr-TR" sz="3200" dirty="0" err="1">
                <a:solidFill>
                  <a:schemeClr val="bg1"/>
                </a:solidFill>
              </a:rPr>
              <a:t>cevimeline</a:t>
            </a:r>
            <a:r>
              <a:rPr lang="tr-TR" sz="32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12CD3426-C849-47D1-8C0E-44086D47E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702" y="1340768"/>
            <a:ext cx="4096455" cy="2304256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2851B5FB-2C75-4528-AEC3-C8DBFB937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28" y="1556792"/>
            <a:ext cx="3541647" cy="1900684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562BD988-9108-4D0F-AC0D-9A5B7F2E9F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70" y="3789040"/>
            <a:ext cx="2232248" cy="2331459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08009DC6-65D0-474B-9807-4159A9CC7615}"/>
              </a:ext>
            </a:extLst>
          </p:cNvPr>
          <p:cNvSpPr txBox="1"/>
          <p:nvPr/>
        </p:nvSpPr>
        <p:spPr>
          <a:xfrm flipH="1">
            <a:off x="3651373" y="3812175"/>
            <a:ext cx="3338657" cy="2862322"/>
          </a:xfrm>
          <a:prstGeom prst="rect">
            <a:avLst/>
          </a:prstGeom>
          <a:solidFill>
            <a:schemeClr val="tx2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tr-TR" sz="3600" dirty="0" err="1">
                <a:solidFill>
                  <a:schemeClr val="bg1"/>
                </a:solidFill>
              </a:rPr>
              <a:t>Sweating</a:t>
            </a:r>
            <a:endParaRPr lang="tr-TR" sz="3600" dirty="0">
              <a:solidFill>
                <a:schemeClr val="bg1"/>
              </a:solidFill>
            </a:endParaRPr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tr-TR" sz="3600" dirty="0" err="1">
                <a:solidFill>
                  <a:schemeClr val="bg1"/>
                </a:solidFill>
              </a:rPr>
              <a:t>Nausea</a:t>
            </a:r>
            <a:endParaRPr lang="tr-TR" sz="3600" dirty="0">
              <a:solidFill>
                <a:schemeClr val="bg1"/>
              </a:solidFill>
            </a:endParaRPr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tr-TR" sz="3600" dirty="0" err="1">
                <a:solidFill>
                  <a:schemeClr val="bg1"/>
                </a:solidFill>
              </a:rPr>
              <a:t>Rhinitis</a:t>
            </a:r>
            <a:endParaRPr lang="tr-TR" sz="3600" dirty="0">
              <a:solidFill>
                <a:schemeClr val="bg1"/>
              </a:solidFill>
            </a:endParaRPr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tr-TR" sz="3600" dirty="0" err="1">
                <a:solidFill>
                  <a:schemeClr val="bg1"/>
                </a:solidFill>
              </a:rPr>
              <a:t>Diarrhea</a:t>
            </a:r>
            <a:endParaRPr lang="tr-TR" sz="3600" dirty="0">
              <a:solidFill>
                <a:schemeClr val="bg1"/>
              </a:solidFill>
            </a:endParaRPr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tr-TR" sz="3600" dirty="0" err="1">
                <a:solidFill>
                  <a:schemeClr val="bg1"/>
                </a:solidFill>
              </a:rPr>
              <a:t>Blurred</a:t>
            </a:r>
            <a:r>
              <a:rPr lang="tr-TR" sz="3600" dirty="0">
                <a:solidFill>
                  <a:schemeClr val="bg1"/>
                </a:solidFill>
              </a:rPr>
              <a:t> </a:t>
            </a:r>
            <a:r>
              <a:rPr lang="tr-TR" sz="3600" dirty="0" err="1">
                <a:solidFill>
                  <a:schemeClr val="bg1"/>
                </a:solidFill>
              </a:rPr>
              <a:t>vision</a:t>
            </a:r>
            <a:endParaRPr lang="tr-TR" sz="3600" dirty="0">
              <a:solidFill>
                <a:schemeClr val="bg1"/>
              </a:solidFill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6917F-AE4A-468C-A494-FA10BBEB71B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6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F8BB030-5448-4BE3-9D5A-7E77599E28A8}"/>
              </a:ext>
            </a:extLst>
          </p:cNvPr>
          <p:cNvSpPr txBox="1"/>
          <p:nvPr/>
        </p:nvSpPr>
        <p:spPr>
          <a:xfrm>
            <a:off x="272480" y="188640"/>
            <a:ext cx="5810309" cy="58477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tr-TR" sz="3200" dirty="0">
                <a:solidFill>
                  <a:srgbClr val="FFFF00"/>
                </a:solidFill>
              </a:rPr>
              <a:t>Q. </a:t>
            </a:r>
            <a:r>
              <a:rPr lang="tr-TR" sz="3200" dirty="0" err="1">
                <a:solidFill>
                  <a:schemeClr val="bg1"/>
                </a:solidFill>
              </a:rPr>
              <a:t>What</a:t>
            </a:r>
            <a:r>
              <a:rPr lang="tr-TR" sz="3200" dirty="0">
                <a:solidFill>
                  <a:schemeClr val="bg1"/>
                </a:solidFill>
              </a:rPr>
              <a:t> </a:t>
            </a:r>
            <a:r>
              <a:rPr lang="tr-TR" sz="3200" dirty="0" err="1">
                <a:solidFill>
                  <a:schemeClr val="bg1"/>
                </a:solidFill>
              </a:rPr>
              <a:t>about</a:t>
            </a:r>
            <a:r>
              <a:rPr lang="tr-TR" sz="3200" dirty="0">
                <a:solidFill>
                  <a:schemeClr val="bg1"/>
                </a:solidFill>
              </a:rPr>
              <a:t> </a:t>
            </a:r>
            <a:r>
              <a:rPr lang="tr-TR" sz="3200" dirty="0" err="1">
                <a:solidFill>
                  <a:schemeClr val="bg1"/>
                </a:solidFill>
              </a:rPr>
              <a:t>contraindications</a:t>
            </a:r>
            <a:r>
              <a:rPr lang="tr-TR" sz="32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F417F17-BB82-475E-B00B-CF2A524C6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200" y="2204864"/>
            <a:ext cx="2529632" cy="421931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25A8CC8E-DB49-4422-931F-1D16B3C56574}"/>
              </a:ext>
            </a:extLst>
          </p:cNvPr>
          <p:cNvSpPr txBox="1"/>
          <p:nvPr/>
        </p:nvSpPr>
        <p:spPr>
          <a:xfrm>
            <a:off x="272480" y="1196752"/>
            <a:ext cx="9240671" cy="58477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tr-TR" sz="3200" dirty="0">
                <a:solidFill>
                  <a:srgbClr val="FFFF00"/>
                </a:solidFill>
              </a:rPr>
              <a:t>Hint: </a:t>
            </a:r>
            <a:r>
              <a:rPr lang="tr-TR" sz="3200" dirty="0" err="1">
                <a:solidFill>
                  <a:schemeClr val="bg1"/>
                </a:solidFill>
              </a:rPr>
              <a:t>Muscarinic</a:t>
            </a:r>
            <a:r>
              <a:rPr lang="tr-TR" sz="3200" dirty="0">
                <a:solidFill>
                  <a:schemeClr val="bg1"/>
                </a:solidFill>
              </a:rPr>
              <a:t> </a:t>
            </a:r>
            <a:r>
              <a:rPr lang="tr-TR" sz="3200" dirty="0" err="1">
                <a:solidFill>
                  <a:schemeClr val="bg1"/>
                </a:solidFill>
              </a:rPr>
              <a:t>activation</a:t>
            </a:r>
            <a:r>
              <a:rPr lang="tr-TR" sz="3200" dirty="0">
                <a:solidFill>
                  <a:schemeClr val="bg1"/>
                </a:solidFill>
              </a:rPr>
              <a:t> </a:t>
            </a:r>
            <a:r>
              <a:rPr lang="tr-TR" sz="3200" dirty="0" err="1">
                <a:solidFill>
                  <a:schemeClr val="bg1"/>
                </a:solidFill>
              </a:rPr>
              <a:t>increases</a:t>
            </a:r>
            <a:r>
              <a:rPr lang="tr-TR" sz="3200" dirty="0">
                <a:solidFill>
                  <a:schemeClr val="bg1"/>
                </a:solidFill>
              </a:rPr>
              <a:t> </a:t>
            </a:r>
            <a:r>
              <a:rPr lang="tr-TR" sz="3200" dirty="0" err="1">
                <a:solidFill>
                  <a:schemeClr val="bg1"/>
                </a:solidFill>
              </a:rPr>
              <a:t>airway</a:t>
            </a:r>
            <a:r>
              <a:rPr lang="tr-TR" sz="3200" dirty="0">
                <a:solidFill>
                  <a:schemeClr val="bg1"/>
                </a:solidFill>
              </a:rPr>
              <a:t> </a:t>
            </a:r>
            <a:r>
              <a:rPr lang="tr-TR" sz="3200" dirty="0" err="1">
                <a:solidFill>
                  <a:schemeClr val="bg1"/>
                </a:solidFill>
              </a:rPr>
              <a:t>resistance</a:t>
            </a:r>
            <a:endParaRPr lang="tr-TR" sz="3200" dirty="0">
              <a:solidFill>
                <a:schemeClr val="bg1"/>
              </a:solidFill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5F639E08-86E2-4274-AB2E-E13FF27C6577}"/>
              </a:ext>
            </a:extLst>
          </p:cNvPr>
          <p:cNvSpPr txBox="1"/>
          <p:nvPr/>
        </p:nvSpPr>
        <p:spPr>
          <a:xfrm>
            <a:off x="174668" y="2224076"/>
            <a:ext cx="6616683" cy="43704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5400" dirty="0" err="1">
                <a:solidFill>
                  <a:srgbClr val="FF0000"/>
                </a:solidFill>
                <a:latin typeface="Chiller" panose="04020404031007020602" pitchFamily="82" charset="0"/>
              </a:rPr>
              <a:t>Contraindicated</a:t>
            </a:r>
            <a:r>
              <a:rPr lang="tr-TR" sz="3200" dirty="0"/>
              <a:t> </a:t>
            </a:r>
          </a:p>
          <a:p>
            <a:r>
              <a:rPr lang="tr-TR" sz="3200" dirty="0" err="1"/>
              <a:t>uncontrolled</a:t>
            </a:r>
            <a:r>
              <a:rPr lang="tr-TR" sz="3200" dirty="0"/>
              <a:t> </a:t>
            </a:r>
            <a:r>
              <a:rPr lang="tr-TR" sz="3200" dirty="0" err="1"/>
              <a:t>astma</a:t>
            </a:r>
            <a:endParaRPr lang="tr-TR" sz="3200" dirty="0"/>
          </a:p>
          <a:p>
            <a:r>
              <a:rPr lang="tr-TR" sz="3200" dirty="0" err="1"/>
              <a:t>Narrow</a:t>
            </a:r>
            <a:r>
              <a:rPr lang="tr-TR" sz="3200" dirty="0"/>
              <a:t> </a:t>
            </a:r>
            <a:r>
              <a:rPr lang="tr-TR" sz="3200" dirty="0" err="1"/>
              <a:t>angle</a:t>
            </a:r>
            <a:r>
              <a:rPr lang="tr-TR" sz="3200" dirty="0"/>
              <a:t> </a:t>
            </a:r>
            <a:r>
              <a:rPr lang="tr-TR" sz="3200" dirty="0" err="1"/>
              <a:t>galucoma</a:t>
            </a:r>
            <a:r>
              <a:rPr lang="tr-TR" sz="3200" dirty="0"/>
              <a:t> </a:t>
            </a:r>
            <a:r>
              <a:rPr lang="tr-TR" sz="3200" dirty="0" err="1"/>
              <a:t>and</a:t>
            </a:r>
            <a:r>
              <a:rPr lang="tr-TR" sz="3200" dirty="0"/>
              <a:t> </a:t>
            </a:r>
            <a:r>
              <a:rPr lang="tr-TR" sz="3200" dirty="0" err="1"/>
              <a:t>iritis</a:t>
            </a:r>
            <a:endParaRPr lang="tr-TR" sz="3200" dirty="0"/>
          </a:p>
          <a:p>
            <a:endParaRPr lang="tr-TR" sz="3200" dirty="0"/>
          </a:p>
          <a:p>
            <a:r>
              <a:rPr lang="tr-TR" sz="3200" b="1" dirty="0" err="1">
                <a:solidFill>
                  <a:srgbClr val="0070C0"/>
                </a:solidFill>
                <a:latin typeface="Book Antiqua" panose="02040602050305030304" pitchFamily="18" charset="0"/>
                <a:ea typeface="Batang" panose="02030600000101010101" pitchFamily="18" charset="-127"/>
              </a:rPr>
              <a:t>Caution</a:t>
            </a:r>
            <a:r>
              <a:rPr lang="tr-TR" sz="3200" b="1" dirty="0">
                <a:solidFill>
                  <a:srgbClr val="0070C0"/>
                </a:solidFill>
                <a:latin typeface="Book Antiqua" panose="02040602050305030304" pitchFamily="18" charset="0"/>
                <a:ea typeface="Batang" panose="02030600000101010101" pitchFamily="18" charset="-127"/>
              </a:rPr>
              <a:t> </a:t>
            </a:r>
          </a:p>
          <a:p>
            <a:r>
              <a:rPr lang="tr-TR" sz="3200" dirty="0" err="1"/>
              <a:t>controlled</a:t>
            </a:r>
            <a:r>
              <a:rPr lang="tr-TR" sz="3200" dirty="0"/>
              <a:t> </a:t>
            </a:r>
            <a:r>
              <a:rPr lang="tr-TR" sz="3200" dirty="0" err="1"/>
              <a:t>astma</a:t>
            </a:r>
            <a:endParaRPr lang="tr-TR" sz="3200" dirty="0"/>
          </a:p>
          <a:p>
            <a:r>
              <a:rPr lang="tr-TR" sz="3200" dirty="0" err="1"/>
              <a:t>chronic</a:t>
            </a:r>
            <a:r>
              <a:rPr lang="tr-TR" sz="3200" dirty="0"/>
              <a:t> </a:t>
            </a:r>
            <a:r>
              <a:rPr lang="tr-TR" sz="3200" dirty="0" err="1"/>
              <a:t>bronchitis</a:t>
            </a:r>
            <a:endParaRPr lang="tr-TR" sz="3200" dirty="0"/>
          </a:p>
          <a:p>
            <a:r>
              <a:rPr lang="tr-TR" sz="3200" dirty="0" err="1"/>
              <a:t>chronic</a:t>
            </a:r>
            <a:r>
              <a:rPr lang="tr-TR" sz="3200" dirty="0"/>
              <a:t> </a:t>
            </a:r>
            <a:r>
              <a:rPr lang="tr-TR" sz="3200" dirty="0" err="1"/>
              <a:t>obstructive</a:t>
            </a:r>
            <a:r>
              <a:rPr lang="tr-TR" sz="3200" dirty="0"/>
              <a:t> </a:t>
            </a:r>
            <a:r>
              <a:rPr lang="tr-TR" sz="3200" dirty="0" err="1"/>
              <a:t>pulmonary</a:t>
            </a:r>
            <a:r>
              <a:rPr lang="tr-TR" sz="3200" dirty="0"/>
              <a:t> </a:t>
            </a:r>
            <a:r>
              <a:rPr lang="tr-TR" sz="3200" dirty="0" err="1"/>
              <a:t>disease</a:t>
            </a:r>
            <a:endParaRPr lang="tr-TR" sz="3200" dirty="0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6917F-AE4A-468C-A494-FA10BBEB71B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93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26B35E49-0E7B-4D9C-A951-3CB4D47D3E90}"/>
              </a:ext>
            </a:extLst>
          </p:cNvPr>
          <p:cNvSpPr txBox="1"/>
          <p:nvPr/>
        </p:nvSpPr>
        <p:spPr>
          <a:xfrm>
            <a:off x="344488" y="404664"/>
            <a:ext cx="3721916" cy="58477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tr-TR" sz="3200" dirty="0">
                <a:solidFill>
                  <a:srgbClr val="FFFF00"/>
                </a:solidFill>
              </a:rPr>
              <a:t>Q. </a:t>
            </a:r>
            <a:r>
              <a:rPr lang="tr-TR" sz="3200" dirty="0" err="1">
                <a:solidFill>
                  <a:schemeClr val="bg1"/>
                </a:solidFill>
              </a:rPr>
              <a:t>Drug</a:t>
            </a:r>
            <a:r>
              <a:rPr lang="tr-TR" sz="3200" dirty="0">
                <a:solidFill>
                  <a:schemeClr val="bg1"/>
                </a:solidFill>
              </a:rPr>
              <a:t> </a:t>
            </a:r>
            <a:r>
              <a:rPr lang="tr-TR" sz="3200" dirty="0" err="1">
                <a:solidFill>
                  <a:schemeClr val="bg1"/>
                </a:solidFill>
              </a:rPr>
              <a:t>interactions</a:t>
            </a:r>
            <a:r>
              <a:rPr lang="tr-TR" sz="32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458BA0B-10CC-4B6F-8C32-0EBD0A108EF7}"/>
              </a:ext>
            </a:extLst>
          </p:cNvPr>
          <p:cNvSpPr txBox="1"/>
          <p:nvPr/>
        </p:nvSpPr>
        <p:spPr>
          <a:xfrm>
            <a:off x="416496" y="1124744"/>
            <a:ext cx="91791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dirty="0" err="1"/>
              <a:t>Intensifies</a:t>
            </a:r>
            <a:r>
              <a:rPr lang="tr-TR" sz="4000" dirty="0"/>
              <a:t> </a:t>
            </a:r>
            <a:r>
              <a:rPr lang="tr-TR" sz="4000" dirty="0" err="1"/>
              <a:t>cardiac</a:t>
            </a:r>
            <a:r>
              <a:rPr lang="tr-TR" sz="4000" dirty="0"/>
              <a:t> </a:t>
            </a:r>
            <a:r>
              <a:rPr lang="tr-TR" sz="4000" dirty="0" err="1"/>
              <a:t>depression</a:t>
            </a:r>
            <a:r>
              <a:rPr lang="tr-TR" sz="4000" dirty="0"/>
              <a:t> </a:t>
            </a:r>
            <a:r>
              <a:rPr lang="tr-TR" sz="4000" dirty="0" err="1"/>
              <a:t>by</a:t>
            </a:r>
            <a:r>
              <a:rPr lang="tr-TR" sz="4000" dirty="0"/>
              <a:t> </a:t>
            </a:r>
            <a:r>
              <a:rPr lang="el-GR" sz="4000" dirty="0"/>
              <a:t>β</a:t>
            </a:r>
            <a:r>
              <a:rPr lang="tr-TR" sz="4000" dirty="0"/>
              <a:t>-</a:t>
            </a:r>
            <a:r>
              <a:rPr lang="tr-TR" sz="4000" dirty="0" err="1"/>
              <a:t>blockers</a:t>
            </a:r>
            <a:endParaRPr lang="tr-TR" sz="4000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0324C3F-DF03-4957-82F0-761D4CA9425E}"/>
              </a:ext>
            </a:extLst>
          </p:cNvPr>
          <p:cNvSpPr txBox="1"/>
          <p:nvPr/>
        </p:nvSpPr>
        <p:spPr>
          <a:xfrm>
            <a:off x="200472" y="2132856"/>
            <a:ext cx="9598525" cy="58477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tr-TR" sz="3200" dirty="0">
                <a:solidFill>
                  <a:srgbClr val="FFFF00"/>
                </a:solidFill>
              </a:rPr>
              <a:t>Q. </a:t>
            </a:r>
            <a:r>
              <a:rPr lang="tr-TR" sz="3200" dirty="0" err="1">
                <a:solidFill>
                  <a:schemeClr val="bg1"/>
                </a:solidFill>
              </a:rPr>
              <a:t>What</a:t>
            </a:r>
            <a:r>
              <a:rPr lang="tr-TR" sz="3200" dirty="0">
                <a:solidFill>
                  <a:schemeClr val="bg1"/>
                </a:solidFill>
              </a:rPr>
              <a:t> </a:t>
            </a:r>
            <a:r>
              <a:rPr lang="tr-TR" sz="3200" dirty="0" err="1">
                <a:solidFill>
                  <a:schemeClr val="bg1"/>
                </a:solidFill>
              </a:rPr>
              <a:t>may</a:t>
            </a:r>
            <a:r>
              <a:rPr lang="tr-TR" sz="3200" dirty="0">
                <a:solidFill>
                  <a:schemeClr val="bg1"/>
                </a:solidFill>
              </a:rPr>
              <a:t> </a:t>
            </a:r>
            <a:r>
              <a:rPr lang="tr-TR" sz="3200" dirty="0" err="1">
                <a:solidFill>
                  <a:schemeClr val="bg1"/>
                </a:solidFill>
              </a:rPr>
              <a:t>antagonize</a:t>
            </a:r>
            <a:r>
              <a:rPr lang="tr-TR" sz="3200" dirty="0">
                <a:solidFill>
                  <a:schemeClr val="bg1"/>
                </a:solidFill>
              </a:rPr>
              <a:t> </a:t>
            </a:r>
            <a:r>
              <a:rPr lang="tr-TR" sz="3200" dirty="0" err="1">
                <a:solidFill>
                  <a:schemeClr val="bg1"/>
                </a:solidFill>
              </a:rPr>
              <a:t>cevimeline’s</a:t>
            </a:r>
            <a:r>
              <a:rPr lang="tr-TR" sz="3200" dirty="0">
                <a:solidFill>
                  <a:schemeClr val="bg1"/>
                </a:solidFill>
              </a:rPr>
              <a:t> </a:t>
            </a:r>
            <a:r>
              <a:rPr lang="tr-TR" sz="3200" dirty="0" err="1">
                <a:solidFill>
                  <a:schemeClr val="bg1"/>
                </a:solidFill>
              </a:rPr>
              <a:t>beneficial</a:t>
            </a:r>
            <a:r>
              <a:rPr lang="tr-TR" sz="3200" dirty="0">
                <a:solidFill>
                  <a:schemeClr val="bg1"/>
                </a:solidFill>
              </a:rPr>
              <a:t> </a:t>
            </a:r>
            <a:r>
              <a:rPr lang="tr-TR" sz="3200" dirty="0" err="1">
                <a:solidFill>
                  <a:schemeClr val="bg1"/>
                </a:solidFill>
              </a:rPr>
              <a:t>effects</a:t>
            </a:r>
            <a:r>
              <a:rPr lang="tr-TR" sz="3200" dirty="0">
                <a:solidFill>
                  <a:schemeClr val="bg1"/>
                </a:solidFill>
              </a:rPr>
              <a:t> ?</a:t>
            </a:r>
          </a:p>
        </p:txBody>
      </p:sp>
      <p:sp>
        <p:nvSpPr>
          <p:cNvPr id="6" name="Konuşma Balonu: Dikdörtgen 5">
            <a:extLst>
              <a:ext uri="{FF2B5EF4-FFF2-40B4-BE49-F238E27FC236}">
                <a16:creationId xmlns:a16="http://schemas.microsoft.com/office/drawing/2014/main" id="{E4C080CF-58A7-42C8-A415-3DF6691672F1}"/>
              </a:ext>
            </a:extLst>
          </p:cNvPr>
          <p:cNvSpPr/>
          <p:nvPr/>
        </p:nvSpPr>
        <p:spPr>
          <a:xfrm>
            <a:off x="2260318" y="2976047"/>
            <a:ext cx="7344816" cy="3477289"/>
          </a:xfrm>
          <a:prstGeom prst="wedge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tr-TR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</a:t>
            </a:r>
            <a:r>
              <a:rPr lang="tr-TR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drug</a:t>
            </a:r>
            <a:r>
              <a:rPr lang="tr-TR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</a:t>
            </a:r>
            <a:r>
              <a:rPr lang="tr-TR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antagonizes</a:t>
            </a:r>
            <a:r>
              <a:rPr lang="tr-TR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muscarinic</a:t>
            </a:r>
            <a:r>
              <a:rPr lang="tr-TR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receptors</a:t>
            </a:r>
            <a:r>
              <a:rPr lang="tr-TR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tr-TR" sz="3600" dirty="0"/>
              <a:t>Atropin</a:t>
            </a:r>
          </a:p>
          <a:p>
            <a:r>
              <a:rPr lang="tr-TR" sz="3600" dirty="0"/>
              <a:t>TCA</a:t>
            </a:r>
          </a:p>
          <a:p>
            <a:r>
              <a:rPr lang="tr-TR" sz="3600" dirty="0" err="1"/>
              <a:t>Antihistamines</a:t>
            </a:r>
            <a:endParaRPr lang="tr-TR" sz="3600" dirty="0"/>
          </a:p>
          <a:p>
            <a:r>
              <a:rPr lang="tr-TR" sz="3600" dirty="0" err="1"/>
              <a:t>Phenothiazine</a:t>
            </a:r>
            <a:r>
              <a:rPr lang="tr-TR" sz="3600" dirty="0"/>
              <a:t> </a:t>
            </a:r>
            <a:r>
              <a:rPr lang="tr-TR" sz="3600" dirty="0" err="1"/>
              <a:t>antipsychotics</a:t>
            </a:r>
            <a:endParaRPr lang="tr-TR" sz="3600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6917F-AE4A-468C-A494-FA10BBEB71B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3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3CD209E7-5054-4E60-A7F8-9B888B26E2A5}"/>
              </a:ext>
            </a:extLst>
          </p:cNvPr>
          <p:cNvSpPr txBox="1"/>
          <p:nvPr/>
        </p:nvSpPr>
        <p:spPr>
          <a:xfrm>
            <a:off x="200472" y="188640"/>
            <a:ext cx="4662430" cy="646331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tr-TR" sz="3600" dirty="0" err="1" smtClean="0">
                <a:solidFill>
                  <a:schemeClr val="bg1"/>
                </a:solidFill>
              </a:rPr>
              <a:t>Bethanechol</a:t>
            </a:r>
            <a:r>
              <a:rPr lang="tr-TR" sz="3600" dirty="0" smtClean="0">
                <a:solidFill>
                  <a:schemeClr val="bg1"/>
                </a:solidFill>
              </a:rPr>
              <a:t> (</a:t>
            </a:r>
            <a:r>
              <a:rPr lang="tr-TR" sz="3600" dirty="0" err="1" smtClean="0">
                <a:solidFill>
                  <a:schemeClr val="bg1"/>
                </a:solidFill>
              </a:rPr>
              <a:t>imported</a:t>
            </a:r>
            <a:r>
              <a:rPr lang="tr-TR" sz="3600" dirty="0" smtClean="0">
                <a:solidFill>
                  <a:schemeClr val="bg1"/>
                </a:solidFill>
              </a:rPr>
              <a:t>)</a:t>
            </a:r>
            <a:endParaRPr lang="tr-TR" sz="3600" dirty="0">
              <a:solidFill>
                <a:schemeClr val="bg1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5BFB4B4-093B-4112-957F-35716F575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222" y="4119717"/>
            <a:ext cx="4800787" cy="238537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4F2E4494-B95C-4466-B7A2-AC8A474E65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96" y="1052736"/>
            <a:ext cx="2689891" cy="900994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C73E93AF-97D6-4281-B469-75A443A187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136" y="869653"/>
            <a:ext cx="1655425" cy="1656612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505ED29B-2874-409B-8F6C-0BEF1FE2BA02}"/>
              </a:ext>
            </a:extLst>
          </p:cNvPr>
          <p:cNvSpPr txBox="1"/>
          <p:nvPr/>
        </p:nvSpPr>
        <p:spPr>
          <a:xfrm>
            <a:off x="608442" y="2348880"/>
            <a:ext cx="869956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/>
              <a:t>A </a:t>
            </a:r>
            <a:r>
              <a:rPr lang="tr-TR" sz="3600" dirty="0" err="1"/>
              <a:t>broad</a:t>
            </a:r>
            <a:r>
              <a:rPr lang="tr-TR" sz="3600" dirty="0"/>
              <a:t> </a:t>
            </a:r>
            <a:r>
              <a:rPr lang="tr-TR" sz="3600" dirty="0" err="1"/>
              <a:t>spectrum</a:t>
            </a:r>
            <a:r>
              <a:rPr lang="tr-TR" sz="3600" dirty="0"/>
              <a:t> of </a:t>
            </a:r>
            <a:r>
              <a:rPr lang="tr-TR" sz="4000" dirty="0" err="1">
                <a:solidFill>
                  <a:srgbClr val="7030A0"/>
                </a:solidFill>
              </a:rPr>
              <a:t>pharmacologic</a:t>
            </a:r>
            <a:r>
              <a:rPr lang="tr-TR" sz="4000" dirty="0">
                <a:solidFill>
                  <a:srgbClr val="7030A0"/>
                </a:solidFill>
              </a:rPr>
              <a:t> </a:t>
            </a:r>
            <a:r>
              <a:rPr lang="tr-TR" sz="4000" dirty="0" err="1">
                <a:solidFill>
                  <a:srgbClr val="7030A0"/>
                </a:solidFill>
              </a:rPr>
              <a:t>effects</a:t>
            </a:r>
            <a:endParaRPr lang="tr-TR" sz="4000" dirty="0">
              <a:solidFill>
                <a:srgbClr val="7030A0"/>
              </a:solidFill>
            </a:endParaRPr>
          </a:p>
          <a:p>
            <a:r>
              <a:rPr lang="tr-TR" sz="3600" dirty="0"/>
              <a:t>but </a:t>
            </a:r>
            <a:r>
              <a:rPr lang="tr-TR" sz="3600" dirty="0" err="1">
                <a:solidFill>
                  <a:srgbClr val="FF0000"/>
                </a:solidFill>
              </a:rPr>
              <a:t>indications</a:t>
            </a:r>
            <a:r>
              <a:rPr lang="tr-TR" sz="3600" dirty="0"/>
              <a:t> </a:t>
            </a:r>
            <a:r>
              <a:rPr lang="tr-TR" sz="3600" dirty="0" err="1"/>
              <a:t>are</a:t>
            </a:r>
            <a:r>
              <a:rPr lang="tr-TR" sz="3600" dirty="0"/>
              <a:t> </a:t>
            </a:r>
            <a:r>
              <a:rPr lang="tr-TR" sz="3600" dirty="0" err="1"/>
              <a:t>very</a:t>
            </a:r>
            <a:r>
              <a:rPr lang="tr-TR" sz="3600" dirty="0"/>
              <a:t> </a:t>
            </a:r>
            <a:r>
              <a:rPr lang="tr-TR" sz="3600" dirty="0" err="1"/>
              <a:t>limited</a:t>
            </a:r>
            <a:endParaRPr lang="tr-TR" sz="3600" dirty="0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50508919-6439-49A2-BB68-542DBE8BE2CE}"/>
              </a:ext>
            </a:extLst>
          </p:cNvPr>
          <p:cNvSpPr txBox="1"/>
          <p:nvPr/>
        </p:nvSpPr>
        <p:spPr>
          <a:xfrm>
            <a:off x="200472" y="3645024"/>
            <a:ext cx="4512426" cy="3170099"/>
          </a:xfrm>
          <a:prstGeom prst="rect">
            <a:avLst/>
          </a:prstGeom>
          <a:solidFill>
            <a:srgbClr val="92D050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tr-TR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indication</a:t>
            </a:r>
            <a:endParaRPr lang="tr-TR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r-TR" sz="4000" dirty="0" err="1"/>
              <a:t>urinary</a:t>
            </a:r>
            <a:r>
              <a:rPr lang="tr-TR" sz="4000" dirty="0"/>
              <a:t> </a:t>
            </a:r>
            <a:r>
              <a:rPr lang="tr-TR" sz="4000" dirty="0" err="1"/>
              <a:t>retention</a:t>
            </a:r>
            <a:r>
              <a:rPr lang="tr-TR" sz="4000" dirty="0"/>
              <a:t> in </a:t>
            </a:r>
            <a:r>
              <a:rPr lang="tr-TR" sz="4000" dirty="0" err="1"/>
              <a:t>postop</a:t>
            </a:r>
            <a:r>
              <a:rPr lang="tr-TR" sz="4000" dirty="0"/>
              <a:t> </a:t>
            </a:r>
            <a:r>
              <a:rPr lang="tr-TR" sz="4000" dirty="0" err="1"/>
              <a:t>and</a:t>
            </a:r>
            <a:r>
              <a:rPr lang="tr-TR" sz="4000" dirty="0"/>
              <a:t> </a:t>
            </a:r>
            <a:r>
              <a:rPr lang="tr-TR" sz="4000" dirty="0" err="1"/>
              <a:t>postpartum</a:t>
            </a:r>
            <a:r>
              <a:rPr lang="tr-TR" sz="4000" dirty="0"/>
              <a:t> </a:t>
            </a:r>
          </a:p>
          <a:p>
            <a:r>
              <a:rPr lang="tr-TR" sz="4000" dirty="0" err="1"/>
              <a:t>patients</a:t>
            </a:r>
            <a:endParaRPr lang="tr-TR" sz="4000" dirty="0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6917F-AE4A-468C-A494-FA10BBEB71B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0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8EF7E47-F499-47E6-A800-0630359F43C8}"/>
              </a:ext>
            </a:extLst>
          </p:cNvPr>
          <p:cNvSpPr txBox="1"/>
          <p:nvPr/>
        </p:nvSpPr>
        <p:spPr>
          <a:xfrm rot="19819316">
            <a:off x="463671" y="1378224"/>
            <a:ext cx="5542351" cy="107721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tr-TR" sz="3600" dirty="0" err="1">
                <a:solidFill>
                  <a:schemeClr val="bg1"/>
                </a:solidFill>
              </a:rPr>
              <a:t>Bethanechol</a:t>
            </a:r>
            <a:endParaRPr lang="tr-TR" sz="3600" dirty="0">
              <a:solidFill>
                <a:schemeClr val="bg1"/>
              </a:solidFill>
            </a:endParaRPr>
          </a:p>
          <a:p>
            <a:r>
              <a:rPr lang="tr-TR" sz="2800" i="1" dirty="0" err="1">
                <a:solidFill>
                  <a:schemeClr val="bg1"/>
                </a:solidFill>
              </a:rPr>
              <a:t>gastroesophageal</a:t>
            </a:r>
            <a:r>
              <a:rPr lang="tr-TR" sz="2800" i="1" dirty="0">
                <a:solidFill>
                  <a:schemeClr val="bg1"/>
                </a:solidFill>
              </a:rPr>
              <a:t> </a:t>
            </a:r>
            <a:r>
              <a:rPr lang="tr-TR" sz="2800" i="1" dirty="0" err="1">
                <a:solidFill>
                  <a:schemeClr val="bg1"/>
                </a:solidFill>
              </a:rPr>
              <a:t>reflux</a:t>
            </a:r>
            <a:r>
              <a:rPr lang="tr-TR" sz="2800" i="1" dirty="0">
                <a:solidFill>
                  <a:schemeClr val="bg1"/>
                </a:solidFill>
              </a:rPr>
              <a:t>, GI </a:t>
            </a:r>
            <a:r>
              <a:rPr lang="tr-TR" sz="2800" i="1" dirty="0" err="1">
                <a:solidFill>
                  <a:schemeClr val="bg1"/>
                </a:solidFill>
              </a:rPr>
              <a:t>paralysis</a:t>
            </a:r>
            <a:endParaRPr lang="tr-TR" sz="2800" i="1" dirty="0">
              <a:solidFill>
                <a:schemeClr val="bg1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0C9A4A42-F5FB-469E-8B64-204B0E4C45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32516">
            <a:off x="4549739" y="1657033"/>
            <a:ext cx="4330470" cy="3456384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831F2AD1-EA49-4954-A001-4504534E095A}"/>
              </a:ext>
            </a:extLst>
          </p:cNvPr>
          <p:cNvSpPr txBox="1"/>
          <p:nvPr/>
        </p:nvSpPr>
        <p:spPr>
          <a:xfrm rot="519447">
            <a:off x="836565" y="4997036"/>
            <a:ext cx="3694088" cy="107721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tr-TR" sz="3600" dirty="0" err="1">
                <a:solidFill>
                  <a:srgbClr val="FFFF00"/>
                </a:solidFill>
              </a:rPr>
              <a:t>indication</a:t>
            </a:r>
            <a:endParaRPr lang="tr-TR" sz="3600" dirty="0">
              <a:solidFill>
                <a:srgbClr val="FFFF00"/>
              </a:solidFill>
            </a:endParaRPr>
          </a:p>
          <a:p>
            <a:r>
              <a:rPr lang="tr-TR" sz="2800" i="1" dirty="0" err="1">
                <a:solidFill>
                  <a:schemeClr val="bg1"/>
                </a:solidFill>
              </a:rPr>
              <a:t>gastroesophageal</a:t>
            </a:r>
            <a:r>
              <a:rPr lang="tr-TR" sz="2800" i="1" dirty="0">
                <a:solidFill>
                  <a:schemeClr val="bg1"/>
                </a:solidFill>
              </a:rPr>
              <a:t> </a:t>
            </a:r>
            <a:r>
              <a:rPr lang="tr-TR" sz="2800" i="1" dirty="0" err="1">
                <a:solidFill>
                  <a:schemeClr val="bg1"/>
                </a:solidFill>
              </a:rPr>
              <a:t>reflux</a:t>
            </a:r>
            <a:endParaRPr lang="tr-TR" sz="2800" i="1" dirty="0">
              <a:solidFill>
                <a:schemeClr val="bg1"/>
              </a:solidFill>
            </a:endParaRP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6917F-AE4A-468C-A494-FA10BBEB71B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492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63DDD3FE-B8EC-4246-86DD-C3ACEBA65FCD}"/>
              </a:ext>
            </a:extLst>
          </p:cNvPr>
          <p:cNvSpPr txBox="1"/>
          <p:nvPr/>
        </p:nvSpPr>
        <p:spPr>
          <a:xfrm>
            <a:off x="128464" y="260648"/>
            <a:ext cx="9650655" cy="58477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tr-TR" sz="3200" dirty="0">
                <a:solidFill>
                  <a:srgbClr val="FFFF00"/>
                </a:solidFill>
              </a:rPr>
              <a:t>Q. </a:t>
            </a:r>
            <a:r>
              <a:rPr lang="tr-TR" sz="3200" dirty="0" err="1">
                <a:solidFill>
                  <a:schemeClr val="bg1"/>
                </a:solidFill>
              </a:rPr>
              <a:t>What</a:t>
            </a:r>
            <a:r>
              <a:rPr lang="tr-TR" sz="3200" dirty="0">
                <a:solidFill>
                  <a:schemeClr val="bg1"/>
                </a:solidFill>
              </a:rPr>
              <a:t> </a:t>
            </a:r>
            <a:r>
              <a:rPr lang="tr-TR" sz="3200" dirty="0" err="1">
                <a:solidFill>
                  <a:srgbClr val="FF0000"/>
                </a:solidFill>
              </a:rPr>
              <a:t>adverse</a:t>
            </a:r>
            <a:r>
              <a:rPr lang="tr-TR" sz="3200" dirty="0">
                <a:solidFill>
                  <a:srgbClr val="FF0000"/>
                </a:solidFill>
              </a:rPr>
              <a:t> </a:t>
            </a:r>
            <a:r>
              <a:rPr lang="tr-TR" sz="3200" dirty="0" err="1">
                <a:solidFill>
                  <a:srgbClr val="FF0000"/>
                </a:solidFill>
              </a:rPr>
              <a:t>effects</a:t>
            </a:r>
            <a:r>
              <a:rPr lang="tr-TR" sz="3200" dirty="0">
                <a:solidFill>
                  <a:srgbClr val="FF0000"/>
                </a:solidFill>
              </a:rPr>
              <a:t> </a:t>
            </a:r>
            <a:r>
              <a:rPr lang="tr-TR" sz="3200" dirty="0">
                <a:solidFill>
                  <a:schemeClr val="bg1"/>
                </a:solidFill>
              </a:rPr>
              <a:t>do </a:t>
            </a:r>
            <a:r>
              <a:rPr lang="tr-TR" sz="3200" dirty="0" err="1">
                <a:solidFill>
                  <a:schemeClr val="bg1"/>
                </a:solidFill>
              </a:rPr>
              <a:t>you</a:t>
            </a:r>
            <a:r>
              <a:rPr lang="tr-TR" sz="3200" dirty="0">
                <a:solidFill>
                  <a:schemeClr val="bg1"/>
                </a:solidFill>
              </a:rPr>
              <a:t> </a:t>
            </a:r>
            <a:r>
              <a:rPr lang="tr-TR" sz="3200" dirty="0" err="1">
                <a:solidFill>
                  <a:schemeClr val="bg1"/>
                </a:solidFill>
              </a:rPr>
              <a:t>expect</a:t>
            </a:r>
            <a:r>
              <a:rPr lang="tr-TR" sz="3200" dirty="0">
                <a:solidFill>
                  <a:schemeClr val="bg1"/>
                </a:solidFill>
              </a:rPr>
              <a:t> </a:t>
            </a:r>
            <a:r>
              <a:rPr lang="tr-TR" sz="3200" dirty="0" err="1">
                <a:solidFill>
                  <a:schemeClr val="bg1"/>
                </a:solidFill>
              </a:rPr>
              <a:t>from</a:t>
            </a:r>
            <a:r>
              <a:rPr lang="tr-TR" sz="3200" dirty="0">
                <a:solidFill>
                  <a:schemeClr val="bg1"/>
                </a:solidFill>
              </a:rPr>
              <a:t> </a:t>
            </a:r>
            <a:r>
              <a:rPr lang="tr-TR" sz="3200" dirty="0" err="1">
                <a:solidFill>
                  <a:schemeClr val="bg1"/>
                </a:solidFill>
              </a:rPr>
              <a:t>bethanecol</a:t>
            </a:r>
            <a:r>
              <a:rPr lang="tr-TR" sz="32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12CD3426-C849-47D1-8C0E-44086D47E0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935" y="1340768"/>
            <a:ext cx="2432270" cy="1368152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2851B5FB-2C75-4528-AEC3-C8DBFB937D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248" y="3204265"/>
            <a:ext cx="2415175" cy="1296144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562BD988-9108-4D0F-AC0D-9A5B7F2E9F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216" y="4437934"/>
            <a:ext cx="2232248" cy="2331459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08009DC6-65D0-474B-9807-4159A9CC7615}"/>
              </a:ext>
            </a:extLst>
          </p:cNvPr>
          <p:cNvSpPr txBox="1"/>
          <p:nvPr/>
        </p:nvSpPr>
        <p:spPr>
          <a:xfrm flipH="1">
            <a:off x="3651373" y="3812175"/>
            <a:ext cx="3338657" cy="2862322"/>
          </a:xfrm>
          <a:prstGeom prst="rect">
            <a:avLst/>
          </a:prstGeom>
          <a:solidFill>
            <a:schemeClr val="tx2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tr-TR" sz="3600" dirty="0" err="1">
                <a:solidFill>
                  <a:schemeClr val="bg1"/>
                </a:solidFill>
              </a:rPr>
              <a:t>Sweating</a:t>
            </a:r>
            <a:endParaRPr lang="tr-TR" sz="3600" dirty="0">
              <a:solidFill>
                <a:schemeClr val="bg1"/>
              </a:solidFill>
            </a:endParaRPr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tr-TR" sz="3600" dirty="0" err="1">
                <a:solidFill>
                  <a:schemeClr val="bg1"/>
                </a:solidFill>
              </a:rPr>
              <a:t>Nausea</a:t>
            </a:r>
            <a:endParaRPr lang="tr-TR" sz="3600" dirty="0">
              <a:solidFill>
                <a:schemeClr val="bg1"/>
              </a:solidFill>
            </a:endParaRPr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tr-TR" sz="3600" dirty="0" err="1">
                <a:solidFill>
                  <a:schemeClr val="bg1"/>
                </a:solidFill>
              </a:rPr>
              <a:t>Rhinitis</a:t>
            </a:r>
            <a:endParaRPr lang="tr-TR" sz="3600" dirty="0">
              <a:solidFill>
                <a:schemeClr val="bg1"/>
              </a:solidFill>
            </a:endParaRPr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tr-TR" sz="3600" dirty="0" err="1">
                <a:solidFill>
                  <a:schemeClr val="bg1"/>
                </a:solidFill>
              </a:rPr>
              <a:t>Diarrhea</a:t>
            </a:r>
            <a:endParaRPr lang="tr-TR" sz="3600" dirty="0">
              <a:solidFill>
                <a:schemeClr val="bg1"/>
              </a:solidFill>
            </a:endParaRPr>
          </a:p>
          <a:p>
            <a:pPr marL="285750" indent="-28575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tr-TR" sz="3600" dirty="0" err="1">
                <a:solidFill>
                  <a:schemeClr val="bg1"/>
                </a:solidFill>
              </a:rPr>
              <a:t>Blurred</a:t>
            </a:r>
            <a:r>
              <a:rPr lang="tr-TR" sz="3600" dirty="0">
                <a:solidFill>
                  <a:schemeClr val="bg1"/>
                </a:solidFill>
              </a:rPr>
              <a:t> </a:t>
            </a:r>
            <a:r>
              <a:rPr lang="tr-TR" sz="3600" dirty="0" err="1">
                <a:solidFill>
                  <a:schemeClr val="bg1"/>
                </a:solidFill>
              </a:rPr>
              <a:t>vision</a:t>
            </a:r>
            <a:endParaRPr lang="tr-TR" sz="3600" dirty="0">
              <a:solidFill>
                <a:schemeClr val="bg1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19E3BDEC-F699-441D-9DBB-BF546159896A}"/>
              </a:ext>
            </a:extLst>
          </p:cNvPr>
          <p:cNvSpPr txBox="1"/>
          <p:nvPr/>
        </p:nvSpPr>
        <p:spPr>
          <a:xfrm>
            <a:off x="272480" y="1196752"/>
            <a:ext cx="38747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 err="1">
                <a:solidFill>
                  <a:srgbClr val="FF0000"/>
                </a:solidFill>
              </a:rPr>
              <a:t>Cardiovascular</a:t>
            </a:r>
            <a:r>
              <a:rPr lang="tr-TR" sz="3200" dirty="0">
                <a:solidFill>
                  <a:srgbClr val="FF0000"/>
                </a:solidFill>
              </a:rPr>
              <a:t> </a:t>
            </a:r>
            <a:r>
              <a:rPr lang="tr-TR" sz="3200" dirty="0" err="1">
                <a:solidFill>
                  <a:srgbClr val="FF0000"/>
                </a:solidFill>
              </a:rPr>
              <a:t>system</a:t>
            </a:r>
            <a:endParaRPr lang="tr-TR" sz="3200" dirty="0">
              <a:solidFill>
                <a:srgbClr val="FF0000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4252FEBA-C395-46AA-9221-B14FC7A4E6D9}"/>
              </a:ext>
            </a:extLst>
          </p:cNvPr>
          <p:cNvSpPr txBox="1"/>
          <p:nvPr/>
        </p:nvSpPr>
        <p:spPr>
          <a:xfrm>
            <a:off x="272480" y="2132856"/>
            <a:ext cx="73827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3600" dirty="0" err="1"/>
              <a:t>bradycardia</a:t>
            </a:r>
            <a:endParaRPr lang="tr-TR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3600" dirty="0" err="1"/>
              <a:t>hypotension</a:t>
            </a:r>
            <a:r>
              <a:rPr lang="tr-TR" sz="3600" dirty="0"/>
              <a:t> (</a:t>
            </a:r>
            <a:r>
              <a:rPr lang="tr-TR" sz="2800" i="1" dirty="0" err="1"/>
              <a:t>secondary</a:t>
            </a:r>
            <a:r>
              <a:rPr lang="tr-TR" sz="2800" i="1" dirty="0"/>
              <a:t> </a:t>
            </a:r>
            <a:r>
              <a:rPr lang="tr-TR" sz="2800" i="1" dirty="0" err="1"/>
              <a:t>to</a:t>
            </a:r>
            <a:r>
              <a:rPr lang="tr-TR" sz="2800" i="1" dirty="0"/>
              <a:t> </a:t>
            </a:r>
            <a:r>
              <a:rPr lang="tr-TR" sz="2800" i="1" dirty="0" err="1"/>
              <a:t>vasodilation</a:t>
            </a:r>
            <a:r>
              <a:rPr lang="tr-TR" sz="3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3600" dirty="0" err="1"/>
              <a:t>Dysrythmias</a:t>
            </a:r>
            <a:r>
              <a:rPr lang="tr-TR" sz="3600" dirty="0"/>
              <a:t> in </a:t>
            </a:r>
            <a:r>
              <a:rPr lang="tr-TR" sz="3600" dirty="0" err="1"/>
              <a:t>hyperthyroid</a:t>
            </a:r>
            <a:r>
              <a:rPr lang="tr-TR" sz="3600" dirty="0"/>
              <a:t> </a:t>
            </a:r>
            <a:r>
              <a:rPr lang="tr-TR" sz="3600" dirty="0" err="1"/>
              <a:t>patients</a:t>
            </a:r>
            <a:endParaRPr lang="tr-TR" sz="3600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5EDC11A1-351C-4F0C-9578-476255CAA724}"/>
              </a:ext>
            </a:extLst>
          </p:cNvPr>
          <p:cNvSpPr txBox="1"/>
          <p:nvPr/>
        </p:nvSpPr>
        <p:spPr>
          <a:xfrm>
            <a:off x="397943" y="5230294"/>
            <a:ext cx="3234877" cy="107721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tr-TR" sz="3200" dirty="0">
                <a:solidFill>
                  <a:srgbClr val="FFFF00"/>
                </a:solidFill>
              </a:rPr>
              <a:t>Q. </a:t>
            </a:r>
            <a:r>
              <a:rPr lang="tr-TR" sz="3200" dirty="0" err="1">
                <a:solidFill>
                  <a:schemeClr val="bg1"/>
                </a:solidFill>
              </a:rPr>
              <a:t>What</a:t>
            </a:r>
            <a:r>
              <a:rPr lang="tr-TR" sz="3200" dirty="0">
                <a:solidFill>
                  <a:schemeClr val="bg1"/>
                </a:solidFill>
              </a:rPr>
              <a:t> </a:t>
            </a:r>
            <a:r>
              <a:rPr lang="tr-TR" sz="3200" dirty="0" err="1">
                <a:solidFill>
                  <a:schemeClr val="bg1"/>
                </a:solidFill>
              </a:rPr>
              <a:t>about</a:t>
            </a:r>
            <a:r>
              <a:rPr lang="tr-TR" sz="3200" dirty="0">
                <a:solidFill>
                  <a:schemeClr val="bg1"/>
                </a:solidFill>
              </a:rPr>
              <a:t> </a:t>
            </a:r>
            <a:r>
              <a:rPr lang="tr-TR" sz="3200" dirty="0" err="1">
                <a:solidFill>
                  <a:schemeClr val="bg1"/>
                </a:solidFill>
              </a:rPr>
              <a:t>contraindications</a:t>
            </a:r>
            <a:r>
              <a:rPr lang="tr-TR" sz="32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6917F-AE4A-468C-A494-FA10BBEB71B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6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5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BA03DD9-299F-47E8-A19B-3AD98723DB9E}"/>
              </a:ext>
            </a:extLst>
          </p:cNvPr>
          <p:cNvSpPr txBox="1"/>
          <p:nvPr/>
        </p:nvSpPr>
        <p:spPr>
          <a:xfrm>
            <a:off x="272480" y="34913"/>
            <a:ext cx="63562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dirty="0" err="1">
                <a:solidFill>
                  <a:schemeClr val="accent6">
                    <a:lumMod val="50000"/>
                  </a:schemeClr>
                </a:solidFill>
                <a:latin typeface="Chiller" panose="04020404031007020602" pitchFamily="82" charset="0"/>
              </a:rPr>
              <a:t>Muscarine</a:t>
            </a:r>
            <a:r>
              <a:rPr lang="tr-TR" sz="4800" dirty="0">
                <a:solidFill>
                  <a:schemeClr val="accent6">
                    <a:lumMod val="50000"/>
                  </a:schemeClr>
                </a:solidFill>
                <a:latin typeface="Chiller" panose="04020404031007020602" pitchFamily="82" charset="0"/>
              </a:rPr>
              <a:t> &amp; </a:t>
            </a:r>
            <a:r>
              <a:rPr lang="tr-TR" sz="4800" dirty="0" err="1">
                <a:solidFill>
                  <a:schemeClr val="accent6">
                    <a:lumMod val="50000"/>
                  </a:schemeClr>
                </a:solidFill>
                <a:latin typeface="Chiller" panose="04020404031007020602" pitchFamily="82" charset="0"/>
              </a:rPr>
              <a:t>Muscarinic</a:t>
            </a:r>
            <a:r>
              <a:rPr lang="tr-TR" sz="4800" dirty="0">
                <a:solidFill>
                  <a:schemeClr val="accent6">
                    <a:lumMod val="50000"/>
                  </a:schemeClr>
                </a:solidFill>
                <a:latin typeface="Chiller" panose="04020404031007020602" pitchFamily="82" charset="0"/>
              </a:rPr>
              <a:t> </a:t>
            </a:r>
            <a:r>
              <a:rPr lang="tr-TR" sz="4800" dirty="0" err="1">
                <a:solidFill>
                  <a:schemeClr val="accent6">
                    <a:lumMod val="50000"/>
                  </a:schemeClr>
                </a:solidFill>
                <a:latin typeface="Chiller" panose="04020404031007020602" pitchFamily="82" charset="0"/>
              </a:rPr>
              <a:t>Poisining</a:t>
            </a:r>
            <a:r>
              <a:rPr lang="tr-TR" sz="4800" dirty="0">
                <a:solidFill>
                  <a:schemeClr val="accent6">
                    <a:lumMod val="50000"/>
                  </a:schemeClr>
                </a:solidFill>
                <a:latin typeface="Chiller" panose="04020404031007020602" pitchFamily="82" charset="0"/>
              </a:rPr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0A1A89F-745B-4518-9C29-6B2A8465D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224" y="4941168"/>
            <a:ext cx="2619375" cy="1743075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1696B318-ADA3-431B-B846-D3B6CF8B3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2" y="4791236"/>
            <a:ext cx="2759017" cy="2009603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11C3D52-2030-42F8-8E4A-F1620486F1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019" y="4683188"/>
            <a:ext cx="2683728" cy="2012796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C4E963E3-8408-4E71-9ADC-6B815679B8F5}"/>
              </a:ext>
            </a:extLst>
          </p:cNvPr>
          <p:cNvSpPr txBox="1"/>
          <p:nvPr/>
        </p:nvSpPr>
        <p:spPr>
          <a:xfrm>
            <a:off x="5457056" y="900223"/>
            <a:ext cx="4321632" cy="397031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marL="571500" indent="-5715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tr-TR" sz="3600" dirty="0" err="1">
                <a:solidFill>
                  <a:schemeClr val="bg1"/>
                </a:solidFill>
              </a:rPr>
              <a:t>profuse</a:t>
            </a:r>
            <a:r>
              <a:rPr lang="tr-TR" sz="3600" dirty="0">
                <a:solidFill>
                  <a:schemeClr val="bg1"/>
                </a:solidFill>
              </a:rPr>
              <a:t> </a:t>
            </a:r>
            <a:r>
              <a:rPr lang="tr-TR" sz="3600" dirty="0" err="1">
                <a:solidFill>
                  <a:schemeClr val="bg1"/>
                </a:solidFill>
              </a:rPr>
              <a:t>salivation</a:t>
            </a:r>
            <a:endParaRPr lang="tr-TR" sz="3600" dirty="0">
              <a:solidFill>
                <a:schemeClr val="bg1"/>
              </a:solidFill>
            </a:endParaRPr>
          </a:p>
          <a:p>
            <a:pPr marL="571500" indent="-5715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tr-TR" sz="3600" dirty="0" err="1">
                <a:solidFill>
                  <a:schemeClr val="bg1"/>
                </a:solidFill>
              </a:rPr>
              <a:t>lacrimation</a:t>
            </a:r>
            <a:endParaRPr lang="tr-TR" sz="3600" dirty="0">
              <a:solidFill>
                <a:schemeClr val="bg1"/>
              </a:solidFill>
            </a:endParaRPr>
          </a:p>
          <a:p>
            <a:pPr marL="571500" indent="-5715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tr-TR" sz="3600" dirty="0" err="1">
                <a:solidFill>
                  <a:schemeClr val="bg1"/>
                </a:solidFill>
              </a:rPr>
              <a:t>visual</a:t>
            </a:r>
            <a:r>
              <a:rPr lang="tr-TR" sz="3600" dirty="0">
                <a:solidFill>
                  <a:schemeClr val="bg1"/>
                </a:solidFill>
              </a:rPr>
              <a:t> </a:t>
            </a:r>
            <a:r>
              <a:rPr lang="tr-TR" sz="3600" dirty="0" err="1">
                <a:solidFill>
                  <a:schemeClr val="bg1"/>
                </a:solidFill>
              </a:rPr>
              <a:t>disturbances</a:t>
            </a:r>
            <a:endParaRPr lang="tr-TR" sz="3600" dirty="0">
              <a:solidFill>
                <a:schemeClr val="bg1"/>
              </a:solidFill>
            </a:endParaRPr>
          </a:p>
          <a:p>
            <a:pPr marL="571500" indent="-5715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tr-TR" sz="3600" dirty="0" err="1">
                <a:solidFill>
                  <a:schemeClr val="bg1"/>
                </a:solidFill>
              </a:rPr>
              <a:t>bronchospasm</a:t>
            </a:r>
            <a:endParaRPr lang="tr-TR" sz="3600" dirty="0">
              <a:solidFill>
                <a:schemeClr val="bg1"/>
              </a:solidFill>
            </a:endParaRPr>
          </a:p>
          <a:p>
            <a:pPr marL="571500" indent="-5715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tr-TR" sz="3600" dirty="0" err="1">
                <a:solidFill>
                  <a:schemeClr val="bg1"/>
                </a:solidFill>
              </a:rPr>
              <a:t>diarrhea</a:t>
            </a:r>
            <a:endParaRPr lang="tr-TR" sz="3600" dirty="0">
              <a:solidFill>
                <a:schemeClr val="bg1"/>
              </a:solidFill>
            </a:endParaRPr>
          </a:p>
          <a:p>
            <a:pPr marL="571500" indent="-5715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tr-TR" sz="3600" dirty="0" err="1">
                <a:solidFill>
                  <a:schemeClr val="bg1"/>
                </a:solidFill>
              </a:rPr>
              <a:t>bradycardia</a:t>
            </a:r>
            <a:endParaRPr lang="tr-TR" sz="3600" dirty="0">
              <a:solidFill>
                <a:schemeClr val="bg1"/>
              </a:solidFill>
            </a:endParaRPr>
          </a:p>
          <a:p>
            <a:pPr marL="571500" indent="-5715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tr-TR" sz="3600" dirty="0" err="1">
                <a:solidFill>
                  <a:schemeClr val="bg1"/>
                </a:solidFill>
              </a:rPr>
              <a:t>hypotension</a:t>
            </a:r>
            <a:endParaRPr lang="tr-TR" sz="3600" dirty="0">
              <a:solidFill>
                <a:schemeClr val="bg1"/>
              </a:solidFill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76F1B938-F258-460F-B623-777808D0F0EE}"/>
              </a:ext>
            </a:extLst>
          </p:cNvPr>
          <p:cNvSpPr txBox="1"/>
          <p:nvPr/>
        </p:nvSpPr>
        <p:spPr>
          <a:xfrm rot="19535634">
            <a:off x="1299693" y="2451383"/>
            <a:ext cx="2692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>
                <a:solidFill>
                  <a:srgbClr val="00B0F0"/>
                </a:solidFill>
              </a:rPr>
              <a:t>TREATMENT?</a:t>
            </a: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06EC1D37-1A01-4DB2-A070-F0D948D0BA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2428" y="427924"/>
            <a:ext cx="5486219" cy="5971047"/>
          </a:xfrm>
          <a:prstGeom prst="rect">
            <a:avLst/>
          </a:prstGeom>
        </p:spPr>
      </p:pic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6917F-AE4A-468C-A494-FA10BBEB71B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14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8E39884-6108-415D-A4F6-A548C171B758}"/>
              </a:ext>
            </a:extLst>
          </p:cNvPr>
          <p:cNvSpPr txBox="1"/>
          <p:nvPr/>
        </p:nvSpPr>
        <p:spPr>
          <a:xfrm>
            <a:off x="128464" y="116632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/>
              <a:t>Q. </a:t>
            </a:r>
            <a:r>
              <a:rPr lang="tr-TR" sz="3600" dirty="0" err="1"/>
              <a:t>Where</a:t>
            </a:r>
            <a:r>
              <a:rPr lang="tr-TR" sz="3600" dirty="0"/>
              <a:t> </a:t>
            </a:r>
            <a:r>
              <a:rPr lang="tr-TR" sz="3600" dirty="0" err="1"/>
              <a:t>are</a:t>
            </a:r>
            <a:r>
              <a:rPr lang="tr-TR" sz="3600" dirty="0"/>
              <a:t> </a:t>
            </a:r>
            <a:r>
              <a:rPr lang="tr-TR" sz="3600" dirty="0" err="1"/>
              <a:t>muscarinic</a:t>
            </a:r>
            <a:r>
              <a:rPr lang="tr-TR" sz="3600" dirty="0"/>
              <a:t> </a:t>
            </a:r>
            <a:r>
              <a:rPr lang="tr-TR" sz="3600" dirty="0" err="1"/>
              <a:t>receptors</a:t>
            </a:r>
            <a:r>
              <a:rPr lang="tr-TR" sz="3600" dirty="0"/>
              <a:t> </a:t>
            </a:r>
            <a:r>
              <a:rPr lang="tr-TR" sz="3600" dirty="0" err="1"/>
              <a:t>located</a:t>
            </a:r>
            <a:r>
              <a:rPr lang="tr-TR" sz="3600" dirty="0"/>
              <a:t>?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D68F4D8-7570-4CF3-BBD0-CF14714EA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72027"/>
            <a:ext cx="8913440" cy="6514129"/>
          </a:xfrm>
          <a:prstGeom prst="rect">
            <a:avLst/>
          </a:prstGeom>
        </p:spPr>
      </p:pic>
      <p:grpSp>
        <p:nvGrpSpPr>
          <p:cNvPr id="14" name="Grup 13">
            <a:extLst>
              <a:ext uri="{FF2B5EF4-FFF2-40B4-BE49-F238E27FC236}">
                <a16:creationId xmlns:a16="http://schemas.microsoft.com/office/drawing/2014/main" id="{8675623C-66AB-4D2B-9356-965F9AE28918}"/>
              </a:ext>
            </a:extLst>
          </p:cNvPr>
          <p:cNvGrpSpPr/>
          <p:nvPr/>
        </p:nvGrpSpPr>
        <p:grpSpPr>
          <a:xfrm>
            <a:off x="2216696" y="2791988"/>
            <a:ext cx="6609184" cy="3157292"/>
            <a:chOff x="2216696" y="2791988"/>
            <a:chExt cx="6609184" cy="3157292"/>
          </a:xfrm>
        </p:grpSpPr>
        <p:sp>
          <p:nvSpPr>
            <p:cNvPr id="5" name="Dikdörtgen 4">
              <a:extLst>
                <a:ext uri="{FF2B5EF4-FFF2-40B4-BE49-F238E27FC236}">
                  <a16:creationId xmlns:a16="http://schemas.microsoft.com/office/drawing/2014/main" id="{F053CC9C-319A-439A-B4E2-2770C55EA03D}"/>
                </a:ext>
              </a:extLst>
            </p:cNvPr>
            <p:cNvSpPr/>
            <p:nvPr/>
          </p:nvSpPr>
          <p:spPr>
            <a:xfrm>
              <a:off x="2864768" y="2791988"/>
              <a:ext cx="936104" cy="5760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A</a:t>
              </a:r>
            </a:p>
          </p:txBody>
        </p:sp>
        <p:sp>
          <p:nvSpPr>
            <p:cNvPr id="6" name="Dikdörtgen 5">
              <a:extLst>
                <a:ext uri="{FF2B5EF4-FFF2-40B4-BE49-F238E27FC236}">
                  <a16:creationId xmlns:a16="http://schemas.microsoft.com/office/drawing/2014/main" id="{C3B214C9-FF0D-4FE8-9FF2-E0811F7592FB}"/>
                </a:ext>
              </a:extLst>
            </p:cNvPr>
            <p:cNvSpPr/>
            <p:nvPr/>
          </p:nvSpPr>
          <p:spPr>
            <a:xfrm>
              <a:off x="4664968" y="2791988"/>
              <a:ext cx="936104" cy="5760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B</a:t>
              </a:r>
            </a:p>
          </p:txBody>
        </p:sp>
        <p:sp>
          <p:nvSpPr>
            <p:cNvPr id="7" name="Dikdörtgen 6">
              <a:extLst>
                <a:ext uri="{FF2B5EF4-FFF2-40B4-BE49-F238E27FC236}">
                  <a16:creationId xmlns:a16="http://schemas.microsoft.com/office/drawing/2014/main" id="{81BA1570-52A8-48E1-9C87-32A1A6AFBCDD}"/>
                </a:ext>
              </a:extLst>
            </p:cNvPr>
            <p:cNvSpPr/>
            <p:nvPr/>
          </p:nvSpPr>
          <p:spPr>
            <a:xfrm>
              <a:off x="6478307" y="2791988"/>
              <a:ext cx="936104" cy="5760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C</a:t>
              </a:r>
            </a:p>
          </p:txBody>
        </p:sp>
        <p:sp>
          <p:nvSpPr>
            <p:cNvPr id="8" name="Dikdörtgen 7">
              <a:extLst>
                <a:ext uri="{FF2B5EF4-FFF2-40B4-BE49-F238E27FC236}">
                  <a16:creationId xmlns:a16="http://schemas.microsoft.com/office/drawing/2014/main" id="{7D69E114-5297-421B-B14A-37AA11615EF9}"/>
                </a:ext>
              </a:extLst>
            </p:cNvPr>
            <p:cNvSpPr/>
            <p:nvPr/>
          </p:nvSpPr>
          <p:spPr>
            <a:xfrm>
              <a:off x="2216696" y="5301208"/>
              <a:ext cx="936104" cy="5760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D</a:t>
              </a:r>
            </a:p>
          </p:txBody>
        </p:sp>
        <p:sp>
          <p:nvSpPr>
            <p:cNvPr id="9" name="Dikdörtgen 8">
              <a:extLst>
                <a:ext uri="{FF2B5EF4-FFF2-40B4-BE49-F238E27FC236}">
                  <a16:creationId xmlns:a16="http://schemas.microsoft.com/office/drawing/2014/main" id="{496D65A0-9E4F-41D9-BB11-52520200AB56}"/>
                </a:ext>
              </a:extLst>
            </p:cNvPr>
            <p:cNvSpPr/>
            <p:nvPr/>
          </p:nvSpPr>
          <p:spPr>
            <a:xfrm>
              <a:off x="4016896" y="5288631"/>
              <a:ext cx="936104" cy="5760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E</a:t>
              </a:r>
            </a:p>
          </p:txBody>
        </p:sp>
        <p:sp>
          <p:nvSpPr>
            <p:cNvPr id="10" name="Dikdörtgen 9">
              <a:extLst>
                <a:ext uri="{FF2B5EF4-FFF2-40B4-BE49-F238E27FC236}">
                  <a16:creationId xmlns:a16="http://schemas.microsoft.com/office/drawing/2014/main" id="{8BC1D4DF-4655-4461-B291-AC4B85DC8DFF}"/>
                </a:ext>
              </a:extLst>
            </p:cNvPr>
            <p:cNvSpPr/>
            <p:nvPr/>
          </p:nvSpPr>
          <p:spPr>
            <a:xfrm>
              <a:off x="5823666" y="5288631"/>
              <a:ext cx="1001542" cy="5886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F</a:t>
              </a:r>
            </a:p>
          </p:txBody>
        </p:sp>
        <p:sp>
          <p:nvSpPr>
            <p:cNvPr id="11" name="Dikdörtgen 10">
              <a:extLst>
                <a:ext uri="{FF2B5EF4-FFF2-40B4-BE49-F238E27FC236}">
                  <a16:creationId xmlns:a16="http://schemas.microsoft.com/office/drawing/2014/main" id="{BE0E3019-3E75-4749-9C9B-52ED2F30ED31}"/>
                </a:ext>
              </a:extLst>
            </p:cNvPr>
            <p:cNvSpPr/>
            <p:nvPr/>
          </p:nvSpPr>
          <p:spPr>
            <a:xfrm>
              <a:off x="7889776" y="5373216"/>
              <a:ext cx="936104" cy="5760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G</a:t>
              </a:r>
            </a:p>
          </p:txBody>
        </p:sp>
      </p:grp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6917F-AE4A-468C-A494-FA10BBEB71B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99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ig4-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278944" y="1039003"/>
            <a:ext cx="6625438" cy="5826472"/>
          </a:xfrm>
          <a:prstGeom prst="rect">
            <a:avLst/>
          </a:prstGeom>
          <a:noFill/>
          <a:ln/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2C83779C-277D-4017-9720-B2D0ACCBDAD0}"/>
              </a:ext>
            </a:extLst>
          </p:cNvPr>
          <p:cNvSpPr txBox="1"/>
          <p:nvPr/>
        </p:nvSpPr>
        <p:spPr>
          <a:xfrm>
            <a:off x="344488" y="116632"/>
            <a:ext cx="9145016" cy="1323439"/>
          </a:xfrm>
          <a:prstGeom prst="rect">
            <a:avLst/>
          </a:prstGeom>
          <a:solidFill>
            <a:srgbClr val="00B05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tr-TR" sz="4000" dirty="0" err="1">
                <a:solidFill>
                  <a:srgbClr val="FFFFFF"/>
                </a:solidFill>
              </a:rPr>
              <a:t>Indirect</a:t>
            </a:r>
            <a:r>
              <a:rPr lang="tr-TR" sz="4000" dirty="0">
                <a:solidFill>
                  <a:srgbClr val="FFFFFF"/>
                </a:solidFill>
              </a:rPr>
              <a:t> </a:t>
            </a:r>
            <a:r>
              <a:rPr lang="tr-TR" sz="4000" dirty="0" err="1">
                <a:solidFill>
                  <a:srgbClr val="FFFFFF"/>
                </a:solidFill>
              </a:rPr>
              <a:t>Cholinomimetics</a:t>
            </a:r>
            <a:r>
              <a:rPr lang="tr-TR" sz="4000" dirty="0">
                <a:solidFill>
                  <a:srgbClr val="FFFFFF"/>
                </a:solidFill>
              </a:rPr>
              <a:t>-</a:t>
            </a:r>
          </a:p>
          <a:p>
            <a:r>
              <a:rPr lang="tr-TR" sz="4000" dirty="0">
                <a:solidFill>
                  <a:srgbClr val="FFFFFF"/>
                </a:solidFill>
              </a:rPr>
              <a:t>			</a:t>
            </a:r>
            <a:r>
              <a:rPr lang="tr-TR" sz="4000" dirty="0" err="1">
                <a:solidFill>
                  <a:srgbClr val="FFFFFF"/>
                </a:solidFill>
              </a:rPr>
              <a:t>Cholinesterase</a:t>
            </a:r>
            <a:r>
              <a:rPr lang="tr-TR" sz="4000" dirty="0">
                <a:solidFill>
                  <a:srgbClr val="FFFFFF"/>
                </a:solidFill>
              </a:rPr>
              <a:t> </a:t>
            </a:r>
            <a:r>
              <a:rPr lang="tr-TR" sz="4000" dirty="0" err="1">
                <a:solidFill>
                  <a:srgbClr val="FFFFFF"/>
                </a:solidFill>
              </a:rPr>
              <a:t>Inhibitors</a:t>
            </a:r>
            <a:endParaRPr lang="tr-TR" sz="4000" dirty="0">
              <a:solidFill>
                <a:srgbClr val="FFFFFF"/>
              </a:solidFill>
            </a:endParaRPr>
          </a:p>
        </p:txBody>
      </p:sp>
      <p:cxnSp>
        <p:nvCxnSpPr>
          <p:cNvPr id="5" name="Düz Ok Bağlayıcısı 4">
            <a:extLst>
              <a:ext uri="{FF2B5EF4-FFF2-40B4-BE49-F238E27FC236}">
                <a16:creationId xmlns:a16="http://schemas.microsoft.com/office/drawing/2014/main" id="{2105266A-9BAD-4C29-A107-6A179F683A0C}"/>
              </a:ext>
            </a:extLst>
          </p:cNvPr>
          <p:cNvCxnSpPr>
            <a:cxnSpLocks/>
          </p:cNvCxnSpPr>
          <p:nvPr/>
        </p:nvCxnSpPr>
        <p:spPr>
          <a:xfrm>
            <a:off x="2648744" y="1039003"/>
            <a:ext cx="1008112" cy="347011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Metin kutusu 6">
            <a:extLst>
              <a:ext uri="{FF2B5EF4-FFF2-40B4-BE49-F238E27FC236}">
                <a16:creationId xmlns:a16="http://schemas.microsoft.com/office/drawing/2014/main" id="{16FA8D6A-F49D-4271-A17F-E66281003F22}"/>
              </a:ext>
            </a:extLst>
          </p:cNvPr>
          <p:cNvSpPr txBox="1"/>
          <p:nvPr/>
        </p:nvSpPr>
        <p:spPr>
          <a:xfrm>
            <a:off x="3688" y="2746583"/>
            <a:ext cx="327525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3600" dirty="0" err="1"/>
              <a:t>Lack</a:t>
            </a:r>
            <a:r>
              <a:rPr lang="tr-TR" sz="3600" dirty="0"/>
              <a:t> </a:t>
            </a:r>
            <a:r>
              <a:rPr lang="tr-TR" sz="3600" dirty="0" err="1"/>
              <a:t>selectivity</a:t>
            </a:r>
            <a:endParaRPr lang="tr-TR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3600" dirty="0"/>
              <a:t>Limited </a:t>
            </a:r>
          </a:p>
          <a:p>
            <a:r>
              <a:rPr lang="tr-TR" sz="3600" dirty="0" err="1"/>
              <a:t>therapeutic</a:t>
            </a:r>
            <a:r>
              <a:rPr lang="tr-TR" sz="3600" dirty="0"/>
              <a:t> </a:t>
            </a:r>
          </a:p>
          <a:p>
            <a:r>
              <a:rPr lang="tr-TR" sz="3600" dirty="0" err="1"/>
              <a:t>applications</a:t>
            </a:r>
            <a:endParaRPr lang="tr-TR" sz="36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6917F-AE4A-468C-A494-FA10BBEB71B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71105E5C-BAD0-4A9F-8AC7-BE868F8139E7}"/>
              </a:ext>
            </a:extLst>
          </p:cNvPr>
          <p:cNvSpPr txBox="1"/>
          <p:nvPr/>
        </p:nvSpPr>
        <p:spPr>
          <a:xfrm>
            <a:off x="200472" y="188640"/>
            <a:ext cx="4878708" cy="646331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tr-TR" sz="3600" dirty="0" err="1">
                <a:solidFill>
                  <a:schemeClr val="bg1"/>
                </a:solidFill>
              </a:rPr>
              <a:t>Neostigmine</a:t>
            </a:r>
            <a:r>
              <a:rPr lang="tr-TR" sz="3600" dirty="0">
                <a:solidFill>
                  <a:schemeClr val="bg1"/>
                </a:solidFill>
              </a:rPr>
              <a:t> </a:t>
            </a:r>
            <a:r>
              <a:rPr lang="tr-TR" sz="3600" dirty="0" smtClean="0">
                <a:solidFill>
                  <a:schemeClr val="bg1"/>
                </a:solidFill>
              </a:rPr>
              <a:t>(</a:t>
            </a:r>
            <a:r>
              <a:rPr lang="tr-TR" sz="3600" dirty="0" err="1" smtClean="0">
                <a:solidFill>
                  <a:schemeClr val="bg1"/>
                </a:solidFill>
              </a:rPr>
              <a:t>parenteral</a:t>
            </a:r>
            <a:r>
              <a:rPr lang="tr-TR" sz="3600" dirty="0" smtClean="0">
                <a:solidFill>
                  <a:schemeClr val="bg1"/>
                </a:solidFill>
              </a:rPr>
              <a:t>)</a:t>
            </a:r>
            <a:endParaRPr lang="tr-TR" sz="3600" dirty="0">
              <a:solidFill>
                <a:schemeClr val="bg1"/>
              </a:solidFill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DE1AEC89-BAB3-4CD6-9897-95F33CE39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20" y="944592"/>
            <a:ext cx="2786708" cy="1222658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7A8236DF-6309-40F0-B04D-84591D04A6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" t="17181" r="9610" b="17529"/>
          <a:stretch/>
        </p:blipFill>
        <p:spPr>
          <a:xfrm>
            <a:off x="5961112" y="212674"/>
            <a:ext cx="3816424" cy="2736304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1B3715EC-30AC-4255-BD7E-1950F15F9A59}"/>
              </a:ext>
            </a:extLst>
          </p:cNvPr>
          <p:cNvSpPr txBox="1"/>
          <p:nvPr/>
        </p:nvSpPr>
        <p:spPr>
          <a:xfrm>
            <a:off x="344488" y="2276872"/>
            <a:ext cx="649870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3200" u="sng" dirty="0">
                <a:solidFill>
                  <a:srgbClr val="00B050"/>
                </a:solidFill>
              </a:rPr>
              <a:t>No Access </a:t>
            </a:r>
            <a:r>
              <a:rPr lang="tr-TR" sz="3200" u="sng" dirty="0" err="1">
                <a:solidFill>
                  <a:srgbClr val="00B050"/>
                </a:solidFill>
              </a:rPr>
              <a:t>to</a:t>
            </a:r>
            <a:r>
              <a:rPr lang="tr-TR" sz="3200" u="sng" dirty="0">
                <a:solidFill>
                  <a:srgbClr val="00B050"/>
                </a:solidFill>
              </a:rPr>
              <a:t> CNS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3200" dirty="0" err="1"/>
              <a:t>Myastenia</a:t>
            </a:r>
            <a:r>
              <a:rPr lang="tr-TR" sz="3200" dirty="0"/>
              <a:t> </a:t>
            </a:r>
            <a:r>
              <a:rPr lang="tr-TR" sz="3200" dirty="0" err="1"/>
              <a:t>gravis</a:t>
            </a:r>
            <a:endParaRPr lang="tr-TR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3200" dirty="0" err="1"/>
              <a:t>Reversal</a:t>
            </a:r>
            <a:r>
              <a:rPr lang="tr-TR" sz="3200" dirty="0"/>
              <a:t> of </a:t>
            </a:r>
            <a:r>
              <a:rPr lang="tr-TR" sz="3200" dirty="0" err="1"/>
              <a:t>neuromuscular</a:t>
            </a:r>
            <a:r>
              <a:rPr lang="tr-TR" sz="3200" dirty="0"/>
              <a:t> </a:t>
            </a:r>
            <a:r>
              <a:rPr lang="tr-TR" sz="3200" dirty="0" err="1"/>
              <a:t>blockade</a:t>
            </a:r>
            <a:endParaRPr lang="tr-TR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3200" dirty="0" err="1">
                <a:solidFill>
                  <a:schemeClr val="accent6">
                    <a:lumMod val="75000"/>
                  </a:schemeClr>
                </a:solidFill>
              </a:rPr>
              <a:t>Excessive</a:t>
            </a:r>
            <a:r>
              <a:rPr lang="tr-TR" sz="3200" dirty="0">
                <a:solidFill>
                  <a:schemeClr val="accent6">
                    <a:lumMod val="75000"/>
                  </a:schemeClr>
                </a:solidFill>
              </a:rPr>
              <a:t> M </a:t>
            </a:r>
            <a:r>
              <a:rPr lang="tr-TR" sz="3200" dirty="0" err="1">
                <a:solidFill>
                  <a:schemeClr val="accent6">
                    <a:lumMod val="75000"/>
                  </a:schemeClr>
                </a:solidFill>
              </a:rPr>
              <a:t>stimulation</a:t>
            </a:r>
            <a:endParaRPr lang="tr-TR" sz="3200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3200" dirty="0" err="1">
                <a:solidFill>
                  <a:schemeClr val="accent6">
                    <a:lumMod val="75000"/>
                  </a:schemeClr>
                </a:solidFill>
              </a:rPr>
              <a:t>Neuromuscular</a:t>
            </a:r>
            <a:r>
              <a:rPr lang="tr-TR" sz="3200" dirty="0">
                <a:solidFill>
                  <a:schemeClr val="accent6">
                    <a:lumMod val="75000"/>
                  </a:schemeClr>
                </a:solidFill>
              </a:rPr>
              <a:t> BLOCKADE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3200" b="1" dirty="0" err="1">
                <a:solidFill>
                  <a:srgbClr val="FF0000"/>
                </a:solidFill>
              </a:rPr>
              <a:t>Obstruction</a:t>
            </a:r>
            <a:r>
              <a:rPr lang="tr-TR" sz="3200" b="1" dirty="0">
                <a:solidFill>
                  <a:srgbClr val="FF0000"/>
                </a:solidFill>
              </a:rPr>
              <a:t> of GI/</a:t>
            </a:r>
            <a:r>
              <a:rPr lang="tr-TR" sz="3200" b="1" dirty="0" err="1">
                <a:solidFill>
                  <a:srgbClr val="FF0000"/>
                </a:solidFill>
              </a:rPr>
              <a:t>urinary</a:t>
            </a:r>
            <a:r>
              <a:rPr lang="tr-TR" sz="3200" b="1" dirty="0">
                <a:solidFill>
                  <a:srgbClr val="FF0000"/>
                </a:solidFill>
              </a:rPr>
              <a:t> </a:t>
            </a:r>
            <a:r>
              <a:rPr lang="tr-TR" sz="3200" b="1" dirty="0" err="1">
                <a:solidFill>
                  <a:srgbClr val="FF0000"/>
                </a:solidFill>
              </a:rPr>
              <a:t>tract</a:t>
            </a:r>
            <a:endParaRPr lang="tr-TR" sz="32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3200" b="1" dirty="0" err="1">
                <a:solidFill>
                  <a:srgbClr val="FF0000"/>
                </a:solidFill>
              </a:rPr>
              <a:t>Peptic</a:t>
            </a:r>
            <a:r>
              <a:rPr lang="tr-TR" sz="3200" b="1" dirty="0">
                <a:solidFill>
                  <a:srgbClr val="FF0000"/>
                </a:solidFill>
              </a:rPr>
              <a:t> </a:t>
            </a:r>
            <a:r>
              <a:rPr lang="tr-TR" sz="3200" b="1" dirty="0" err="1">
                <a:solidFill>
                  <a:srgbClr val="FF0000"/>
                </a:solidFill>
              </a:rPr>
              <a:t>ulcer</a:t>
            </a:r>
            <a:endParaRPr lang="tr-TR" sz="32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3200" b="1" dirty="0" err="1">
                <a:solidFill>
                  <a:srgbClr val="FF0000"/>
                </a:solidFill>
              </a:rPr>
              <a:t>Astma</a:t>
            </a:r>
            <a:endParaRPr lang="tr-TR" sz="32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3200" b="1" dirty="0" err="1">
                <a:solidFill>
                  <a:srgbClr val="FF0000"/>
                </a:solidFill>
              </a:rPr>
              <a:t>Hyperthyroidism</a:t>
            </a:r>
            <a:endParaRPr lang="tr-TR" sz="3200" b="1" dirty="0">
              <a:solidFill>
                <a:srgbClr val="FF0000"/>
              </a:solidFill>
            </a:endParaRP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2B855BD3-D687-4D6F-AA0C-534262E2D4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1" t="16400" r="11149" b="20601"/>
          <a:stretch/>
        </p:blipFill>
        <p:spPr>
          <a:xfrm rot="20609162">
            <a:off x="7072688" y="4498545"/>
            <a:ext cx="2772347" cy="2160240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D21B38D9-95DD-4382-B40A-416B2AB00D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495" y="2636912"/>
            <a:ext cx="2873041" cy="1788468"/>
          </a:xfrm>
          <a:prstGeom prst="rect">
            <a:avLst/>
          </a:prstGeom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8B4F3-0621-484D-8926-91E252BC3F4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6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B5490176-18BB-4AAD-B353-C37041154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816" y="1772816"/>
            <a:ext cx="6350843" cy="476811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08B8D52D-90EB-484E-A7D7-467BD1F32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764704"/>
            <a:ext cx="3810000" cy="304800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8782B01E-C725-4035-906B-5EE6A9392D0C}"/>
              </a:ext>
            </a:extLst>
          </p:cNvPr>
          <p:cNvSpPr txBox="1"/>
          <p:nvPr/>
        </p:nvSpPr>
        <p:spPr>
          <a:xfrm>
            <a:off x="4448944" y="410761"/>
            <a:ext cx="3653949" cy="707886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tr-TR" sz="4000" dirty="0" err="1">
                <a:solidFill>
                  <a:srgbClr val="FFFFFF"/>
                </a:solidFill>
              </a:rPr>
              <a:t>Myastenia</a:t>
            </a:r>
            <a:r>
              <a:rPr lang="tr-TR" sz="4000" dirty="0">
                <a:solidFill>
                  <a:srgbClr val="FFFFFF"/>
                </a:solidFill>
              </a:rPr>
              <a:t> </a:t>
            </a:r>
            <a:r>
              <a:rPr lang="tr-TR" sz="4000" dirty="0" err="1">
                <a:solidFill>
                  <a:srgbClr val="FFFFFF"/>
                </a:solidFill>
              </a:rPr>
              <a:t>gravis</a:t>
            </a:r>
            <a:endParaRPr lang="tr-TR" sz="4000" dirty="0">
              <a:solidFill>
                <a:srgbClr val="FFFFFF"/>
              </a:solidFill>
            </a:endParaRP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351988C0-D86E-4A3A-993A-F2746967B8CA}"/>
              </a:ext>
            </a:extLst>
          </p:cNvPr>
          <p:cNvSpPr/>
          <p:nvPr/>
        </p:nvSpPr>
        <p:spPr>
          <a:xfrm>
            <a:off x="56456" y="3812704"/>
            <a:ext cx="3240360" cy="2862322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lvl="0"/>
            <a:r>
              <a:rPr lang="tr-TR" sz="3600" dirty="0" err="1">
                <a:solidFill>
                  <a:srgbClr val="FFFF00"/>
                </a:solidFill>
              </a:rPr>
              <a:t>Neostigmine</a:t>
            </a:r>
            <a:endParaRPr lang="tr-TR" sz="3600" dirty="0">
              <a:solidFill>
                <a:srgbClr val="FFFF00"/>
              </a:solidFill>
            </a:endParaRPr>
          </a:p>
          <a:p>
            <a:pPr lvl="0"/>
            <a:r>
              <a:rPr lang="tr-TR" sz="3600" dirty="0" err="1">
                <a:solidFill>
                  <a:srgbClr val="FFFF00"/>
                </a:solidFill>
              </a:rPr>
              <a:t>Physostigmine</a:t>
            </a:r>
            <a:endParaRPr lang="tr-TR" sz="3600" dirty="0">
              <a:solidFill>
                <a:srgbClr val="FFFF00"/>
              </a:solidFill>
            </a:endParaRPr>
          </a:p>
          <a:p>
            <a:pPr lvl="0"/>
            <a:r>
              <a:rPr lang="tr-TR" sz="3600" dirty="0" err="1">
                <a:solidFill>
                  <a:srgbClr val="FFFF00"/>
                </a:solidFill>
              </a:rPr>
              <a:t>Ambenonyum</a:t>
            </a:r>
            <a:endParaRPr lang="tr-TR" sz="3600" dirty="0">
              <a:solidFill>
                <a:srgbClr val="FFFF00"/>
              </a:solidFill>
            </a:endParaRPr>
          </a:p>
          <a:p>
            <a:pPr lvl="0"/>
            <a:r>
              <a:rPr lang="tr-TR" sz="3600" dirty="0" err="1">
                <a:solidFill>
                  <a:srgbClr val="FFFF00"/>
                </a:solidFill>
              </a:rPr>
              <a:t>Pyridostigmine</a:t>
            </a:r>
            <a:endParaRPr lang="tr-TR" sz="3600" dirty="0">
              <a:solidFill>
                <a:srgbClr val="FFFF00"/>
              </a:solidFill>
            </a:endParaRPr>
          </a:p>
          <a:p>
            <a:pPr lvl="0"/>
            <a:r>
              <a:rPr lang="tr-TR" sz="3600" i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Edrophonium</a:t>
            </a:r>
            <a:endParaRPr lang="tr-TR" sz="3600" i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6917F-AE4A-468C-A494-FA10BBEB71B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40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3DECDA2-78CE-46C9-9BDE-6304F7243ECB}"/>
              </a:ext>
            </a:extLst>
          </p:cNvPr>
          <p:cNvSpPr txBox="1"/>
          <p:nvPr/>
        </p:nvSpPr>
        <p:spPr>
          <a:xfrm>
            <a:off x="128464" y="4365104"/>
            <a:ext cx="3505768" cy="2308324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tr-TR" sz="3600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Donepezil</a:t>
            </a:r>
            <a:r>
              <a:rPr lang="tr-TR" sz="36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(PO)</a:t>
            </a:r>
          </a:p>
          <a:p>
            <a:r>
              <a:rPr lang="tr-TR" sz="3600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Galantamine</a:t>
            </a:r>
            <a:r>
              <a:rPr lang="tr-TR" sz="36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(PO)</a:t>
            </a:r>
          </a:p>
          <a:p>
            <a:r>
              <a:rPr lang="tr-TR" sz="3600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Rivastigmine</a:t>
            </a:r>
            <a:r>
              <a:rPr lang="tr-TR" sz="36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(PO)</a:t>
            </a:r>
          </a:p>
          <a:p>
            <a:r>
              <a:rPr lang="tr-TR" sz="3600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Tacrine</a:t>
            </a:r>
            <a:r>
              <a:rPr lang="tr-TR" sz="36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(PO, </a:t>
            </a:r>
            <a:r>
              <a:rPr lang="tr-TR" sz="3600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tr-TR" sz="36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tr-TR" sz="3600" dirty="0">
              <a:solidFill>
                <a:schemeClr val="bg1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9AC02D8-2798-4B1C-AFAC-BC4F32BC92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1" t="7160" r="26060" b="7160"/>
          <a:stretch/>
        </p:blipFill>
        <p:spPr>
          <a:xfrm>
            <a:off x="7097688" y="116632"/>
            <a:ext cx="2808312" cy="2448272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173C134-6CDC-489C-9A6D-19B5ECFEE3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1" r="14250" b="2692"/>
          <a:stretch/>
        </p:blipFill>
        <p:spPr>
          <a:xfrm>
            <a:off x="6609184" y="2343067"/>
            <a:ext cx="2880320" cy="3559162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574B7EAA-1959-4761-9021-AAD7434487A0}"/>
              </a:ext>
            </a:extLst>
          </p:cNvPr>
          <p:cNvSpPr txBox="1"/>
          <p:nvPr/>
        </p:nvSpPr>
        <p:spPr>
          <a:xfrm>
            <a:off x="776536" y="23912"/>
            <a:ext cx="4777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 err="1"/>
              <a:t>Drugs</a:t>
            </a:r>
            <a:r>
              <a:rPr lang="tr-TR" sz="3600" dirty="0"/>
              <a:t> </a:t>
            </a:r>
            <a:r>
              <a:rPr lang="tr-TR" sz="3600" dirty="0" err="1"/>
              <a:t>For</a:t>
            </a:r>
            <a:r>
              <a:rPr lang="tr-TR" sz="3600" dirty="0"/>
              <a:t> </a:t>
            </a:r>
            <a:r>
              <a:rPr lang="tr-TR" sz="3600" dirty="0" err="1">
                <a:solidFill>
                  <a:srgbClr val="FF0000"/>
                </a:solidFill>
                <a:latin typeface="Chiller" panose="04020404031007020602" pitchFamily="82" charset="0"/>
              </a:rPr>
              <a:t>Alzheimer’s</a:t>
            </a:r>
            <a:r>
              <a:rPr lang="tr-TR" sz="3600" dirty="0">
                <a:solidFill>
                  <a:srgbClr val="FF0000"/>
                </a:solidFill>
                <a:latin typeface="Chiller" panose="04020404031007020602" pitchFamily="82" charset="0"/>
              </a:rPr>
              <a:t> </a:t>
            </a:r>
            <a:r>
              <a:rPr lang="tr-TR" sz="3600" dirty="0" err="1">
                <a:solidFill>
                  <a:srgbClr val="FF0000"/>
                </a:solidFill>
                <a:latin typeface="Chiller" panose="04020404031007020602" pitchFamily="82" charset="0"/>
              </a:rPr>
              <a:t>Disease</a:t>
            </a:r>
            <a:endParaRPr lang="tr-TR" sz="3600" dirty="0">
              <a:solidFill>
                <a:srgbClr val="FF0000"/>
              </a:solidFill>
              <a:latin typeface="Chiller" panose="04020404031007020602" pitchFamily="82" charset="0"/>
            </a:endParaRP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922AB189-426F-4989-AF7D-DDCD79187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1" y="617535"/>
            <a:ext cx="6044972" cy="623731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50" name="Picture 2" descr="İlgili resim">
            <a:hlinkClick r:id="rId5"/>
            <a:extLst>
              <a:ext uri="{FF2B5EF4-FFF2-40B4-BE49-F238E27FC236}">
                <a16:creationId xmlns:a16="http://schemas.microsoft.com/office/drawing/2014/main" id="{D69D473C-A897-4163-9C42-853D472777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5" t="14635" b="11309"/>
          <a:stretch/>
        </p:blipFill>
        <p:spPr bwMode="auto">
          <a:xfrm>
            <a:off x="7372377" y="4974533"/>
            <a:ext cx="241701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Düz Bağlayıcı 11">
            <a:extLst>
              <a:ext uri="{FF2B5EF4-FFF2-40B4-BE49-F238E27FC236}">
                <a16:creationId xmlns:a16="http://schemas.microsoft.com/office/drawing/2014/main" id="{A7B05E23-BB63-45CE-B9FE-511A7A581808}"/>
              </a:ext>
            </a:extLst>
          </p:cNvPr>
          <p:cNvCxnSpPr/>
          <p:nvPr/>
        </p:nvCxnSpPr>
        <p:spPr>
          <a:xfrm>
            <a:off x="632520" y="3284984"/>
            <a:ext cx="14401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6917F-AE4A-468C-A494-FA10BBEB71B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72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6917F-AE4A-468C-A494-FA10BBEB71B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9AC02D8-2798-4B1C-AFAC-BC4F32BC92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1" t="7160" r="26060" b="7160"/>
          <a:stretch/>
        </p:blipFill>
        <p:spPr>
          <a:xfrm>
            <a:off x="560512" y="169303"/>
            <a:ext cx="2808312" cy="2448272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019333" y="645376"/>
            <a:ext cx="4696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 err="1" smtClean="0"/>
              <a:t>Single</a:t>
            </a:r>
            <a:r>
              <a:rPr lang="tr-TR" sz="2400" dirty="0" smtClean="0"/>
              <a:t> 5-10 mg, </a:t>
            </a:r>
            <a:r>
              <a:rPr lang="tr-TR" sz="2400" dirty="0" err="1" smtClean="0"/>
              <a:t>just</a:t>
            </a:r>
            <a:r>
              <a:rPr lang="tr-TR" sz="2400" dirty="0" smtClean="0"/>
              <a:t> </a:t>
            </a:r>
            <a:r>
              <a:rPr lang="tr-TR" sz="2400" dirty="0" err="1" smtClean="0"/>
              <a:t>before</a:t>
            </a:r>
            <a:r>
              <a:rPr lang="tr-TR" sz="2400" dirty="0" smtClean="0"/>
              <a:t> </a:t>
            </a:r>
            <a:r>
              <a:rPr lang="tr-TR" sz="2400" dirty="0" err="1" smtClean="0"/>
              <a:t>bed</a:t>
            </a:r>
            <a:r>
              <a:rPr lang="tr-TR" sz="2400" dirty="0" smtClean="0"/>
              <a:t> time</a:t>
            </a:r>
            <a:endParaRPr lang="en-US" sz="2400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E173C134-6CDC-489C-9A6D-19B5ECFEE3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1" r="14250" b="2692"/>
          <a:stretch/>
        </p:blipFill>
        <p:spPr>
          <a:xfrm>
            <a:off x="5958883" y="1168298"/>
            <a:ext cx="2880320" cy="3559162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524507" y="3865408"/>
            <a:ext cx="568863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REMINYL </a:t>
            </a:r>
            <a:r>
              <a:rPr lang="tr-TR" dirty="0" smtClean="0"/>
              <a:t>ER</a:t>
            </a:r>
            <a:r>
              <a:rPr lang="tr-TR" dirty="0"/>
              <a:t>-</a:t>
            </a:r>
            <a:r>
              <a:rPr lang="en-US" dirty="0" smtClean="0"/>
              <a:t> </a:t>
            </a:r>
            <a:r>
              <a:rPr lang="tr-TR" dirty="0" err="1" smtClean="0"/>
              <a:t>once</a:t>
            </a:r>
            <a:r>
              <a:rPr lang="tr-TR" dirty="0" smtClean="0"/>
              <a:t> Daily- IN THE MORNING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 smtClean="0"/>
              <a:t> meal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Dikdörtgen 6"/>
          <p:cNvSpPr/>
          <p:nvPr/>
        </p:nvSpPr>
        <p:spPr>
          <a:xfrm>
            <a:off x="3368823" y="5373216"/>
            <a:ext cx="19992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2x1, 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 smtClean="0"/>
              <a:t>meals</a:t>
            </a:r>
            <a:r>
              <a:rPr lang="tr-TR" dirty="0" smtClean="0"/>
              <a:t> </a:t>
            </a:r>
            <a:endParaRPr lang="en-US" dirty="0"/>
          </a:p>
        </p:txBody>
      </p:sp>
      <p:pic>
        <p:nvPicPr>
          <p:cNvPr id="8" name="Picture 2" descr="İlgili resim">
            <a:hlinkClick r:id="rId4"/>
            <a:extLst>
              <a:ext uri="{FF2B5EF4-FFF2-40B4-BE49-F238E27FC236}">
                <a16:creationId xmlns:a16="http://schemas.microsoft.com/office/drawing/2014/main" id="{D69D473C-A897-4163-9C42-853D472777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5" t="14635" b="11309"/>
          <a:stretch/>
        </p:blipFill>
        <p:spPr bwMode="auto">
          <a:xfrm>
            <a:off x="5299056" y="4993284"/>
            <a:ext cx="241701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7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83B8F90A-1548-48D3-A85D-56C7B91863CC}"/>
              </a:ext>
            </a:extLst>
          </p:cNvPr>
          <p:cNvSpPr/>
          <p:nvPr/>
        </p:nvSpPr>
        <p:spPr>
          <a:xfrm>
            <a:off x="200472" y="116632"/>
            <a:ext cx="8640960" cy="707886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tr-TR" sz="4000" dirty="0" err="1">
                <a:solidFill>
                  <a:srgbClr val="FFFFFF"/>
                </a:solidFill>
              </a:rPr>
              <a:t>Irreversible</a:t>
            </a:r>
            <a:r>
              <a:rPr lang="tr-TR" sz="4000" dirty="0">
                <a:solidFill>
                  <a:srgbClr val="FFFFFF"/>
                </a:solidFill>
              </a:rPr>
              <a:t> </a:t>
            </a:r>
            <a:r>
              <a:rPr lang="tr-TR" sz="4000" dirty="0" err="1">
                <a:solidFill>
                  <a:srgbClr val="FFFFFF"/>
                </a:solidFill>
              </a:rPr>
              <a:t>Cholinesterase</a:t>
            </a:r>
            <a:r>
              <a:rPr lang="tr-TR" sz="4000" dirty="0">
                <a:solidFill>
                  <a:srgbClr val="FFFFFF"/>
                </a:solidFill>
              </a:rPr>
              <a:t> </a:t>
            </a:r>
            <a:r>
              <a:rPr lang="tr-TR" sz="4000" dirty="0" err="1">
                <a:solidFill>
                  <a:srgbClr val="FFFFFF"/>
                </a:solidFill>
              </a:rPr>
              <a:t>Inhibitors</a:t>
            </a:r>
            <a:endParaRPr lang="tr-TR" dirty="0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97ED69C7-1EEE-4869-ACD7-4273A0FCF9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1128253"/>
            <a:ext cx="2831191" cy="2150616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3B2EF60A-1108-4275-A225-9486CD5E48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695" y="1115347"/>
            <a:ext cx="5715000" cy="2057400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83B36950-6840-4767-BE1E-AB3CC07E4646}"/>
              </a:ext>
            </a:extLst>
          </p:cNvPr>
          <p:cNvSpPr txBox="1"/>
          <p:nvPr/>
        </p:nvSpPr>
        <p:spPr>
          <a:xfrm>
            <a:off x="2720752" y="4077072"/>
            <a:ext cx="4752528" cy="101566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tr-TR" sz="6000" dirty="0" err="1">
                <a:solidFill>
                  <a:schemeClr val="bg1"/>
                </a:solidFill>
              </a:rPr>
              <a:t>Indication</a:t>
            </a:r>
            <a:r>
              <a:rPr lang="tr-TR" sz="6000" dirty="0">
                <a:solidFill>
                  <a:schemeClr val="bg1"/>
                </a:solidFill>
              </a:rPr>
              <a:t>: ?</a:t>
            </a: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6917F-AE4A-468C-A494-FA10BBEB71B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1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B81E6A6F-5E51-4DE6-835F-48B05F82A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871" y="-30879"/>
            <a:ext cx="9608129" cy="4743099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6966C6F8-4086-4387-AA0C-6156E10B4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032" y="3641160"/>
            <a:ext cx="2520280" cy="3216840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9B9CEF2E-576F-4782-A68C-AA6C61BBAE74}"/>
              </a:ext>
            </a:extLst>
          </p:cNvPr>
          <p:cNvSpPr txBox="1"/>
          <p:nvPr/>
        </p:nvSpPr>
        <p:spPr>
          <a:xfrm>
            <a:off x="416496" y="5387541"/>
            <a:ext cx="83227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dirty="0" err="1">
                <a:solidFill>
                  <a:srgbClr val="FF0000"/>
                </a:solidFill>
              </a:rPr>
              <a:t>Pralidoxime</a:t>
            </a:r>
            <a:r>
              <a:rPr lang="tr-TR" sz="4000" dirty="0">
                <a:solidFill>
                  <a:srgbClr val="FF0000"/>
                </a:solidFill>
              </a:rPr>
              <a:t> </a:t>
            </a:r>
          </a:p>
          <a:p>
            <a:r>
              <a:rPr lang="tr-TR" sz="4000" dirty="0" err="1"/>
              <a:t>Antidote</a:t>
            </a:r>
            <a:r>
              <a:rPr lang="tr-TR" sz="4000" dirty="0"/>
              <a:t> </a:t>
            </a:r>
            <a:r>
              <a:rPr lang="tr-TR" sz="4000" dirty="0" err="1"/>
              <a:t>to</a:t>
            </a:r>
            <a:r>
              <a:rPr lang="tr-TR" sz="4000" dirty="0"/>
              <a:t> </a:t>
            </a:r>
            <a:r>
              <a:rPr lang="tr-TR" sz="4000" dirty="0" err="1"/>
              <a:t>organophosphate</a:t>
            </a:r>
            <a:r>
              <a:rPr lang="tr-TR" sz="4000" dirty="0"/>
              <a:t> </a:t>
            </a:r>
            <a:r>
              <a:rPr lang="tr-TR" sz="4000" dirty="0" err="1"/>
              <a:t>poisining</a:t>
            </a:r>
            <a:endParaRPr lang="tr-TR" sz="4000" dirty="0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6917F-AE4A-468C-A494-FA10BBEB71B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28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can00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1" y="1916832"/>
            <a:ext cx="9201472" cy="465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EE182900-612B-4D32-955A-068C36EAC9FA}"/>
              </a:ext>
            </a:extLst>
          </p:cNvPr>
          <p:cNvSpPr txBox="1"/>
          <p:nvPr/>
        </p:nvSpPr>
        <p:spPr>
          <a:xfrm>
            <a:off x="2117459" y="260648"/>
            <a:ext cx="5761834" cy="1200329"/>
          </a:xfrm>
          <a:prstGeom prst="rect">
            <a:avLst/>
          </a:prstGeom>
          <a:solidFill>
            <a:srgbClr val="00B050"/>
          </a:solidFill>
          <a:effectLst>
            <a:reflection blurRad="6350" stA="52000" endA="300" endPos="35000" dir="5400000" sy="-100000" algn="bl" rotWithShape="0"/>
          </a:effectLst>
        </p:spPr>
        <p:txBody>
          <a:bodyPr wrap="none" rtlCol="0">
            <a:spAutoFit/>
          </a:bodyPr>
          <a:lstStyle/>
          <a:p>
            <a:r>
              <a:rPr lang="tr-TR" sz="7200" b="1" spc="300" dirty="0" err="1">
                <a:solidFill>
                  <a:schemeClr val="bg1"/>
                </a:solidFill>
              </a:rPr>
              <a:t>M</a:t>
            </a:r>
            <a:r>
              <a:rPr lang="tr-TR" sz="3600" spc="300" dirty="0" err="1">
                <a:solidFill>
                  <a:schemeClr val="bg1"/>
                </a:solidFill>
              </a:rPr>
              <a:t>uscarinic</a:t>
            </a:r>
            <a:r>
              <a:rPr lang="tr-TR" sz="3600" spc="300" dirty="0">
                <a:solidFill>
                  <a:schemeClr val="bg1"/>
                </a:solidFill>
              </a:rPr>
              <a:t> </a:t>
            </a:r>
            <a:r>
              <a:rPr lang="tr-TR" sz="3600" spc="300" dirty="0" err="1">
                <a:solidFill>
                  <a:schemeClr val="bg1"/>
                </a:solidFill>
              </a:rPr>
              <a:t>Antagonists</a:t>
            </a:r>
            <a:endParaRPr lang="tr-TR" sz="3600" spc="300" dirty="0">
              <a:solidFill>
                <a:schemeClr val="bg1"/>
              </a:solidFill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64BF2FED-59E7-4218-83E2-A03D7F65FFA6}"/>
              </a:ext>
            </a:extLst>
          </p:cNvPr>
          <p:cNvSpPr txBox="1"/>
          <p:nvPr/>
        </p:nvSpPr>
        <p:spPr>
          <a:xfrm>
            <a:off x="297505" y="1340768"/>
            <a:ext cx="940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 err="1">
                <a:solidFill>
                  <a:srgbClr val="FF0000"/>
                </a:solidFill>
              </a:rPr>
              <a:t>a.k.a</a:t>
            </a:r>
            <a:r>
              <a:rPr lang="tr-TR" sz="2400" dirty="0">
                <a:solidFill>
                  <a:srgbClr val="FF0000"/>
                </a:solidFill>
              </a:rPr>
              <a:t> </a:t>
            </a:r>
            <a:r>
              <a:rPr lang="tr-TR" sz="2400" dirty="0" err="1"/>
              <a:t>parasympatholytic</a:t>
            </a:r>
            <a:r>
              <a:rPr lang="tr-TR" sz="2400" dirty="0"/>
              <a:t> </a:t>
            </a:r>
            <a:r>
              <a:rPr lang="tr-TR" sz="2400" dirty="0" err="1"/>
              <a:t>drugs</a:t>
            </a:r>
            <a:r>
              <a:rPr lang="tr-TR" sz="2400" dirty="0"/>
              <a:t>; </a:t>
            </a:r>
            <a:r>
              <a:rPr lang="tr-TR" sz="2400" dirty="0" err="1"/>
              <a:t>antimuscarinic</a:t>
            </a:r>
            <a:r>
              <a:rPr lang="tr-TR" sz="2400" dirty="0"/>
              <a:t> </a:t>
            </a:r>
            <a:r>
              <a:rPr lang="tr-TR" sz="2400" dirty="0" err="1"/>
              <a:t>drugs</a:t>
            </a:r>
            <a:r>
              <a:rPr lang="tr-TR" sz="2400" dirty="0"/>
              <a:t>; </a:t>
            </a:r>
            <a:r>
              <a:rPr lang="tr-TR" sz="2400" dirty="0" err="1"/>
              <a:t>anticholinergic</a:t>
            </a:r>
            <a:r>
              <a:rPr lang="tr-TR" sz="2400" dirty="0"/>
              <a:t> </a:t>
            </a:r>
            <a:r>
              <a:rPr lang="tr-TR" sz="2400" dirty="0" err="1"/>
              <a:t>drugs</a:t>
            </a:r>
            <a:endParaRPr lang="tr-TR" sz="24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6917F-AE4A-468C-A494-FA10BBEB71B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91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can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32" y="1196752"/>
            <a:ext cx="7989006" cy="534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584731" y="404664"/>
            <a:ext cx="8467108" cy="7920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tr-TR" sz="3200" dirty="0" err="1">
                <a:solidFill>
                  <a:srgbClr val="990099"/>
                </a:solidFill>
                <a:latin typeface="Century Gothic" pitchFamily="34" charset="0"/>
              </a:rPr>
              <a:t>Mechanism</a:t>
            </a:r>
            <a:r>
              <a:rPr lang="tr-TR" sz="3200" dirty="0">
                <a:solidFill>
                  <a:srgbClr val="990099"/>
                </a:solidFill>
                <a:latin typeface="Century Gothic" pitchFamily="34" charset="0"/>
              </a:rPr>
              <a:t> of </a:t>
            </a:r>
            <a:r>
              <a:rPr lang="tr-TR" sz="3200" dirty="0" err="1">
                <a:solidFill>
                  <a:srgbClr val="990099"/>
                </a:solidFill>
                <a:latin typeface="Century Gothic" pitchFamily="34" charset="0"/>
              </a:rPr>
              <a:t>action</a:t>
            </a:r>
            <a:endParaRPr lang="en-US" sz="3200" dirty="0">
              <a:solidFill>
                <a:srgbClr val="990099"/>
              </a:solidFill>
              <a:latin typeface="Century Gothic" pitchFamily="34" charset="0"/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6917F-AE4A-468C-A494-FA10BBEB71BA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5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ellado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90" y="203927"/>
            <a:ext cx="2992762" cy="266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53219" y="2868295"/>
            <a:ext cx="224933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sz="3200" dirty="0" err="1">
                <a:solidFill>
                  <a:srgbClr val="990099"/>
                </a:solidFill>
                <a:latin typeface="Century Gothic" pitchFamily="34" charset="0"/>
              </a:rPr>
              <a:t>Prototype</a:t>
            </a:r>
            <a:r>
              <a:rPr lang="tr-TR" sz="3200" dirty="0">
                <a:solidFill>
                  <a:srgbClr val="990099"/>
                </a:solidFill>
                <a:latin typeface="Century Gothic" pitchFamily="34" charset="0"/>
              </a:rPr>
              <a:t>:</a:t>
            </a:r>
          </a:p>
          <a:p>
            <a:pPr eaLnBrk="1" hangingPunct="1"/>
            <a:r>
              <a:rPr lang="tr-TR" sz="3200" b="1" dirty="0">
                <a:solidFill>
                  <a:srgbClr val="FF0066"/>
                </a:solidFill>
                <a:latin typeface="Century Gothic" pitchFamily="34" charset="0"/>
              </a:rPr>
              <a:t>Atropine</a:t>
            </a:r>
          </a:p>
        </p:txBody>
      </p:sp>
      <p:pic>
        <p:nvPicPr>
          <p:cNvPr id="5124" name="Picture 7" descr="http://www.coopereyecare.com/eyeconcerns/images/Atropinetreatme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888" y="203927"/>
            <a:ext cx="4152103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B1FC25A1-EB12-4037-A06B-897D6945E948}"/>
              </a:ext>
            </a:extLst>
          </p:cNvPr>
          <p:cNvSpPr txBox="1"/>
          <p:nvPr/>
        </p:nvSpPr>
        <p:spPr>
          <a:xfrm>
            <a:off x="3625282" y="1963494"/>
            <a:ext cx="60546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>
                <a:solidFill>
                  <a:srgbClr val="FF0000"/>
                </a:solidFill>
              </a:rPr>
              <a:t>Q. </a:t>
            </a:r>
            <a:r>
              <a:rPr lang="tr-TR" sz="2800" dirty="0" err="1"/>
              <a:t>Effects</a:t>
            </a:r>
            <a:r>
              <a:rPr lang="tr-TR" sz="2800" dirty="0"/>
              <a:t> on </a:t>
            </a:r>
            <a:r>
              <a:rPr lang="tr-TR" sz="2800" dirty="0" err="1"/>
              <a:t>the</a:t>
            </a:r>
            <a:r>
              <a:rPr lang="tr-TR" sz="2800" dirty="0"/>
              <a:t> </a:t>
            </a:r>
            <a:r>
              <a:rPr lang="tr-TR" sz="2800" dirty="0" err="1"/>
              <a:t>heart</a:t>
            </a:r>
            <a:r>
              <a:rPr lang="tr-TR" sz="2800" dirty="0"/>
              <a:t>, </a:t>
            </a:r>
            <a:r>
              <a:rPr lang="tr-TR" sz="2800" dirty="0" err="1"/>
              <a:t>exocrine</a:t>
            </a:r>
            <a:r>
              <a:rPr lang="tr-TR" sz="2800" dirty="0"/>
              <a:t> </a:t>
            </a:r>
            <a:r>
              <a:rPr lang="tr-TR" sz="2800" dirty="0" err="1"/>
              <a:t>glands</a:t>
            </a:r>
            <a:r>
              <a:rPr lang="tr-TR" sz="2800" dirty="0"/>
              <a:t>, </a:t>
            </a:r>
          </a:p>
          <a:p>
            <a:r>
              <a:rPr lang="tr-TR" sz="2800" dirty="0" err="1"/>
              <a:t>smooth</a:t>
            </a:r>
            <a:r>
              <a:rPr lang="tr-TR" sz="2800" dirty="0"/>
              <a:t> </a:t>
            </a:r>
            <a:r>
              <a:rPr lang="tr-TR" sz="2800" dirty="0" err="1"/>
              <a:t>muscle</a:t>
            </a:r>
            <a:r>
              <a:rPr lang="tr-TR" sz="2800" dirty="0"/>
              <a:t>, </a:t>
            </a:r>
            <a:r>
              <a:rPr lang="tr-TR" sz="2800" dirty="0" err="1"/>
              <a:t>eye</a:t>
            </a:r>
            <a:r>
              <a:rPr lang="tr-TR" sz="2800" dirty="0"/>
              <a:t> </a:t>
            </a:r>
            <a:r>
              <a:rPr lang="tr-TR" sz="2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05080613-7B2B-4E66-806A-1DA6B6829144}"/>
              </a:ext>
            </a:extLst>
          </p:cNvPr>
          <p:cNvSpPr txBox="1"/>
          <p:nvPr/>
        </p:nvSpPr>
        <p:spPr>
          <a:xfrm>
            <a:off x="416496" y="5536163"/>
            <a:ext cx="7815281" cy="1200329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tr-TR" sz="3600" dirty="0">
                <a:solidFill>
                  <a:srgbClr val="FFFF00"/>
                </a:solidFill>
              </a:rPr>
              <a:t>CNS: </a:t>
            </a:r>
            <a:r>
              <a:rPr lang="tr-TR" sz="3600" dirty="0">
                <a:solidFill>
                  <a:schemeClr val="bg1">
                    <a:lumMod val="95000"/>
                  </a:schemeClr>
                </a:solidFill>
              </a:rPr>
              <a:t>At </a:t>
            </a:r>
            <a:r>
              <a:rPr lang="tr-TR" sz="3600" dirty="0" err="1">
                <a:solidFill>
                  <a:schemeClr val="bg1">
                    <a:lumMod val="95000"/>
                  </a:schemeClr>
                </a:solidFill>
              </a:rPr>
              <a:t>therapeutic</a:t>
            </a:r>
            <a:r>
              <a:rPr lang="tr-TR" sz="36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tr-TR" sz="3600" dirty="0" err="1">
                <a:solidFill>
                  <a:schemeClr val="bg1">
                    <a:lumMod val="95000"/>
                  </a:schemeClr>
                </a:solidFill>
              </a:rPr>
              <a:t>doses</a:t>
            </a:r>
            <a:r>
              <a:rPr lang="tr-TR" sz="3600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tr-TR" sz="3600" dirty="0" err="1">
                <a:solidFill>
                  <a:schemeClr val="bg1">
                    <a:lumMod val="95000"/>
                  </a:schemeClr>
                </a:solidFill>
              </a:rPr>
              <a:t>mild</a:t>
            </a:r>
            <a:r>
              <a:rPr lang="tr-TR" sz="36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tr-TR" sz="3600" dirty="0" err="1">
                <a:solidFill>
                  <a:schemeClr val="bg1">
                    <a:lumMod val="95000"/>
                  </a:schemeClr>
                </a:solidFill>
              </a:rPr>
              <a:t>exitation</a:t>
            </a:r>
            <a:endParaRPr lang="tr-TR" sz="36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tr-TR" sz="3600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tr-TR" sz="3600" dirty="0" err="1">
                <a:solidFill>
                  <a:srgbClr val="FFFF00"/>
                </a:solidFill>
              </a:rPr>
              <a:t>Toxic</a:t>
            </a:r>
            <a:r>
              <a:rPr lang="tr-TR" sz="3600" dirty="0">
                <a:solidFill>
                  <a:srgbClr val="FFFF00"/>
                </a:solidFill>
              </a:rPr>
              <a:t> </a:t>
            </a:r>
            <a:r>
              <a:rPr lang="tr-TR" sz="3600" dirty="0" err="1">
                <a:solidFill>
                  <a:srgbClr val="FFFF00"/>
                </a:solidFill>
              </a:rPr>
              <a:t>doses</a:t>
            </a:r>
            <a:r>
              <a:rPr lang="tr-TR" sz="3600" dirty="0">
                <a:solidFill>
                  <a:srgbClr val="FFFF00"/>
                </a:solidFill>
              </a:rPr>
              <a:t>, </a:t>
            </a:r>
            <a:r>
              <a:rPr lang="tr-TR" sz="3600" dirty="0" err="1">
                <a:solidFill>
                  <a:srgbClr val="FFFF00"/>
                </a:solidFill>
              </a:rPr>
              <a:t>hallucination</a:t>
            </a:r>
            <a:r>
              <a:rPr lang="tr-TR" sz="3600" dirty="0">
                <a:solidFill>
                  <a:srgbClr val="FFFF00"/>
                </a:solidFill>
              </a:rPr>
              <a:t>, </a:t>
            </a:r>
            <a:r>
              <a:rPr lang="tr-TR" sz="3600" dirty="0" err="1">
                <a:solidFill>
                  <a:srgbClr val="FFFF00"/>
                </a:solidFill>
              </a:rPr>
              <a:t>delirium</a:t>
            </a:r>
            <a:endParaRPr lang="tr-TR" sz="3600" dirty="0">
              <a:solidFill>
                <a:srgbClr val="FFFF00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54F7D51-BBF6-421A-A6F0-C57933F70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987" y="1774520"/>
            <a:ext cx="5677857" cy="3264768"/>
          </a:xfrm>
          <a:prstGeom prst="rect">
            <a:avLst/>
          </a:prstGeom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6917F-AE4A-468C-A494-FA10BBEB71BA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10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73C998A-3ECE-43E6-B934-504E8C972DED}"/>
              </a:ext>
            </a:extLst>
          </p:cNvPr>
          <p:cNvSpPr txBox="1"/>
          <p:nvPr/>
        </p:nvSpPr>
        <p:spPr>
          <a:xfrm>
            <a:off x="416497" y="404664"/>
            <a:ext cx="8928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>
                <a:solidFill>
                  <a:srgbClr val="FF0000"/>
                </a:solidFill>
              </a:rPr>
              <a:t>Q. </a:t>
            </a:r>
            <a:r>
              <a:rPr lang="tr-TR" sz="3600" dirty="0" err="1"/>
              <a:t>What</a:t>
            </a:r>
            <a:r>
              <a:rPr lang="tr-TR" sz="3600" dirty="0"/>
              <a:t> is </a:t>
            </a:r>
            <a:r>
              <a:rPr lang="tr-TR" sz="3600" dirty="0" err="1"/>
              <a:t>the</a:t>
            </a:r>
            <a:r>
              <a:rPr lang="tr-TR" sz="3600" dirty="0"/>
              <a:t> </a:t>
            </a:r>
            <a:r>
              <a:rPr lang="tr-TR" sz="3600" dirty="0" err="1"/>
              <a:t>endogenous</a:t>
            </a:r>
            <a:r>
              <a:rPr lang="tr-TR" sz="3600" dirty="0"/>
              <a:t> </a:t>
            </a:r>
            <a:r>
              <a:rPr lang="tr-TR" sz="3600" dirty="0" err="1"/>
              <a:t>agonist</a:t>
            </a:r>
            <a:r>
              <a:rPr lang="tr-TR" sz="3600" dirty="0"/>
              <a:t> of a </a:t>
            </a:r>
            <a:r>
              <a:rPr lang="tr-TR" sz="3600" dirty="0" err="1"/>
              <a:t>muscarinic</a:t>
            </a:r>
            <a:r>
              <a:rPr lang="tr-TR" sz="3600" dirty="0"/>
              <a:t> </a:t>
            </a:r>
            <a:r>
              <a:rPr lang="tr-TR" sz="3600" dirty="0" err="1"/>
              <a:t>receptor</a:t>
            </a:r>
            <a:r>
              <a:rPr lang="tr-TR" sz="3600" dirty="0"/>
              <a:t>?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2B9BEBEE-045E-4BD4-B4B9-D762509D9F16}"/>
              </a:ext>
            </a:extLst>
          </p:cNvPr>
          <p:cNvSpPr txBox="1"/>
          <p:nvPr/>
        </p:nvSpPr>
        <p:spPr>
          <a:xfrm>
            <a:off x="1928664" y="1682952"/>
            <a:ext cx="63367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0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Acetylcholine</a:t>
            </a:r>
            <a:r>
              <a:rPr lang="tr-TR" sz="6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4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tr-TR" sz="48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</a:t>
            </a:r>
            <a:r>
              <a:rPr lang="tr-TR" sz="4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48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rapidly</a:t>
            </a:r>
            <a:r>
              <a:rPr lang="tr-TR" sz="4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48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hydrolyzed</a:t>
            </a:r>
            <a:r>
              <a:rPr lang="tr-TR" sz="4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tr-TR" sz="48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05939814-0FED-422B-910C-ACD660C07808}"/>
              </a:ext>
            </a:extLst>
          </p:cNvPr>
          <p:cNvSpPr txBox="1"/>
          <p:nvPr/>
        </p:nvSpPr>
        <p:spPr>
          <a:xfrm>
            <a:off x="272480" y="3364249"/>
            <a:ext cx="8928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>
                <a:solidFill>
                  <a:srgbClr val="FF0000"/>
                </a:solidFill>
              </a:rPr>
              <a:t>Q. </a:t>
            </a:r>
            <a:r>
              <a:rPr lang="tr-TR" sz="3600" dirty="0"/>
              <a:t>Do </a:t>
            </a:r>
            <a:r>
              <a:rPr lang="tr-TR" sz="3600" dirty="0" err="1"/>
              <a:t>you</a:t>
            </a:r>
            <a:r>
              <a:rPr lang="tr-TR" sz="3600" dirty="0"/>
              <a:t> </a:t>
            </a:r>
            <a:r>
              <a:rPr lang="tr-TR" sz="3600" dirty="0" err="1"/>
              <a:t>think</a:t>
            </a:r>
            <a:r>
              <a:rPr lang="tr-TR" sz="3600" dirty="0"/>
              <a:t> </a:t>
            </a:r>
            <a:r>
              <a:rPr lang="tr-TR" sz="3600" dirty="0" err="1"/>
              <a:t>that</a:t>
            </a:r>
            <a:r>
              <a:rPr lang="tr-TR" sz="3600" dirty="0"/>
              <a:t> </a:t>
            </a:r>
            <a:r>
              <a:rPr lang="tr-TR" sz="3600" dirty="0" err="1"/>
              <a:t>Ach</a:t>
            </a:r>
            <a:r>
              <a:rPr lang="tr-TR" sz="3600" dirty="0"/>
              <a:t> can be </a:t>
            </a:r>
            <a:r>
              <a:rPr lang="tr-TR" sz="3600" dirty="0" err="1"/>
              <a:t>used</a:t>
            </a:r>
            <a:r>
              <a:rPr lang="tr-TR" sz="3600" dirty="0"/>
              <a:t> as a </a:t>
            </a:r>
            <a:r>
              <a:rPr lang="tr-TR" sz="3600" dirty="0" err="1"/>
              <a:t>drug</a:t>
            </a:r>
            <a:r>
              <a:rPr lang="tr-TR" sz="3600" dirty="0"/>
              <a:t>?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6C0B62ED-301D-4DCA-B1CF-87DB4AC76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256" y="4221088"/>
            <a:ext cx="2438400" cy="2438400"/>
          </a:xfrm>
          <a:prstGeom prst="rect">
            <a:avLst/>
          </a:prstGeom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6917F-AE4A-468C-A494-FA10BBEB71B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79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A3F5C20-3564-4A61-9867-D4F19261EF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018" b="8651"/>
          <a:stretch/>
        </p:blipFill>
        <p:spPr>
          <a:xfrm>
            <a:off x="344488" y="260648"/>
            <a:ext cx="3816424" cy="6264696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A8795A31-BCA0-41CD-9714-03FAFB4D6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960" y="332656"/>
            <a:ext cx="2295525" cy="1990725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BC52DD0F-047C-4C85-BAB8-0D6F6BFE0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2920" y="2852936"/>
            <a:ext cx="4721815" cy="2586869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B0557403-368B-40BA-B6EB-BED36596B26B}"/>
              </a:ext>
            </a:extLst>
          </p:cNvPr>
          <p:cNvSpPr txBox="1"/>
          <p:nvPr/>
        </p:nvSpPr>
        <p:spPr>
          <a:xfrm>
            <a:off x="5116411" y="4606276"/>
            <a:ext cx="31325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 err="1">
                <a:solidFill>
                  <a:srgbClr val="7030A0"/>
                </a:solidFill>
              </a:rPr>
              <a:t>Atropin+difenoksilat</a:t>
            </a:r>
            <a:endParaRPr lang="tr-TR" sz="2800" dirty="0">
              <a:solidFill>
                <a:srgbClr val="7030A0"/>
              </a:solidFill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6917F-AE4A-468C-A494-FA10BBEB71BA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7" name="Dikdörtgen 6"/>
          <p:cNvSpPr/>
          <p:nvPr/>
        </p:nvSpPr>
        <p:spPr>
          <a:xfrm>
            <a:off x="4622800" y="5574912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Önerilen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başlangıç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dozu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tr-TR" dirty="0" smtClean="0">
                <a:solidFill>
                  <a:srgbClr val="FF0000"/>
                </a:solidFill>
              </a:rPr>
              <a:t>4 </a:t>
            </a:r>
            <a:r>
              <a:rPr lang="en-US" dirty="0" smtClean="0">
                <a:solidFill>
                  <a:srgbClr val="FF0000"/>
                </a:solidFill>
              </a:rPr>
              <a:t>tablet</a:t>
            </a:r>
            <a:r>
              <a:rPr lang="tr-TR" dirty="0" smtClean="0">
                <a:solidFill>
                  <a:srgbClr val="FF0000"/>
                </a:solidFill>
              </a:rPr>
              <a:t>; 6 </a:t>
            </a:r>
            <a:r>
              <a:rPr lang="en-US" dirty="0" err="1" smtClean="0">
                <a:solidFill>
                  <a:srgbClr val="FF0000"/>
                </a:solidFill>
              </a:rPr>
              <a:t>saatte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bir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alınan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iki</a:t>
            </a:r>
            <a:r>
              <a:rPr lang="en-US" dirty="0">
                <a:solidFill>
                  <a:srgbClr val="FF0000"/>
                </a:solidFill>
              </a:rPr>
              <a:t> tablet </a:t>
            </a:r>
            <a:r>
              <a:rPr lang="en-US" dirty="0" err="1">
                <a:solidFill>
                  <a:srgbClr val="FF0000"/>
                </a:solidFill>
              </a:rPr>
              <a:t>ile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devam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71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3.amazonaws.com/emma-assets/65bbb/2cc709b00239f5b46a53df0ffe5a1bcb/Urinary-incontine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128" y="1124744"/>
            <a:ext cx="3439583" cy="112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-24352" y="548680"/>
            <a:ext cx="9569063" cy="541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endParaRPr lang="tr-TR" sz="2800" dirty="0">
              <a:latin typeface="Comic Sans MS" pitchFamily="66" charset="0"/>
            </a:endParaRPr>
          </a:p>
          <a:p>
            <a:pPr>
              <a:lnSpc>
                <a:spcPct val="120000"/>
              </a:lnSpc>
            </a:pPr>
            <a:r>
              <a:rPr lang="tr-TR" sz="2800" dirty="0" err="1">
                <a:solidFill>
                  <a:srgbClr val="00B0F0"/>
                </a:solidFill>
                <a:latin typeface="Comic Sans MS" pitchFamily="66" charset="0"/>
              </a:rPr>
              <a:t>Oksibutinin</a:t>
            </a:r>
            <a:r>
              <a:rPr lang="tr-TR" sz="2800" dirty="0">
                <a:latin typeface="Comic Sans MS" pitchFamily="66" charset="0"/>
              </a:rPr>
              <a:t>, </a:t>
            </a:r>
            <a:r>
              <a:rPr lang="tr-TR" sz="2800" dirty="0" smtClean="0">
                <a:latin typeface="Comic Sans MS" pitchFamily="66" charset="0"/>
              </a:rPr>
              <a:t>M3-selective </a:t>
            </a:r>
            <a:r>
              <a:rPr lang="tr-TR" sz="2800" dirty="0">
                <a:latin typeface="Comic Sans MS" pitchFamily="66" charset="0"/>
              </a:rPr>
              <a:t>(</a:t>
            </a:r>
            <a:r>
              <a:rPr lang="tr-TR" sz="2800" dirty="0" err="1">
                <a:latin typeface="Comic Sans MS" pitchFamily="66" charset="0"/>
              </a:rPr>
              <a:t>Üropan</a:t>
            </a:r>
            <a:r>
              <a:rPr lang="en-US" sz="2800" dirty="0">
                <a:latin typeface="Comic Sans MS" pitchFamily="66" charset="0"/>
              </a:rPr>
              <a:t>®</a:t>
            </a:r>
            <a:r>
              <a:rPr lang="tr-TR" sz="2800" dirty="0">
                <a:latin typeface="Comic Sans MS" pitchFamily="66" charset="0"/>
              </a:rPr>
              <a:t>, </a:t>
            </a:r>
            <a:r>
              <a:rPr lang="tr-TR" sz="2800" dirty="0" err="1">
                <a:solidFill>
                  <a:srgbClr val="FF0000"/>
                </a:solidFill>
                <a:latin typeface="Comic Sans MS" pitchFamily="66" charset="0"/>
              </a:rPr>
              <a:t>Kentera</a:t>
            </a:r>
            <a:r>
              <a:rPr lang="en-US" sz="2800" dirty="0">
                <a:latin typeface="Comic Sans MS" pitchFamily="66" charset="0"/>
              </a:rPr>
              <a:t>®</a:t>
            </a:r>
            <a:r>
              <a:rPr lang="tr-TR" sz="2800" dirty="0">
                <a:latin typeface="Comic Sans MS" pitchFamily="66" charset="0"/>
              </a:rPr>
              <a:t> </a:t>
            </a:r>
            <a:r>
              <a:rPr lang="tr-TR" sz="2800" i="1" dirty="0" err="1">
                <a:solidFill>
                  <a:srgbClr val="FF0000"/>
                </a:solidFill>
                <a:latin typeface="Comic Sans MS" pitchFamily="66" charset="0"/>
              </a:rPr>
              <a:t>Transdermal</a:t>
            </a:r>
            <a:r>
              <a:rPr lang="tr-TR" sz="2800" i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tr-TR" sz="2800" i="1" dirty="0" err="1">
                <a:solidFill>
                  <a:srgbClr val="FF0000"/>
                </a:solidFill>
                <a:latin typeface="Comic Sans MS" pitchFamily="66" charset="0"/>
              </a:rPr>
              <a:t>Flaster</a:t>
            </a:r>
            <a:r>
              <a:rPr lang="tr-TR" sz="2800" dirty="0">
                <a:latin typeface="Comic Sans MS" pitchFamily="66" charset="0"/>
              </a:rPr>
              <a:t>)</a:t>
            </a:r>
            <a:endParaRPr lang="en-US" sz="2800" dirty="0">
              <a:latin typeface="Comic Sans MS" pitchFamily="66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tr-TR" sz="2800" dirty="0" err="1">
                <a:solidFill>
                  <a:srgbClr val="00B0F0"/>
                </a:solidFill>
                <a:latin typeface="Comic Sans MS" pitchFamily="66" charset="0"/>
              </a:rPr>
              <a:t>Darifenacin</a:t>
            </a:r>
            <a:r>
              <a:rPr lang="tr-TR" sz="2800" dirty="0">
                <a:latin typeface="Comic Sans MS" pitchFamily="66" charset="0"/>
              </a:rPr>
              <a:t>, </a:t>
            </a:r>
            <a:r>
              <a:rPr lang="tr-TR" sz="3600" dirty="0" smtClean="0">
                <a:solidFill>
                  <a:srgbClr val="FF0000"/>
                </a:solidFill>
                <a:latin typeface="Comic Sans MS" pitchFamily="66" charset="0"/>
              </a:rPr>
              <a:t>M3</a:t>
            </a:r>
            <a:r>
              <a:rPr lang="tr-TR" sz="2800" dirty="0" smtClean="0">
                <a:latin typeface="Comic Sans MS" pitchFamily="66" charset="0"/>
              </a:rPr>
              <a:t>-selective </a:t>
            </a:r>
            <a:r>
              <a:rPr lang="tr-TR" sz="2800" dirty="0">
                <a:latin typeface="Comic Sans MS" pitchFamily="66" charset="0"/>
              </a:rPr>
              <a:t>(</a:t>
            </a:r>
            <a:r>
              <a:rPr lang="tr-TR" sz="2800" dirty="0" err="1">
                <a:latin typeface="Comic Sans MS" pitchFamily="66" charset="0"/>
              </a:rPr>
              <a:t>Emselex</a:t>
            </a:r>
            <a:r>
              <a:rPr lang="en-US" sz="2800" dirty="0">
                <a:latin typeface="Comic Sans MS" pitchFamily="66" charset="0"/>
              </a:rPr>
              <a:t>®</a:t>
            </a:r>
            <a:r>
              <a:rPr lang="tr-TR" sz="2800" dirty="0">
                <a:latin typeface="Comic Sans MS" pitchFamily="66" charset="0"/>
              </a:rPr>
              <a:t>)</a:t>
            </a:r>
          </a:p>
          <a:p>
            <a:pPr eaLnBrk="1" hangingPunct="1">
              <a:lnSpc>
                <a:spcPct val="120000"/>
              </a:lnSpc>
            </a:pPr>
            <a:r>
              <a:rPr lang="tr-TR" sz="2800" dirty="0" err="1">
                <a:solidFill>
                  <a:srgbClr val="00B0F0"/>
                </a:solidFill>
                <a:latin typeface="Comic Sans MS" pitchFamily="66" charset="0"/>
              </a:rPr>
              <a:t>Solifenasin</a:t>
            </a:r>
            <a:r>
              <a:rPr lang="tr-TR" sz="2800" dirty="0">
                <a:latin typeface="Comic Sans MS" pitchFamily="66" charset="0"/>
              </a:rPr>
              <a:t>, </a:t>
            </a:r>
            <a:r>
              <a:rPr lang="tr-TR" sz="2800" dirty="0" smtClean="0">
                <a:latin typeface="Comic Sans MS" pitchFamily="66" charset="0"/>
              </a:rPr>
              <a:t>M3-selective </a:t>
            </a:r>
            <a:r>
              <a:rPr lang="tr-TR" sz="2800" dirty="0">
                <a:latin typeface="Comic Sans MS" pitchFamily="66" charset="0"/>
              </a:rPr>
              <a:t>(</a:t>
            </a:r>
            <a:r>
              <a:rPr lang="tr-TR" sz="2800" dirty="0" err="1">
                <a:latin typeface="Comic Sans MS" pitchFamily="66" charset="0"/>
              </a:rPr>
              <a:t>Vesicare</a:t>
            </a:r>
            <a:r>
              <a:rPr lang="en-US" sz="2800" dirty="0">
                <a:latin typeface="Comic Sans MS" pitchFamily="66" charset="0"/>
              </a:rPr>
              <a:t>®</a:t>
            </a:r>
            <a:r>
              <a:rPr lang="tr-TR" sz="2800" dirty="0">
                <a:latin typeface="Comic Sans MS" pitchFamily="66" charset="0"/>
              </a:rPr>
              <a:t>)</a:t>
            </a:r>
          </a:p>
          <a:p>
            <a:pPr eaLnBrk="1" hangingPunct="1">
              <a:lnSpc>
                <a:spcPct val="120000"/>
              </a:lnSpc>
            </a:pPr>
            <a:endParaRPr lang="tr-TR" sz="2800" dirty="0">
              <a:latin typeface="Comic Sans MS" pitchFamily="66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tr-TR" sz="2800" dirty="0" err="1">
                <a:latin typeface="Comic Sans MS" pitchFamily="66" charset="0"/>
              </a:rPr>
              <a:t>Tolterodin</a:t>
            </a:r>
            <a:r>
              <a:rPr lang="tr-TR" sz="2800" dirty="0">
                <a:latin typeface="Comic Sans MS" pitchFamily="66" charset="0"/>
              </a:rPr>
              <a:t> (</a:t>
            </a:r>
            <a:r>
              <a:rPr lang="tr-TR" sz="2800" dirty="0" err="1">
                <a:latin typeface="Comic Sans MS" pitchFamily="66" charset="0"/>
              </a:rPr>
              <a:t>Detrositol</a:t>
            </a:r>
            <a:r>
              <a:rPr lang="en-US" sz="2800" dirty="0">
                <a:latin typeface="Comic Sans MS" pitchFamily="66" charset="0"/>
              </a:rPr>
              <a:t>®</a:t>
            </a:r>
            <a:r>
              <a:rPr lang="tr-TR" sz="2800" dirty="0" smtClean="0">
                <a:latin typeface="Comic Sans MS" pitchFamily="66" charset="0"/>
              </a:rPr>
              <a:t>)</a:t>
            </a:r>
            <a:endParaRPr lang="tr-TR" sz="2800" dirty="0">
              <a:latin typeface="Comic Sans MS" pitchFamily="66" charset="0"/>
            </a:endParaRPr>
          </a:p>
          <a:p>
            <a:pPr>
              <a:lnSpc>
                <a:spcPct val="120000"/>
              </a:lnSpc>
            </a:pPr>
            <a:r>
              <a:rPr lang="tr-TR" sz="2800" dirty="0" err="1">
                <a:latin typeface="Comic Sans MS" pitchFamily="66" charset="0"/>
              </a:rPr>
              <a:t>Trospiyum</a:t>
            </a:r>
            <a:r>
              <a:rPr lang="tr-TR" sz="2800" dirty="0">
                <a:latin typeface="Comic Sans MS" pitchFamily="66" charset="0"/>
              </a:rPr>
              <a:t> (</a:t>
            </a:r>
            <a:r>
              <a:rPr lang="tr-TR" sz="2800" dirty="0" err="1">
                <a:latin typeface="Comic Sans MS" pitchFamily="66" charset="0"/>
              </a:rPr>
              <a:t>Spasmex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smtClean="0">
                <a:latin typeface="Comic Sans MS" pitchFamily="66" charset="0"/>
              </a:rPr>
              <a:t>®</a:t>
            </a:r>
            <a:r>
              <a:rPr lang="tr-TR" sz="2800" dirty="0" smtClean="0">
                <a:latin typeface="Comic Sans MS" pitchFamily="66" charset="0"/>
              </a:rPr>
              <a:t>)</a:t>
            </a:r>
            <a:endParaRPr lang="tr-TR" sz="2800" dirty="0">
              <a:latin typeface="Comic Sans MS" pitchFamily="66" charset="0"/>
            </a:endParaRPr>
          </a:p>
          <a:p>
            <a:pPr eaLnBrk="1" hangingPunct="1">
              <a:lnSpc>
                <a:spcPct val="120000"/>
              </a:lnSpc>
            </a:pPr>
            <a:endParaRPr lang="tr-TR" sz="2800" dirty="0">
              <a:latin typeface="Comic Sans MS" pitchFamily="66" charset="0"/>
            </a:endParaRPr>
          </a:p>
          <a:p>
            <a:pPr eaLnBrk="1" hangingPunct="1">
              <a:lnSpc>
                <a:spcPct val="120000"/>
              </a:lnSpc>
            </a:pPr>
            <a:endParaRPr lang="tr-TR" sz="28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D0C33D7F-61DB-4112-8CF9-7621E4B5C1C5}"/>
              </a:ext>
            </a:extLst>
          </p:cNvPr>
          <p:cNvSpPr txBox="1"/>
          <p:nvPr/>
        </p:nvSpPr>
        <p:spPr>
          <a:xfrm>
            <a:off x="344488" y="188640"/>
            <a:ext cx="9328708" cy="584775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tr-TR" sz="3200" spc="300" dirty="0" err="1">
                <a:solidFill>
                  <a:schemeClr val="bg1"/>
                </a:solidFill>
              </a:rPr>
              <a:t>Anticholinergic</a:t>
            </a:r>
            <a:r>
              <a:rPr lang="tr-TR" sz="3200" spc="300" dirty="0">
                <a:solidFill>
                  <a:schemeClr val="bg1"/>
                </a:solidFill>
              </a:rPr>
              <a:t> </a:t>
            </a:r>
            <a:r>
              <a:rPr lang="tr-TR" sz="3200" spc="300" dirty="0" err="1">
                <a:solidFill>
                  <a:schemeClr val="bg1"/>
                </a:solidFill>
              </a:rPr>
              <a:t>Drugs</a:t>
            </a:r>
            <a:r>
              <a:rPr lang="tr-TR" sz="3200" spc="300" dirty="0">
                <a:solidFill>
                  <a:schemeClr val="bg1"/>
                </a:solidFill>
              </a:rPr>
              <a:t> </a:t>
            </a:r>
            <a:r>
              <a:rPr lang="tr-TR" sz="3200" spc="300" dirty="0" err="1">
                <a:solidFill>
                  <a:schemeClr val="bg1"/>
                </a:solidFill>
              </a:rPr>
              <a:t>For</a:t>
            </a:r>
            <a:r>
              <a:rPr lang="tr-TR" sz="3200" spc="300" dirty="0">
                <a:solidFill>
                  <a:schemeClr val="bg1"/>
                </a:solidFill>
              </a:rPr>
              <a:t> </a:t>
            </a:r>
            <a:r>
              <a:rPr lang="tr-TR" sz="3200" spc="300" dirty="0" err="1">
                <a:solidFill>
                  <a:schemeClr val="bg1"/>
                </a:solidFill>
              </a:rPr>
              <a:t>Overactive</a:t>
            </a:r>
            <a:r>
              <a:rPr lang="tr-TR" sz="3200" spc="300" dirty="0">
                <a:solidFill>
                  <a:schemeClr val="bg1"/>
                </a:solidFill>
              </a:rPr>
              <a:t> </a:t>
            </a:r>
            <a:r>
              <a:rPr lang="tr-TR" sz="3200" spc="300" dirty="0" err="1">
                <a:solidFill>
                  <a:schemeClr val="bg1"/>
                </a:solidFill>
              </a:rPr>
              <a:t>Bladder</a:t>
            </a:r>
            <a:endParaRPr lang="tr-TR" sz="3200" spc="300" dirty="0">
              <a:solidFill>
                <a:schemeClr val="bg1"/>
              </a:solidFill>
            </a:endParaRPr>
          </a:p>
        </p:txBody>
      </p:sp>
      <p:pic>
        <p:nvPicPr>
          <p:cNvPr id="2050" name="Picture 2" descr="emselex ile ilgili görsel sonucu">
            <a:hlinkClick r:id="rId3"/>
            <a:extLst>
              <a:ext uri="{FF2B5EF4-FFF2-40B4-BE49-F238E27FC236}">
                <a16:creationId xmlns:a16="http://schemas.microsoft.com/office/drawing/2014/main" id="{CAF280E7-B570-4324-A923-5AC6E87A66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4" t="32694" r="6153" b="27320"/>
          <a:stretch/>
        </p:blipFill>
        <p:spPr bwMode="auto">
          <a:xfrm>
            <a:off x="5910432" y="3238102"/>
            <a:ext cx="3698522" cy="171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A1DC64D3-6090-49A8-914C-046FE8D784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7" t="5793" r="6978" b="13181"/>
          <a:stretch/>
        </p:blipFill>
        <p:spPr>
          <a:xfrm>
            <a:off x="4232920" y="4273204"/>
            <a:ext cx="2450660" cy="2448272"/>
          </a:xfrm>
          <a:prstGeom prst="rect">
            <a:avLst/>
          </a:prstGeom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2BBED8-B474-46D0-97FF-431C51BF98C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54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2BBED8-B474-46D0-97FF-431C51BF98C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5" name="Dikdörtgen 4"/>
          <p:cNvSpPr/>
          <p:nvPr/>
        </p:nvSpPr>
        <p:spPr>
          <a:xfrm>
            <a:off x="128464" y="116632"/>
            <a:ext cx="4032448" cy="345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tr-TR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Oksibutinin</a:t>
            </a:r>
            <a:r>
              <a:rPr lang="tr-TR" sz="3200" dirty="0">
                <a:latin typeface="Calibri" panose="020F0502020204030204" pitchFamily="34" charset="0"/>
                <a:cs typeface="Calibri" panose="020F0502020204030204" pitchFamily="34" charset="0"/>
              </a:rPr>
              <a:t>, M3-selective </a:t>
            </a:r>
            <a:endParaRPr lang="tr-TR" sz="3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tr-TR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tr-TR" sz="32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1/2</a:t>
            </a:r>
            <a:r>
              <a:rPr lang="tr-TR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: &lt; 2 h</a:t>
            </a:r>
          </a:p>
          <a:p>
            <a:pPr>
              <a:lnSpc>
                <a:spcPct val="120000"/>
              </a:lnSpc>
            </a:pPr>
            <a:r>
              <a:rPr lang="tr-TR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Elimination</a:t>
            </a:r>
            <a:r>
              <a:rPr lang="tr-TR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renal</a:t>
            </a:r>
            <a:endParaRPr lang="tr-TR" sz="32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tr-TR" sz="36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Contraindicated</a:t>
            </a:r>
            <a:r>
              <a:rPr lang="tr-TR" sz="3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???</a:t>
            </a:r>
          </a:p>
          <a:p>
            <a:pPr>
              <a:lnSpc>
                <a:spcPct val="120000"/>
              </a:lnSpc>
            </a:pPr>
            <a:endParaRPr lang="tr-T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4633425" y="175695"/>
            <a:ext cx="4743606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tr-TR" dirty="0">
                <a:latin typeface="Comic Sans MS" pitchFamily="66" charset="0"/>
              </a:rPr>
              <a:t>(</a:t>
            </a:r>
            <a:r>
              <a:rPr lang="tr-TR" dirty="0" err="1">
                <a:latin typeface="Comic Sans MS" pitchFamily="66" charset="0"/>
              </a:rPr>
              <a:t>Üropan</a:t>
            </a:r>
            <a:r>
              <a:rPr lang="en-US" dirty="0">
                <a:latin typeface="Comic Sans MS" pitchFamily="66" charset="0"/>
              </a:rPr>
              <a:t>®</a:t>
            </a:r>
            <a:r>
              <a:rPr lang="tr-TR" dirty="0">
                <a:latin typeface="Comic Sans MS" pitchFamily="66" charset="0"/>
              </a:rPr>
              <a:t>, </a:t>
            </a:r>
            <a:r>
              <a:rPr lang="tr-TR" dirty="0" err="1">
                <a:solidFill>
                  <a:srgbClr val="FF0000"/>
                </a:solidFill>
                <a:latin typeface="Comic Sans MS" pitchFamily="66" charset="0"/>
              </a:rPr>
              <a:t>Kentera</a:t>
            </a:r>
            <a:r>
              <a:rPr lang="en-US" dirty="0">
                <a:latin typeface="Comic Sans MS" pitchFamily="66" charset="0"/>
              </a:rPr>
              <a:t>®</a:t>
            </a:r>
            <a:r>
              <a:rPr lang="tr-TR" dirty="0">
                <a:latin typeface="Comic Sans MS" pitchFamily="66" charset="0"/>
              </a:rPr>
              <a:t> </a:t>
            </a:r>
            <a:r>
              <a:rPr lang="tr-TR" i="1" dirty="0" err="1">
                <a:solidFill>
                  <a:srgbClr val="FF0000"/>
                </a:solidFill>
                <a:latin typeface="Comic Sans MS" pitchFamily="66" charset="0"/>
              </a:rPr>
              <a:t>Transdermal</a:t>
            </a:r>
            <a:r>
              <a:rPr lang="tr-TR" i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tr-TR" i="1" dirty="0" err="1">
                <a:solidFill>
                  <a:srgbClr val="FF0000"/>
                </a:solidFill>
                <a:latin typeface="Comic Sans MS" pitchFamily="66" charset="0"/>
              </a:rPr>
              <a:t>Flaster</a:t>
            </a:r>
            <a:r>
              <a:rPr lang="tr-TR" dirty="0">
                <a:latin typeface="Comic Sans MS" pitchFamily="66" charset="0"/>
              </a:rPr>
              <a:t>)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8904" y="830995"/>
            <a:ext cx="5688632" cy="4324350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04" y="3193181"/>
            <a:ext cx="3017519" cy="354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7349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2BBED8-B474-46D0-97FF-431C51BF98C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5" name="Dikdörtgen 4"/>
          <p:cNvSpPr/>
          <p:nvPr/>
        </p:nvSpPr>
        <p:spPr>
          <a:xfrm>
            <a:off x="200472" y="188640"/>
            <a:ext cx="8712968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tr-TR" sz="3200" dirty="0" err="1">
                <a:solidFill>
                  <a:srgbClr val="00B0F0"/>
                </a:solidFill>
                <a:latin typeface="Comic Sans MS" pitchFamily="66" charset="0"/>
              </a:rPr>
              <a:t>Darifenacin</a:t>
            </a:r>
            <a:r>
              <a:rPr lang="tr-TR" sz="3200" dirty="0">
                <a:latin typeface="Comic Sans MS" pitchFamily="66" charset="0"/>
              </a:rPr>
              <a:t>, </a:t>
            </a:r>
            <a:r>
              <a:rPr lang="tr-TR" sz="3200" dirty="0">
                <a:solidFill>
                  <a:srgbClr val="FF0000"/>
                </a:solidFill>
                <a:latin typeface="Comic Sans MS" pitchFamily="66" charset="0"/>
              </a:rPr>
              <a:t>M3</a:t>
            </a:r>
            <a:r>
              <a:rPr lang="tr-TR" sz="3200" dirty="0">
                <a:latin typeface="Comic Sans MS" pitchFamily="66" charset="0"/>
              </a:rPr>
              <a:t>-selective (</a:t>
            </a:r>
            <a:r>
              <a:rPr lang="tr-TR" sz="3200" dirty="0" err="1">
                <a:latin typeface="Comic Sans MS" pitchFamily="66" charset="0"/>
              </a:rPr>
              <a:t>Emselex</a:t>
            </a:r>
            <a:r>
              <a:rPr lang="en-US" sz="3200" dirty="0">
                <a:latin typeface="Comic Sans MS" pitchFamily="66" charset="0"/>
              </a:rPr>
              <a:t>®</a:t>
            </a:r>
            <a:r>
              <a:rPr lang="tr-TR" sz="3200" dirty="0" smtClean="0">
                <a:latin typeface="Comic Sans MS" pitchFamily="66" charset="0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tr-TR" sz="3200" dirty="0" err="1">
                <a:solidFill>
                  <a:srgbClr val="00B0F0"/>
                </a:solidFill>
                <a:latin typeface="Comic Sans MS" pitchFamily="66" charset="0"/>
              </a:rPr>
              <a:t>Solifenasin</a:t>
            </a:r>
            <a:r>
              <a:rPr lang="tr-TR" sz="3200" dirty="0">
                <a:latin typeface="Comic Sans MS" pitchFamily="66" charset="0"/>
              </a:rPr>
              <a:t>, M3-selective (</a:t>
            </a:r>
            <a:r>
              <a:rPr lang="tr-TR" sz="3200" dirty="0" err="1">
                <a:latin typeface="Comic Sans MS" pitchFamily="66" charset="0"/>
              </a:rPr>
              <a:t>Vesicare</a:t>
            </a:r>
            <a:r>
              <a:rPr lang="en-US" sz="3200" dirty="0">
                <a:latin typeface="Comic Sans MS" pitchFamily="66" charset="0"/>
              </a:rPr>
              <a:t>®</a:t>
            </a:r>
            <a:r>
              <a:rPr lang="tr-TR" sz="3200" dirty="0">
                <a:latin typeface="Comic Sans MS" pitchFamily="66" charset="0"/>
              </a:rPr>
              <a:t>)</a:t>
            </a:r>
          </a:p>
          <a:p>
            <a:pPr>
              <a:lnSpc>
                <a:spcPct val="120000"/>
              </a:lnSpc>
            </a:pPr>
            <a:endParaRPr lang="tr-TR" sz="3200" dirty="0">
              <a:latin typeface="Comic Sans MS" pitchFamily="66" charset="0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488504" y="1340768"/>
            <a:ext cx="5019003" cy="2086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tr-TR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1x1</a:t>
            </a:r>
          </a:p>
          <a:p>
            <a:pPr>
              <a:lnSpc>
                <a:spcPct val="120000"/>
              </a:lnSpc>
            </a:pPr>
            <a:r>
              <a:rPr lang="tr-TR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Metabolized</a:t>
            </a:r>
            <a:r>
              <a:rPr lang="tr-TR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tr-TR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liver</a:t>
            </a:r>
            <a:endParaRPr lang="tr-TR" sz="3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tr-TR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Elimination</a:t>
            </a:r>
            <a:r>
              <a:rPr lang="tr-TR" sz="3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kidney</a:t>
            </a:r>
            <a:r>
              <a:rPr lang="tr-TR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feces</a:t>
            </a:r>
            <a:r>
              <a:rPr lang="tr-TR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2" descr="emselex ile ilgili görsel sonucu">
            <a:hlinkClick r:id="rId2"/>
            <a:extLst>
              <a:ext uri="{FF2B5EF4-FFF2-40B4-BE49-F238E27FC236}">
                <a16:creationId xmlns:a16="http://schemas.microsoft.com/office/drawing/2014/main" id="{CAF280E7-B570-4324-A923-5AC6E87A66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4" t="32694" r="6153" b="27320"/>
          <a:stretch/>
        </p:blipFill>
        <p:spPr bwMode="auto">
          <a:xfrm>
            <a:off x="4953000" y="3470224"/>
            <a:ext cx="4782219" cy="221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64" y="4005064"/>
            <a:ext cx="3828851" cy="216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283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2BBED8-B474-46D0-97FF-431C51BF98C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5" name="Dikdörtgen 4"/>
          <p:cNvSpPr/>
          <p:nvPr/>
        </p:nvSpPr>
        <p:spPr>
          <a:xfrm>
            <a:off x="272480" y="511362"/>
            <a:ext cx="4953000" cy="216059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tr-TR" sz="2800" dirty="0" err="1">
                <a:latin typeface="Comic Sans MS" pitchFamily="66" charset="0"/>
              </a:rPr>
              <a:t>Tolterodin</a:t>
            </a:r>
            <a:r>
              <a:rPr lang="tr-TR" sz="2800" dirty="0">
                <a:latin typeface="Comic Sans MS" pitchFamily="66" charset="0"/>
              </a:rPr>
              <a:t> (</a:t>
            </a:r>
            <a:r>
              <a:rPr lang="tr-TR" sz="2800" dirty="0" err="1">
                <a:latin typeface="Comic Sans MS" pitchFamily="66" charset="0"/>
              </a:rPr>
              <a:t>Detrositol</a:t>
            </a:r>
            <a:r>
              <a:rPr lang="en-US" sz="2800" dirty="0">
                <a:latin typeface="Comic Sans MS" pitchFamily="66" charset="0"/>
              </a:rPr>
              <a:t>®</a:t>
            </a:r>
            <a:r>
              <a:rPr lang="tr-TR" sz="2800" dirty="0" smtClean="0">
                <a:latin typeface="Comic Sans MS" pitchFamily="66" charset="0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tr-TR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Metabolized</a:t>
            </a:r>
            <a:r>
              <a:rPr lang="tr-T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tr-TR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liver</a:t>
            </a:r>
            <a:r>
              <a:rPr lang="tr-T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(2D6?)</a:t>
            </a:r>
            <a:endParaRPr lang="tr-T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tr-TR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Elimination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renal</a:t>
            </a:r>
            <a:endParaRPr lang="tr-TR" sz="28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tr-TR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tr-TR" sz="2800" baseline="-25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1/2</a:t>
            </a:r>
            <a:r>
              <a:rPr 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2-4 </a:t>
            </a:r>
            <a:r>
              <a:rPr lang="tr-TR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tr-T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around</a:t>
            </a:r>
            <a:r>
              <a:rPr lang="tr-TR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10h ?</a:t>
            </a:r>
            <a:endParaRPr lang="tr-TR" sz="2800" dirty="0">
              <a:latin typeface="Comic Sans MS" pitchFamily="66" charset="0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5529064" y="511362"/>
            <a:ext cx="3589444" cy="1865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tr-TR" sz="2400" dirty="0" err="1">
                <a:latin typeface="Comic Sans MS" pitchFamily="66" charset="0"/>
              </a:rPr>
              <a:t>Trospiyum</a:t>
            </a:r>
            <a:r>
              <a:rPr lang="tr-TR" sz="2400" dirty="0">
                <a:latin typeface="Comic Sans MS" pitchFamily="66" charset="0"/>
              </a:rPr>
              <a:t> (</a:t>
            </a:r>
            <a:r>
              <a:rPr lang="tr-TR" sz="2400" dirty="0" err="1">
                <a:latin typeface="Comic Sans MS" pitchFamily="66" charset="0"/>
              </a:rPr>
              <a:t>Spasmex</a:t>
            </a:r>
            <a:r>
              <a:rPr lang="en-US" sz="2400" dirty="0">
                <a:latin typeface="Comic Sans MS" pitchFamily="66" charset="0"/>
              </a:rPr>
              <a:t> ®</a:t>
            </a:r>
            <a:r>
              <a:rPr lang="tr-TR" sz="2400" dirty="0" smtClean="0">
                <a:latin typeface="Comic Sans MS" pitchFamily="66" charset="0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tr-TR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Elimination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renal</a:t>
            </a:r>
            <a:endParaRPr lang="tr-T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tr-TR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tr-TR" sz="2400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1/2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5-17 h </a:t>
            </a:r>
            <a:endParaRPr lang="tr-TR" sz="2400" dirty="0">
              <a:latin typeface="Comic Sans MS" pitchFamily="66" charset="0"/>
            </a:endParaRPr>
          </a:p>
          <a:p>
            <a:pPr>
              <a:lnSpc>
                <a:spcPct val="120000"/>
              </a:lnSpc>
            </a:pPr>
            <a:endParaRPr lang="tr-TR" sz="2400" dirty="0">
              <a:latin typeface="Comic Sans MS" pitchFamily="66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520" y="2996952"/>
            <a:ext cx="3248025" cy="249555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984" y="2276872"/>
            <a:ext cx="441960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067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FAC4E912-CFDE-4030-A212-5DBD79051E78}"/>
              </a:ext>
            </a:extLst>
          </p:cNvPr>
          <p:cNvSpPr txBox="1"/>
          <p:nvPr/>
        </p:nvSpPr>
        <p:spPr>
          <a:xfrm>
            <a:off x="344488" y="188640"/>
            <a:ext cx="9328708" cy="584775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tr-TR" sz="3200" spc="300" dirty="0" err="1">
                <a:solidFill>
                  <a:schemeClr val="bg1"/>
                </a:solidFill>
              </a:rPr>
              <a:t>Anticholinergic</a:t>
            </a:r>
            <a:r>
              <a:rPr lang="tr-TR" sz="3200" spc="300" dirty="0">
                <a:solidFill>
                  <a:schemeClr val="bg1"/>
                </a:solidFill>
              </a:rPr>
              <a:t> </a:t>
            </a:r>
            <a:r>
              <a:rPr lang="tr-TR" sz="3200" spc="300" dirty="0" err="1">
                <a:solidFill>
                  <a:schemeClr val="bg1"/>
                </a:solidFill>
              </a:rPr>
              <a:t>Drugs</a:t>
            </a:r>
            <a:r>
              <a:rPr lang="tr-TR" sz="3200" spc="300" dirty="0">
                <a:solidFill>
                  <a:schemeClr val="bg1"/>
                </a:solidFill>
              </a:rPr>
              <a:t> </a:t>
            </a:r>
            <a:r>
              <a:rPr lang="tr-TR" sz="3200" spc="300" dirty="0" err="1">
                <a:solidFill>
                  <a:schemeClr val="bg1"/>
                </a:solidFill>
              </a:rPr>
              <a:t>For</a:t>
            </a:r>
            <a:r>
              <a:rPr lang="tr-TR" sz="3200" spc="300" dirty="0">
                <a:solidFill>
                  <a:schemeClr val="bg1"/>
                </a:solidFill>
              </a:rPr>
              <a:t> </a:t>
            </a:r>
            <a:r>
              <a:rPr lang="tr-TR" sz="3200" spc="300" dirty="0" err="1">
                <a:solidFill>
                  <a:schemeClr val="bg1"/>
                </a:solidFill>
              </a:rPr>
              <a:t>Overactive</a:t>
            </a:r>
            <a:r>
              <a:rPr lang="tr-TR" sz="3200" spc="300" dirty="0">
                <a:solidFill>
                  <a:schemeClr val="bg1"/>
                </a:solidFill>
              </a:rPr>
              <a:t> </a:t>
            </a:r>
            <a:r>
              <a:rPr lang="tr-TR" sz="3200" spc="300" dirty="0" err="1">
                <a:solidFill>
                  <a:schemeClr val="bg1"/>
                </a:solidFill>
              </a:rPr>
              <a:t>Bladder</a:t>
            </a:r>
            <a:endParaRPr lang="tr-TR" sz="3200" spc="300" dirty="0">
              <a:solidFill>
                <a:schemeClr val="bg1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60BA270-0542-4269-AC7D-2B0B22E8F9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9" b="12201"/>
          <a:stretch/>
        </p:blipFill>
        <p:spPr>
          <a:xfrm>
            <a:off x="344488" y="1484784"/>
            <a:ext cx="9393688" cy="2880320"/>
          </a:xfrm>
          <a:prstGeom prst="rect">
            <a:avLst/>
          </a:prstGeom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5C21918A-474C-4DC4-8484-61D57A46140E}"/>
              </a:ext>
            </a:extLst>
          </p:cNvPr>
          <p:cNvSpPr/>
          <p:nvPr/>
        </p:nvSpPr>
        <p:spPr>
          <a:xfrm>
            <a:off x="1712640" y="4725144"/>
            <a:ext cx="7056784" cy="1421928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tr-TR" sz="3600" dirty="0" err="1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Inhibit</a:t>
            </a:r>
            <a:r>
              <a:rPr lang="tr-TR" sz="3600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tr-TR" sz="3600" dirty="0" err="1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bladder</a:t>
            </a:r>
            <a:r>
              <a:rPr lang="tr-TR" sz="3600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tr-TR" sz="3600" dirty="0" err="1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contractions</a:t>
            </a:r>
            <a:r>
              <a:rPr lang="tr-TR" sz="3600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tr-TR" sz="3600" dirty="0" err="1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and</a:t>
            </a:r>
            <a:r>
              <a:rPr lang="tr-TR" sz="3600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tr-TR" sz="3600" dirty="0" err="1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reduce</a:t>
            </a:r>
            <a:r>
              <a:rPr lang="tr-TR" sz="3600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tr-TR" sz="3600" dirty="0" err="1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</a:t>
            </a:r>
            <a:r>
              <a:rPr lang="tr-TR" sz="3600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tr-TR" sz="3600" dirty="0" err="1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urge</a:t>
            </a:r>
            <a:r>
              <a:rPr lang="tr-TR" sz="3600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tr-TR" sz="3600" dirty="0" err="1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to</a:t>
            </a:r>
            <a:r>
              <a:rPr lang="tr-TR" sz="3600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tr-TR" sz="3600" dirty="0" err="1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void</a:t>
            </a:r>
            <a:r>
              <a:rPr lang="tr-TR" sz="3600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</a:t>
            </a: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6917F-AE4A-468C-A494-FA10BBEB71BA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20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45C30272-35E2-4754-B609-EFFADD8912F5}"/>
              </a:ext>
            </a:extLst>
          </p:cNvPr>
          <p:cNvSpPr txBox="1"/>
          <p:nvPr/>
        </p:nvSpPr>
        <p:spPr>
          <a:xfrm>
            <a:off x="344488" y="188640"/>
            <a:ext cx="2750881" cy="584775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tr-TR" sz="3200" spc="300" dirty="0" err="1">
                <a:solidFill>
                  <a:schemeClr val="bg1"/>
                </a:solidFill>
              </a:rPr>
              <a:t>Scopolamine</a:t>
            </a:r>
            <a:endParaRPr lang="tr-TR" sz="3200" spc="300" dirty="0">
              <a:solidFill>
                <a:schemeClr val="bg1"/>
              </a:solidFill>
            </a:endParaRPr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634F585B-A689-4E67-B2DF-B7C7DC985CAE}"/>
              </a:ext>
            </a:extLst>
          </p:cNvPr>
          <p:cNvSpPr/>
          <p:nvPr/>
        </p:nvSpPr>
        <p:spPr>
          <a:xfrm>
            <a:off x="344488" y="773415"/>
            <a:ext cx="83529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3200" dirty="0">
                <a:solidFill>
                  <a:schemeClr val="hlink"/>
                </a:solidFill>
                <a:latin typeface="Calibri" panose="020F0502020204030204" pitchFamily="34" charset="0"/>
              </a:rPr>
              <a:t>Motion </a:t>
            </a:r>
            <a:r>
              <a:rPr lang="tr-TR" sz="3200" dirty="0" err="1">
                <a:solidFill>
                  <a:schemeClr val="hlink"/>
                </a:solidFill>
                <a:latin typeface="Calibri" panose="020F0502020204030204" pitchFamily="34" charset="0"/>
              </a:rPr>
              <a:t>sickness</a:t>
            </a:r>
            <a:endParaRPr lang="tr-TR" sz="3200" dirty="0">
              <a:solidFill>
                <a:schemeClr val="hlink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3200" dirty="0" err="1">
                <a:solidFill>
                  <a:schemeClr val="hlink"/>
                </a:solidFill>
                <a:latin typeface="Calibri" panose="020F0502020204030204" pitchFamily="34" charset="0"/>
              </a:rPr>
              <a:t>Produce</a:t>
            </a:r>
            <a:r>
              <a:rPr lang="tr-TR" sz="3200" dirty="0">
                <a:solidFill>
                  <a:schemeClr val="hlink"/>
                </a:solidFill>
                <a:latin typeface="Calibri" panose="020F0502020204030204" pitchFamily="34" charset="0"/>
              </a:rPr>
              <a:t> </a:t>
            </a:r>
            <a:r>
              <a:rPr lang="tr-TR" sz="3200" dirty="0" err="1">
                <a:solidFill>
                  <a:srgbClr val="FF0000"/>
                </a:solidFill>
                <a:latin typeface="Calibri" panose="020F0502020204030204" pitchFamily="34" charset="0"/>
              </a:rPr>
              <a:t>sedation</a:t>
            </a:r>
            <a:r>
              <a:rPr lang="tr-TR" sz="3200" dirty="0">
                <a:solidFill>
                  <a:schemeClr val="hlink"/>
                </a:solidFill>
                <a:latin typeface="Calibri" panose="020F0502020204030204" pitchFamily="34" charset="0"/>
              </a:rPr>
              <a:t> (not </a:t>
            </a:r>
            <a:r>
              <a:rPr lang="tr-TR" sz="3200" dirty="0" err="1">
                <a:solidFill>
                  <a:schemeClr val="hlink"/>
                </a:solidFill>
                <a:latin typeface="Calibri" panose="020F0502020204030204" pitchFamily="34" charset="0"/>
              </a:rPr>
              <a:t>exitation</a:t>
            </a:r>
            <a:r>
              <a:rPr lang="tr-TR" sz="3200" dirty="0">
                <a:solidFill>
                  <a:schemeClr val="hlink"/>
                </a:solidFill>
                <a:latin typeface="Calibri" panose="020F0502020204030204" pitchFamily="34" charset="0"/>
              </a:rPr>
              <a:t> </a:t>
            </a:r>
            <a:r>
              <a:rPr lang="tr-TR" sz="3200" dirty="0" err="1">
                <a:solidFill>
                  <a:schemeClr val="hlink"/>
                </a:solidFill>
                <a:latin typeface="Calibri" panose="020F0502020204030204" pitchFamily="34" charset="0"/>
              </a:rPr>
              <a:t>like</a:t>
            </a:r>
            <a:r>
              <a:rPr lang="tr-TR" sz="3200" dirty="0">
                <a:solidFill>
                  <a:schemeClr val="hlink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tr-TR" sz="3200" dirty="0">
                <a:solidFill>
                  <a:schemeClr val="hlink"/>
                </a:solidFill>
                <a:latin typeface="Calibri" panose="020F0502020204030204" pitchFamily="34" charset="0"/>
              </a:rPr>
              <a:t>atropine) 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3200" dirty="0" err="1">
                <a:solidFill>
                  <a:schemeClr val="hlink"/>
                </a:solidFill>
                <a:latin typeface="Calibri" panose="020F0502020204030204" pitchFamily="34" charset="0"/>
              </a:rPr>
              <a:t>Suppresses</a:t>
            </a:r>
            <a:r>
              <a:rPr lang="tr-TR" sz="3200" dirty="0">
                <a:solidFill>
                  <a:schemeClr val="hlink"/>
                </a:solidFill>
                <a:latin typeface="Calibri" panose="020F0502020204030204" pitchFamily="34" charset="0"/>
              </a:rPr>
              <a:t> </a:t>
            </a:r>
            <a:r>
              <a:rPr lang="tr-TR" sz="3200" dirty="0" err="1">
                <a:solidFill>
                  <a:schemeClr val="hlink"/>
                </a:solidFill>
                <a:latin typeface="Calibri" panose="020F0502020204030204" pitchFamily="34" charset="0"/>
              </a:rPr>
              <a:t>emesis</a:t>
            </a:r>
            <a:endParaRPr lang="tr-TR" sz="3200" dirty="0">
              <a:solidFill>
                <a:schemeClr val="hlink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6" descr="https://www.inhousepharmacy.vu/watermark.axd?productid=472&amp;size=medium">
            <a:extLst>
              <a:ext uri="{FF2B5EF4-FFF2-40B4-BE49-F238E27FC236}">
                <a16:creationId xmlns:a16="http://schemas.microsoft.com/office/drawing/2014/main" id="{A64D1A63-6A4C-413B-B86A-70E3C63895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7" r="-8218" b="-741"/>
          <a:stretch/>
        </p:blipFill>
        <p:spPr bwMode="auto">
          <a:xfrm>
            <a:off x="7329264" y="-106265"/>
            <a:ext cx="2864975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can0008">
            <a:extLst>
              <a:ext uri="{FF2B5EF4-FFF2-40B4-BE49-F238E27FC236}">
                <a16:creationId xmlns:a16="http://schemas.microsoft.com/office/drawing/2014/main" id="{A2039AA3-73FA-4BCA-B70B-7168BE6D7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217" y="1863816"/>
            <a:ext cx="3212250" cy="241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6AAD6C67-8613-4ADF-825B-DEA9CB15B223}"/>
              </a:ext>
            </a:extLst>
          </p:cNvPr>
          <p:cNvSpPr txBox="1"/>
          <p:nvPr/>
        </p:nvSpPr>
        <p:spPr>
          <a:xfrm>
            <a:off x="259628" y="3277427"/>
            <a:ext cx="3771995" cy="584775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tr-TR" sz="3200" spc="300" dirty="0" err="1">
                <a:solidFill>
                  <a:schemeClr val="bg1"/>
                </a:solidFill>
              </a:rPr>
              <a:t>Butylscopolamine</a:t>
            </a:r>
            <a:endParaRPr lang="tr-TR" sz="3200" spc="300" dirty="0">
              <a:solidFill>
                <a:schemeClr val="bg1"/>
              </a:solidFill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DE9C770D-FBA0-4BF1-BAAE-F62FB48438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2" t="7129" r="15349" b="19710"/>
          <a:stretch/>
        </p:blipFill>
        <p:spPr>
          <a:xfrm>
            <a:off x="385983" y="3861048"/>
            <a:ext cx="2736304" cy="2160240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DEAE529A-8EA7-42A2-A7B8-B38DBB43BC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65"/>
          <a:stretch/>
        </p:blipFill>
        <p:spPr>
          <a:xfrm>
            <a:off x="6050303" y="4077072"/>
            <a:ext cx="3855697" cy="2834727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4F619B7F-873D-4384-AC8C-9EE2AC3CA00C}"/>
              </a:ext>
            </a:extLst>
          </p:cNvPr>
          <p:cNvSpPr txBox="1"/>
          <p:nvPr/>
        </p:nvSpPr>
        <p:spPr>
          <a:xfrm>
            <a:off x="188044" y="6181548"/>
            <a:ext cx="5065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 err="1" smtClean="0"/>
              <a:t>Paracetamol+hyocine-N-butylbromide</a:t>
            </a:r>
            <a:endParaRPr lang="tr-TR" sz="2400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6917F-AE4A-468C-A494-FA10BBEB71BA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42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31492" y="116632"/>
            <a:ext cx="9746043" cy="710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sz="4000" dirty="0" err="1">
                <a:solidFill>
                  <a:srgbClr val="6600CC"/>
                </a:solidFill>
                <a:latin typeface="Calibri" panose="020F0502020204030204" pitchFamily="34" charset="0"/>
              </a:rPr>
              <a:t>Anticholinergics</a:t>
            </a:r>
            <a:r>
              <a:rPr lang="tr-TR" sz="4000" dirty="0">
                <a:solidFill>
                  <a:srgbClr val="6600CC"/>
                </a:solidFill>
                <a:latin typeface="Calibri" panose="020F0502020204030204" pitchFamily="34" charset="0"/>
              </a:rPr>
              <a:t> </a:t>
            </a:r>
            <a:r>
              <a:rPr lang="tr-TR" sz="4000" dirty="0" err="1">
                <a:solidFill>
                  <a:srgbClr val="6600CC"/>
                </a:solidFill>
                <a:latin typeface="Calibri" panose="020F0502020204030204" pitchFamily="34" charset="0"/>
              </a:rPr>
              <a:t>for</a:t>
            </a:r>
            <a:r>
              <a:rPr lang="tr-TR" sz="4000" dirty="0">
                <a:solidFill>
                  <a:srgbClr val="6600CC"/>
                </a:solidFill>
                <a:latin typeface="Calibri" panose="020F0502020204030204" pitchFamily="34" charset="0"/>
              </a:rPr>
              <a:t> </a:t>
            </a:r>
            <a:r>
              <a:rPr lang="tr-TR" sz="4000" dirty="0" err="1">
                <a:solidFill>
                  <a:srgbClr val="6600CC"/>
                </a:solidFill>
                <a:latin typeface="Calibri" panose="020F0502020204030204" pitchFamily="34" charset="0"/>
              </a:rPr>
              <a:t>Astma</a:t>
            </a:r>
            <a:r>
              <a:rPr lang="tr-TR" sz="4000" dirty="0">
                <a:solidFill>
                  <a:srgbClr val="6600CC"/>
                </a:solidFill>
                <a:latin typeface="Calibri" panose="020F0502020204030204" pitchFamily="34" charset="0"/>
              </a:rPr>
              <a:t>, COPD </a:t>
            </a:r>
            <a:r>
              <a:rPr lang="tr-TR" sz="4000" dirty="0" err="1">
                <a:solidFill>
                  <a:srgbClr val="6600CC"/>
                </a:solidFill>
                <a:latin typeface="Calibri" panose="020F0502020204030204" pitchFamily="34" charset="0"/>
              </a:rPr>
              <a:t>and</a:t>
            </a:r>
            <a:r>
              <a:rPr lang="tr-TR" sz="4000" dirty="0">
                <a:solidFill>
                  <a:srgbClr val="6600CC"/>
                </a:solidFill>
                <a:latin typeface="Calibri" panose="020F0502020204030204" pitchFamily="34" charset="0"/>
              </a:rPr>
              <a:t> </a:t>
            </a:r>
            <a:r>
              <a:rPr lang="tr-TR" sz="4000" dirty="0" err="1">
                <a:solidFill>
                  <a:srgbClr val="6600CC"/>
                </a:solidFill>
                <a:latin typeface="Calibri" panose="020F0502020204030204" pitchFamily="34" charset="0"/>
              </a:rPr>
              <a:t>Rhinitis</a:t>
            </a:r>
            <a:endParaRPr lang="tr-TR" sz="4000" dirty="0">
              <a:solidFill>
                <a:srgbClr val="6600CC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tr-TR" sz="3200" dirty="0">
                <a:latin typeface="Calibri" panose="020F0502020204030204" pitchFamily="34" charset="0"/>
              </a:rPr>
              <a:t>	</a:t>
            </a:r>
            <a:r>
              <a:rPr lang="tr-TR" sz="3200" dirty="0" err="1" smtClean="0">
                <a:latin typeface="Calibri" panose="020F0502020204030204" pitchFamily="34" charset="0"/>
              </a:rPr>
              <a:t>Ipratropium</a:t>
            </a:r>
            <a:r>
              <a:rPr lang="tr-TR" sz="3200" dirty="0" smtClean="0">
                <a:latin typeface="Calibri" panose="020F0502020204030204" pitchFamily="34" charset="0"/>
              </a:rPr>
              <a:t> </a:t>
            </a:r>
            <a:r>
              <a:rPr lang="tr-TR" sz="3200" dirty="0">
                <a:latin typeface="Calibri" panose="020F0502020204030204" pitchFamily="34" charset="0"/>
              </a:rPr>
              <a:t>(</a:t>
            </a:r>
            <a:r>
              <a:rPr lang="tr-TR" sz="3200" dirty="0" err="1">
                <a:latin typeface="Calibri" panose="020F0502020204030204" pitchFamily="34" charset="0"/>
              </a:rPr>
              <a:t>Atrovent</a:t>
            </a:r>
            <a:r>
              <a:rPr lang="en-US" sz="3200" dirty="0">
                <a:latin typeface="Calibri" panose="020F0502020204030204" pitchFamily="34" charset="0"/>
              </a:rPr>
              <a:t>®</a:t>
            </a:r>
            <a:r>
              <a:rPr lang="tr-TR" sz="3200" dirty="0">
                <a:latin typeface="Calibri" panose="020F0502020204030204" pitchFamily="34" charset="0"/>
              </a:rPr>
              <a:t>)</a:t>
            </a:r>
            <a:endParaRPr lang="en-US" sz="3200" dirty="0">
              <a:latin typeface="Calibri" panose="020F0502020204030204" pitchFamily="34" charset="0"/>
            </a:endParaRPr>
          </a:p>
          <a:p>
            <a:pPr eaLnBrk="1" hangingPunct="1"/>
            <a:r>
              <a:rPr lang="tr-TR" sz="3200" dirty="0">
                <a:latin typeface="Calibri" panose="020F0502020204030204" pitchFamily="34" charset="0"/>
              </a:rPr>
              <a:t>	</a:t>
            </a:r>
            <a:r>
              <a:rPr lang="tr-TR" sz="3200" dirty="0" err="1">
                <a:latin typeface="Calibri" panose="020F0502020204030204" pitchFamily="34" charset="0"/>
              </a:rPr>
              <a:t>Tiotropium</a:t>
            </a:r>
            <a:r>
              <a:rPr lang="tr-TR" sz="3200" dirty="0">
                <a:latin typeface="Calibri" panose="020F0502020204030204" pitchFamily="34" charset="0"/>
              </a:rPr>
              <a:t> (</a:t>
            </a:r>
            <a:r>
              <a:rPr lang="tr-TR" sz="3200" dirty="0" err="1">
                <a:latin typeface="Calibri" panose="020F0502020204030204" pitchFamily="34" charset="0"/>
              </a:rPr>
              <a:t>Spiriva</a:t>
            </a:r>
            <a:r>
              <a:rPr lang="en-US" sz="3200" dirty="0">
                <a:latin typeface="Calibri" panose="020F0502020204030204" pitchFamily="34" charset="0"/>
              </a:rPr>
              <a:t>®</a:t>
            </a:r>
            <a:r>
              <a:rPr lang="tr-TR" sz="3200" dirty="0">
                <a:latin typeface="Calibri" panose="020F0502020204030204" pitchFamily="34" charset="0"/>
              </a:rPr>
              <a:t>)</a:t>
            </a:r>
          </a:p>
          <a:p>
            <a:pPr eaLnBrk="1" hangingPunct="1"/>
            <a:r>
              <a:rPr lang="tr-TR" sz="3200" dirty="0">
                <a:latin typeface="Calibri" panose="020F0502020204030204" pitchFamily="34" charset="0"/>
              </a:rPr>
              <a:t>	</a:t>
            </a:r>
            <a:r>
              <a:rPr lang="tr-TR" sz="3200" dirty="0" err="1">
                <a:latin typeface="Calibri" panose="020F0502020204030204" pitchFamily="34" charset="0"/>
              </a:rPr>
              <a:t>Glycopyronium</a:t>
            </a:r>
            <a:r>
              <a:rPr lang="tr-TR" sz="3200" dirty="0">
                <a:latin typeface="Calibri" panose="020F0502020204030204" pitchFamily="34" charset="0"/>
              </a:rPr>
              <a:t> (</a:t>
            </a:r>
            <a:r>
              <a:rPr lang="tr-TR" sz="3200" dirty="0" err="1" smtClean="0">
                <a:latin typeface="Calibri" panose="020F0502020204030204" pitchFamily="34" charset="0"/>
              </a:rPr>
              <a:t>Panthero</a:t>
            </a:r>
            <a:r>
              <a:rPr lang="en-US" sz="3200" dirty="0" smtClean="0">
                <a:latin typeface="Calibri" panose="020F0502020204030204" pitchFamily="34" charset="0"/>
              </a:rPr>
              <a:t>®</a:t>
            </a:r>
            <a:r>
              <a:rPr lang="tr-TR" sz="3200" dirty="0" smtClean="0">
                <a:latin typeface="Calibri" panose="020F0502020204030204" pitchFamily="34" charset="0"/>
              </a:rPr>
              <a:t>)</a:t>
            </a:r>
          </a:p>
          <a:p>
            <a:pPr eaLnBrk="1" hangingPunct="1"/>
            <a:r>
              <a:rPr lang="tr-TR" sz="3200" dirty="0">
                <a:latin typeface="Calibri" panose="020F0502020204030204" pitchFamily="34" charset="0"/>
              </a:rPr>
              <a:t>	</a:t>
            </a:r>
            <a:r>
              <a:rPr lang="tr-TR" sz="3200" dirty="0" err="1" smtClean="0">
                <a:latin typeface="Calibri" panose="020F0502020204030204" pitchFamily="34" charset="0"/>
              </a:rPr>
              <a:t>Umeclidinium</a:t>
            </a:r>
            <a:r>
              <a:rPr lang="tr-TR" sz="3200" dirty="0" smtClean="0">
                <a:latin typeface="Calibri" panose="020F0502020204030204" pitchFamily="34" charset="0"/>
              </a:rPr>
              <a:t> (</a:t>
            </a:r>
            <a:r>
              <a:rPr lang="tr-TR" sz="3200" dirty="0" err="1" smtClean="0">
                <a:latin typeface="Calibri" panose="020F0502020204030204" pitchFamily="34" charset="0"/>
              </a:rPr>
              <a:t>Trelegy</a:t>
            </a:r>
            <a:r>
              <a:rPr lang="en-US" sz="3200" dirty="0" smtClean="0">
                <a:latin typeface="Calibri" panose="020F0502020204030204" pitchFamily="34" charset="0"/>
              </a:rPr>
              <a:t>®</a:t>
            </a:r>
            <a:r>
              <a:rPr lang="tr-TR" sz="3200" dirty="0" smtClean="0">
                <a:latin typeface="Calibri" panose="020F0502020204030204" pitchFamily="34" charset="0"/>
              </a:rPr>
              <a:t>)</a:t>
            </a:r>
            <a:endParaRPr lang="tr-TR" sz="3200" dirty="0" smtClean="0">
              <a:latin typeface="Calibri" panose="020F0502020204030204" pitchFamily="34" charset="0"/>
            </a:endParaRPr>
          </a:p>
          <a:p>
            <a:pPr eaLnBrk="1" hangingPunct="1"/>
            <a:endParaRPr lang="tr-TR" sz="3200" dirty="0">
              <a:latin typeface="Calibri" panose="020F0502020204030204" pitchFamily="34" charset="0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tr-TR" sz="3200" dirty="0" err="1">
                <a:latin typeface="Calibri" panose="020F0502020204030204" pitchFamily="34" charset="0"/>
              </a:rPr>
              <a:t>Neural</a:t>
            </a:r>
            <a:r>
              <a:rPr lang="tr-TR" sz="3200" dirty="0">
                <a:latin typeface="Calibri" panose="020F0502020204030204" pitchFamily="34" charset="0"/>
              </a:rPr>
              <a:t> </a:t>
            </a:r>
            <a:r>
              <a:rPr lang="tr-TR" sz="3200" dirty="0" err="1">
                <a:latin typeface="Calibri" panose="020F0502020204030204" pitchFamily="34" charset="0"/>
              </a:rPr>
              <a:t>reflex</a:t>
            </a:r>
            <a:r>
              <a:rPr lang="tr-TR" sz="3200" dirty="0">
                <a:latin typeface="Calibri" panose="020F0502020204030204" pitchFamily="34" charset="0"/>
              </a:rPr>
              <a:t> in </a:t>
            </a:r>
            <a:r>
              <a:rPr lang="tr-TR" sz="3200" dirty="0" err="1">
                <a:latin typeface="Calibri" panose="020F0502020204030204" pitchFamily="34" charset="0"/>
              </a:rPr>
              <a:t>astma</a:t>
            </a:r>
            <a:r>
              <a:rPr lang="tr-TR" sz="3200" dirty="0">
                <a:latin typeface="Calibri" panose="020F0502020204030204" pitchFamily="34" charset="0"/>
              </a:rPr>
              <a:t> is </a:t>
            </a:r>
          </a:p>
          <a:p>
            <a:pPr eaLnBrk="1" hangingPunct="1"/>
            <a:r>
              <a:rPr lang="tr-TR" sz="3200" dirty="0">
                <a:latin typeface="Calibri" panose="020F0502020204030204" pitchFamily="34" charset="0"/>
              </a:rPr>
              <a:t>     </a:t>
            </a:r>
            <a:r>
              <a:rPr lang="tr-TR" sz="3200" dirty="0" err="1">
                <a:latin typeface="Calibri" panose="020F0502020204030204" pitchFamily="34" charset="0"/>
              </a:rPr>
              <a:t>regulated</a:t>
            </a:r>
            <a:r>
              <a:rPr lang="tr-TR" sz="3200" dirty="0">
                <a:latin typeface="Calibri" panose="020F0502020204030204" pitchFamily="34" charset="0"/>
              </a:rPr>
              <a:t> </a:t>
            </a:r>
            <a:r>
              <a:rPr lang="tr-TR" sz="3200" dirty="0" err="1">
                <a:latin typeface="Calibri" panose="020F0502020204030204" pitchFamily="34" charset="0"/>
              </a:rPr>
              <a:t>by</a:t>
            </a:r>
            <a:r>
              <a:rPr lang="tr-TR" sz="3200" dirty="0">
                <a:latin typeface="Calibri" panose="020F0502020204030204" pitchFamily="34" charset="0"/>
              </a:rPr>
              <a:t> </a:t>
            </a:r>
            <a:r>
              <a:rPr lang="tr-TR" sz="3200" dirty="0" err="1">
                <a:latin typeface="Calibri" panose="020F0502020204030204" pitchFamily="34" charset="0"/>
              </a:rPr>
              <a:t>Vagus</a:t>
            </a:r>
            <a:r>
              <a:rPr lang="tr-TR" sz="3200" dirty="0">
                <a:latin typeface="Calibri" panose="020F0502020204030204" pitchFamily="34" charset="0"/>
              </a:rPr>
              <a:t> </a:t>
            </a:r>
            <a:r>
              <a:rPr lang="tr-TR" sz="3200" dirty="0" err="1">
                <a:latin typeface="Calibri" panose="020F0502020204030204" pitchFamily="34" charset="0"/>
              </a:rPr>
              <a:t>nerve</a:t>
            </a:r>
            <a:endParaRPr lang="tr-TR" sz="3200" dirty="0">
              <a:latin typeface="Calibri" panose="020F0502020204030204" pitchFamily="34" charset="0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tr-TR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Ipratropium</a:t>
            </a:r>
            <a:r>
              <a:rPr lang="tr-TR" sz="2800" dirty="0">
                <a:solidFill>
                  <a:srgbClr val="FF0000"/>
                </a:solidFill>
                <a:latin typeface="Calibri" panose="020F0502020204030204" pitchFamily="34" charset="0"/>
              </a:rPr>
              <a:t> is </a:t>
            </a:r>
            <a:r>
              <a:rPr lang="tr-TR" sz="2800" dirty="0" err="1">
                <a:solidFill>
                  <a:srgbClr val="FF0000"/>
                </a:solidFill>
                <a:latin typeface="Calibri" panose="020F0502020204030204" pitchFamily="34" charset="0"/>
              </a:rPr>
              <a:t>administered</a:t>
            </a:r>
            <a:r>
              <a:rPr lang="tr-TR" sz="28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tr-TR" sz="2800" dirty="0" err="1">
                <a:solidFill>
                  <a:srgbClr val="FF0000"/>
                </a:solidFill>
                <a:latin typeface="Calibri" panose="020F0502020204030204" pitchFamily="34" charset="0"/>
              </a:rPr>
              <a:t>by</a:t>
            </a:r>
            <a:r>
              <a:rPr lang="tr-TR" sz="28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tr-TR" sz="2800" dirty="0" err="1">
                <a:solidFill>
                  <a:srgbClr val="FF0000"/>
                </a:solidFill>
                <a:latin typeface="Calibri" panose="020F0502020204030204" pitchFamily="34" charset="0"/>
              </a:rPr>
              <a:t>inhalation</a:t>
            </a:r>
            <a:r>
              <a:rPr lang="tr-TR" sz="2800" dirty="0">
                <a:solidFill>
                  <a:srgbClr val="FF0000"/>
                </a:solidFill>
                <a:latin typeface="Calibri" panose="020F0502020204030204" pitchFamily="34" charset="0"/>
              </a:rPr>
              <a:t>, </a:t>
            </a:r>
            <a:r>
              <a:rPr lang="tr-TR" sz="2800" dirty="0" err="1">
                <a:solidFill>
                  <a:srgbClr val="FF0000"/>
                </a:solidFill>
                <a:latin typeface="Calibri" panose="020F0502020204030204" pitchFamily="34" charset="0"/>
              </a:rPr>
              <a:t>systemic</a:t>
            </a:r>
            <a:r>
              <a:rPr lang="tr-TR" sz="28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tr-TR" sz="2800" dirty="0" err="1">
                <a:solidFill>
                  <a:srgbClr val="FF0000"/>
                </a:solidFill>
                <a:latin typeface="Calibri" panose="020F0502020204030204" pitchFamily="34" charset="0"/>
              </a:rPr>
              <a:t>absorption</a:t>
            </a:r>
            <a:r>
              <a:rPr lang="tr-TR" sz="2800" dirty="0">
                <a:solidFill>
                  <a:srgbClr val="FF0000"/>
                </a:solidFill>
                <a:latin typeface="Calibri" panose="020F0502020204030204" pitchFamily="34" charset="0"/>
              </a:rPr>
              <a:t> is minimal (</a:t>
            </a:r>
            <a:r>
              <a:rPr lang="tr-TR" sz="40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meaning</a:t>
            </a:r>
            <a:r>
              <a:rPr lang="tr-TR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??)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tr-TR" sz="32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Tiotropium</a:t>
            </a:r>
            <a:r>
              <a:rPr lang="tr-TR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tr-TR" sz="32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and</a:t>
            </a:r>
            <a:r>
              <a:rPr lang="tr-TR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tr-TR" sz="32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g</a:t>
            </a:r>
            <a:r>
              <a:rPr lang="tr-TR" sz="3200" dirty="0" err="1" smtClean="0">
                <a:latin typeface="Calibri" panose="020F0502020204030204" pitchFamily="34" charset="0"/>
              </a:rPr>
              <a:t>lycopyronium</a:t>
            </a:r>
            <a:r>
              <a:rPr lang="tr-TR" sz="3200" dirty="0" smtClean="0">
                <a:latin typeface="Calibri" panose="020F0502020204030204" pitchFamily="34" charset="0"/>
              </a:rPr>
              <a:t> </a:t>
            </a:r>
            <a:r>
              <a:rPr lang="tr-TR" sz="32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are</a:t>
            </a:r>
            <a:r>
              <a:rPr lang="tr-TR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tr-TR" sz="32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administered</a:t>
            </a:r>
            <a:r>
              <a:rPr lang="tr-TR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tr-TR" sz="32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by</a:t>
            </a:r>
            <a:r>
              <a:rPr lang="tr-TR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tr-TR" sz="32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inhalation</a:t>
            </a:r>
            <a:r>
              <a:rPr lang="tr-TR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, </a:t>
            </a:r>
            <a:r>
              <a:rPr lang="tr-TR" sz="32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allow</a:t>
            </a:r>
            <a:r>
              <a:rPr lang="tr-TR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tr-TR" sz="32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once</a:t>
            </a:r>
            <a:r>
              <a:rPr lang="tr-TR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tr-TR" sz="32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daily</a:t>
            </a:r>
            <a:r>
              <a:rPr lang="tr-TR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</a:p>
          <a:p>
            <a:pPr eaLnBrk="1" hangingPunct="1"/>
            <a:r>
              <a:rPr lang="tr-TR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    </a:t>
            </a:r>
            <a:r>
              <a:rPr lang="tr-TR" sz="32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dosing</a:t>
            </a:r>
            <a:endParaRPr lang="tr-TR" sz="2800" dirty="0">
              <a:latin typeface="Calibri" panose="020F0502020204030204" pitchFamily="34" charset="0"/>
            </a:endParaRPr>
          </a:p>
          <a:p>
            <a:pPr eaLnBrk="1" hangingPunct="1"/>
            <a:endParaRPr lang="tr-TR" sz="2800" dirty="0">
              <a:latin typeface="Calibri" panose="020F0502020204030204" pitchFamily="34" charset="0"/>
            </a:endParaRPr>
          </a:p>
        </p:txBody>
      </p:sp>
      <p:pic>
        <p:nvPicPr>
          <p:cNvPr id="10243" name="Picture 4" descr="http://drugline.org/img/drug/ipratropium-bromide-12286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592" y="1052736"/>
            <a:ext cx="3042035" cy="274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www.teva.co.il/Media/DocLib/%D7%9E%D7%95%D7%A6%D7%A8%D7%99%D7%9D/Spiriva%20pack%20without%20pfizer%20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596" y="5301208"/>
            <a:ext cx="3589031" cy="145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2BBED8-B474-46D0-97FF-431C51BF98C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36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2BBED8-B474-46D0-97FF-431C51BF98CB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612" y="1576387"/>
            <a:ext cx="696277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549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www.inteda.net/handihaler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491" y="1085971"/>
            <a:ext cx="3064341" cy="2847085"/>
          </a:xfrm>
          <a:prstGeom prst="rect">
            <a:avLst/>
          </a:prstGeom>
          <a:noFill/>
        </p:spPr>
      </p:pic>
      <p:pic>
        <p:nvPicPr>
          <p:cNvPr id="46084" name="Picture 4" descr="http://www.inteda.net/handihaler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6976" y="338196"/>
            <a:ext cx="4648966" cy="611514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80506" y="338195"/>
            <a:ext cx="2106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>
                <a:solidFill>
                  <a:srgbClr val="FF0000"/>
                </a:solidFill>
                <a:latin typeface="Arial Rounded MT Bold" pitchFamily="34" charset="0"/>
              </a:rPr>
              <a:t>Handihaler</a:t>
            </a: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778B3B-0CF2-4389-BF5F-CECA40A79333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25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014BABAA-8E2D-47A0-9CF2-84AEBA4D3526}"/>
              </a:ext>
            </a:extLst>
          </p:cNvPr>
          <p:cNvSpPr txBox="1"/>
          <p:nvPr/>
        </p:nvSpPr>
        <p:spPr>
          <a:xfrm>
            <a:off x="632520" y="116633"/>
            <a:ext cx="8815298" cy="5847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tr-TR" sz="3200" dirty="0" err="1">
                <a:solidFill>
                  <a:srgbClr val="FFFF00"/>
                </a:solidFill>
                <a:latin typeface="Calibri" panose="020F0502020204030204" pitchFamily="34" charset="0"/>
              </a:rPr>
              <a:t>Q.</a:t>
            </a:r>
            <a:r>
              <a:rPr lang="tr-TR" sz="3200" dirty="0" err="1">
                <a:solidFill>
                  <a:srgbClr val="00B0F0"/>
                </a:solidFill>
                <a:latin typeface="Calibri" panose="020F0502020204030204" pitchFamily="34" charset="0"/>
              </a:rPr>
              <a:t>What</a:t>
            </a:r>
            <a:r>
              <a:rPr lang="tr-TR" sz="3200" dirty="0">
                <a:solidFill>
                  <a:srgbClr val="00B0F0"/>
                </a:solidFill>
                <a:latin typeface="Calibri" panose="020F0502020204030204" pitchFamily="34" charset="0"/>
              </a:rPr>
              <a:t> </a:t>
            </a:r>
            <a:r>
              <a:rPr lang="tr-TR" sz="3200" dirty="0" err="1">
                <a:solidFill>
                  <a:srgbClr val="00B0F0"/>
                </a:solidFill>
                <a:latin typeface="Calibri" panose="020F0502020204030204" pitchFamily="34" charset="0"/>
              </a:rPr>
              <a:t>happens</a:t>
            </a:r>
            <a:r>
              <a:rPr lang="tr-TR" sz="3200" dirty="0">
                <a:solidFill>
                  <a:srgbClr val="00B0F0"/>
                </a:solidFill>
                <a:latin typeface="Calibri" panose="020F0502020204030204" pitchFamily="34" charset="0"/>
              </a:rPr>
              <a:t> </a:t>
            </a:r>
            <a:r>
              <a:rPr lang="tr-TR" sz="3200" dirty="0" err="1">
                <a:solidFill>
                  <a:srgbClr val="00B0F0"/>
                </a:solidFill>
                <a:latin typeface="Calibri" panose="020F0502020204030204" pitchFamily="34" charset="0"/>
              </a:rPr>
              <a:t>when</a:t>
            </a:r>
            <a:r>
              <a:rPr lang="tr-TR" sz="3200" dirty="0">
                <a:solidFill>
                  <a:srgbClr val="00B0F0"/>
                </a:solidFill>
                <a:latin typeface="Calibri" panose="020F0502020204030204" pitchFamily="34" charset="0"/>
              </a:rPr>
              <a:t> </a:t>
            </a:r>
            <a:r>
              <a:rPr lang="tr-TR" sz="3200" dirty="0">
                <a:solidFill>
                  <a:srgbClr val="FFFF00"/>
                </a:solidFill>
                <a:latin typeface="Calibri" panose="020F0502020204030204" pitchFamily="34" charset="0"/>
              </a:rPr>
              <a:t>M</a:t>
            </a:r>
            <a:r>
              <a:rPr lang="tr-TR" sz="3200" dirty="0">
                <a:solidFill>
                  <a:srgbClr val="00B0F0"/>
                </a:solidFill>
                <a:latin typeface="Calibri" panose="020F0502020204030204" pitchFamily="34" charset="0"/>
              </a:rPr>
              <a:t> </a:t>
            </a:r>
            <a:r>
              <a:rPr lang="tr-TR" sz="3200" dirty="0" err="1">
                <a:solidFill>
                  <a:srgbClr val="00B0F0"/>
                </a:solidFill>
                <a:latin typeface="Calibri" panose="020F0502020204030204" pitchFamily="34" charset="0"/>
              </a:rPr>
              <a:t>receptors</a:t>
            </a:r>
            <a:r>
              <a:rPr lang="tr-TR" sz="3200" dirty="0">
                <a:solidFill>
                  <a:srgbClr val="00B0F0"/>
                </a:solidFill>
                <a:latin typeface="Calibri" panose="020F0502020204030204" pitchFamily="34" charset="0"/>
              </a:rPr>
              <a:t> </a:t>
            </a:r>
            <a:r>
              <a:rPr lang="tr-TR" sz="3200" dirty="0" err="1">
                <a:solidFill>
                  <a:srgbClr val="00B0F0"/>
                </a:solidFill>
                <a:latin typeface="Calibri" panose="020F0502020204030204" pitchFamily="34" charset="0"/>
              </a:rPr>
              <a:t>are</a:t>
            </a:r>
            <a:r>
              <a:rPr lang="tr-TR" sz="3200" dirty="0">
                <a:solidFill>
                  <a:srgbClr val="00B0F0"/>
                </a:solidFill>
                <a:latin typeface="Calibri" panose="020F0502020204030204" pitchFamily="34" charset="0"/>
              </a:rPr>
              <a:t> </a:t>
            </a:r>
            <a:r>
              <a:rPr lang="tr-TR" sz="3200" dirty="0" err="1">
                <a:solidFill>
                  <a:srgbClr val="FFFF00"/>
                </a:solidFill>
                <a:latin typeface="Calibri" panose="020F0502020204030204" pitchFamily="34" charset="0"/>
              </a:rPr>
              <a:t>activated</a:t>
            </a:r>
            <a:r>
              <a:rPr lang="tr-TR" sz="3200" dirty="0">
                <a:solidFill>
                  <a:srgbClr val="00B0F0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7372213F-35F4-4A42-84ED-8DD9B530696B}"/>
              </a:ext>
            </a:extLst>
          </p:cNvPr>
          <p:cNvSpPr txBox="1"/>
          <p:nvPr/>
        </p:nvSpPr>
        <p:spPr>
          <a:xfrm>
            <a:off x="704529" y="845424"/>
            <a:ext cx="8207953" cy="600164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457200" indent="-457200">
              <a:lnSpc>
                <a:spcPct val="200000"/>
              </a:lnSpc>
              <a:buClr>
                <a:srgbClr val="FF00FF"/>
              </a:buClr>
              <a:buFont typeface="Wingdings" panose="05000000000000000000" pitchFamily="2" charset="2"/>
              <a:buChar char="Ø"/>
            </a:pPr>
            <a:r>
              <a:rPr lang="tr-TR" sz="3200" dirty="0">
                <a:latin typeface="Calibri" panose="020F0502020204030204" pitchFamily="34" charset="0"/>
                <a:sym typeface="Symbol" panose="05050102010706020507" pitchFamily="18" charset="2"/>
              </a:rPr>
              <a:t> </a:t>
            </a:r>
            <a:r>
              <a:rPr lang="tr-TR" sz="3200" dirty="0" err="1">
                <a:latin typeface="Calibri" panose="020F0502020204030204" pitchFamily="34" charset="0"/>
                <a:sym typeface="Symbol" panose="05050102010706020507" pitchFamily="18" charset="2"/>
              </a:rPr>
              <a:t>glandular</a:t>
            </a:r>
            <a:r>
              <a:rPr lang="tr-TR" sz="3200" dirty="0">
                <a:latin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tr-TR" sz="3200" dirty="0" err="1">
                <a:latin typeface="Calibri" panose="020F0502020204030204" pitchFamily="34" charset="0"/>
                <a:sym typeface="Symbol" panose="05050102010706020507" pitchFamily="18" charset="2"/>
              </a:rPr>
              <a:t>secretions</a:t>
            </a:r>
            <a:endParaRPr lang="tr-TR" sz="3200" dirty="0">
              <a:latin typeface="Calibri" panose="020F0502020204030204" pitchFamily="34" charset="0"/>
              <a:sym typeface="Symbol" panose="05050102010706020507" pitchFamily="18" charset="2"/>
            </a:endParaRPr>
          </a:p>
          <a:p>
            <a:pPr marL="457200" indent="-457200">
              <a:lnSpc>
                <a:spcPct val="200000"/>
              </a:lnSpc>
              <a:buClr>
                <a:srgbClr val="FF00FF"/>
              </a:buClr>
              <a:buFont typeface="Wingdings" panose="05000000000000000000" pitchFamily="2" charset="2"/>
              <a:buChar char="Ø"/>
            </a:pPr>
            <a:r>
              <a:rPr lang="tr-TR" sz="3200" dirty="0" err="1">
                <a:latin typeface="Calibri" panose="020F0502020204030204" pitchFamily="34" charset="0"/>
                <a:sym typeface="Symbol" panose="05050102010706020507" pitchFamily="18" charset="2"/>
              </a:rPr>
              <a:t>contraction</a:t>
            </a:r>
            <a:r>
              <a:rPr lang="tr-TR" sz="3200" dirty="0">
                <a:latin typeface="Calibri" panose="020F0502020204030204" pitchFamily="34" charset="0"/>
                <a:sym typeface="Symbol" panose="05050102010706020507" pitchFamily="18" charset="2"/>
              </a:rPr>
              <a:t> of </a:t>
            </a:r>
            <a:r>
              <a:rPr lang="tr-TR" sz="3200" dirty="0" err="1">
                <a:latin typeface="Calibri" panose="020F0502020204030204" pitchFamily="34" charset="0"/>
                <a:sym typeface="Symbol" panose="05050102010706020507" pitchFamily="18" charset="2"/>
              </a:rPr>
              <a:t>smooth</a:t>
            </a:r>
            <a:r>
              <a:rPr lang="tr-TR" sz="3200" dirty="0">
                <a:latin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tr-TR" sz="3200" dirty="0" err="1">
                <a:latin typeface="Calibri" panose="020F0502020204030204" pitchFamily="34" charset="0"/>
                <a:sym typeface="Symbol" panose="05050102010706020507" pitchFamily="18" charset="2"/>
              </a:rPr>
              <a:t>muscle</a:t>
            </a:r>
            <a:r>
              <a:rPr lang="tr-TR" sz="3200" dirty="0">
                <a:latin typeface="Calibri" panose="020F0502020204030204" pitchFamily="34" charset="0"/>
                <a:sym typeface="Symbol" panose="05050102010706020507" pitchFamily="18" charset="2"/>
              </a:rPr>
              <a:t> in </a:t>
            </a:r>
            <a:r>
              <a:rPr lang="tr-TR" sz="3200" dirty="0" err="1">
                <a:latin typeface="Calibri" panose="020F0502020204030204" pitchFamily="34" charset="0"/>
                <a:sym typeface="Symbol" panose="05050102010706020507" pitchFamily="18" charset="2"/>
              </a:rPr>
              <a:t>bronchi</a:t>
            </a:r>
            <a:r>
              <a:rPr lang="tr-TR" sz="3200" dirty="0">
                <a:latin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tr-TR" sz="3200" dirty="0" err="1">
                <a:latin typeface="Calibri" panose="020F0502020204030204" pitchFamily="34" charset="0"/>
                <a:sym typeface="Symbol" panose="05050102010706020507" pitchFamily="18" charset="2"/>
              </a:rPr>
              <a:t>and</a:t>
            </a:r>
            <a:r>
              <a:rPr lang="tr-TR" sz="3200" dirty="0">
                <a:latin typeface="Calibri" panose="020F0502020204030204" pitchFamily="34" charset="0"/>
                <a:sym typeface="Symbol" panose="05050102010706020507" pitchFamily="18" charset="2"/>
              </a:rPr>
              <a:t> </a:t>
            </a:r>
          </a:p>
          <a:p>
            <a:pPr algn="l">
              <a:lnSpc>
                <a:spcPct val="200000"/>
              </a:lnSpc>
              <a:buClr>
                <a:srgbClr val="FF00FF"/>
              </a:buClr>
            </a:pPr>
            <a:r>
              <a:rPr lang="tr-TR" sz="3200" dirty="0">
                <a:latin typeface="Calibri" panose="020F0502020204030204" pitchFamily="34" charset="0"/>
                <a:sym typeface="Symbol" panose="05050102010706020507" pitchFamily="18" charset="2"/>
              </a:rPr>
              <a:t>GI </a:t>
            </a:r>
            <a:r>
              <a:rPr lang="tr-TR" sz="3200" dirty="0" err="1">
                <a:latin typeface="Calibri" panose="020F0502020204030204" pitchFamily="34" charset="0"/>
                <a:sym typeface="Symbol" panose="05050102010706020507" pitchFamily="18" charset="2"/>
              </a:rPr>
              <a:t>system</a:t>
            </a:r>
            <a:endParaRPr lang="tr-TR" sz="3200" dirty="0">
              <a:latin typeface="Calibri" panose="020F0502020204030204" pitchFamily="34" charset="0"/>
              <a:sym typeface="Symbol" panose="05050102010706020507" pitchFamily="18" charset="2"/>
            </a:endParaRPr>
          </a:p>
          <a:p>
            <a:pPr marL="457200" indent="-457200">
              <a:lnSpc>
                <a:spcPct val="200000"/>
              </a:lnSpc>
              <a:buClr>
                <a:srgbClr val="FF00FF"/>
              </a:buClr>
              <a:buFont typeface="Wingdings" panose="05000000000000000000" pitchFamily="2" charset="2"/>
              <a:buChar char="Ø"/>
            </a:pPr>
            <a:r>
              <a:rPr lang="tr-TR" sz="3200" dirty="0" err="1">
                <a:latin typeface="Calibri" panose="020F0502020204030204" pitchFamily="34" charset="0"/>
                <a:sym typeface="Symbol" panose="05050102010706020507" pitchFamily="18" charset="2"/>
              </a:rPr>
              <a:t>slowing</a:t>
            </a:r>
            <a:r>
              <a:rPr lang="tr-TR" sz="3200" dirty="0">
                <a:latin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tr-TR" sz="3200" dirty="0" err="1">
                <a:latin typeface="Calibri" panose="020F0502020204030204" pitchFamily="34" charset="0"/>
                <a:sym typeface="Symbol" panose="05050102010706020507" pitchFamily="18" charset="2"/>
              </a:rPr>
              <a:t>heart</a:t>
            </a:r>
            <a:r>
              <a:rPr lang="tr-TR" sz="3200" dirty="0">
                <a:latin typeface="Calibri" panose="020F0502020204030204" pitchFamily="34" charset="0"/>
                <a:sym typeface="Symbol" panose="05050102010706020507" pitchFamily="18" charset="2"/>
              </a:rPr>
              <a:t> rate</a:t>
            </a:r>
          </a:p>
          <a:p>
            <a:pPr marL="457200" indent="-457200">
              <a:lnSpc>
                <a:spcPct val="200000"/>
              </a:lnSpc>
              <a:buClr>
                <a:srgbClr val="FF00FF"/>
              </a:buClr>
              <a:buFont typeface="Wingdings" panose="05000000000000000000" pitchFamily="2" charset="2"/>
              <a:buChar char="Ø"/>
            </a:pPr>
            <a:r>
              <a:rPr lang="tr-TR" sz="3200" dirty="0" err="1">
                <a:latin typeface="Calibri" panose="020F0502020204030204" pitchFamily="34" charset="0"/>
                <a:sym typeface="Symbol" panose="05050102010706020507" pitchFamily="18" charset="2"/>
              </a:rPr>
              <a:t>miosis</a:t>
            </a:r>
            <a:r>
              <a:rPr lang="tr-TR" sz="3200" dirty="0">
                <a:latin typeface="Calibri" panose="020F0502020204030204" pitchFamily="34" charset="0"/>
                <a:sym typeface="Symbol" panose="05050102010706020507" pitchFamily="18" charset="2"/>
              </a:rPr>
              <a:t>; </a:t>
            </a:r>
            <a:r>
              <a:rPr lang="tr-TR" sz="3200" dirty="0" err="1">
                <a:latin typeface="Calibri" panose="020F0502020204030204" pitchFamily="34" charset="0"/>
                <a:sym typeface="Symbol" panose="05050102010706020507" pitchFamily="18" charset="2"/>
              </a:rPr>
              <a:t>eye</a:t>
            </a:r>
            <a:r>
              <a:rPr lang="tr-TR" sz="3200" dirty="0">
                <a:latin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tr-TR" sz="3200" dirty="0" err="1">
                <a:latin typeface="Calibri" panose="020F0502020204030204" pitchFamily="34" charset="0"/>
                <a:sym typeface="Symbol" panose="05050102010706020507" pitchFamily="18" charset="2"/>
              </a:rPr>
              <a:t>adjustment</a:t>
            </a:r>
            <a:r>
              <a:rPr lang="tr-TR" sz="3200" dirty="0">
                <a:latin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tr-TR" sz="3200" dirty="0" err="1">
                <a:latin typeface="Calibri" panose="020F0502020204030204" pitchFamily="34" charset="0"/>
                <a:sym typeface="Symbol" panose="05050102010706020507" pitchFamily="18" charset="2"/>
              </a:rPr>
              <a:t>to</a:t>
            </a:r>
            <a:r>
              <a:rPr lang="tr-TR" sz="3200" dirty="0">
                <a:latin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tr-TR" sz="3200" dirty="0" err="1">
                <a:latin typeface="Calibri" panose="020F0502020204030204" pitchFamily="34" charset="0"/>
                <a:sym typeface="Symbol" panose="05050102010706020507" pitchFamily="18" charset="2"/>
              </a:rPr>
              <a:t>near</a:t>
            </a:r>
            <a:r>
              <a:rPr lang="tr-TR" sz="3200" dirty="0">
                <a:latin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tr-TR" sz="3200" dirty="0" err="1">
                <a:latin typeface="Calibri" panose="020F0502020204030204" pitchFamily="34" charset="0"/>
                <a:sym typeface="Symbol" panose="05050102010706020507" pitchFamily="18" charset="2"/>
              </a:rPr>
              <a:t>vision</a:t>
            </a:r>
            <a:endParaRPr lang="tr-TR" sz="3200" dirty="0">
              <a:latin typeface="Calibri" panose="020F0502020204030204" pitchFamily="34" charset="0"/>
              <a:sym typeface="Symbol" panose="05050102010706020507" pitchFamily="18" charset="2"/>
            </a:endParaRPr>
          </a:p>
          <a:p>
            <a:pPr marL="457200" indent="-457200">
              <a:lnSpc>
                <a:spcPct val="200000"/>
              </a:lnSpc>
              <a:buClr>
                <a:srgbClr val="FF00FF"/>
              </a:buClr>
              <a:buFont typeface="Wingdings" panose="05000000000000000000" pitchFamily="2" charset="2"/>
              <a:buChar char="Ø"/>
            </a:pPr>
            <a:r>
              <a:rPr lang="tr-TR" sz="3200" dirty="0" err="1">
                <a:latin typeface="Calibri" panose="020F0502020204030204" pitchFamily="34" charset="0"/>
                <a:sym typeface="Symbol" panose="05050102010706020507" pitchFamily="18" charset="2"/>
              </a:rPr>
              <a:t>voiding</a:t>
            </a:r>
            <a:endParaRPr lang="tr-TR" sz="3200" dirty="0">
              <a:latin typeface="Calibri" panose="020F0502020204030204" pitchFamily="34" charset="0"/>
              <a:sym typeface="Symbol" panose="05050102010706020507" pitchFamily="18" charset="2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6917F-AE4A-468C-A494-FA10BBEB71B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93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28" y="853269"/>
            <a:ext cx="7549195" cy="515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A4410638-47B9-4F2E-8587-E41F548F5ECC}"/>
              </a:ext>
            </a:extLst>
          </p:cNvPr>
          <p:cNvSpPr/>
          <p:nvPr/>
        </p:nvSpPr>
        <p:spPr>
          <a:xfrm>
            <a:off x="704528" y="188640"/>
            <a:ext cx="56039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600" dirty="0" err="1">
                <a:solidFill>
                  <a:srgbClr val="FF0000"/>
                </a:solidFill>
                <a:latin typeface="Calibri" panose="020F0502020204030204" pitchFamily="34" charset="0"/>
              </a:rPr>
              <a:t>Glycopyronium</a:t>
            </a:r>
            <a:r>
              <a:rPr lang="tr-TR" sz="3600" dirty="0">
                <a:latin typeface="Calibri" panose="020F0502020204030204" pitchFamily="34" charset="0"/>
              </a:rPr>
              <a:t> (</a:t>
            </a:r>
            <a:r>
              <a:rPr lang="tr-TR" sz="3600" dirty="0" err="1">
                <a:latin typeface="Calibri" panose="020F0502020204030204" pitchFamily="34" charset="0"/>
              </a:rPr>
              <a:t>Panthero</a:t>
            </a:r>
            <a:r>
              <a:rPr lang="en-US" sz="3600" dirty="0">
                <a:latin typeface="Calibri" panose="020F0502020204030204" pitchFamily="34" charset="0"/>
              </a:rPr>
              <a:t> ®</a:t>
            </a:r>
            <a:r>
              <a:rPr lang="tr-TR" sz="3600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778B3B-0CF2-4389-BF5F-CECA40A79333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29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416496" y="404664"/>
            <a:ext cx="6352636" cy="493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tr-TR" sz="2800" b="1" dirty="0" err="1">
                <a:solidFill>
                  <a:schemeClr val="hlink"/>
                </a:solidFill>
                <a:latin typeface="Calibri" panose="020F0502020204030204" pitchFamily="34" charset="0"/>
              </a:rPr>
              <a:t>Ophtalmology</a:t>
            </a:r>
            <a:endParaRPr lang="tr-TR" sz="2800" b="1" dirty="0">
              <a:solidFill>
                <a:schemeClr val="hlink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125000"/>
              </a:lnSpc>
            </a:pPr>
            <a:r>
              <a:rPr lang="tr-TR" sz="2800" b="1" i="1" dirty="0" err="1">
                <a:solidFill>
                  <a:schemeClr val="hlink"/>
                </a:solidFill>
                <a:latin typeface="Calibri" panose="020F0502020204030204" pitchFamily="34" charset="0"/>
              </a:rPr>
              <a:t>To</a:t>
            </a:r>
            <a:r>
              <a:rPr lang="tr-TR" sz="2800" b="1" i="1" dirty="0">
                <a:solidFill>
                  <a:schemeClr val="hlink"/>
                </a:solidFill>
                <a:latin typeface="Calibri" panose="020F0502020204030204" pitchFamily="34" charset="0"/>
              </a:rPr>
              <a:t> </a:t>
            </a:r>
            <a:r>
              <a:rPr lang="tr-TR" sz="2800" b="1" i="1" dirty="0" err="1">
                <a:solidFill>
                  <a:schemeClr val="hlink"/>
                </a:solidFill>
                <a:latin typeface="Calibri" panose="020F0502020204030204" pitchFamily="34" charset="0"/>
              </a:rPr>
              <a:t>produce</a:t>
            </a:r>
            <a:r>
              <a:rPr lang="tr-TR" sz="2800" b="1" i="1" dirty="0">
                <a:solidFill>
                  <a:schemeClr val="hlink"/>
                </a:solidFill>
                <a:latin typeface="Calibri" panose="020F0502020204030204" pitchFamily="34" charset="0"/>
              </a:rPr>
              <a:t> </a:t>
            </a:r>
            <a:r>
              <a:rPr lang="tr-TR" sz="2800" b="1" i="1" dirty="0" err="1">
                <a:solidFill>
                  <a:schemeClr val="hlink"/>
                </a:solidFill>
                <a:latin typeface="Calibri" panose="020F0502020204030204" pitchFamily="34" charset="0"/>
              </a:rPr>
              <a:t>mydriasis</a:t>
            </a:r>
            <a:r>
              <a:rPr lang="tr-TR" sz="2800" b="1" i="1" dirty="0">
                <a:solidFill>
                  <a:schemeClr val="hlink"/>
                </a:solidFill>
                <a:latin typeface="Calibri" panose="020F0502020204030204" pitchFamily="34" charset="0"/>
              </a:rPr>
              <a:t> </a:t>
            </a:r>
            <a:r>
              <a:rPr lang="tr-TR" sz="2800" b="1" i="1" dirty="0" err="1">
                <a:solidFill>
                  <a:schemeClr val="hlink"/>
                </a:solidFill>
                <a:latin typeface="Calibri" panose="020F0502020204030204" pitchFamily="34" charset="0"/>
              </a:rPr>
              <a:t>and</a:t>
            </a:r>
            <a:r>
              <a:rPr lang="tr-TR" sz="2800" b="1" i="1" dirty="0">
                <a:solidFill>
                  <a:schemeClr val="hlink"/>
                </a:solidFill>
                <a:latin typeface="Calibri" panose="020F0502020204030204" pitchFamily="34" charset="0"/>
              </a:rPr>
              <a:t> </a:t>
            </a:r>
            <a:r>
              <a:rPr lang="tr-TR" sz="2800" b="1" i="1" dirty="0" err="1">
                <a:solidFill>
                  <a:schemeClr val="hlink"/>
                </a:solidFill>
                <a:latin typeface="Calibri" panose="020F0502020204030204" pitchFamily="34" charset="0"/>
              </a:rPr>
              <a:t>cyclophlegia</a:t>
            </a:r>
            <a:endParaRPr lang="tr-TR" sz="2800" b="1" i="1" dirty="0">
              <a:solidFill>
                <a:schemeClr val="hlink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125000"/>
              </a:lnSpc>
            </a:pPr>
            <a:endParaRPr lang="tr-TR" sz="2800" dirty="0">
              <a:solidFill>
                <a:schemeClr val="accent2"/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125000"/>
              </a:lnSpc>
            </a:pPr>
            <a:r>
              <a:rPr lang="tr-TR" sz="2800" dirty="0">
                <a:solidFill>
                  <a:schemeClr val="accent2"/>
                </a:solidFill>
                <a:latin typeface="Calibri" panose="020F0502020204030204" pitchFamily="34" charset="0"/>
              </a:rPr>
              <a:t>Atropine (</a:t>
            </a:r>
            <a:r>
              <a:rPr lang="tr-TR" sz="2000" dirty="0" err="1">
                <a:solidFill>
                  <a:schemeClr val="accent2"/>
                </a:solidFill>
                <a:latin typeface="Calibri" panose="020F0502020204030204" pitchFamily="34" charset="0"/>
              </a:rPr>
              <a:t>ophtalmic</a:t>
            </a:r>
            <a:r>
              <a:rPr lang="tr-TR" sz="2000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tr-TR" sz="2000" dirty="0" err="1">
                <a:solidFill>
                  <a:schemeClr val="accent2"/>
                </a:solidFill>
                <a:latin typeface="Calibri" panose="020F0502020204030204" pitchFamily="34" charset="0"/>
              </a:rPr>
              <a:t>prep</a:t>
            </a:r>
            <a:r>
              <a:rPr lang="tr-TR" sz="2000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tr-TR" sz="2000" dirty="0" err="1">
                <a:solidFill>
                  <a:schemeClr val="accent2"/>
                </a:solidFill>
                <a:latin typeface="Calibri" panose="020F0502020204030204" pitchFamily="34" charset="0"/>
              </a:rPr>
              <a:t>no</a:t>
            </a:r>
            <a:r>
              <a:rPr lang="tr-TR" sz="2000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tr-TR" sz="2000" dirty="0" err="1">
                <a:solidFill>
                  <a:schemeClr val="accent2"/>
                </a:solidFill>
                <a:latin typeface="Calibri" panose="020F0502020204030204" pitchFamily="34" charset="0"/>
              </a:rPr>
              <a:t>longer</a:t>
            </a:r>
            <a:r>
              <a:rPr lang="tr-TR" sz="2000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tr-TR" sz="2000" dirty="0" err="1">
                <a:solidFill>
                  <a:schemeClr val="accent2"/>
                </a:solidFill>
                <a:latin typeface="Calibri" panose="020F0502020204030204" pitchFamily="34" charset="0"/>
              </a:rPr>
              <a:t>available</a:t>
            </a:r>
            <a:r>
              <a:rPr lang="tr-TR" sz="2000" dirty="0">
                <a:solidFill>
                  <a:schemeClr val="accent2"/>
                </a:solidFill>
                <a:latin typeface="Calibri" panose="020F0502020204030204" pitchFamily="34" charset="0"/>
              </a:rPr>
              <a:t> in </a:t>
            </a:r>
            <a:r>
              <a:rPr lang="tr-TR" sz="2000" dirty="0" err="1">
                <a:solidFill>
                  <a:schemeClr val="accent2"/>
                </a:solidFill>
                <a:latin typeface="Calibri" panose="020F0502020204030204" pitchFamily="34" charset="0"/>
              </a:rPr>
              <a:t>Turkey</a:t>
            </a:r>
            <a:r>
              <a:rPr lang="tr-TR" sz="2800" dirty="0">
                <a:solidFill>
                  <a:schemeClr val="accent2"/>
                </a:solidFill>
                <a:latin typeface="Calibri" panose="020F0502020204030204" pitchFamily="34" charset="0"/>
              </a:rPr>
              <a:t>)</a:t>
            </a:r>
          </a:p>
          <a:p>
            <a:pPr eaLnBrk="1" hangingPunct="1">
              <a:lnSpc>
                <a:spcPct val="125000"/>
              </a:lnSpc>
            </a:pPr>
            <a:r>
              <a:rPr lang="tr-TR" sz="2800" dirty="0" err="1">
                <a:solidFill>
                  <a:schemeClr val="accent2"/>
                </a:solidFill>
                <a:latin typeface="Calibri" panose="020F0502020204030204" pitchFamily="34" charset="0"/>
              </a:rPr>
              <a:t>Skopolamin</a:t>
            </a:r>
            <a:r>
              <a:rPr lang="tr-TR" sz="2800" dirty="0">
                <a:solidFill>
                  <a:schemeClr val="accent2"/>
                </a:solidFill>
                <a:latin typeface="Calibri" panose="020F0502020204030204" pitchFamily="34" charset="0"/>
              </a:rPr>
              <a:t> (</a:t>
            </a:r>
            <a:r>
              <a:rPr lang="tr-TR" sz="2000" dirty="0" err="1">
                <a:solidFill>
                  <a:schemeClr val="accent2"/>
                </a:solidFill>
                <a:latin typeface="Calibri" panose="020F0502020204030204" pitchFamily="34" charset="0"/>
              </a:rPr>
              <a:t>ophtalmic</a:t>
            </a:r>
            <a:r>
              <a:rPr lang="tr-TR" sz="2000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tr-TR" sz="2000" dirty="0" err="1">
                <a:solidFill>
                  <a:schemeClr val="accent2"/>
                </a:solidFill>
                <a:latin typeface="Calibri" panose="020F0502020204030204" pitchFamily="34" charset="0"/>
              </a:rPr>
              <a:t>prep</a:t>
            </a:r>
            <a:r>
              <a:rPr lang="tr-TR" sz="2000" dirty="0">
                <a:solidFill>
                  <a:schemeClr val="accent2"/>
                </a:solidFill>
                <a:latin typeface="Calibri" panose="020F0502020204030204" pitchFamily="34" charset="0"/>
              </a:rPr>
              <a:t> NA in </a:t>
            </a:r>
            <a:r>
              <a:rPr lang="tr-TR" sz="2000" dirty="0" err="1">
                <a:solidFill>
                  <a:schemeClr val="accent2"/>
                </a:solidFill>
                <a:latin typeface="Calibri" panose="020F0502020204030204" pitchFamily="34" charset="0"/>
              </a:rPr>
              <a:t>Turkey</a:t>
            </a:r>
            <a:r>
              <a:rPr lang="tr-TR" sz="2800" dirty="0">
                <a:solidFill>
                  <a:schemeClr val="accent2"/>
                </a:solidFill>
                <a:latin typeface="Calibri" panose="020F0502020204030204" pitchFamily="34" charset="0"/>
              </a:rPr>
              <a:t>)</a:t>
            </a:r>
          </a:p>
          <a:p>
            <a:pPr eaLnBrk="1" hangingPunct="1">
              <a:lnSpc>
                <a:spcPct val="125000"/>
              </a:lnSpc>
            </a:pPr>
            <a:r>
              <a:rPr lang="tr-TR" sz="2800" dirty="0" err="1">
                <a:solidFill>
                  <a:schemeClr val="accent2"/>
                </a:solidFill>
                <a:latin typeface="Calibri" panose="020F0502020204030204" pitchFamily="34" charset="0"/>
              </a:rPr>
              <a:t>Homatropin</a:t>
            </a:r>
            <a:r>
              <a:rPr lang="tr-TR" sz="2800" dirty="0">
                <a:solidFill>
                  <a:schemeClr val="accent2"/>
                </a:solidFill>
                <a:latin typeface="Calibri" panose="020F0502020204030204" pitchFamily="34" charset="0"/>
              </a:rPr>
              <a:t> (NA)</a:t>
            </a:r>
          </a:p>
          <a:p>
            <a:pPr eaLnBrk="1" hangingPunct="1">
              <a:lnSpc>
                <a:spcPct val="125000"/>
              </a:lnSpc>
            </a:pPr>
            <a:r>
              <a:rPr lang="tr-TR" sz="2800" dirty="0" err="1">
                <a:solidFill>
                  <a:schemeClr val="accent2"/>
                </a:solidFill>
                <a:latin typeface="Calibri" panose="020F0502020204030204" pitchFamily="34" charset="0"/>
              </a:rPr>
              <a:t>Cyclopentolate</a:t>
            </a:r>
            <a:r>
              <a:rPr lang="tr-TR" sz="2800" dirty="0">
                <a:solidFill>
                  <a:schemeClr val="accent2"/>
                </a:solidFill>
                <a:latin typeface="Calibri" panose="020F0502020204030204" pitchFamily="34" charset="0"/>
              </a:rPr>
              <a:t> (</a:t>
            </a:r>
            <a:r>
              <a:rPr lang="tr-TR" sz="2800" dirty="0" err="1">
                <a:solidFill>
                  <a:schemeClr val="accent2"/>
                </a:solidFill>
                <a:latin typeface="Calibri" panose="020F0502020204030204" pitchFamily="34" charset="0"/>
              </a:rPr>
              <a:t>Sikloplejin</a:t>
            </a:r>
            <a:r>
              <a:rPr lang="en-US" sz="2800" dirty="0">
                <a:solidFill>
                  <a:schemeClr val="accent2"/>
                </a:solidFill>
                <a:latin typeface="Calibri" panose="020F0502020204030204" pitchFamily="34" charset="0"/>
              </a:rPr>
              <a:t>®</a:t>
            </a:r>
            <a:r>
              <a:rPr lang="tr-TR" sz="2800" dirty="0">
                <a:solidFill>
                  <a:schemeClr val="accent2"/>
                </a:solidFill>
                <a:latin typeface="Calibri" panose="020F0502020204030204" pitchFamily="34" charset="0"/>
              </a:rPr>
              <a:t>)</a:t>
            </a:r>
          </a:p>
          <a:p>
            <a:pPr eaLnBrk="1" hangingPunct="1">
              <a:lnSpc>
                <a:spcPct val="125000"/>
              </a:lnSpc>
            </a:pPr>
            <a:r>
              <a:rPr lang="tr-TR" sz="2800" dirty="0" err="1">
                <a:solidFill>
                  <a:schemeClr val="accent2"/>
                </a:solidFill>
                <a:latin typeface="Calibri" panose="020F0502020204030204" pitchFamily="34" charset="0"/>
              </a:rPr>
              <a:t>Tropicamide</a:t>
            </a:r>
            <a:r>
              <a:rPr lang="tr-TR" sz="2800" dirty="0">
                <a:solidFill>
                  <a:schemeClr val="accent2"/>
                </a:solidFill>
                <a:latin typeface="Calibri" panose="020F0502020204030204" pitchFamily="34" charset="0"/>
              </a:rPr>
              <a:t> (</a:t>
            </a:r>
            <a:r>
              <a:rPr lang="tr-TR" sz="2800" dirty="0" err="1">
                <a:solidFill>
                  <a:schemeClr val="accent2"/>
                </a:solidFill>
                <a:latin typeface="Calibri" panose="020F0502020204030204" pitchFamily="34" charset="0"/>
              </a:rPr>
              <a:t>Tropamid</a:t>
            </a:r>
            <a:r>
              <a:rPr lang="en-US" sz="2800" dirty="0">
                <a:solidFill>
                  <a:schemeClr val="accent2"/>
                </a:solidFill>
                <a:latin typeface="Calibri" panose="020F0502020204030204" pitchFamily="34" charset="0"/>
              </a:rPr>
              <a:t>®</a:t>
            </a:r>
            <a:r>
              <a:rPr lang="tr-TR" sz="2800" dirty="0">
                <a:solidFill>
                  <a:schemeClr val="accent2"/>
                </a:solidFill>
                <a:latin typeface="Calibri" panose="020F0502020204030204" pitchFamily="34" charset="0"/>
              </a:rPr>
              <a:t>)</a:t>
            </a:r>
          </a:p>
          <a:p>
            <a:pPr eaLnBrk="1" hangingPunct="1">
              <a:lnSpc>
                <a:spcPct val="125000"/>
              </a:lnSpc>
            </a:pPr>
            <a:endParaRPr lang="tr-TR" sz="280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2BBED8-B474-46D0-97FF-431C51BF98CB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8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C885C003-4870-4A50-B373-6EC864BE0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96" y="0"/>
            <a:ext cx="9144000" cy="5143500"/>
          </a:xfrm>
          <a:prstGeom prst="rect">
            <a:avLst/>
          </a:prstGeom>
        </p:spPr>
      </p:pic>
      <p:pic>
        <p:nvPicPr>
          <p:cNvPr id="1026" name="Picture 2" descr="Image result for cyclopleg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20" y="4149080"/>
            <a:ext cx="4392488" cy="247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2BBED8-B474-46D0-97FF-431C51BF98CB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99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2BBED8-B474-46D0-97FF-431C51BF98CB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5" name="Picture 2" descr="ciliary vs circular muscle ile ilgili görsel sonucu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8" r="14396"/>
          <a:stretch/>
        </p:blipFill>
        <p:spPr bwMode="auto">
          <a:xfrm>
            <a:off x="2144688" y="1124744"/>
            <a:ext cx="5328592" cy="443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0934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rkins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044" y="2318622"/>
            <a:ext cx="5161996" cy="3981001"/>
          </a:xfrm>
          <a:prstGeom prst="rect">
            <a:avLst/>
          </a:prstGeom>
        </p:spPr>
      </p:pic>
      <p:pic>
        <p:nvPicPr>
          <p:cNvPr id="12290" name="Picture 2" descr="Schizophrenia PET scan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528" y="354863"/>
            <a:ext cx="1755141" cy="194421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143453" y="938080"/>
            <a:ext cx="1591718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tr-TR" sz="3200" dirty="0">
                <a:solidFill>
                  <a:srgbClr val="00FF00"/>
                </a:solidFill>
                <a:latin typeface="Calibri" pitchFamily="34" charset="0"/>
              </a:rPr>
              <a:t>striatum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936225" y="1000429"/>
            <a:ext cx="1046886" cy="131263"/>
          </a:xfrm>
          <a:prstGeom prst="straightConnector1">
            <a:avLst/>
          </a:prstGeom>
          <a:ln w="254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759525" y="6320398"/>
            <a:ext cx="2801151" cy="3905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938" b="1" dirty="0">
                <a:solidFill>
                  <a:srgbClr val="00FF00"/>
                </a:solidFill>
                <a:latin typeface="Calibri" pitchFamily="34" charset="0"/>
              </a:rPr>
              <a:t>Problem: </a:t>
            </a:r>
            <a:r>
              <a:rPr lang="tr-TR" sz="1938" dirty="0" err="1">
                <a:latin typeface="Calibri" pitchFamily="34" charset="0"/>
              </a:rPr>
              <a:t>DAergic</a:t>
            </a:r>
            <a:r>
              <a:rPr lang="tr-TR" sz="1938" dirty="0">
                <a:latin typeface="Calibri" pitchFamily="34" charset="0"/>
              </a:rPr>
              <a:t> </a:t>
            </a:r>
            <a:r>
              <a:rPr lang="tr-TR" sz="1938" dirty="0" err="1">
                <a:latin typeface="Calibri" pitchFamily="34" charset="0"/>
              </a:rPr>
              <a:t>neuron</a:t>
            </a:r>
            <a:r>
              <a:rPr lang="tr-TR" sz="1938" dirty="0">
                <a:latin typeface="Calibri" pitchFamily="34" charset="0"/>
              </a:rPr>
              <a:t> 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A4D5F5B5-56D0-4104-88E4-F0537CDF6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9992" y="116632"/>
            <a:ext cx="4068486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tr-TR" sz="2800" b="1" dirty="0">
              <a:solidFill>
                <a:schemeClr val="accent2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tr-TR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Parkinson’s</a:t>
            </a:r>
            <a:r>
              <a:rPr lang="tr-TR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tr-TR" sz="28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Disease</a:t>
            </a:r>
            <a:endParaRPr lang="tr-TR" sz="28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tr-TR" sz="2800" dirty="0" err="1">
                <a:solidFill>
                  <a:schemeClr val="hlink"/>
                </a:solidFill>
                <a:latin typeface="Calibri" panose="020F0502020204030204" pitchFamily="34" charset="0"/>
              </a:rPr>
              <a:t>Benztropine</a:t>
            </a:r>
            <a:r>
              <a:rPr lang="tr-TR" sz="2800" dirty="0">
                <a:solidFill>
                  <a:schemeClr val="hlink"/>
                </a:solidFill>
                <a:latin typeface="Calibri" panose="020F0502020204030204" pitchFamily="34" charset="0"/>
              </a:rPr>
              <a:t> (YDİ)</a:t>
            </a:r>
          </a:p>
          <a:p>
            <a:pPr eaLnBrk="1" hangingPunct="1"/>
            <a:r>
              <a:rPr lang="tr-TR" sz="2800" dirty="0" err="1">
                <a:solidFill>
                  <a:schemeClr val="hlink"/>
                </a:solidFill>
                <a:latin typeface="Calibri" panose="020F0502020204030204" pitchFamily="34" charset="0"/>
              </a:rPr>
              <a:t>Biperiden</a:t>
            </a:r>
            <a:r>
              <a:rPr lang="tr-TR" sz="2800" dirty="0">
                <a:solidFill>
                  <a:schemeClr val="hlink"/>
                </a:solidFill>
                <a:latin typeface="Calibri" panose="020F0502020204030204" pitchFamily="34" charset="0"/>
              </a:rPr>
              <a:t> (</a:t>
            </a:r>
            <a:r>
              <a:rPr lang="tr-TR" sz="2800" dirty="0" err="1">
                <a:solidFill>
                  <a:schemeClr val="hlink"/>
                </a:solidFill>
                <a:latin typeface="Calibri" panose="020F0502020204030204" pitchFamily="34" charset="0"/>
              </a:rPr>
              <a:t>Akineton</a:t>
            </a:r>
            <a:r>
              <a:rPr lang="en-US" sz="2800" dirty="0">
                <a:solidFill>
                  <a:schemeClr val="hlink"/>
                </a:solidFill>
                <a:latin typeface="Calibri" panose="020F0502020204030204" pitchFamily="34" charset="0"/>
                <a:cs typeface="Arial" charset="0"/>
              </a:rPr>
              <a:t>®</a:t>
            </a:r>
            <a:r>
              <a:rPr lang="tr-TR" sz="2800" dirty="0">
                <a:solidFill>
                  <a:schemeClr val="hlink"/>
                </a:solidFill>
                <a:latin typeface="Calibri" panose="020F0502020204030204" pitchFamily="34" charset="0"/>
                <a:cs typeface="Arial" charset="0"/>
              </a:rPr>
              <a:t>)</a:t>
            </a:r>
          </a:p>
          <a:p>
            <a:pPr eaLnBrk="1" hangingPunct="1"/>
            <a:r>
              <a:rPr lang="tr-TR" sz="2800" dirty="0" err="1">
                <a:solidFill>
                  <a:schemeClr val="hlink"/>
                </a:solidFill>
                <a:latin typeface="Calibri" panose="020F0502020204030204" pitchFamily="34" charset="0"/>
                <a:cs typeface="Arial" charset="0"/>
              </a:rPr>
              <a:t>Trihexyphenidyl</a:t>
            </a:r>
            <a:r>
              <a:rPr lang="tr-TR" sz="2800" dirty="0">
                <a:solidFill>
                  <a:schemeClr val="hlink"/>
                </a:solidFill>
                <a:latin typeface="Calibri" panose="020F0502020204030204" pitchFamily="34" charset="0"/>
                <a:cs typeface="Arial" charset="0"/>
              </a:rPr>
              <a:t> (YDİ)</a:t>
            </a:r>
          </a:p>
          <a:p>
            <a:pPr eaLnBrk="1" hangingPunct="1"/>
            <a:endParaRPr lang="tr-TR" sz="2800" dirty="0">
              <a:solidFill>
                <a:schemeClr val="hlink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tr-TR" sz="2800" i="1" dirty="0">
                <a:solidFill>
                  <a:schemeClr val="hlink"/>
                </a:solidFill>
                <a:latin typeface="Calibri" panose="020F0502020204030204" pitchFamily="34" charset="0"/>
              </a:rPr>
              <a:t>Atropine </a:t>
            </a:r>
            <a:r>
              <a:rPr lang="tr-TR" sz="2800" i="1" dirty="0" err="1">
                <a:solidFill>
                  <a:schemeClr val="hlink"/>
                </a:solidFill>
                <a:latin typeface="Calibri" panose="020F0502020204030204" pitchFamily="34" charset="0"/>
              </a:rPr>
              <a:t>was</a:t>
            </a:r>
            <a:r>
              <a:rPr lang="tr-TR" sz="2800" i="1" dirty="0">
                <a:solidFill>
                  <a:schemeClr val="hlink"/>
                </a:solidFill>
                <a:latin typeface="Calibri" panose="020F0502020204030204" pitchFamily="34" charset="0"/>
              </a:rPr>
              <a:t> </a:t>
            </a:r>
            <a:r>
              <a:rPr lang="tr-TR" sz="2800" i="1" dirty="0" err="1">
                <a:solidFill>
                  <a:schemeClr val="hlink"/>
                </a:solidFill>
                <a:latin typeface="Calibri" panose="020F0502020204030204" pitchFamily="34" charset="0"/>
              </a:rPr>
              <a:t>the</a:t>
            </a:r>
            <a:r>
              <a:rPr lang="tr-TR" sz="2800" i="1" dirty="0">
                <a:solidFill>
                  <a:schemeClr val="hlink"/>
                </a:solidFill>
                <a:latin typeface="Calibri" panose="020F0502020204030204" pitchFamily="34" charset="0"/>
              </a:rPr>
              <a:t> </a:t>
            </a:r>
            <a:r>
              <a:rPr lang="tr-TR" sz="2800" i="1" dirty="0" err="1">
                <a:solidFill>
                  <a:schemeClr val="hlink"/>
                </a:solidFill>
                <a:latin typeface="Calibri" panose="020F0502020204030204" pitchFamily="34" charset="0"/>
              </a:rPr>
              <a:t>first</a:t>
            </a:r>
            <a:r>
              <a:rPr lang="tr-TR" sz="2800" i="1" dirty="0">
                <a:solidFill>
                  <a:schemeClr val="hlink"/>
                </a:solidFill>
                <a:latin typeface="Calibri" panose="020F0502020204030204" pitchFamily="34" charset="0"/>
              </a:rPr>
              <a:t> </a:t>
            </a:r>
            <a:r>
              <a:rPr lang="tr-TR" sz="2800" i="1" dirty="0" err="1">
                <a:solidFill>
                  <a:schemeClr val="hlink"/>
                </a:solidFill>
                <a:latin typeface="Calibri" panose="020F0502020204030204" pitchFamily="34" charset="0"/>
              </a:rPr>
              <a:t>drug</a:t>
            </a:r>
            <a:endParaRPr lang="tr-TR" sz="2800" i="1" dirty="0">
              <a:solidFill>
                <a:schemeClr val="hlink"/>
              </a:solidFill>
              <a:latin typeface="Calibri" panose="020F0502020204030204" pitchFamily="34" charset="0"/>
            </a:endParaRPr>
          </a:p>
          <a:p>
            <a:pPr eaLnBrk="1" hangingPunct="1"/>
            <a:endParaRPr lang="tr-TR" sz="2800" dirty="0">
              <a:solidFill>
                <a:schemeClr val="hlink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2" descr="http://www.sanfrancisco-neurology.com/view/images/uploads/1348641936/Parkinson's.jpg">
            <a:extLst>
              <a:ext uri="{FF2B5EF4-FFF2-40B4-BE49-F238E27FC236}">
                <a16:creationId xmlns:a16="http://schemas.microsoft.com/office/drawing/2014/main" id="{D49BEB84-7386-44A1-9801-61E284666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152" y="3914992"/>
            <a:ext cx="2952328" cy="21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778B3B-0CF2-4389-BF5F-CECA40A79333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40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0EEE686B-9722-40A4-98BC-913297D8B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413" y="0"/>
            <a:ext cx="5039173" cy="6858000"/>
          </a:xfrm>
          <a:prstGeom prst="rect">
            <a:avLst/>
          </a:prstGeom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6917F-AE4A-468C-A494-FA10BBEB71BA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27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AD50131-3A75-43D9-A1DE-558638BF0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743" y="643706"/>
            <a:ext cx="6076950" cy="456247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3CEC9038-4935-48C7-994E-0C32D15AA785}"/>
              </a:ext>
            </a:extLst>
          </p:cNvPr>
          <p:cNvSpPr txBox="1"/>
          <p:nvPr/>
        </p:nvSpPr>
        <p:spPr>
          <a:xfrm>
            <a:off x="2288704" y="3933056"/>
            <a:ext cx="2212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b="1" dirty="0" err="1"/>
              <a:t>Tachycardia</a:t>
            </a:r>
            <a:endParaRPr lang="tr-TR" sz="2800" b="1" dirty="0"/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6917F-AE4A-468C-A494-FA10BBEB71BA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84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2DF9BBE8-D741-4E0C-B993-3E041502E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21" y="377646"/>
            <a:ext cx="8631941" cy="6480720"/>
          </a:xfrm>
          <a:prstGeom prst="rect">
            <a:avLst/>
          </a:prstGeom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2BBED8-B474-46D0-97FF-431C51BF98CB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97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163334" y="0"/>
            <a:ext cx="1656184" cy="193899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tr-T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BOTOX is </a:t>
            </a:r>
            <a:r>
              <a:rPr lang="tr-TR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used</a:t>
            </a:r>
            <a:r>
              <a:rPr lang="tr-T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tr-T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??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6" y="1916832"/>
            <a:ext cx="9496425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6917F-AE4A-468C-A494-FA10BBEB71BA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8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365BF34E-9121-45EA-A532-CE514952963C}"/>
              </a:ext>
            </a:extLst>
          </p:cNvPr>
          <p:cNvSpPr txBox="1"/>
          <p:nvPr/>
        </p:nvSpPr>
        <p:spPr>
          <a:xfrm>
            <a:off x="1136576" y="3140968"/>
            <a:ext cx="7194405" cy="144655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tr-TR" sz="4400" dirty="0">
                <a:solidFill>
                  <a:srgbClr val="FFFF00"/>
                </a:solidFill>
              </a:rPr>
              <a:t>Q. </a:t>
            </a:r>
            <a:r>
              <a:rPr lang="tr-TR" sz="4400" dirty="0" err="1">
                <a:solidFill>
                  <a:schemeClr val="bg1"/>
                </a:solidFill>
              </a:rPr>
              <a:t>What</a:t>
            </a:r>
            <a:r>
              <a:rPr lang="tr-TR" sz="4400" dirty="0">
                <a:solidFill>
                  <a:schemeClr val="bg1"/>
                </a:solidFill>
              </a:rPr>
              <a:t> </a:t>
            </a:r>
            <a:r>
              <a:rPr lang="tr-TR" sz="4400" dirty="0" err="1">
                <a:solidFill>
                  <a:schemeClr val="bg1"/>
                </a:solidFill>
              </a:rPr>
              <a:t>are</a:t>
            </a:r>
            <a:r>
              <a:rPr lang="tr-TR" sz="4400" dirty="0">
                <a:solidFill>
                  <a:schemeClr val="bg1"/>
                </a:solidFill>
              </a:rPr>
              <a:t> </a:t>
            </a:r>
            <a:r>
              <a:rPr lang="tr-TR" sz="4400" dirty="0" err="1">
                <a:solidFill>
                  <a:schemeClr val="bg1"/>
                </a:solidFill>
              </a:rPr>
              <a:t>the</a:t>
            </a:r>
            <a:r>
              <a:rPr lang="tr-TR" sz="4400" dirty="0">
                <a:solidFill>
                  <a:schemeClr val="bg1"/>
                </a:solidFill>
              </a:rPr>
              <a:t> </a:t>
            </a:r>
            <a:r>
              <a:rPr lang="tr-TR" sz="4400" dirty="0" err="1">
                <a:solidFill>
                  <a:schemeClr val="bg1"/>
                </a:solidFill>
              </a:rPr>
              <a:t>indications</a:t>
            </a:r>
            <a:r>
              <a:rPr lang="tr-TR" sz="4400" dirty="0">
                <a:solidFill>
                  <a:schemeClr val="bg1"/>
                </a:solidFill>
              </a:rPr>
              <a:t> of </a:t>
            </a:r>
          </a:p>
          <a:p>
            <a:r>
              <a:rPr lang="tr-TR" sz="4400" dirty="0" err="1">
                <a:solidFill>
                  <a:schemeClr val="bg1"/>
                </a:solidFill>
              </a:rPr>
              <a:t>anticholinergic</a:t>
            </a:r>
            <a:r>
              <a:rPr lang="tr-TR" sz="4400" dirty="0">
                <a:solidFill>
                  <a:schemeClr val="bg1"/>
                </a:solidFill>
              </a:rPr>
              <a:t> </a:t>
            </a:r>
            <a:r>
              <a:rPr lang="tr-TR" sz="4400" dirty="0" err="1">
                <a:solidFill>
                  <a:schemeClr val="bg1"/>
                </a:solidFill>
              </a:rPr>
              <a:t>drugs</a:t>
            </a:r>
            <a:r>
              <a:rPr lang="tr-TR" sz="44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839632E-98D1-42D9-AA25-F33B1ACD8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744" y="836712"/>
            <a:ext cx="4800600" cy="952500"/>
          </a:xfrm>
          <a:prstGeom prst="rect">
            <a:avLst/>
          </a:prstGeom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6917F-AE4A-468C-A494-FA10BBEB71BA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2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oline esters ile ilgili gÃ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28" y="1628800"/>
            <a:ext cx="803408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3308524" y="404664"/>
            <a:ext cx="31141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dirty="0" err="1" smtClean="0">
                <a:solidFill>
                  <a:srgbClr val="00B050"/>
                </a:solidFill>
              </a:rPr>
              <a:t>Choline</a:t>
            </a:r>
            <a:r>
              <a:rPr lang="tr-TR" sz="4000" dirty="0" smtClean="0">
                <a:solidFill>
                  <a:srgbClr val="00B050"/>
                </a:solidFill>
              </a:rPr>
              <a:t> </a:t>
            </a:r>
            <a:r>
              <a:rPr lang="tr-TR" sz="4000" dirty="0" err="1" smtClean="0">
                <a:solidFill>
                  <a:srgbClr val="00B050"/>
                </a:solidFill>
              </a:rPr>
              <a:t>esters</a:t>
            </a:r>
            <a:endParaRPr lang="en-US" sz="4000" dirty="0">
              <a:solidFill>
                <a:srgbClr val="00B050"/>
              </a:solidFill>
            </a:endParaRPr>
          </a:p>
        </p:txBody>
      </p:sp>
      <p:cxnSp>
        <p:nvCxnSpPr>
          <p:cNvPr id="4" name="Düz Ok Bağlayıcısı 3"/>
          <p:cNvCxnSpPr/>
          <p:nvPr/>
        </p:nvCxnSpPr>
        <p:spPr>
          <a:xfrm flipH="1">
            <a:off x="1712640" y="1112550"/>
            <a:ext cx="2160240" cy="87629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" name="Metin kutusu 5"/>
          <p:cNvSpPr txBox="1"/>
          <p:nvPr/>
        </p:nvSpPr>
        <p:spPr>
          <a:xfrm>
            <a:off x="4088904" y="1169984"/>
            <a:ext cx="43658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i="1" dirty="0" err="1" smtClean="0">
                <a:solidFill>
                  <a:srgbClr val="7030A0"/>
                </a:solidFill>
              </a:rPr>
              <a:t>Hydrophilic</a:t>
            </a:r>
            <a:r>
              <a:rPr lang="tr-TR" sz="3200" i="1" dirty="0" smtClean="0">
                <a:solidFill>
                  <a:srgbClr val="7030A0"/>
                </a:solidFill>
              </a:rPr>
              <a:t> </a:t>
            </a:r>
            <a:r>
              <a:rPr lang="tr-TR" sz="3200" i="1" dirty="0" err="1" smtClean="0">
                <a:solidFill>
                  <a:srgbClr val="7030A0"/>
                </a:solidFill>
              </a:rPr>
              <a:t>or</a:t>
            </a:r>
            <a:r>
              <a:rPr lang="tr-TR" sz="3200" i="1" dirty="0" smtClean="0">
                <a:solidFill>
                  <a:srgbClr val="7030A0"/>
                </a:solidFill>
              </a:rPr>
              <a:t> </a:t>
            </a:r>
            <a:r>
              <a:rPr lang="tr-TR" sz="3200" i="1" dirty="0" err="1" smtClean="0">
                <a:solidFill>
                  <a:srgbClr val="7030A0"/>
                </a:solidFill>
              </a:rPr>
              <a:t>lipophylic</a:t>
            </a:r>
            <a:r>
              <a:rPr lang="tr-TR" sz="3200" i="1" dirty="0" smtClean="0">
                <a:solidFill>
                  <a:srgbClr val="7030A0"/>
                </a:solidFill>
              </a:rPr>
              <a:t>?</a:t>
            </a:r>
            <a:endParaRPr lang="en-US" sz="3200" i="1" dirty="0">
              <a:solidFill>
                <a:srgbClr val="7030A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352600" y="1916832"/>
            <a:ext cx="288032" cy="288032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096455" y="1871636"/>
            <a:ext cx="351656" cy="378424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496616" y="3645024"/>
            <a:ext cx="288032" cy="288032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385048" y="3647997"/>
            <a:ext cx="288032" cy="288032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6917F-AE4A-468C-A494-FA10BBEB71B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09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4F86264F-918B-4010-A46C-6478F67478DA}"/>
              </a:ext>
            </a:extLst>
          </p:cNvPr>
          <p:cNvSpPr txBox="1"/>
          <p:nvPr/>
        </p:nvSpPr>
        <p:spPr>
          <a:xfrm>
            <a:off x="704528" y="2564904"/>
            <a:ext cx="87745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dirty="0" err="1"/>
              <a:t>Nicotinic</a:t>
            </a:r>
            <a:r>
              <a:rPr lang="tr-TR" sz="4800" dirty="0"/>
              <a:t> </a:t>
            </a:r>
            <a:r>
              <a:rPr lang="tr-TR" sz="4800" dirty="0" err="1"/>
              <a:t>Agonists</a:t>
            </a:r>
            <a:r>
              <a:rPr lang="tr-TR" sz="4800" dirty="0"/>
              <a:t> </a:t>
            </a:r>
            <a:r>
              <a:rPr lang="tr-TR" sz="4800" dirty="0" err="1"/>
              <a:t>and</a:t>
            </a:r>
            <a:r>
              <a:rPr lang="tr-TR" sz="4800" dirty="0"/>
              <a:t> </a:t>
            </a:r>
            <a:r>
              <a:rPr lang="tr-TR" sz="4800" dirty="0" err="1"/>
              <a:t>Antagonists</a:t>
            </a:r>
            <a:endParaRPr lang="tr-TR" sz="4800" dirty="0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6917F-AE4A-468C-A494-FA10BBEB71BA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2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Resim 2"/>
          <p:cNvPicPr/>
          <p:nvPr/>
        </p:nvPicPr>
        <p:blipFill>
          <a:blip r:embed="rId2"/>
          <a:stretch>
            <a:fillRect/>
          </a:stretch>
        </p:blipFill>
        <p:spPr>
          <a:xfrm>
            <a:off x="-87560" y="8254"/>
            <a:ext cx="9777536" cy="6858000"/>
          </a:xfrm>
          <a:prstGeom prst="rect">
            <a:avLst/>
          </a:prstGeo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8B4F3-0621-484D-8926-91E252BC3F4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17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702038" y="908720"/>
            <a:ext cx="62840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sz="3200" b="1" dirty="0">
                <a:solidFill>
                  <a:srgbClr val="990099"/>
                </a:solidFill>
                <a:latin typeface="Comic Sans MS" pitchFamily="66" charset="0"/>
              </a:rPr>
              <a:t>NICOTINIC ANTAGONISTS</a:t>
            </a:r>
            <a:endParaRPr lang="en-US" sz="3200" b="1" dirty="0">
              <a:solidFill>
                <a:srgbClr val="990099"/>
              </a:solidFill>
              <a:latin typeface="Comic Sans MS" pitchFamily="66" charset="0"/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82410" y="1955279"/>
            <a:ext cx="41456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sz="3200" dirty="0" err="1">
                <a:solidFill>
                  <a:srgbClr val="00CC66"/>
                </a:solidFill>
                <a:latin typeface="Century Gothic" pitchFamily="34" charset="0"/>
              </a:rPr>
              <a:t>Ganglionic</a:t>
            </a:r>
            <a:r>
              <a:rPr lang="tr-TR" sz="3200" dirty="0">
                <a:solidFill>
                  <a:srgbClr val="00CC66"/>
                </a:solidFill>
                <a:latin typeface="Century Gothic" pitchFamily="34" charset="0"/>
              </a:rPr>
              <a:t> </a:t>
            </a:r>
            <a:r>
              <a:rPr lang="tr-TR" sz="3200" dirty="0" err="1">
                <a:solidFill>
                  <a:srgbClr val="00CC66"/>
                </a:solidFill>
                <a:latin typeface="Century Gothic" pitchFamily="34" charset="0"/>
              </a:rPr>
              <a:t>blockers</a:t>
            </a:r>
            <a:endParaRPr lang="en-US" sz="3200" dirty="0">
              <a:solidFill>
                <a:srgbClr val="00CC66"/>
              </a:solidFill>
              <a:latin typeface="Century Gothic" pitchFamily="34" charset="0"/>
            </a:endParaRPr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>
            <a:off x="908413" y="1357585"/>
            <a:ext cx="0" cy="647700"/>
          </a:xfrm>
          <a:prstGeom prst="line">
            <a:avLst/>
          </a:prstGeom>
          <a:noFill/>
          <a:ln w="28575">
            <a:solidFill>
              <a:srgbClr val="00CC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3811014" y="3051845"/>
            <a:ext cx="49584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tr-TR" sz="3200" dirty="0" err="1">
                <a:solidFill>
                  <a:srgbClr val="FF66FF"/>
                </a:solidFill>
                <a:latin typeface="Century Gothic" pitchFamily="34" charset="0"/>
              </a:rPr>
              <a:t>Neuromuscular</a:t>
            </a:r>
            <a:r>
              <a:rPr lang="tr-TR" sz="3200" dirty="0">
                <a:solidFill>
                  <a:srgbClr val="FF66FF"/>
                </a:solidFill>
                <a:latin typeface="Century Gothic" pitchFamily="34" charset="0"/>
              </a:rPr>
              <a:t> </a:t>
            </a:r>
            <a:r>
              <a:rPr lang="tr-TR" sz="3200" dirty="0" err="1">
                <a:solidFill>
                  <a:srgbClr val="FF66FF"/>
                </a:solidFill>
                <a:latin typeface="Century Gothic" pitchFamily="34" charset="0"/>
              </a:rPr>
              <a:t>blockers</a:t>
            </a:r>
            <a:endParaRPr lang="en-US" sz="3200" dirty="0">
              <a:solidFill>
                <a:srgbClr val="FF66FF"/>
              </a:solidFill>
              <a:latin typeface="Century Gothic" pitchFamily="34" charset="0"/>
            </a:endParaRPr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6627294" y="1257573"/>
            <a:ext cx="0" cy="1794272"/>
          </a:xfrm>
          <a:prstGeom prst="line">
            <a:avLst/>
          </a:prstGeom>
          <a:noFill/>
          <a:ln w="28575">
            <a:solidFill>
              <a:srgbClr val="FF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6917F-AE4A-468C-A494-FA10BBEB71BA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85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D7EB3FDF-4978-49D4-931E-9C5F58AED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937"/>
            <a:ext cx="9906000" cy="5572125"/>
          </a:xfrm>
          <a:prstGeom prst="rect">
            <a:avLst/>
          </a:prstGeom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6917F-AE4A-468C-A494-FA10BBEB71BA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6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3F05960-FB17-48DA-B3A7-7D7B4BA23D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1"/>
          <a:stretch/>
        </p:blipFill>
        <p:spPr>
          <a:xfrm>
            <a:off x="344488" y="188640"/>
            <a:ext cx="9144000" cy="6381328"/>
          </a:xfrm>
          <a:prstGeom prst="rect">
            <a:avLst/>
          </a:prstGeom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6917F-AE4A-468C-A494-FA10BBEB71BA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32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6"/>
          <p:cNvSpPr>
            <a:spLocks noChangeArrowheads="1"/>
          </p:cNvSpPr>
          <p:nvPr/>
        </p:nvSpPr>
        <p:spPr bwMode="auto">
          <a:xfrm>
            <a:off x="488504" y="4221088"/>
            <a:ext cx="859437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sz="4400" dirty="0" err="1">
                <a:solidFill>
                  <a:srgbClr val="990099"/>
                </a:solidFill>
                <a:latin typeface="Calibri" panose="020F0502020204030204" pitchFamily="34" charset="0"/>
              </a:rPr>
              <a:t>Non-depolarising</a:t>
            </a:r>
            <a:r>
              <a:rPr lang="tr-TR" sz="4400" dirty="0">
                <a:solidFill>
                  <a:srgbClr val="990099"/>
                </a:solidFill>
                <a:latin typeface="Calibri" panose="020F0502020204030204" pitchFamily="34" charset="0"/>
              </a:rPr>
              <a:t> </a:t>
            </a:r>
            <a:r>
              <a:rPr lang="tr-TR" sz="4400" dirty="0" err="1">
                <a:solidFill>
                  <a:srgbClr val="990099"/>
                </a:solidFill>
                <a:latin typeface="Calibri" panose="020F0502020204030204" pitchFamily="34" charset="0"/>
              </a:rPr>
              <a:t>agents</a:t>
            </a:r>
            <a:r>
              <a:rPr lang="tr-TR" sz="4400" dirty="0">
                <a:solidFill>
                  <a:srgbClr val="990099"/>
                </a:solidFill>
                <a:latin typeface="Calibri" panose="020F0502020204030204" pitchFamily="34" charset="0"/>
              </a:rPr>
              <a:t> (antagonist)</a:t>
            </a:r>
          </a:p>
          <a:p>
            <a:endParaRPr lang="tr-TR" sz="4400" i="1" dirty="0">
              <a:solidFill>
                <a:srgbClr val="FF66FF"/>
              </a:solidFill>
              <a:latin typeface="Calibri" panose="020F0502020204030204" pitchFamily="34" charset="0"/>
            </a:endParaRPr>
          </a:p>
          <a:p>
            <a:r>
              <a:rPr lang="tr-TR" sz="4400" i="1" dirty="0" err="1">
                <a:solidFill>
                  <a:srgbClr val="0070C0"/>
                </a:solidFill>
                <a:latin typeface="Calibri" panose="020F0502020204030204" pitchFamily="34" charset="0"/>
              </a:rPr>
              <a:t>Prototype</a:t>
            </a:r>
            <a:r>
              <a:rPr lang="tr-TR" sz="4400" i="1" dirty="0">
                <a:solidFill>
                  <a:srgbClr val="0070C0"/>
                </a:solidFill>
                <a:latin typeface="Calibri" panose="020F0502020204030204" pitchFamily="34" charset="0"/>
              </a:rPr>
              <a:t>: </a:t>
            </a:r>
            <a:r>
              <a:rPr lang="tr-TR" sz="4400" i="1" dirty="0" err="1">
                <a:solidFill>
                  <a:srgbClr val="FF66FF"/>
                </a:solidFill>
                <a:latin typeface="Calibri" panose="020F0502020204030204" pitchFamily="34" charset="0"/>
              </a:rPr>
              <a:t>tubocuraine</a:t>
            </a:r>
            <a:endParaRPr lang="tr-TR" sz="4400" i="1" dirty="0">
              <a:solidFill>
                <a:srgbClr val="FF66FF"/>
              </a:solidFill>
              <a:latin typeface="Calibri" panose="020F0502020204030204" pitchFamily="34" charset="0"/>
            </a:endParaRPr>
          </a:p>
        </p:txBody>
      </p:sp>
      <p:pic>
        <p:nvPicPr>
          <p:cNvPr id="15365" name="Picture 6" descr="http://2.bp.blogspot.com/-ArPpXXEobI8/Ua0VwWp5waI/AAAAAAAAA7Y/RRNhGlHliaU/s1600/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68" y="1628800"/>
            <a:ext cx="3496820" cy="2106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B2C44163-B79B-45E3-8ECE-8B5E66EA16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072" y="1149359"/>
            <a:ext cx="3901670" cy="2929310"/>
          </a:xfrm>
          <a:prstGeom prst="rect">
            <a:avLst/>
          </a:prstGeom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6894F95E-522A-43C1-8259-B8333E0F4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0528" y="370899"/>
            <a:ext cx="6402715" cy="646331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tr-TR" sz="3600" spc="300" dirty="0" err="1">
                <a:solidFill>
                  <a:srgbClr val="FFFF00"/>
                </a:solidFill>
                <a:latin typeface="Century Gothic" pitchFamily="34" charset="0"/>
              </a:rPr>
              <a:t>Neuromuscular</a:t>
            </a:r>
            <a:r>
              <a:rPr lang="tr-TR" sz="3600" spc="300" dirty="0">
                <a:solidFill>
                  <a:srgbClr val="FFFF00"/>
                </a:solidFill>
                <a:latin typeface="Century Gothic" pitchFamily="34" charset="0"/>
              </a:rPr>
              <a:t> </a:t>
            </a:r>
            <a:r>
              <a:rPr lang="tr-TR" sz="3600" spc="300" dirty="0" err="1">
                <a:solidFill>
                  <a:srgbClr val="FFFF00"/>
                </a:solidFill>
                <a:latin typeface="Century Gothic" pitchFamily="34" charset="0"/>
              </a:rPr>
              <a:t>blockers</a:t>
            </a:r>
            <a:endParaRPr lang="en-US" sz="3600" spc="300" dirty="0">
              <a:solidFill>
                <a:srgbClr val="FFFF00"/>
              </a:solidFill>
              <a:latin typeface="Century Gothic" pitchFamily="34" charset="0"/>
            </a:endParaRP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2BBED8-B474-46D0-97FF-431C51BF98CB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2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B2014F47-6662-4B6D-89F5-E81634E27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04" y="836712"/>
            <a:ext cx="2381250" cy="238125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7FB8D1CE-8C29-418A-BC34-2A83ACD441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" t="7288" r="8036" b="13813"/>
          <a:stretch/>
        </p:blipFill>
        <p:spPr>
          <a:xfrm>
            <a:off x="4160912" y="332655"/>
            <a:ext cx="5256584" cy="3600401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93403E21-F3AC-49A6-8813-9CF364E1B589}"/>
              </a:ext>
            </a:extLst>
          </p:cNvPr>
          <p:cNvSpPr txBox="1"/>
          <p:nvPr/>
        </p:nvSpPr>
        <p:spPr>
          <a:xfrm>
            <a:off x="272480" y="3954983"/>
            <a:ext cx="8770863" cy="2062103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3200" dirty="0" err="1">
                <a:solidFill>
                  <a:schemeClr val="bg1"/>
                </a:solidFill>
              </a:rPr>
              <a:t>Parenteral</a:t>
            </a:r>
            <a:r>
              <a:rPr lang="tr-TR" sz="3200" dirty="0">
                <a:solidFill>
                  <a:schemeClr val="bg1"/>
                </a:solidFill>
              </a:rPr>
              <a:t>- </a:t>
            </a:r>
            <a:r>
              <a:rPr lang="tr-TR" sz="3200" dirty="0" err="1">
                <a:solidFill>
                  <a:srgbClr val="FFFF00"/>
                </a:solidFill>
              </a:rPr>
              <a:t>no</a:t>
            </a:r>
            <a:r>
              <a:rPr lang="tr-TR" sz="3200" dirty="0">
                <a:solidFill>
                  <a:srgbClr val="FFFF00"/>
                </a:solidFill>
              </a:rPr>
              <a:t> CNS </a:t>
            </a:r>
            <a:r>
              <a:rPr lang="tr-TR" sz="3200" dirty="0" err="1">
                <a:solidFill>
                  <a:srgbClr val="FFFF00"/>
                </a:solidFill>
              </a:rPr>
              <a:t>entry</a:t>
            </a:r>
            <a:endParaRPr lang="tr-TR" sz="32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3200" dirty="0" err="1">
                <a:solidFill>
                  <a:schemeClr val="bg1"/>
                </a:solidFill>
              </a:rPr>
              <a:t>For</a:t>
            </a:r>
            <a:r>
              <a:rPr lang="tr-TR" sz="3200" dirty="0">
                <a:solidFill>
                  <a:schemeClr val="bg1"/>
                </a:solidFill>
              </a:rPr>
              <a:t> </a:t>
            </a:r>
            <a:r>
              <a:rPr lang="tr-TR" sz="3200" dirty="0" err="1">
                <a:solidFill>
                  <a:schemeClr val="bg1"/>
                </a:solidFill>
              </a:rPr>
              <a:t>muscle</a:t>
            </a:r>
            <a:r>
              <a:rPr lang="tr-TR" sz="3200" dirty="0">
                <a:solidFill>
                  <a:schemeClr val="bg1"/>
                </a:solidFill>
              </a:rPr>
              <a:t> </a:t>
            </a:r>
            <a:r>
              <a:rPr lang="tr-TR" sz="3200" dirty="0" err="1">
                <a:solidFill>
                  <a:schemeClr val="bg1"/>
                </a:solidFill>
              </a:rPr>
              <a:t>relaxation</a:t>
            </a:r>
            <a:r>
              <a:rPr lang="tr-TR" sz="3200" dirty="0">
                <a:solidFill>
                  <a:schemeClr val="bg1"/>
                </a:solidFill>
              </a:rPr>
              <a:t> </a:t>
            </a:r>
            <a:r>
              <a:rPr lang="tr-TR" sz="3200" dirty="0" err="1">
                <a:solidFill>
                  <a:schemeClr val="bg1"/>
                </a:solidFill>
              </a:rPr>
              <a:t>during</a:t>
            </a:r>
            <a:r>
              <a:rPr lang="tr-TR" sz="3200" dirty="0">
                <a:solidFill>
                  <a:schemeClr val="bg1"/>
                </a:solidFill>
              </a:rPr>
              <a:t> </a:t>
            </a:r>
            <a:r>
              <a:rPr lang="tr-TR" sz="3200" dirty="0" err="1">
                <a:solidFill>
                  <a:schemeClr val="bg1"/>
                </a:solidFill>
              </a:rPr>
              <a:t>surgery</a:t>
            </a:r>
            <a:r>
              <a:rPr lang="tr-TR" sz="3200" dirty="0">
                <a:solidFill>
                  <a:schemeClr val="bg1"/>
                </a:solidFill>
              </a:rPr>
              <a:t>, </a:t>
            </a:r>
          </a:p>
          <a:p>
            <a:r>
              <a:rPr lang="tr-TR" sz="3200" dirty="0" err="1">
                <a:solidFill>
                  <a:schemeClr val="bg1"/>
                </a:solidFill>
              </a:rPr>
              <a:t>endotracheal</a:t>
            </a:r>
            <a:r>
              <a:rPr lang="tr-TR" sz="3200" dirty="0">
                <a:solidFill>
                  <a:schemeClr val="bg1"/>
                </a:solidFill>
              </a:rPr>
              <a:t> </a:t>
            </a:r>
            <a:r>
              <a:rPr lang="tr-TR" sz="3200" dirty="0" err="1">
                <a:solidFill>
                  <a:schemeClr val="bg1"/>
                </a:solidFill>
              </a:rPr>
              <a:t>intubation</a:t>
            </a:r>
            <a:r>
              <a:rPr lang="tr-TR" sz="3200" dirty="0">
                <a:solidFill>
                  <a:schemeClr val="bg1"/>
                </a:solidFill>
              </a:rPr>
              <a:t>, </a:t>
            </a:r>
            <a:r>
              <a:rPr lang="tr-TR" sz="3200" dirty="0" err="1">
                <a:solidFill>
                  <a:schemeClr val="bg1"/>
                </a:solidFill>
              </a:rPr>
              <a:t>electroconvulsive</a:t>
            </a:r>
            <a:r>
              <a:rPr lang="tr-TR" sz="3200" dirty="0">
                <a:solidFill>
                  <a:schemeClr val="bg1"/>
                </a:solidFill>
              </a:rPr>
              <a:t> </a:t>
            </a:r>
            <a:r>
              <a:rPr lang="tr-TR" sz="3200" dirty="0" err="1">
                <a:solidFill>
                  <a:schemeClr val="bg1"/>
                </a:solidFill>
              </a:rPr>
              <a:t>therapy</a:t>
            </a:r>
            <a:r>
              <a:rPr lang="tr-TR" sz="3200" dirty="0">
                <a:solidFill>
                  <a:schemeClr val="bg1"/>
                </a:solidFill>
              </a:rPr>
              <a:t>,</a:t>
            </a:r>
          </a:p>
          <a:p>
            <a:r>
              <a:rPr lang="tr-TR" sz="3200" dirty="0" err="1">
                <a:solidFill>
                  <a:schemeClr val="bg1"/>
                </a:solidFill>
              </a:rPr>
              <a:t>mechanical</a:t>
            </a:r>
            <a:r>
              <a:rPr lang="tr-TR" sz="3200" dirty="0">
                <a:solidFill>
                  <a:schemeClr val="bg1"/>
                </a:solidFill>
              </a:rPr>
              <a:t> </a:t>
            </a:r>
            <a:r>
              <a:rPr lang="tr-TR" sz="3200" dirty="0" err="1">
                <a:solidFill>
                  <a:schemeClr val="bg1"/>
                </a:solidFill>
              </a:rPr>
              <a:t>ventilation</a:t>
            </a:r>
            <a:endParaRPr lang="tr-TR" sz="3200" dirty="0">
              <a:solidFill>
                <a:schemeClr val="bg1"/>
              </a:solidFill>
            </a:endParaRPr>
          </a:p>
        </p:txBody>
      </p:sp>
      <p:pic>
        <p:nvPicPr>
          <p:cNvPr id="10" name="Picture 2" descr="http://www.clinicalpharmacology.com/apps/images/photo_us_h/039/atra050a.jpg">
            <a:extLst>
              <a:ext uri="{FF2B5EF4-FFF2-40B4-BE49-F238E27FC236}">
                <a16:creationId xmlns:a16="http://schemas.microsoft.com/office/drawing/2014/main" id="{7BD876C3-ABC4-48DA-9B73-7D6BE800A5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9" r="28711" b="6455"/>
          <a:stretch/>
        </p:blipFill>
        <p:spPr bwMode="auto">
          <a:xfrm>
            <a:off x="7617296" y="1484784"/>
            <a:ext cx="1584176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2BBED8-B474-46D0-97FF-431C51BF98CB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03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365BF34E-9121-45EA-A532-CE514952963C}"/>
              </a:ext>
            </a:extLst>
          </p:cNvPr>
          <p:cNvSpPr txBox="1"/>
          <p:nvPr/>
        </p:nvSpPr>
        <p:spPr>
          <a:xfrm>
            <a:off x="272480" y="1700808"/>
            <a:ext cx="8881214" cy="4154984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tr-TR" sz="4400" dirty="0">
                <a:solidFill>
                  <a:srgbClr val="FFFF00"/>
                </a:solidFill>
              </a:rPr>
              <a:t>Q1. </a:t>
            </a:r>
            <a:r>
              <a:rPr lang="tr-TR" sz="4400" dirty="0" err="1">
                <a:solidFill>
                  <a:schemeClr val="bg1"/>
                </a:solidFill>
              </a:rPr>
              <a:t>Drug</a:t>
            </a:r>
            <a:r>
              <a:rPr lang="tr-TR" sz="4400" dirty="0">
                <a:solidFill>
                  <a:schemeClr val="bg1"/>
                </a:solidFill>
              </a:rPr>
              <a:t> </a:t>
            </a:r>
            <a:r>
              <a:rPr lang="tr-TR" sz="4400" dirty="0" err="1">
                <a:solidFill>
                  <a:schemeClr val="bg1"/>
                </a:solidFill>
              </a:rPr>
              <a:t>interactions</a:t>
            </a:r>
            <a:r>
              <a:rPr lang="tr-TR" sz="4400" dirty="0">
                <a:solidFill>
                  <a:schemeClr val="bg1"/>
                </a:solidFill>
              </a:rPr>
              <a:t> of </a:t>
            </a:r>
            <a:r>
              <a:rPr lang="tr-TR" sz="4400" dirty="0" err="1">
                <a:solidFill>
                  <a:schemeClr val="bg1"/>
                </a:solidFill>
              </a:rPr>
              <a:t>curar-like</a:t>
            </a:r>
            <a:r>
              <a:rPr lang="tr-TR" sz="4400" dirty="0">
                <a:solidFill>
                  <a:schemeClr val="bg1"/>
                </a:solidFill>
              </a:rPr>
              <a:t> N</a:t>
            </a:r>
            <a:r>
              <a:rPr lang="tr-TR" sz="4400" baseline="-25000" dirty="0">
                <a:solidFill>
                  <a:schemeClr val="bg1"/>
                </a:solidFill>
              </a:rPr>
              <a:t>M</a:t>
            </a:r>
            <a:r>
              <a:rPr lang="tr-TR" sz="4400" dirty="0">
                <a:solidFill>
                  <a:schemeClr val="bg1"/>
                </a:solidFill>
              </a:rPr>
              <a:t> </a:t>
            </a:r>
          </a:p>
          <a:p>
            <a:r>
              <a:rPr lang="tr-TR" sz="4400" dirty="0" err="1">
                <a:solidFill>
                  <a:schemeClr val="bg1"/>
                </a:solidFill>
              </a:rPr>
              <a:t>blockers</a:t>
            </a:r>
            <a:r>
              <a:rPr lang="tr-TR" sz="4400" dirty="0">
                <a:solidFill>
                  <a:schemeClr val="bg1"/>
                </a:solidFill>
              </a:rPr>
              <a:t> ?</a:t>
            </a:r>
          </a:p>
          <a:p>
            <a:r>
              <a:rPr lang="tr-TR" sz="4400" dirty="0">
                <a:solidFill>
                  <a:srgbClr val="FFFF00"/>
                </a:solidFill>
              </a:rPr>
              <a:t>Q2. </a:t>
            </a:r>
            <a:r>
              <a:rPr lang="tr-TR" sz="4400" dirty="0" err="1">
                <a:solidFill>
                  <a:schemeClr val="bg1"/>
                </a:solidFill>
              </a:rPr>
              <a:t>Adverse</a:t>
            </a:r>
            <a:r>
              <a:rPr lang="tr-TR" sz="4400" dirty="0">
                <a:solidFill>
                  <a:schemeClr val="bg1"/>
                </a:solidFill>
              </a:rPr>
              <a:t> </a:t>
            </a:r>
            <a:r>
              <a:rPr lang="tr-TR" sz="4400" dirty="0" err="1">
                <a:solidFill>
                  <a:schemeClr val="bg1"/>
                </a:solidFill>
              </a:rPr>
              <a:t>effects</a:t>
            </a:r>
            <a:r>
              <a:rPr lang="tr-TR" sz="4400" dirty="0">
                <a:solidFill>
                  <a:schemeClr val="bg1"/>
                </a:solidFill>
              </a:rPr>
              <a:t> of </a:t>
            </a:r>
            <a:r>
              <a:rPr lang="tr-TR" sz="4400" dirty="0" err="1">
                <a:solidFill>
                  <a:schemeClr val="bg1"/>
                </a:solidFill>
              </a:rPr>
              <a:t>curar-like</a:t>
            </a:r>
            <a:r>
              <a:rPr lang="tr-TR" sz="4400" dirty="0">
                <a:solidFill>
                  <a:schemeClr val="bg1"/>
                </a:solidFill>
              </a:rPr>
              <a:t> N</a:t>
            </a:r>
            <a:r>
              <a:rPr lang="tr-TR" sz="4400" baseline="-25000" dirty="0">
                <a:solidFill>
                  <a:schemeClr val="bg1"/>
                </a:solidFill>
              </a:rPr>
              <a:t>M</a:t>
            </a:r>
            <a:r>
              <a:rPr lang="tr-TR" sz="4400" dirty="0">
                <a:solidFill>
                  <a:schemeClr val="bg1"/>
                </a:solidFill>
              </a:rPr>
              <a:t> </a:t>
            </a:r>
          </a:p>
          <a:p>
            <a:r>
              <a:rPr lang="tr-TR" sz="4400" dirty="0" err="1">
                <a:solidFill>
                  <a:schemeClr val="bg1"/>
                </a:solidFill>
              </a:rPr>
              <a:t>blockers</a:t>
            </a:r>
            <a:r>
              <a:rPr lang="tr-TR" sz="4400" dirty="0">
                <a:solidFill>
                  <a:schemeClr val="bg1"/>
                </a:solidFill>
              </a:rPr>
              <a:t> ?</a:t>
            </a:r>
          </a:p>
          <a:p>
            <a:r>
              <a:rPr lang="tr-TR" sz="4400" dirty="0">
                <a:solidFill>
                  <a:srgbClr val="FFFF00"/>
                </a:solidFill>
              </a:rPr>
              <a:t>Q3. </a:t>
            </a:r>
            <a:r>
              <a:rPr lang="tr-TR" sz="4400" dirty="0">
                <a:solidFill>
                  <a:schemeClr val="bg1"/>
                </a:solidFill>
              </a:rPr>
              <a:t>N</a:t>
            </a:r>
            <a:r>
              <a:rPr lang="tr-TR" sz="4400" baseline="-25000" dirty="0">
                <a:solidFill>
                  <a:schemeClr val="bg1"/>
                </a:solidFill>
              </a:rPr>
              <a:t>M</a:t>
            </a:r>
            <a:r>
              <a:rPr lang="tr-TR" sz="4400" dirty="0">
                <a:solidFill>
                  <a:schemeClr val="bg1"/>
                </a:solidFill>
              </a:rPr>
              <a:t> </a:t>
            </a:r>
            <a:r>
              <a:rPr lang="tr-TR" sz="4400" dirty="0" err="1">
                <a:solidFill>
                  <a:schemeClr val="bg1"/>
                </a:solidFill>
              </a:rPr>
              <a:t>blocker</a:t>
            </a:r>
            <a:r>
              <a:rPr lang="tr-TR" sz="4400" dirty="0">
                <a:solidFill>
                  <a:schemeClr val="bg1"/>
                </a:solidFill>
              </a:rPr>
              <a:t> </a:t>
            </a:r>
            <a:r>
              <a:rPr lang="tr-TR" sz="4400" dirty="0" err="1">
                <a:solidFill>
                  <a:schemeClr val="bg1"/>
                </a:solidFill>
              </a:rPr>
              <a:t>with</a:t>
            </a:r>
            <a:r>
              <a:rPr lang="tr-TR" sz="4400" dirty="0">
                <a:solidFill>
                  <a:schemeClr val="bg1"/>
                </a:solidFill>
              </a:rPr>
              <a:t> </a:t>
            </a:r>
            <a:r>
              <a:rPr lang="tr-TR" sz="4400" dirty="0" err="1">
                <a:solidFill>
                  <a:schemeClr val="bg1"/>
                </a:solidFill>
              </a:rPr>
              <a:t>the</a:t>
            </a:r>
            <a:r>
              <a:rPr lang="tr-TR" sz="4400" dirty="0">
                <a:solidFill>
                  <a:schemeClr val="bg1"/>
                </a:solidFill>
              </a:rPr>
              <a:t> </a:t>
            </a:r>
            <a:r>
              <a:rPr lang="tr-TR" sz="4400" dirty="0" err="1">
                <a:solidFill>
                  <a:schemeClr val="bg1"/>
                </a:solidFill>
              </a:rPr>
              <a:t>shortest</a:t>
            </a:r>
            <a:r>
              <a:rPr lang="tr-TR" sz="4400" dirty="0">
                <a:solidFill>
                  <a:schemeClr val="bg1"/>
                </a:solidFill>
              </a:rPr>
              <a:t> </a:t>
            </a:r>
          </a:p>
          <a:p>
            <a:r>
              <a:rPr lang="tr-TR" sz="4400" dirty="0" err="1">
                <a:solidFill>
                  <a:schemeClr val="bg1"/>
                </a:solidFill>
              </a:rPr>
              <a:t>duration</a:t>
            </a:r>
            <a:r>
              <a:rPr lang="tr-TR" sz="4400" dirty="0">
                <a:solidFill>
                  <a:schemeClr val="bg1"/>
                </a:solidFill>
              </a:rPr>
              <a:t> of </a:t>
            </a:r>
            <a:r>
              <a:rPr lang="tr-TR" sz="4400" dirty="0" err="1">
                <a:solidFill>
                  <a:schemeClr val="bg1"/>
                </a:solidFill>
              </a:rPr>
              <a:t>action</a:t>
            </a:r>
            <a:r>
              <a:rPr lang="tr-TR" sz="44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839632E-98D1-42D9-AA25-F33B1ACD8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736" y="332656"/>
            <a:ext cx="4800600" cy="952500"/>
          </a:xfrm>
          <a:prstGeom prst="rect">
            <a:avLst/>
          </a:prstGeom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6917F-AE4A-468C-A494-FA10BBEB71BA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35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093766FB-E64E-4BBD-80BC-4E88434D5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512" y="260648"/>
            <a:ext cx="859437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sz="4400" dirty="0" err="1">
                <a:solidFill>
                  <a:srgbClr val="990099"/>
                </a:solidFill>
                <a:latin typeface="Calibri" panose="020F0502020204030204" pitchFamily="34" charset="0"/>
              </a:rPr>
              <a:t>Depolarising</a:t>
            </a:r>
            <a:r>
              <a:rPr lang="tr-TR" sz="4400" dirty="0">
                <a:solidFill>
                  <a:srgbClr val="990099"/>
                </a:solidFill>
                <a:latin typeface="Calibri" panose="020F0502020204030204" pitchFamily="34" charset="0"/>
              </a:rPr>
              <a:t> </a:t>
            </a:r>
            <a:r>
              <a:rPr lang="tr-TR" sz="4400" dirty="0" err="1">
                <a:solidFill>
                  <a:srgbClr val="990099"/>
                </a:solidFill>
                <a:latin typeface="Calibri" panose="020F0502020204030204" pitchFamily="34" charset="0"/>
              </a:rPr>
              <a:t>agent</a:t>
            </a:r>
            <a:r>
              <a:rPr lang="tr-TR" sz="4400" dirty="0">
                <a:solidFill>
                  <a:srgbClr val="990099"/>
                </a:solidFill>
                <a:latin typeface="Calibri" panose="020F0502020204030204" pitchFamily="34" charset="0"/>
              </a:rPr>
              <a:t>: </a:t>
            </a:r>
            <a:r>
              <a:rPr lang="tr-TR" sz="4400" dirty="0" err="1">
                <a:solidFill>
                  <a:srgbClr val="FF00FF"/>
                </a:solidFill>
                <a:latin typeface="Calibri" panose="020F0502020204030204" pitchFamily="34" charset="0"/>
              </a:rPr>
              <a:t>Succinylcholine</a:t>
            </a:r>
            <a:endParaRPr lang="tr-TR" sz="4400" i="1" dirty="0">
              <a:solidFill>
                <a:srgbClr val="FF00FF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0C294781-39CD-4B94-B795-E57AD39C5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7176" y="3825911"/>
            <a:ext cx="2742605" cy="3051631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4FADC8B3-7AFE-47C0-A8BF-4550F21BF2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00"/>
          <a:stretch/>
        </p:blipFill>
        <p:spPr>
          <a:xfrm>
            <a:off x="5803336" y="1208824"/>
            <a:ext cx="3855697" cy="2996952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C798F31C-EE9E-49B4-8ECD-FB50B22284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96" y="1022780"/>
            <a:ext cx="5143500" cy="5248275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0DEAEA4A-AED7-4D0C-8016-E5E8CBE90095}"/>
              </a:ext>
            </a:extLst>
          </p:cNvPr>
          <p:cNvSpPr txBox="1"/>
          <p:nvPr/>
        </p:nvSpPr>
        <p:spPr>
          <a:xfrm>
            <a:off x="3368824" y="6265124"/>
            <a:ext cx="42630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 err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Paralysis</a:t>
            </a:r>
            <a:r>
              <a:rPr lang="tr-TR" sz="32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tr-TR" sz="320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1’, </a:t>
            </a:r>
            <a:r>
              <a:rPr lang="tr-TR" sz="3200" dirty="0" err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lasts</a:t>
            </a:r>
            <a:r>
              <a:rPr lang="tr-TR" sz="32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4-10’</a:t>
            </a: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2BBED8-B474-46D0-97FF-431C51BF98CB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92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2BBED8-B474-46D0-97FF-431C51BF98CB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grpSp>
        <p:nvGrpSpPr>
          <p:cNvPr id="6" name="Grup 5"/>
          <p:cNvGrpSpPr/>
          <p:nvPr/>
        </p:nvGrpSpPr>
        <p:grpSpPr>
          <a:xfrm>
            <a:off x="992560" y="332656"/>
            <a:ext cx="7831387" cy="5879679"/>
            <a:chOff x="992560" y="332656"/>
            <a:chExt cx="7831387" cy="5879679"/>
          </a:xfrm>
        </p:grpSpPr>
        <p:pic>
          <p:nvPicPr>
            <p:cNvPr id="2050" name="Picture 2" descr="depolarizing neuromuscular blockade ile ilgili görsel sonucu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560" y="332656"/>
              <a:ext cx="7831387" cy="5879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Dikdörtgen 4"/>
            <p:cNvSpPr/>
            <p:nvPr/>
          </p:nvSpPr>
          <p:spPr>
            <a:xfrm>
              <a:off x="2072680" y="2132856"/>
              <a:ext cx="3240360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Dikdörtgen 6"/>
            <p:cNvSpPr/>
            <p:nvPr/>
          </p:nvSpPr>
          <p:spPr>
            <a:xfrm>
              <a:off x="4808984" y="1772816"/>
              <a:ext cx="3240360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7135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7B9F088E-5065-4D85-A22E-97391400E5FF}"/>
              </a:ext>
            </a:extLst>
          </p:cNvPr>
          <p:cNvSpPr txBox="1"/>
          <p:nvPr/>
        </p:nvSpPr>
        <p:spPr>
          <a:xfrm>
            <a:off x="200472" y="188640"/>
            <a:ext cx="2706895" cy="646331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tr-TR" sz="3600" dirty="0" err="1">
                <a:solidFill>
                  <a:schemeClr val="bg1"/>
                </a:solidFill>
              </a:rPr>
              <a:t>Acetylcholine</a:t>
            </a:r>
            <a:endParaRPr lang="tr-TR" sz="3600" dirty="0">
              <a:solidFill>
                <a:schemeClr val="bg1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0C34C391-E391-4C94-B19C-AB70FED62535}"/>
              </a:ext>
            </a:extLst>
          </p:cNvPr>
          <p:cNvSpPr txBox="1"/>
          <p:nvPr/>
        </p:nvSpPr>
        <p:spPr>
          <a:xfrm>
            <a:off x="0" y="870957"/>
            <a:ext cx="10065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3600" dirty="0" err="1"/>
              <a:t>limited</a:t>
            </a:r>
            <a:r>
              <a:rPr lang="tr-TR" sz="3600" dirty="0"/>
              <a:t> </a:t>
            </a:r>
            <a:r>
              <a:rPr lang="tr-TR" sz="3600" dirty="0" err="1"/>
              <a:t>for</a:t>
            </a:r>
            <a:r>
              <a:rPr lang="tr-TR" sz="3600" dirty="0"/>
              <a:t> </a:t>
            </a:r>
            <a:r>
              <a:rPr lang="tr-TR" sz="3600" dirty="0" err="1"/>
              <a:t>eye</a:t>
            </a:r>
            <a:r>
              <a:rPr lang="tr-TR" sz="3600" dirty="0"/>
              <a:t> </a:t>
            </a:r>
            <a:r>
              <a:rPr lang="tr-TR" sz="3600" dirty="0" err="1"/>
              <a:t>applications</a:t>
            </a:r>
            <a:r>
              <a:rPr lang="tr-TR" sz="3600" dirty="0"/>
              <a:t> </a:t>
            </a:r>
            <a:r>
              <a:rPr lang="tr-TR" sz="3600" dirty="0" err="1"/>
              <a:t>to</a:t>
            </a:r>
            <a:r>
              <a:rPr lang="tr-TR" sz="3600" dirty="0"/>
              <a:t> </a:t>
            </a:r>
            <a:r>
              <a:rPr lang="tr-TR" sz="3600" dirty="0" err="1"/>
              <a:t>produce</a:t>
            </a:r>
            <a:r>
              <a:rPr lang="tr-TR" sz="3600" dirty="0"/>
              <a:t> </a:t>
            </a:r>
            <a:r>
              <a:rPr lang="tr-TR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rapid</a:t>
            </a:r>
            <a:r>
              <a:rPr lang="tr-TR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3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miosis</a:t>
            </a:r>
            <a:r>
              <a:rPr lang="tr-TR" sz="3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3600" dirty="0" err="1" smtClean="0"/>
              <a:t>for</a:t>
            </a:r>
            <a:r>
              <a:rPr lang="tr-TR" sz="3600" dirty="0" smtClean="0"/>
              <a:t> </a:t>
            </a:r>
            <a:r>
              <a:rPr lang="tr-TR" sz="3600" dirty="0"/>
              <a:t>lens </a:t>
            </a:r>
            <a:r>
              <a:rPr lang="tr-TR" sz="3600" dirty="0" err="1"/>
              <a:t>delivery</a:t>
            </a:r>
            <a:r>
              <a:rPr lang="tr-TR" sz="3600" dirty="0"/>
              <a:t> </a:t>
            </a:r>
            <a:r>
              <a:rPr lang="tr-TR" sz="3600" dirty="0" err="1"/>
              <a:t>after</a:t>
            </a:r>
            <a:r>
              <a:rPr lang="tr-TR" sz="3600" dirty="0"/>
              <a:t> </a:t>
            </a:r>
            <a:r>
              <a:rPr lang="tr-TR" sz="3600" dirty="0" err="1"/>
              <a:t>cataract</a:t>
            </a:r>
            <a:r>
              <a:rPr lang="tr-TR" sz="3600" dirty="0"/>
              <a:t> </a:t>
            </a:r>
            <a:r>
              <a:rPr lang="tr-TR" sz="3600" dirty="0" err="1"/>
              <a:t>surgery</a:t>
            </a:r>
            <a:endParaRPr lang="tr-TR" sz="3600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72F7340-EBE3-4409-ADF1-912464918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848" y="2071286"/>
            <a:ext cx="6096000" cy="41529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A9AC4C52-4D1E-4E0E-8A88-519BB1F1F5E4}"/>
              </a:ext>
            </a:extLst>
          </p:cNvPr>
          <p:cNvSpPr txBox="1"/>
          <p:nvPr/>
        </p:nvSpPr>
        <p:spPr>
          <a:xfrm>
            <a:off x="7617118" y="2204864"/>
            <a:ext cx="2088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i="1" dirty="0" smtClean="0">
                <a:solidFill>
                  <a:srgbClr val="FF0000"/>
                </a:solidFill>
              </a:rPr>
              <a:t>No </a:t>
            </a:r>
            <a:r>
              <a:rPr lang="tr-TR" i="1" dirty="0" err="1" smtClean="0">
                <a:solidFill>
                  <a:srgbClr val="FF0000"/>
                </a:solidFill>
              </a:rPr>
              <a:t>longer</a:t>
            </a:r>
            <a:r>
              <a:rPr lang="tr-TR" i="1" dirty="0" smtClean="0">
                <a:solidFill>
                  <a:srgbClr val="FF0000"/>
                </a:solidFill>
              </a:rPr>
              <a:t> </a:t>
            </a:r>
            <a:r>
              <a:rPr lang="tr-TR" i="1" dirty="0" err="1" smtClean="0">
                <a:solidFill>
                  <a:srgbClr val="FF0000"/>
                </a:solidFill>
              </a:rPr>
              <a:t>imported</a:t>
            </a:r>
            <a:endParaRPr lang="tr-TR" i="1" dirty="0">
              <a:solidFill>
                <a:srgbClr val="FF0000"/>
              </a:solidFill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D79B8DCF-BC33-48DD-8080-19B514B2EFF9}"/>
              </a:ext>
            </a:extLst>
          </p:cNvPr>
          <p:cNvSpPr txBox="1"/>
          <p:nvPr/>
        </p:nvSpPr>
        <p:spPr>
          <a:xfrm>
            <a:off x="150298" y="5445224"/>
            <a:ext cx="8450968" cy="58477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tr-TR" sz="3200" dirty="0">
                <a:solidFill>
                  <a:srgbClr val="FFFF00"/>
                </a:solidFill>
              </a:rPr>
              <a:t>Q. </a:t>
            </a:r>
            <a:r>
              <a:rPr lang="tr-TR" sz="3200" dirty="0" err="1">
                <a:solidFill>
                  <a:schemeClr val="bg1"/>
                </a:solidFill>
              </a:rPr>
              <a:t>What</a:t>
            </a:r>
            <a:r>
              <a:rPr lang="tr-TR" sz="3200" dirty="0">
                <a:solidFill>
                  <a:schemeClr val="bg1"/>
                </a:solidFill>
              </a:rPr>
              <a:t> </a:t>
            </a:r>
            <a:r>
              <a:rPr lang="tr-TR" sz="3200" dirty="0" err="1">
                <a:solidFill>
                  <a:schemeClr val="bg1"/>
                </a:solidFill>
              </a:rPr>
              <a:t>adverse</a:t>
            </a:r>
            <a:r>
              <a:rPr lang="tr-TR" sz="3200" dirty="0">
                <a:solidFill>
                  <a:schemeClr val="bg1"/>
                </a:solidFill>
              </a:rPr>
              <a:t> </a:t>
            </a:r>
            <a:r>
              <a:rPr lang="tr-TR" sz="3200" dirty="0" err="1">
                <a:solidFill>
                  <a:schemeClr val="bg1"/>
                </a:solidFill>
              </a:rPr>
              <a:t>effects</a:t>
            </a:r>
            <a:r>
              <a:rPr lang="tr-TR" sz="3200" dirty="0">
                <a:solidFill>
                  <a:schemeClr val="bg1"/>
                </a:solidFill>
              </a:rPr>
              <a:t> do </a:t>
            </a:r>
            <a:r>
              <a:rPr lang="tr-TR" sz="3200" dirty="0" err="1">
                <a:solidFill>
                  <a:schemeClr val="bg1"/>
                </a:solidFill>
              </a:rPr>
              <a:t>you</a:t>
            </a:r>
            <a:r>
              <a:rPr lang="tr-TR" sz="3200" dirty="0">
                <a:solidFill>
                  <a:schemeClr val="bg1"/>
                </a:solidFill>
              </a:rPr>
              <a:t> </a:t>
            </a:r>
            <a:r>
              <a:rPr lang="tr-TR" sz="3200" dirty="0" err="1">
                <a:solidFill>
                  <a:schemeClr val="bg1"/>
                </a:solidFill>
              </a:rPr>
              <a:t>expect</a:t>
            </a:r>
            <a:r>
              <a:rPr lang="tr-TR" sz="3200" dirty="0">
                <a:solidFill>
                  <a:schemeClr val="bg1"/>
                </a:solidFill>
              </a:rPr>
              <a:t> </a:t>
            </a:r>
            <a:r>
              <a:rPr lang="tr-TR" sz="3200" dirty="0" err="1">
                <a:solidFill>
                  <a:schemeClr val="bg1"/>
                </a:solidFill>
              </a:rPr>
              <a:t>from</a:t>
            </a:r>
            <a:r>
              <a:rPr lang="tr-TR" sz="3200" dirty="0">
                <a:solidFill>
                  <a:schemeClr val="bg1"/>
                </a:solidFill>
              </a:rPr>
              <a:t> </a:t>
            </a:r>
            <a:r>
              <a:rPr lang="tr-TR" sz="3200" dirty="0" err="1" smtClean="0">
                <a:solidFill>
                  <a:schemeClr val="bg1"/>
                </a:solidFill>
              </a:rPr>
              <a:t>ACh</a:t>
            </a:r>
            <a:r>
              <a:rPr lang="tr-TR" sz="3200" dirty="0" smtClean="0">
                <a:solidFill>
                  <a:schemeClr val="bg1"/>
                </a:solidFill>
              </a:rPr>
              <a:t>?</a:t>
            </a:r>
            <a:endParaRPr lang="tr-TR" sz="3200" dirty="0">
              <a:solidFill>
                <a:schemeClr val="bg1"/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6917F-AE4A-468C-A494-FA10BBEB71B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48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365BF34E-9121-45EA-A532-CE514952963C}"/>
              </a:ext>
            </a:extLst>
          </p:cNvPr>
          <p:cNvSpPr txBox="1"/>
          <p:nvPr/>
        </p:nvSpPr>
        <p:spPr>
          <a:xfrm>
            <a:off x="776536" y="1844824"/>
            <a:ext cx="8956939" cy="378565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4400" dirty="0">
                <a:solidFill>
                  <a:srgbClr val="FFFF00"/>
                </a:solidFill>
              </a:rPr>
              <a:t>Q1. </a:t>
            </a:r>
            <a:r>
              <a:rPr lang="tr-TR" sz="4400" dirty="0" err="1">
                <a:solidFill>
                  <a:schemeClr val="bg1"/>
                </a:solidFill>
              </a:rPr>
              <a:t>What</a:t>
            </a:r>
            <a:r>
              <a:rPr lang="tr-TR" sz="4400" dirty="0">
                <a:solidFill>
                  <a:schemeClr val="bg1"/>
                </a:solidFill>
              </a:rPr>
              <a:t> is </a:t>
            </a:r>
            <a:r>
              <a:rPr lang="tr-TR" sz="4400" dirty="0" err="1">
                <a:solidFill>
                  <a:schemeClr val="bg1"/>
                </a:solidFill>
              </a:rPr>
              <a:t>pseudocholinesterase</a:t>
            </a:r>
            <a:r>
              <a:rPr lang="tr-TR" sz="4400" dirty="0">
                <a:solidFill>
                  <a:schemeClr val="bg1"/>
                </a:solidFill>
              </a:rPr>
              <a:t>?</a:t>
            </a:r>
          </a:p>
          <a:p>
            <a:pPr>
              <a:spcAft>
                <a:spcPts val="600"/>
              </a:spcAft>
            </a:pPr>
            <a:r>
              <a:rPr lang="tr-TR" sz="4400" dirty="0">
                <a:solidFill>
                  <a:srgbClr val="FFFF00"/>
                </a:solidFill>
              </a:rPr>
              <a:t>Q2. </a:t>
            </a:r>
            <a:r>
              <a:rPr lang="tr-TR" sz="4400" dirty="0" err="1">
                <a:solidFill>
                  <a:schemeClr val="bg1"/>
                </a:solidFill>
              </a:rPr>
              <a:t>Effect</a:t>
            </a:r>
            <a:r>
              <a:rPr lang="tr-TR" sz="4400" dirty="0">
                <a:solidFill>
                  <a:schemeClr val="bg1"/>
                </a:solidFill>
              </a:rPr>
              <a:t> of </a:t>
            </a:r>
            <a:r>
              <a:rPr lang="tr-TR" sz="4400" dirty="0" err="1">
                <a:solidFill>
                  <a:schemeClr val="bg1"/>
                </a:solidFill>
              </a:rPr>
              <a:t>cholinesterase</a:t>
            </a:r>
            <a:r>
              <a:rPr lang="tr-TR" sz="4400" dirty="0">
                <a:solidFill>
                  <a:schemeClr val="bg1"/>
                </a:solidFill>
              </a:rPr>
              <a:t> </a:t>
            </a:r>
            <a:r>
              <a:rPr lang="tr-TR" sz="4400" dirty="0" err="1" smtClean="0">
                <a:solidFill>
                  <a:schemeClr val="bg1"/>
                </a:solidFill>
              </a:rPr>
              <a:t>inhibitor</a:t>
            </a:r>
            <a:r>
              <a:rPr lang="tr-TR" sz="4400" dirty="0" smtClean="0">
                <a:solidFill>
                  <a:schemeClr val="bg1"/>
                </a:solidFill>
              </a:rPr>
              <a:t> </a:t>
            </a:r>
            <a:endParaRPr lang="tr-TR" sz="44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tr-TR" sz="4400" dirty="0">
                <a:solidFill>
                  <a:schemeClr val="bg1"/>
                </a:solidFill>
              </a:rPr>
              <a:t>on </a:t>
            </a:r>
            <a:r>
              <a:rPr lang="tr-TR" sz="4400" dirty="0" err="1">
                <a:solidFill>
                  <a:schemeClr val="bg1"/>
                </a:solidFill>
              </a:rPr>
              <a:t>succinylcholine</a:t>
            </a:r>
            <a:r>
              <a:rPr lang="tr-TR" sz="4400" dirty="0">
                <a:solidFill>
                  <a:schemeClr val="bg1"/>
                </a:solidFill>
              </a:rPr>
              <a:t>?</a:t>
            </a:r>
          </a:p>
          <a:p>
            <a:pPr>
              <a:spcAft>
                <a:spcPts val="600"/>
              </a:spcAft>
            </a:pPr>
            <a:r>
              <a:rPr lang="tr-TR" sz="4400" dirty="0">
                <a:solidFill>
                  <a:srgbClr val="FFFF00"/>
                </a:solidFill>
              </a:rPr>
              <a:t>Q3. </a:t>
            </a:r>
            <a:r>
              <a:rPr lang="tr-TR" sz="4400" dirty="0" err="1">
                <a:solidFill>
                  <a:schemeClr val="bg1"/>
                </a:solidFill>
              </a:rPr>
              <a:t>Effect</a:t>
            </a:r>
            <a:r>
              <a:rPr lang="tr-TR" sz="4400" dirty="0">
                <a:solidFill>
                  <a:schemeClr val="bg1"/>
                </a:solidFill>
              </a:rPr>
              <a:t> of </a:t>
            </a:r>
            <a:r>
              <a:rPr lang="tr-TR" sz="4400" dirty="0" err="1">
                <a:solidFill>
                  <a:schemeClr val="bg1"/>
                </a:solidFill>
              </a:rPr>
              <a:t>cholinesterase</a:t>
            </a:r>
            <a:r>
              <a:rPr lang="tr-TR" sz="4400" dirty="0">
                <a:solidFill>
                  <a:schemeClr val="bg1"/>
                </a:solidFill>
              </a:rPr>
              <a:t> </a:t>
            </a:r>
            <a:r>
              <a:rPr lang="tr-TR" sz="4400" dirty="0" err="1" smtClean="0">
                <a:solidFill>
                  <a:schemeClr val="bg1"/>
                </a:solidFill>
              </a:rPr>
              <a:t>inhibitor</a:t>
            </a:r>
            <a:r>
              <a:rPr lang="tr-TR" sz="4400" dirty="0" smtClean="0">
                <a:solidFill>
                  <a:schemeClr val="bg1"/>
                </a:solidFill>
              </a:rPr>
              <a:t> </a:t>
            </a:r>
            <a:endParaRPr lang="tr-TR" sz="4400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tr-TR" sz="4400" dirty="0">
                <a:solidFill>
                  <a:schemeClr val="bg1"/>
                </a:solidFill>
              </a:rPr>
              <a:t>on </a:t>
            </a:r>
            <a:r>
              <a:rPr lang="tr-TR" sz="4400" dirty="0" err="1">
                <a:solidFill>
                  <a:schemeClr val="bg1"/>
                </a:solidFill>
              </a:rPr>
              <a:t>curar-like</a:t>
            </a:r>
            <a:r>
              <a:rPr lang="tr-TR" sz="4400" dirty="0">
                <a:solidFill>
                  <a:schemeClr val="bg1"/>
                </a:solidFill>
              </a:rPr>
              <a:t> N</a:t>
            </a:r>
            <a:r>
              <a:rPr lang="tr-TR" sz="4400" baseline="-25000" dirty="0">
                <a:solidFill>
                  <a:schemeClr val="bg1"/>
                </a:solidFill>
              </a:rPr>
              <a:t>M</a:t>
            </a:r>
            <a:r>
              <a:rPr lang="tr-TR" sz="4400" dirty="0">
                <a:solidFill>
                  <a:schemeClr val="bg1"/>
                </a:solidFill>
              </a:rPr>
              <a:t> </a:t>
            </a:r>
            <a:r>
              <a:rPr lang="tr-TR" sz="4400" dirty="0" err="1">
                <a:solidFill>
                  <a:schemeClr val="bg1"/>
                </a:solidFill>
              </a:rPr>
              <a:t>blocker</a:t>
            </a:r>
            <a:r>
              <a:rPr lang="tr-TR" sz="44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839632E-98D1-42D9-AA25-F33B1ACD8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736" y="332656"/>
            <a:ext cx="4800600" cy="952500"/>
          </a:xfrm>
          <a:prstGeom prst="rect">
            <a:avLst/>
          </a:prstGeom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6917F-AE4A-468C-A494-FA10BBEB71BA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32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702038" y="908720"/>
            <a:ext cx="62840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sz="3200" b="1" dirty="0">
                <a:solidFill>
                  <a:srgbClr val="990099"/>
                </a:solidFill>
                <a:latin typeface="Comic Sans MS" pitchFamily="66" charset="0"/>
              </a:rPr>
              <a:t>NICOTINIC ANTAGONISTS</a:t>
            </a:r>
            <a:endParaRPr lang="en-US" sz="3200" b="1" dirty="0">
              <a:solidFill>
                <a:srgbClr val="990099"/>
              </a:solidFill>
              <a:latin typeface="Comic Sans MS" pitchFamily="66" charset="0"/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82410" y="1955279"/>
            <a:ext cx="414568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tr-TR" sz="3200" dirty="0" err="1">
                <a:solidFill>
                  <a:srgbClr val="00CC66"/>
                </a:solidFill>
                <a:latin typeface="Century Gothic" pitchFamily="34" charset="0"/>
              </a:rPr>
              <a:t>Ganglionic</a:t>
            </a:r>
            <a:r>
              <a:rPr lang="tr-TR" sz="3200" dirty="0">
                <a:solidFill>
                  <a:srgbClr val="00CC66"/>
                </a:solidFill>
                <a:latin typeface="Century Gothic" pitchFamily="34" charset="0"/>
              </a:rPr>
              <a:t> </a:t>
            </a:r>
            <a:r>
              <a:rPr lang="tr-TR" sz="3200" dirty="0" err="1">
                <a:solidFill>
                  <a:srgbClr val="00CC66"/>
                </a:solidFill>
                <a:latin typeface="Century Gothic" pitchFamily="34" charset="0"/>
              </a:rPr>
              <a:t>blockers</a:t>
            </a:r>
            <a:endParaRPr lang="tr-TR" sz="3200" dirty="0">
              <a:solidFill>
                <a:srgbClr val="00CC66"/>
              </a:solidFill>
              <a:latin typeface="Century Gothic" pitchFamily="34" charset="0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tr-TR" sz="3200" dirty="0" err="1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mecamylamine</a:t>
            </a:r>
            <a:endParaRPr lang="en-US" sz="3200" dirty="0">
              <a:solidFill>
                <a:schemeClr val="bg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>
            <a:off x="908413" y="1357585"/>
            <a:ext cx="0" cy="647700"/>
          </a:xfrm>
          <a:prstGeom prst="line">
            <a:avLst/>
          </a:prstGeom>
          <a:noFill/>
          <a:ln w="28575">
            <a:solidFill>
              <a:srgbClr val="00CC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3811014" y="3051845"/>
            <a:ext cx="49584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tr-TR" sz="3200" dirty="0" err="1">
                <a:solidFill>
                  <a:srgbClr val="FF66FF"/>
                </a:solidFill>
                <a:latin typeface="Century Gothic" pitchFamily="34" charset="0"/>
              </a:rPr>
              <a:t>Neuromuscular</a:t>
            </a:r>
            <a:r>
              <a:rPr lang="tr-TR" sz="3200" dirty="0">
                <a:solidFill>
                  <a:srgbClr val="FF66FF"/>
                </a:solidFill>
                <a:latin typeface="Century Gothic" pitchFamily="34" charset="0"/>
              </a:rPr>
              <a:t> </a:t>
            </a:r>
            <a:r>
              <a:rPr lang="tr-TR" sz="3200" dirty="0" err="1">
                <a:solidFill>
                  <a:srgbClr val="FF66FF"/>
                </a:solidFill>
                <a:latin typeface="Century Gothic" pitchFamily="34" charset="0"/>
              </a:rPr>
              <a:t>blockers</a:t>
            </a:r>
            <a:endParaRPr lang="en-US" sz="3200" dirty="0">
              <a:solidFill>
                <a:srgbClr val="FF66FF"/>
              </a:solidFill>
              <a:latin typeface="Century Gothic" pitchFamily="34" charset="0"/>
            </a:endParaRPr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6627294" y="1257573"/>
            <a:ext cx="0" cy="1794272"/>
          </a:xfrm>
          <a:prstGeom prst="line">
            <a:avLst/>
          </a:prstGeom>
          <a:noFill/>
          <a:ln w="28575">
            <a:solidFill>
              <a:srgbClr val="FF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6917F-AE4A-468C-A494-FA10BBEB71BA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3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2314DCA3-FA6F-4153-A203-0CF72CE86CAE}"/>
              </a:ext>
            </a:extLst>
          </p:cNvPr>
          <p:cNvSpPr txBox="1"/>
          <p:nvPr/>
        </p:nvSpPr>
        <p:spPr>
          <a:xfrm>
            <a:off x="200472" y="188640"/>
            <a:ext cx="2271135" cy="646331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tr-TR" sz="3600" dirty="0" err="1">
                <a:solidFill>
                  <a:schemeClr val="bg1"/>
                </a:solidFill>
              </a:rPr>
              <a:t>Pilocarpine</a:t>
            </a:r>
            <a:endParaRPr lang="tr-TR" sz="3600" dirty="0">
              <a:solidFill>
                <a:schemeClr val="bg1"/>
              </a:solidFill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C3D01F2C-9367-4B64-96B6-2329FA382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84" y="188640"/>
            <a:ext cx="4477088" cy="6424078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47A39BFD-91C5-43AA-8718-FA2F5773B2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8" t="-1" r="28732" b="-2598"/>
          <a:stretch/>
        </p:blipFill>
        <p:spPr>
          <a:xfrm>
            <a:off x="1424608" y="2996952"/>
            <a:ext cx="1296144" cy="2736304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D63C50DA-B248-4C33-ABF8-283853E35F43}"/>
              </a:ext>
            </a:extLst>
          </p:cNvPr>
          <p:cNvSpPr txBox="1"/>
          <p:nvPr/>
        </p:nvSpPr>
        <p:spPr>
          <a:xfrm>
            <a:off x="777803" y="1268760"/>
            <a:ext cx="2063385" cy="646331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tr-TR" sz="3600" dirty="0" err="1">
                <a:solidFill>
                  <a:schemeClr val="bg1"/>
                </a:solidFill>
              </a:rPr>
              <a:t>Carbachol</a:t>
            </a:r>
            <a:endParaRPr lang="tr-TR" sz="3600" dirty="0">
              <a:solidFill>
                <a:schemeClr val="bg1"/>
              </a:solidFill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232232" y="2524254"/>
            <a:ext cx="47320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https://www.youtube.com/watch?v=f-tva2zj0H0</a:t>
            </a:r>
          </a:p>
        </p:txBody>
      </p:sp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6917F-AE4A-468C-A494-FA10BBEB71B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15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laucoma (open-angle, closed-angle, and normal-tension) - pathology, diagnosis, treatm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42938"/>
            <a:ext cx="9906000" cy="5572125"/>
          </a:xfrm>
          <a:prstGeom prst="rect">
            <a:avLst/>
          </a:prstGeom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6917F-AE4A-468C-A494-FA10BBEB71B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0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76917F-AE4A-468C-A494-FA10BBEB71B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3" name="Metin kutusu 2"/>
          <p:cNvSpPr txBox="1"/>
          <p:nvPr/>
        </p:nvSpPr>
        <p:spPr>
          <a:xfrm>
            <a:off x="632520" y="620688"/>
            <a:ext cx="78488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dirty="0" err="1" smtClean="0"/>
              <a:t>In</a:t>
            </a:r>
            <a:r>
              <a:rPr lang="tr-TR" sz="4000" dirty="0" smtClean="0"/>
              <a:t> </a:t>
            </a:r>
            <a:r>
              <a:rPr lang="tr-TR" sz="4000" dirty="0" err="1" smtClean="0"/>
              <a:t>the</a:t>
            </a:r>
            <a:r>
              <a:rPr lang="tr-TR" sz="4000" dirty="0" smtClean="0"/>
              <a:t> </a:t>
            </a:r>
            <a:r>
              <a:rPr lang="tr-TR" sz="4000" dirty="0" err="1" smtClean="0"/>
              <a:t>past</a:t>
            </a:r>
            <a:r>
              <a:rPr lang="tr-TR" sz="4000" dirty="0" smtClean="0"/>
              <a:t>, </a:t>
            </a:r>
            <a:r>
              <a:rPr lang="tr-TR" sz="4000" dirty="0" err="1" smtClean="0"/>
              <a:t>glaucoma</a:t>
            </a:r>
            <a:r>
              <a:rPr lang="tr-TR" sz="4000" dirty="0" smtClean="0"/>
              <a:t> </a:t>
            </a:r>
            <a:r>
              <a:rPr lang="tr-TR" sz="4000" dirty="0" err="1" smtClean="0"/>
              <a:t>was</a:t>
            </a:r>
            <a:r>
              <a:rPr lang="tr-TR" sz="4000" dirty="0" smtClean="0"/>
              <a:t> </a:t>
            </a:r>
            <a:r>
              <a:rPr lang="tr-TR" sz="4000" dirty="0" err="1" smtClean="0"/>
              <a:t>treated</a:t>
            </a:r>
            <a:r>
              <a:rPr lang="tr-TR" sz="4000" dirty="0" smtClean="0"/>
              <a:t> </a:t>
            </a:r>
            <a:r>
              <a:rPr lang="tr-TR" sz="4000" dirty="0" err="1" smtClean="0"/>
              <a:t>with</a:t>
            </a:r>
            <a:r>
              <a:rPr lang="tr-TR" sz="4000" dirty="0" smtClean="0"/>
              <a:t> </a:t>
            </a:r>
            <a:r>
              <a:rPr lang="tr-TR" sz="4000" dirty="0" err="1" smtClean="0"/>
              <a:t>direct</a:t>
            </a:r>
            <a:r>
              <a:rPr lang="tr-TR" sz="4000" dirty="0" smtClean="0"/>
              <a:t> </a:t>
            </a:r>
            <a:r>
              <a:rPr lang="tr-TR" sz="4000" dirty="0" err="1" smtClean="0"/>
              <a:t>agonists</a:t>
            </a:r>
            <a:r>
              <a:rPr lang="tr-TR" sz="4000" dirty="0" smtClean="0"/>
              <a:t> </a:t>
            </a:r>
            <a:r>
              <a:rPr lang="tr-TR" sz="4000" dirty="0" err="1" smtClean="0"/>
              <a:t>or</a:t>
            </a:r>
            <a:r>
              <a:rPr lang="tr-TR" sz="4000" dirty="0" smtClean="0"/>
              <a:t> </a:t>
            </a:r>
            <a:r>
              <a:rPr lang="tr-TR" sz="4000" dirty="0" err="1" smtClean="0"/>
              <a:t>cholinesterase</a:t>
            </a:r>
            <a:r>
              <a:rPr lang="tr-TR" sz="4000" dirty="0" smtClean="0"/>
              <a:t> </a:t>
            </a:r>
            <a:r>
              <a:rPr lang="tr-TR" sz="4000" dirty="0" err="1" smtClean="0"/>
              <a:t>inhibitors</a:t>
            </a:r>
            <a:r>
              <a:rPr lang="tr-TR" sz="4000" dirty="0" smtClean="0"/>
              <a:t>  </a:t>
            </a:r>
            <a:endParaRPr lang="en-US" sz="4000" dirty="0"/>
          </a:p>
        </p:txBody>
      </p:sp>
      <p:sp>
        <p:nvSpPr>
          <p:cNvPr id="4" name="Metin kutusu 3"/>
          <p:cNvSpPr txBox="1"/>
          <p:nvPr/>
        </p:nvSpPr>
        <p:spPr>
          <a:xfrm>
            <a:off x="632520" y="3356992"/>
            <a:ext cx="7848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dirty="0" err="1" smtClean="0"/>
              <a:t>Now</a:t>
            </a:r>
            <a:r>
              <a:rPr lang="tr-TR" sz="4000" dirty="0" smtClean="0"/>
              <a:t>, PG </a:t>
            </a:r>
            <a:r>
              <a:rPr lang="tr-TR" sz="4000" dirty="0" err="1" smtClean="0"/>
              <a:t>derivatives</a:t>
            </a:r>
            <a:r>
              <a:rPr lang="tr-TR" sz="4000" dirty="0" smtClean="0"/>
              <a:t> </a:t>
            </a:r>
            <a:r>
              <a:rPr lang="tr-TR" sz="4000" dirty="0" err="1" smtClean="0"/>
              <a:t>and</a:t>
            </a:r>
            <a:r>
              <a:rPr lang="tr-TR" sz="4000" dirty="0" smtClean="0"/>
              <a:t> </a:t>
            </a:r>
            <a:r>
              <a:rPr lang="tr-TR" sz="4000" dirty="0" err="1" smtClean="0"/>
              <a:t>topical</a:t>
            </a:r>
            <a:r>
              <a:rPr lang="tr-TR" sz="4000" dirty="0" smtClean="0"/>
              <a:t> </a:t>
            </a:r>
            <a:r>
              <a:rPr lang="el-GR" sz="4000" dirty="0" smtClean="0"/>
              <a:t>β</a:t>
            </a:r>
            <a:r>
              <a:rPr lang="tr-TR" sz="4000" dirty="0" smtClean="0"/>
              <a:t>-</a:t>
            </a:r>
            <a:r>
              <a:rPr lang="tr-TR" sz="4000" dirty="0" err="1" smtClean="0"/>
              <a:t>blockers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64490425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1364</TotalTime>
  <Words>944</Words>
  <Application>Microsoft Office PowerPoint</Application>
  <PresentationFormat>A4 Kağıt (210x297 mm)</PresentationFormat>
  <Paragraphs>303</Paragraphs>
  <Slides>61</Slides>
  <Notes>2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11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61</vt:i4>
      </vt:variant>
    </vt:vector>
  </HeadingPairs>
  <TitlesOfParts>
    <vt:vector size="73" baseType="lpstr">
      <vt:lpstr>Arial</vt:lpstr>
      <vt:lpstr>Arial Rounded MT Bold</vt:lpstr>
      <vt:lpstr>Batang</vt:lpstr>
      <vt:lpstr>Book Antiqua</vt:lpstr>
      <vt:lpstr>Calibri</vt:lpstr>
      <vt:lpstr>Century Gothic</vt:lpstr>
      <vt:lpstr>Chiller</vt:lpstr>
      <vt:lpstr>Comic Sans MS</vt:lpstr>
      <vt:lpstr>Symbol</vt:lpstr>
      <vt:lpstr>Wingdings</vt:lpstr>
      <vt:lpstr>Wingdings 3</vt:lpstr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ecz</dc:creator>
  <cp:lastModifiedBy>Arzu Besikci</cp:lastModifiedBy>
  <cp:revision>184</cp:revision>
  <dcterms:created xsi:type="dcterms:W3CDTF">2016-11-28T08:36:18Z</dcterms:created>
  <dcterms:modified xsi:type="dcterms:W3CDTF">2019-10-24T05:43:14Z</dcterms:modified>
</cp:coreProperties>
</file>