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6" r:id="rId9"/>
    <p:sldId id="267" r:id="rId10"/>
    <p:sldId id="268"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BD921E75-F08F-42BD-9E26-2905C8962C87}"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45FA1D-7E21-433E-B6D5-4F36C361F72C}"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D921E75-F08F-42BD-9E26-2905C8962C87}"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45FA1D-7E21-433E-B6D5-4F36C361F72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D921E75-F08F-42BD-9E26-2905C8962C87}"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45FA1D-7E21-433E-B6D5-4F36C361F72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D921E75-F08F-42BD-9E26-2905C8962C87}"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45FA1D-7E21-433E-B6D5-4F36C361F72C}"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921E75-F08F-42BD-9E26-2905C8962C87}"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45FA1D-7E21-433E-B6D5-4F36C361F72C}"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D921E75-F08F-42BD-9E26-2905C8962C87}"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A45FA1D-7E21-433E-B6D5-4F36C361F72C}"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BD921E75-F08F-42BD-9E26-2905C8962C87}"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A45FA1D-7E21-433E-B6D5-4F36C361F72C}"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BD921E75-F08F-42BD-9E26-2905C8962C87}"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A45FA1D-7E21-433E-B6D5-4F36C361F72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921E75-F08F-42BD-9E26-2905C8962C87}"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A45FA1D-7E21-433E-B6D5-4F36C361F72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921E75-F08F-42BD-9E26-2905C8962C87}"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A45FA1D-7E21-433E-B6D5-4F36C361F72C}"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921E75-F08F-42BD-9E26-2905C8962C87}"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A45FA1D-7E21-433E-B6D5-4F36C361F72C}"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921E75-F08F-42BD-9E26-2905C8962C87}"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5FA1D-7E21-433E-B6D5-4F36C361F72C}"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MAKRO İKTİSAT</a:t>
            </a:r>
            <a:endParaRPr lang="tr-TR" dirty="0"/>
          </a:p>
        </p:txBody>
      </p:sp>
      <p:sp>
        <p:nvSpPr>
          <p:cNvPr id="3" name="Subtitle 2"/>
          <p:cNvSpPr>
            <a:spLocks noGrp="1"/>
          </p:cNvSpPr>
          <p:nvPr>
            <p:ph type="subTitle" idx="1"/>
          </p:nvPr>
        </p:nvSpPr>
        <p:spPr/>
        <p:txBody>
          <a:bodyPr>
            <a:normAutofit fontScale="92500" lnSpcReduction="20000"/>
          </a:bodyPr>
          <a:lstStyle/>
          <a:p>
            <a:r>
              <a:rPr lang="tr-TR" dirty="0" smtClean="0"/>
              <a:t>2. HAFTA</a:t>
            </a:r>
          </a:p>
          <a:p>
            <a:r>
              <a:rPr lang="tr-TR" dirty="0" smtClean="0"/>
              <a:t>Ekonominin Ölçülmesi 1: GDP ile ilgili büyüklükler, tasarruf-yatırım özdeşliği.</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İSHER.jpg"/>
          <p:cNvPicPr>
            <a:picLocks noGrp="1" noChangeAspect="1"/>
          </p:cNvPicPr>
          <p:nvPr isPhoto="1"/>
        </p:nvPicPr>
        <p:blipFill>
          <a:blip r:embed="rId2">
            <a:lum/>
          </a:blip>
          <a:stretch>
            <a:fillRect/>
          </a:stretch>
        </p:blipFill>
        <p:spPr>
          <a:xfrm>
            <a:off x="0" y="4763"/>
            <a:ext cx="9144000" cy="68484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200" dirty="0"/>
              <a:t>Üretim Yöntemiyle Gayri Safi Yurtiçi Hasıla (GSYİH)</a:t>
            </a:r>
            <a:br>
              <a:rPr lang="tr-TR" sz="3200" dirty="0"/>
            </a:br>
            <a:endParaRPr lang="tr-TR" sz="3200" dirty="0"/>
          </a:p>
        </p:txBody>
      </p:sp>
      <p:sp>
        <p:nvSpPr>
          <p:cNvPr id="3" name="Content Placeholder 2"/>
          <p:cNvSpPr>
            <a:spLocks noGrp="1"/>
          </p:cNvSpPr>
          <p:nvPr>
            <p:ph idx="1"/>
          </p:nvPr>
        </p:nvSpPr>
        <p:spPr/>
        <p:txBody>
          <a:bodyPr/>
          <a:lstStyle/>
          <a:p>
            <a:r>
              <a:rPr lang="tr-TR" dirty="0"/>
              <a:t>Bir faaliyet kolunda üretilen mal ve hizmetlerin piyasa fiyatları ile değerlendirilmesiyle bu faaliyet kolunun gayri safi üretim değerine ulaşılır.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Toplam Harcama Yaklaşımı</a:t>
            </a:r>
            <a:br>
              <a:rPr lang="tr-TR" dirty="0"/>
            </a:br>
            <a:endParaRPr lang="tr-TR" dirty="0"/>
          </a:p>
        </p:txBody>
      </p:sp>
      <p:sp>
        <p:nvSpPr>
          <p:cNvPr id="3" name="Content Placeholder 2"/>
          <p:cNvSpPr>
            <a:spLocks noGrp="1"/>
          </p:cNvSpPr>
          <p:nvPr>
            <p:ph idx="1"/>
          </p:nvPr>
        </p:nvSpPr>
        <p:spPr/>
        <p:txBody>
          <a:bodyPr/>
          <a:lstStyle/>
          <a:p>
            <a:r>
              <a:rPr lang="tr-TR" dirty="0"/>
              <a:t> Bir ülkede belirli bir yılda üretilen nihai mallar tüketiciler, firmalar, hükümet ve yabancı ülkeler tarafından satın alınır. Toplam harcama yaklaşımında bir ülkede belirli bir yılda üretilen nihai malları satın almak için yapılan harcamalar tüketim (C), brüt yatırım (I), hükümet alımları (G) ve net ihracat (XN) toplamı ile ölçülür.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GELİR YÖNTEMİ</a:t>
            </a:r>
            <a:endParaRPr lang="tr-TR" dirty="0"/>
          </a:p>
        </p:txBody>
      </p:sp>
      <p:sp>
        <p:nvSpPr>
          <p:cNvPr id="3" name="Content Placeholder 2"/>
          <p:cNvSpPr>
            <a:spLocks noGrp="1"/>
          </p:cNvSpPr>
          <p:nvPr>
            <p:ph idx="1"/>
          </p:nvPr>
        </p:nvSpPr>
        <p:spPr/>
        <p:txBody>
          <a:bodyPr/>
          <a:lstStyle/>
          <a:p>
            <a:r>
              <a:rPr lang="tr-TR" dirty="0" smtClean="0"/>
              <a:t>Ekonomide </a:t>
            </a:r>
            <a:r>
              <a:rPr lang="tr-TR" dirty="0"/>
              <a:t>yer alan üretim faktörlerinin ilgili dönem içinde elde etmiş oldukları ücret, faiz, rant ve kar gelirleri toplamı olarak hesaplama biçimidir. Üretim faktörlerinin gelirleri; ücret, rant, faiz, ve kar olduğuna göre,</a:t>
            </a:r>
          </a:p>
          <a:p>
            <a:r>
              <a:rPr lang="tr-TR" dirty="0"/>
              <a:t>ÜCRET + RANT + FAİZ + KAR = GSMH eşitliği elde edilir.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GSMH = GSYİH + Net Dış Alem Faktör Gelirleri</a:t>
            </a:r>
          </a:p>
          <a:p>
            <a:r>
              <a:rPr lang="tr-TR" dirty="0"/>
              <a:t>SMH = GSMH – Amortismanlar</a:t>
            </a:r>
          </a:p>
          <a:p>
            <a:r>
              <a:rPr lang="tr-TR" dirty="0"/>
              <a:t>MG = SMH – Dolaylı Vergiler + Sübvansiyonlar</a:t>
            </a:r>
          </a:p>
          <a:p>
            <a:r>
              <a:rPr lang="tr-TR" dirty="0"/>
              <a:t>MG = GSMH – Amortismanlar – Dolaylı Vergiler + Sübvansiyonlar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r>
              <a:rPr lang="tr-TR" dirty="0" smtClean="0"/>
              <a:t>Fiyat Endekslerinin Hesaplanması </a:t>
            </a:r>
          </a:p>
          <a:p>
            <a:r>
              <a:rPr lang="tr-TR" dirty="0" smtClean="0"/>
              <a:t>Fiyat endeksleri, seçilen mal sepetinin baz dönemdeki ya da cari dönemdeki miktarlarını esas almakla, iki ana gruba ayrılabilmektedir. Bu başlık altında iki çeşit fiyat endeksini hesaplama yönteminden söz edilecektir </a:t>
            </a:r>
          </a:p>
          <a:p>
            <a:r>
              <a:rPr lang="tr-TR" dirty="0" smtClean="0"/>
              <a:t> i) Baz dönem ağırlıklı endeksler (Laspeyres endeksi) </a:t>
            </a:r>
          </a:p>
          <a:p>
            <a:r>
              <a:rPr lang="tr-TR" dirty="0" smtClean="0"/>
              <a:t>ii) Cari dönem ağırlıklı endeksler (Paasche endeksi)(UTKULU).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İYAT ENDEKSLERİ.png"/>
          <p:cNvPicPr>
            <a:picLocks noGrp="1" noChangeAspect="1"/>
          </p:cNvPicPr>
          <p:nvPr isPhoto="1"/>
        </p:nvPicPr>
        <p:blipFill>
          <a:blip r:embed="rId2">
            <a:lum/>
          </a:blip>
          <a:stretch>
            <a:fillRect/>
          </a:stretch>
        </p:blipFill>
        <p:spPr>
          <a:xfrm>
            <a:off x="0" y="428604"/>
            <a:ext cx="9144000" cy="514353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4.+Paasche+Endeksi.jpg"/>
          <p:cNvPicPr>
            <a:picLocks noGrp="1" noChangeAspect="1"/>
          </p:cNvPicPr>
          <p:nvPr isPhoto="1"/>
        </p:nvPicPr>
        <p:blipFill>
          <a:blip r:embed="rId2">
            <a:lum/>
          </a:blip>
          <a:stretch>
            <a:fillRect/>
          </a:stretch>
        </p:blipFill>
        <p:spPr>
          <a:xfrm>
            <a:off x="0" y="0"/>
            <a:ext cx="9144000" cy="6858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193</Words>
  <Application>Microsoft Office PowerPoint</Application>
  <PresentationFormat>On-screen Show (4:3)</PresentationFormat>
  <Paragraphs>18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MAKRO İKTİSAT</vt:lpstr>
      <vt:lpstr>Üretim Yöntemiyle Gayri Safi Yurtiçi Hasıla (GSYİH) </vt:lpstr>
      <vt:lpstr>Toplam Harcama Yaklaşımı </vt:lpstr>
      <vt:lpstr>GELİR YÖNTEMİ</vt:lpstr>
      <vt:lpstr>Slide 5</vt:lpstr>
      <vt:lpstr>Slide 6</vt:lpstr>
      <vt:lpstr>Slide 7</vt:lpstr>
      <vt:lpstr>Slide 8</vt:lpstr>
      <vt:lpstr>Slide 9</vt:lpstr>
      <vt:lpstr>Slide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MAKRO İKTİSAT</dc:title>
  <dc:creator>Tuğba&amp;Cihan</dc:creator>
  <cp:lastModifiedBy>Tuğba&amp;Cihan</cp:lastModifiedBy>
  <cp:revision>1</cp:revision>
  <dcterms:created xsi:type="dcterms:W3CDTF">2020-05-08T10:28:59Z</dcterms:created>
  <dcterms:modified xsi:type="dcterms:W3CDTF">2020-05-08T12:14:47Z</dcterms:modified>
</cp:coreProperties>
</file>