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AA24-018A-4237-B269-594C88E195F0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F15E6-DEBA-48FD-B429-58BDE7B953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9767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AA24-018A-4237-B269-594C88E195F0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F15E6-DEBA-48FD-B429-58BDE7B953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9685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AA24-018A-4237-B269-594C88E195F0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F15E6-DEBA-48FD-B429-58BDE7B953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12054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AA24-018A-4237-B269-594C88E195F0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F15E6-DEBA-48FD-B429-58BDE7B953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719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AA24-018A-4237-B269-594C88E195F0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F15E6-DEBA-48FD-B429-58BDE7B953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6064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AA24-018A-4237-B269-594C88E195F0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F15E6-DEBA-48FD-B429-58BDE7B953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6982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AA24-018A-4237-B269-594C88E195F0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F15E6-DEBA-48FD-B429-58BDE7B953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27913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AA24-018A-4237-B269-594C88E195F0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F15E6-DEBA-48FD-B429-58BDE7B953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43215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AA24-018A-4237-B269-594C88E195F0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F15E6-DEBA-48FD-B429-58BDE7B953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1311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buClr>
                <a:schemeClr val="accent1">
                  <a:lumMod val="75000"/>
                </a:schemeClr>
              </a:buClr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AA24-018A-4237-B269-594C88E195F0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0A7F15E6-DEBA-48FD-B429-58BDE7B953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3859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AA24-018A-4237-B269-594C88E195F0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F15E6-DEBA-48FD-B429-58BDE7B953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8279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AA24-018A-4237-B269-594C88E195F0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F15E6-DEBA-48FD-B429-58BDE7B953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1245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AA24-018A-4237-B269-594C88E195F0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F15E6-DEBA-48FD-B429-58BDE7B953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2736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AA24-018A-4237-B269-594C88E195F0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F15E6-DEBA-48FD-B429-58BDE7B953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2220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AA24-018A-4237-B269-594C88E195F0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F15E6-DEBA-48FD-B429-58BDE7B953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8560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AA24-018A-4237-B269-594C88E195F0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F15E6-DEBA-48FD-B429-58BDE7B953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1564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AA24-018A-4237-B269-594C88E195F0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F15E6-DEBA-48FD-B429-58BDE7B953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9156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4A0AA24-018A-4237-B269-594C88E195F0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A7F15E6-DEBA-48FD-B429-58BDE7B953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6413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F3897B7-7E34-4E88-BC9F-F83F83AFEB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98618" y="748146"/>
            <a:ext cx="8704405" cy="3248122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0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BIZ UDMincho Medium" panose="02020500000000000000" pitchFamily="17" charset="-128"/>
              </a:rPr>
              <a:t>HİN 426 Hint Efsaneleri</a:t>
            </a:r>
            <a:br>
              <a:rPr lang="tr-TR" sz="40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BIZ UDMincho Medium" panose="02020500000000000000" pitchFamily="17" charset="-128"/>
              </a:rPr>
            </a:br>
            <a:br>
              <a:rPr lang="tr-TR" sz="40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BIZ UDMincho Medium" panose="02020500000000000000" pitchFamily="17" charset="-128"/>
              </a:rPr>
            </a:br>
            <a:r>
              <a:rPr lang="tr-TR" sz="40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BIZ UDMincho Medium" panose="02020500000000000000" pitchFamily="17" charset="-128"/>
              </a:rPr>
              <a:t>Pururavas</a:t>
            </a:r>
            <a:r>
              <a:rPr lang="tr-TR" sz="40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BIZ UDMincho Medium" panose="02020500000000000000" pitchFamily="17" charset="-128"/>
              </a:rPr>
              <a:t> ve </a:t>
            </a:r>
            <a:r>
              <a:rPr lang="tr-TR" sz="40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BIZ UDMincho Medium" panose="02020500000000000000" pitchFamily="17" charset="-128"/>
              </a:rPr>
              <a:t>Urvaşi</a:t>
            </a:r>
            <a:r>
              <a:rPr lang="tr-TR" sz="40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BIZ UDMincho Medium" panose="02020500000000000000" pitchFamily="17" charset="-128"/>
              </a:rPr>
              <a:t> Efsanesi</a:t>
            </a:r>
            <a:br>
              <a:rPr lang="tr-TR" sz="40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BIZ UDMincho Medium" panose="02020500000000000000" pitchFamily="17" charset="-128"/>
              </a:rPr>
            </a:br>
            <a:r>
              <a:rPr lang="tr-TR" sz="40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BIZ UDMincho Medium" panose="02020500000000000000" pitchFamily="17" charset="-128"/>
              </a:rPr>
              <a:t>(</a:t>
            </a:r>
            <a:r>
              <a:rPr lang="tr-TR" sz="40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BIZ UDMincho Medium" panose="02020500000000000000" pitchFamily="17" charset="-128"/>
              </a:rPr>
              <a:t>Vishnu</a:t>
            </a:r>
            <a:r>
              <a:rPr lang="tr-TR" sz="40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BIZ UDMincho Medium" panose="02020500000000000000" pitchFamily="17" charset="-128"/>
              </a:rPr>
              <a:t> </a:t>
            </a:r>
            <a:r>
              <a:rPr lang="tr-TR" sz="40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BIZ UDMincho Medium" panose="02020500000000000000" pitchFamily="17" charset="-128"/>
              </a:rPr>
              <a:t>Purana</a:t>
            </a:r>
            <a:r>
              <a:rPr lang="tr-TR" sz="40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BIZ UDMincho Medium" panose="02020500000000000000" pitchFamily="17" charset="-128"/>
              </a:rPr>
              <a:t>)</a:t>
            </a:r>
            <a:br>
              <a:rPr lang="tr-TR" sz="40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BIZ UDMincho Medium" panose="02020500000000000000" pitchFamily="17" charset="-128"/>
              </a:rPr>
            </a:br>
            <a:br>
              <a:rPr lang="tr-TR" sz="40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BIZ UDMincho Medium" panose="02020500000000000000" pitchFamily="17" charset="-128"/>
              </a:rPr>
            </a:br>
            <a:r>
              <a:rPr lang="tr-TR" sz="40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BIZ UDMincho Medium" panose="02020500000000000000" pitchFamily="17" charset="-128"/>
              </a:rPr>
              <a:t>3. Hafta</a:t>
            </a:r>
            <a:endParaRPr lang="tr-TR" sz="4000" dirty="0">
              <a:latin typeface="Comic Sans MS" panose="030F0702030302020204" pitchFamily="66" charset="0"/>
            </a:endParaRP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C4FE398B-5393-487F-B8D9-537B46957B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5377" y="3996266"/>
            <a:ext cx="7316405" cy="2113587"/>
          </a:xfrm>
        </p:spPr>
        <p:txBody>
          <a:bodyPr>
            <a:normAutofit/>
          </a:bodyPr>
          <a:lstStyle/>
          <a:p>
            <a:r>
              <a:rPr lang="tr-TR" sz="18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Prof. Dr. H. Derya CAN</a:t>
            </a:r>
          </a:p>
          <a:p>
            <a:r>
              <a:rPr lang="tr-TR" sz="18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Ankara Üniversitesi</a:t>
            </a:r>
          </a:p>
          <a:p>
            <a:r>
              <a:rPr lang="tr-TR" sz="18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Dil ve Tarih-Coğrafya Fakültesi</a:t>
            </a:r>
          </a:p>
          <a:p>
            <a:r>
              <a:rPr lang="tr-TR" sz="18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Doğu Dilleri ve Edebiyatları Bölümü</a:t>
            </a:r>
          </a:p>
          <a:p>
            <a:r>
              <a:rPr lang="tr-TR" sz="18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Hindoloji Anabilim Dalı</a:t>
            </a:r>
          </a:p>
          <a:p>
            <a:endParaRPr lang="tr-TR" sz="1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917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C084902F-FBC4-4D7F-A8DA-4D097B029544}"/>
              </a:ext>
            </a:extLst>
          </p:cNvPr>
          <p:cNvSpPr/>
          <p:nvPr/>
        </p:nvSpPr>
        <p:spPr>
          <a:xfrm>
            <a:off x="2701636" y="0"/>
            <a:ext cx="7509163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Hint Mitolojisi içinde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Pururavas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ve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Urvaşi'nin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aşk öyküsü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Rgveda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(X,95),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Şatapatha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Brahmana(V,XI,5),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Vishnu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Purana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(IV,6) ve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Kathasaritsagara'dan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(III,17) başka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Ramayana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destanı(VII,56) ve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Harivamşa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destanınmda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(XXVI, 1363-1414) da işlenmiştir. Hatta bu efsane ünlü şair </a:t>
            </a:r>
          </a:p>
          <a:p>
            <a:pPr algn="ctr">
              <a:lnSpc>
                <a:spcPct val="150000"/>
              </a:lnSpc>
            </a:pP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Kalidasa'nın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da ilgisini çekmiş ve onu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Vikramorvaşi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"Kahraman ve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Urvaşi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" adlı eserinin konusu yapmıştır. "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Kalidasa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eseri öyle lirik bir surette işlemiştir ki, aşıkların ayrılması bir melodram ve opera tesiri bırakmaktadır."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61778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1B7727D-61E6-41E9-A8C6-AE9175567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6500" y="685800"/>
            <a:ext cx="8102600" cy="1752599"/>
          </a:xfrm>
        </p:spPr>
        <p:txBody>
          <a:bodyPr>
            <a:normAutofit/>
          </a:bodyPr>
          <a:lstStyle/>
          <a:p>
            <a:r>
              <a:rPr lang="tr-TR" sz="24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VİSHNU PURANA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2F0269A-8F8C-43AD-A29B-98B10636F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2599" y="2666999"/>
            <a:ext cx="7556501" cy="3124201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Öykünün Epik dönemdeki ilk anlatımını ise </a:t>
            </a:r>
            <a:r>
              <a:rPr lang="tr-TR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Vishnu</a:t>
            </a:r>
            <a:r>
              <a:rPr lang="tr-TR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Purana'da</a:t>
            </a:r>
            <a:r>
              <a:rPr lang="tr-TR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görmekteyiz. Burada da konu aynı olmakla birlikte bazı farklılıklar içermektedir. </a:t>
            </a:r>
            <a:r>
              <a:rPr lang="tr-TR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Vishnu</a:t>
            </a:r>
            <a:r>
              <a:rPr lang="tr-TR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Purana'da</a:t>
            </a:r>
            <a:r>
              <a:rPr lang="tr-TR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Pururavas</a:t>
            </a:r>
            <a:r>
              <a:rPr lang="tr-TR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ve </a:t>
            </a:r>
            <a:r>
              <a:rPr lang="tr-TR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Urvaşi</a:t>
            </a:r>
            <a:r>
              <a:rPr lang="tr-TR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efsanesi </a:t>
            </a:r>
            <a:r>
              <a:rPr lang="tr-TR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Pururavas'ın</a:t>
            </a:r>
            <a:r>
              <a:rPr lang="tr-TR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atalarından bahsederek başlar.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79677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6F96D8AE-988D-464B-B96C-1D485659E82B}"/>
              </a:ext>
            </a:extLst>
          </p:cNvPr>
          <p:cNvSpPr/>
          <p:nvPr/>
        </p:nvSpPr>
        <p:spPr>
          <a:xfrm>
            <a:off x="2951018" y="806118"/>
            <a:ext cx="6192982" cy="33550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endParaRPr lang="tr-TR" sz="2400" dirty="0">
              <a:solidFill>
                <a:schemeClr val="accent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Peri kızı olan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Urvaşi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cennetten kovularak ölümlüler arasında yaşamaya mahkum edilir. Burada kral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Pururavas'la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birbirlerine aşık olurlar. Birliktelikleri için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Urvaşi'nin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bazı şartları vardır. </a:t>
            </a:r>
          </a:p>
        </p:txBody>
      </p:sp>
    </p:spTree>
    <p:extLst>
      <p:ext uri="{BB962C8B-B14F-4D97-AF65-F5344CB8AC3E}">
        <p14:creationId xmlns:p14="http://schemas.microsoft.com/office/powerpoint/2010/main" val="2965450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814F8F4A-77DB-4B3D-AC0E-693638369136}"/>
              </a:ext>
            </a:extLst>
          </p:cNvPr>
          <p:cNvSpPr/>
          <p:nvPr/>
        </p:nvSpPr>
        <p:spPr>
          <a:xfrm>
            <a:off x="2964873" y="166255"/>
            <a:ext cx="7813963" cy="6125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dirty="0"/>
              <a:t> 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1.iki koçum var; onları çocuğum gibi seviyorum. Onlar benim başucumda korunmalı ve asla götürülmelerine izin verilmemeli. </a:t>
            </a:r>
          </a:p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2.Benim tarafımdan asla çıplak görünmemeye dikkat etmelisiniz. </a:t>
            </a:r>
          </a:p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3.Benim yiyeceğim sadece arıtılmış tereyağı olmalı. </a:t>
            </a:r>
          </a:p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şeklindedir.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Pururavas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bu şartları kabul eder ve evlenirler.</a:t>
            </a:r>
          </a:p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Altmış bir yıl birlikte mutluluk içinde yaşarlar.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Urvaşi'nin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artık geri gelme zamanının geldiğine inanan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Gandharvalar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Urvaşi'nin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keçilerini kaçırırlar. </a:t>
            </a:r>
          </a:p>
        </p:txBody>
      </p:sp>
    </p:spTree>
    <p:extLst>
      <p:ext uri="{BB962C8B-B14F-4D97-AF65-F5344CB8AC3E}">
        <p14:creationId xmlns:p14="http://schemas.microsoft.com/office/powerpoint/2010/main" val="2594820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A2351719-E975-4F9A-8513-4B110B0F7265}"/>
              </a:ext>
            </a:extLst>
          </p:cNvPr>
          <p:cNvSpPr/>
          <p:nvPr/>
        </p:nvSpPr>
        <p:spPr>
          <a:xfrm>
            <a:off x="2396837" y="-249382"/>
            <a:ext cx="7176654" cy="66790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endParaRPr lang="tr-TR" sz="2400" dirty="0">
              <a:solidFill>
                <a:schemeClr val="accent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Pururavas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ona yardım etmek isteyince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Gandharvalar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şimşek çakarak ortalığı aydınlatırlar,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Urvaşi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Pururavas'ı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çıplak görür ve ortadan kaybolur.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Pururavas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adeta bir deli gibi her yerde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Urvaşi'yi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arar. Sonunda onu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Kurukshetra'da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peri kızlarıyla eğlenirken bulur.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Urvaşi'ye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doğru koşarak geri dönmesi için yalvarır. Ancak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Urvaşi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Pururavas'a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şöyle söyler: "Güçlü kral! Hamileyim. Şimdi buradan gidin ve yıl sonunda tekrar gelin. Size bir oğul vereceğim ve bir gece için sizinle kalacağım." </a:t>
            </a:r>
          </a:p>
        </p:txBody>
      </p:sp>
    </p:spTree>
    <p:extLst>
      <p:ext uri="{BB962C8B-B14F-4D97-AF65-F5344CB8AC3E}">
        <p14:creationId xmlns:p14="http://schemas.microsoft.com/office/powerpoint/2010/main" val="745394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588C900C-2F45-4344-BAC4-243437AC35F8}"/>
              </a:ext>
            </a:extLst>
          </p:cNvPr>
          <p:cNvSpPr/>
          <p:nvPr/>
        </p:nvSpPr>
        <p:spPr>
          <a:xfrm>
            <a:off x="2327564" y="1149927"/>
            <a:ext cx="6816436" cy="2801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Pururavas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söylenildiği gibi yapar. Bu buluşmalar beş oğulları oluncaya kadar devam eder.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Pururavas'ın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bu bağlılığı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Gandharvalar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tarafından takdir edilerek onlardan biri olma özelliği bahşedilir.</a:t>
            </a:r>
          </a:p>
        </p:txBody>
      </p:sp>
    </p:spTree>
    <p:extLst>
      <p:ext uri="{BB962C8B-B14F-4D97-AF65-F5344CB8AC3E}">
        <p14:creationId xmlns:p14="http://schemas.microsoft.com/office/powerpoint/2010/main" val="2741842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B52B5D09-64F0-4163-B5F4-0D1FD97E7F3A}"/>
              </a:ext>
            </a:extLst>
          </p:cNvPr>
          <p:cNvSpPr/>
          <p:nvPr/>
        </p:nvSpPr>
        <p:spPr>
          <a:xfrm>
            <a:off x="2216728" y="0"/>
            <a:ext cx="7218218" cy="5017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endParaRPr lang="tr-TR" sz="2400" dirty="0">
              <a:solidFill>
                <a:schemeClr val="accent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50000"/>
              </a:lnSpc>
            </a:pPr>
            <a:endParaRPr lang="tr-TR" sz="2400" dirty="0">
              <a:solidFill>
                <a:schemeClr val="accent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50000"/>
              </a:lnSpc>
            </a:pP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Urvaşi'nin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burada öne sürdüğü şartlardan sadece çıplaklık konusundaki şartı aynıdır.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Şatapatha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Brahmana'da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Urvaşi'nin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yanında getirdiği hayvanlar koyunken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Vishnu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Purana'daki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anlatımında bu hayvanlar koçtur. Aynı şekilde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Puraravas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Urvaşi'yi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bulmak için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Kurukshetra'ya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geldiğinde</a:t>
            </a:r>
          </a:p>
        </p:txBody>
      </p:sp>
    </p:spTree>
    <p:extLst>
      <p:ext uri="{BB962C8B-B14F-4D97-AF65-F5344CB8AC3E}">
        <p14:creationId xmlns:p14="http://schemas.microsoft.com/office/powerpoint/2010/main" val="2627419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75E01E67-3ABA-4F8D-8C73-20EAE2211BFF}"/>
              </a:ext>
            </a:extLst>
          </p:cNvPr>
          <p:cNvSpPr/>
          <p:nvPr/>
        </p:nvSpPr>
        <p:spPr>
          <a:xfrm>
            <a:off x="3048000" y="1346445"/>
            <a:ext cx="6096000" cy="390908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Urvaşi'yi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diğer peri kızlarıyla eğlenirken görür. Son kısmında da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Gandharvalar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tarafından verilen ateşi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Puraravas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ormana tek başına götürüp bırakır. Yanında oğlu yoktur. Ayrıca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Vishnu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Purana'da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Puraravas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ile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Urvaşi'nin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beş oğlu olduğundan söz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edilmekdir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. </a:t>
            </a:r>
            <a:endParaRPr lang="tr-TR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693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6A47107D-0F69-43AB-908C-DB1704E26874}"/>
              </a:ext>
            </a:extLst>
          </p:cNvPr>
          <p:cNvSpPr/>
          <p:nvPr/>
        </p:nvSpPr>
        <p:spPr>
          <a:xfrm>
            <a:off x="2687781" y="0"/>
            <a:ext cx="8118763" cy="6125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endParaRPr lang="tr-TR" sz="2400" dirty="0">
              <a:solidFill>
                <a:schemeClr val="accent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50000"/>
              </a:lnSpc>
            </a:pP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Urvaşi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bir lanet sonucunda cennetten kovulmuş ve ölümlüler arasında yaşamaya gönderilmiş bir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Apsarasdır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.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Apsaraslar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"Okyanusun Çalkalanması" sırasında ortaya çıkmışlardır. Bunlar sadece ölümsüzlerle değil ölümlülerle de birlikte olabilme özelliğine sahiptirler. Hint mitolojisi boyunca pek çok kez karşımıza çıkarlar.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Gandharvaların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eşleridirler.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Gandharvalar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ise göğün boşluklarında dolaşırlar, gösterişli giysileri ve parlak silahları vardır. Şarkıcı ve müzisyen olarak ünlüdürler. </a:t>
            </a:r>
          </a:p>
          <a:p>
            <a:pPr algn="ctr">
              <a:lnSpc>
                <a:spcPct val="150000"/>
              </a:lnSpc>
            </a:pPr>
            <a:endParaRPr lang="tr-TR" sz="2400" dirty="0">
              <a:solidFill>
                <a:schemeClr val="accent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0135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ks">
  <a:themeElements>
    <a:clrScheme name="Paralaks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EB8F22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Paralaks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ks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TM03457496[[fn=Paralaks]]</Template>
  <TotalTime>27</TotalTime>
  <Words>511</Words>
  <Application>Microsoft Office PowerPoint</Application>
  <PresentationFormat>Geniş ekran</PresentationFormat>
  <Paragraphs>26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Comic Sans MS</vt:lpstr>
      <vt:lpstr>Corbel</vt:lpstr>
      <vt:lpstr>Paralaks</vt:lpstr>
      <vt:lpstr>HİN 426 Hint Efsaneleri  Pururavas ve Urvaşi Efsanesi (Vishnu Purana)  3. Hafta</vt:lpstr>
      <vt:lpstr>VİSHNU PURANA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HİN 426 Hint Efsaneleri  Pururavas ve Urvaşi  3. Hafta</dc:title>
  <dc:creator>Casper</dc:creator>
  <cp:lastModifiedBy>Casper</cp:lastModifiedBy>
  <cp:revision>4</cp:revision>
  <dcterms:created xsi:type="dcterms:W3CDTF">2020-05-07T17:33:25Z</dcterms:created>
  <dcterms:modified xsi:type="dcterms:W3CDTF">2020-05-09T04:43:22Z</dcterms:modified>
</cp:coreProperties>
</file>