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0942-7F62-4685-AA41-436ED977A6C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D6B975A-24B7-4227-9DC1-9875F3474A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3819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0942-7F62-4685-AA41-436ED977A6C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6B975A-24B7-4227-9DC1-9875F3474A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5590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0942-7F62-4685-AA41-436ED977A6C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6B975A-24B7-4227-9DC1-9875F3474A2D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4321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0942-7F62-4685-AA41-436ED977A6C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6B975A-24B7-4227-9DC1-9875F3474A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4294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0942-7F62-4685-AA41-436ED977A6C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6B975A-24B7-4227-9DC1-9875F3474A2D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1181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0942-7F62-4685-AA41-436ED977A6C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6B975A-24B7-4227-9DC1-9875F3474A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9932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0942-7F62-4685-AA41-436ED977A6C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B975A-24B7-4227-9DC1-9875F3474A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72144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0942-7F62-4685-AA41-436ED977A6C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B975A-24B7-4227-9DC1-9875F3474A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654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0942-7F62-4685-AA41-436ED977A6C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B975A-24B7-4227-9DC1-9875F3474A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4795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0942-7F62-4685-AA41-436ED977A6C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6B975A-24B7-4227-9DC1-9875F3474A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990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0942-7F62-4685-AA41-436ED977A6C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D6B975A-24B7-4227-9DC1-9875F3474A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7860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0942-7F62-4685-AA41-436ED977A6C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D6B975A-24B7-4227-9DC1-9875F3474A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0537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0942-7F62-4685-AA41-436ED977A6C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B975A-24B7-4227-9DC1-9875F3474A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7330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0942-7F62-4685-AA41-436ED977A6C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B975A-24B7-4227-9DC1-9875F3474A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5356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0942-7F62-4685-AA41-436ED977A6C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B975A-24B7-4227-9DC1-9875F3474A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2922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0942-7F62-4685-AA41-436ED977A6C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6B975A-24B7-4227-9DC1-9875F3474A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3496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40942-7F62-4685-AA41-436ED977A6C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D6B975A-24B7-4227-9DC1-9875F3474A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6793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EC67B67-EBC1-46AB-9379-828B439C26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9201" y="2006600"/>
            <a:ext cx="8978550" cy="1919449"/>
          </a:xfrm>
        </p:spPr>
        <p:txBody>
          <a:bodyPr>
            <a:no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HİN 134 VEDİK EDEBİYAT</a:t>
            </a:r>
            <a:b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</a:br>
            <a:b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</a:br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13. HAFTA</a:t>
            </a:r>
            <a:b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</a:br>
            <a:b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</a:br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SUTRALAR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A8CAE5B-4C3C-49EA-B35D-FD4AF97A81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9201" y="4102100"/>
            <a:ext cx="8793992" cy="1646457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tr-TR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Prof. Dr. H. Derya Can</a:t>
            </a:r>
          </a:p>
          <a:p>
            <a:pPr algn="r"/>
            <a:r>
              <a:rPr lang="tr-TR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Ankara Üniversitesi</a:t>
            </a:r>
          </a:p>
          <a:p>
            <a:pPr algn="r"/>
            <a:r>
              <a:rPr lang="tr-TR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Dil ve Tarih-Coğrafya Fakültesi</a:t>
            </a:r>
          </a:p>
          <a:p>
            <a:pPr algn="r"/>
            <a:r>
              <a:rPr lang="tr-TR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Doğu Dilleri ve Edebiyatları Bölümü</a:t>
            </a:r>
          </a:p>
          <a:p>
            <a:pPr algn="r"/>
            <a:r>
              <a:rPr lang="tr-TR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Hindoloji Anabilim Dalı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4466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5A924E2-BD69-41E1-97A6-9807E7321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0" y="624110"/>
            <a:ext cx="7097088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SUTRALAR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F72DE0E-2294-4E0D-A379-2BFD7E726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8209" y="2133600"/>
            <a:ext cx="7256478" cy="377762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Grihyasutralarla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bağlantılı olan ve muhtemelen de onların devamı olarak diğer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Sutra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grubu ise,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Dharma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ile ilgili olan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Dharmasutralar’dır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Dharma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‘hak, kanun, görev’ anlarının yanı sıra ‘din, usul,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gelenk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’ anlamlarına da gelir. Bu yüzden bu eserler dinle ilgili olduğu kadar dünya işlerine de aittirler.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Kastların görevlerini ve yaşamın aşamalarını düzenleyen kuralları içerirler.</a:t>
            </a:r>
          </a:p>
          <a:p>
            <a:pPr algn="ctr"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1965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E03D66-97E9-4757-BF7C-D4E327EBA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5262" y="624110"/>
            <a:ext cx="6669248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SUTRALAR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C144590-2A94-42E7-9551-7E504D907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5262" y="2133600"/>
            <a:ext cx="6669248" cy="377762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 eserler sayesinde Brahmanlar eski Hindistan’daki düzeni kendi lehlerine geliştirmişlerdir.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Kalpasutralarla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bağlantılı olan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Şulvasutralar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da ölçümle ilgili kesin kurallar, kurban yerinin ve ateş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altarlarının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yapımıyla ilgili kuralları içerirler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Hint geometrisiyle ilgili en eski eserler olması nedeniyle Bilim Tarihi açısından önemli metinlerdir.</a:t>
            </a:r>
          </a:p>
        </p:txBody>
      </p:sp>
    </p:spTree>
    <p:extLst>
      <p:ext uri="{BB962C8B-B14F-4D97-AF65-F5344CB8AC3E}">
        <p14:creationId xmlns:p14="http://schemas.microsoft.com/office/powerpoint/2010/main" val="1693665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9993981-4B47-4508-849C-EA435C414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1039" y="624110"/>
            <a:ext cx="6696861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SUTRALAR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FF36EA1-3CF9-4631-97D9-36017C9C1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1039" y="2116822"/>
            <a:ext cx="7013196" cy="377762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endParaRPr lang="tr-TR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Sutra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‘iplik’ anlamına gelir. Daha sonra yönerge anlamında ‘kısa kural’ biçiminde ele alınmaya başlanmıştır.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Sutralar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basit pratik amaçlara hizmet eden eserlerdi. Bir öğrencinin rahatça ezberleyebileceği belirli bilimleri özlü bir biçimde anlatır.</a:t>
            </a:r>
          </a:p>
        </p:txBody>
      </p:sp>
    </p:spTree>
    <p:extLst>
      <p:ext uri="{BB962C8B-B14F-4D97-AF65-F5344CB8AC3E}">
        <p14:creationId xmlns:p14="http://schemas.microsoft.com/office/powerpoint/2010/main" val="993941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D4F68E4-D934-42BA-9186-36DE70F5B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7700" y="624110"/>
            <a:ext cx="6719700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SUTRALAR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1BFAF4E-997C-42A1-8321-CB66B5E21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5321" y="2133600"/>
            <a:ext cx="6342078" cy="377762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endParaRPr lang="tr-TR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Bütün dünya edebiyatı içinde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sutralara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benzer bir eser türüne rastlamak hemen hemen mümkün değildir.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 tür eserlerde yazarlar söylemek istediklerini açıkça ve net bir şekilde olabildiğince kısa olarak söylemliydi.</a:t>
            </a:r>
          </a:p>
        </p:txBody>
      </p:sp>
    </p:spTree>
    <p:extLst>
      <p:ext uri="{BB962C8B-B14F-4D97-AF65-F5344CB8AC3E}">
        <p14:creationId xmlns:p14="http://schemas.microsoft.com/office/powerpoint/2010/main" val="3726213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FA7B3B7-23E6-4E42-9E17-2ED069C53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0600" y="624110"/>
            <a:ext cx="6217408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SUTRALAR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04D46A-641D-4A76-92B6-68796FD7B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6322" y="2133600"/>
            <a:ext cx="6031685" cy="3777622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</a:pPr>
            <a:endParaRPr lang="tr-TR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Gramerci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Patanjali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bir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sutra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yazarının bir harf dahi kısaltmayı başardığında bir oğlu olmuş kadar sevindiğini söylemektedir.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Öğrenci, hocasından, bu eserlerdeki gerekli görünen kısa ve etkili olan sözleri ezberlerdi.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Zamanla hocaların açıklamaları düz yazıyla yazılmış ve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Sutralar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ya da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Kalpasutralar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denilen eserler grubu ortaya çıkmıştır.</a:t>
            </a:r>
          </a:p>
          <a:p>
            <a:pPr algn="ctr"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5062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18C5AF9-4A97-4AF9-B188-242B8B9CD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1156" y="624110"/>
            <a:ext cx="6627304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SUTRALAR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4F8153F-9033-40FE-AA5E-577A69B5C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1156" y="2133600"/>
            <a:ext cx="6627303" cy="377762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Kalpa sözcüğünü ayin veya tören anlamına gelmektedir.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Din adamlarının ihtiyaçlarından doğan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Kalpasutralar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Sutralar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) ayin kurallarını oldukça kısa ve uygulanabilir olarak sunarlar.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Ana konularını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Brahmanalardan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alan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Kalpasutralar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Üçe ayrılır.</a:t>
            </a:r>
          </a:p>
        </p:txBody>
      </p:sp>
    </p:spTree>
    <p:extLst>
      <p:ext uri="{BB962C8B-B14F-4D97-AF65-F5344CB8AC3E}">
        <p14:creationId xmlns:p14="http://schemas.microsoft.com/office/powerpoint/2010/main" val="3701977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FB7186-E8A5-46EB-AF69-DDFBBA467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150" y="624110"/>
            <a:ext cx="6585358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SUTRALAR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F00AB84-015A-4FD6-BF98-0B828258F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150" y="2133600"/>
            <a:ext cx="6585358" cy="377762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endParaRPr lang="tr-TR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Brahmanalarda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Şrauta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törenleriyle ilgili olan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Sutralara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Şrautasutralar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denir.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Şrautasutralar’da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üç çeşit kurban ateşinin yapılışıyla ilgili bilgiler verilir.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Bunlar; ateş kurbanı (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agnihotra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), yeni ve dolunay kurbanları, mevsimlerin kurbanı ve özellikle birçok çeşidi olan Soma kurbanı üzerine bilgiler vardır. </a:t>
            </a:r>
          </a:p>
        </p:txBody>
      </p:sp>
    </p:spTree>
    <p:extLst>
      <p:ext uri="{BB962C8B-B14F-4D97-AF65-F5344CB8AC3E}">
        <p14:creationId xmlns:p14="http://schemas.microsoft.com/office/powerpoint/2010/main" val="1704079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903C6EE-F90A-4845-A69D-5F239FFCF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2300" y="624110"/>
            <a:ext cx="7581900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SUTRALAR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8DEF2A-77D4-4F2D-A5FB-243BE0BF2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0" y="1778000"/>
            <a:ext cx="8064966" cy="4133222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</a:pPr>
            <a:endParaRPr lang="tr-TR" dirty="0"/>
          </a:p>
          <a:p>
            <a:pPr marL="0" indent="0" algn="ctr">
              <a:lnSpc>
                <a:spcPct val="160000"/>
              </a:lnSpc>
              <a:buNone/>
            </a:pPr>
            <a:r>
              <a:rPr lang="tr-TR" sz="1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Bunlar Hintlilerin kurban kültünü anlayabilmeniz için en önemli kaynaklardır.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tr-TR" sz="1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Ayrıca dinler tarihi açısından da oldukça önemlidirler.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tr-TR" sz="1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Bir diğer </a:t>
            </a:r>
            <a:r>
              <a:rPr lang="tr-TR" sz="19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Sutra</a:t>
            </a:r>
            <a:r>
              <a:rPr lang="tr-TR" sz="1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ise evle ilgili </a:t>
            </a:r>
            <a:r>
              <a:rPr lang="tr-TR" sz="19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seronemileri</a:t>
            </a:r>
            <a:r>
              <a:rPr lang="tr-TR" sz="1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içeren </a:t>
            </a:r>
            <a:r>
              <a:rPr lang="tr-TR" sz="19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Grihyasutralardır</a:t>
            </a:r>
            <a:r>
              <a:rPr lang="tr-TR" sz="1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tr-TR" sz="1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 eserlerde doğum, anne ve yeni doğmuş bebeği, ad verme, çocuğun beslenmesi, çocuğun saçlarının tıraş edilmesi, öğrenci olarak hoca yanına verilmesi,</a:t>
            </a:r>
          </a:p>
        </p:txBody>
      </p:sp>
    </p:spTree>
    <p:extLst>
      <p:ext uri="{BB962C8B-B14F-4D97-AF65-F5344CB8AC3E}">
        <p14:creationId xmlns:p14="http://schemas.microsoft.com/office/powerpoint/2010/main" val="65336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72A05C9-FA41-4251-9BAC-545CD9ECB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3376" y="624110"/>
            <a:ext cx="6887363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SUTRALAR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D6CE7C2-3B95-4F04-A9E8-E98D66FBA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377" y="2133600"/>
            <a:ext cx="6887362" cy="377762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Brahmaçarin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(Veda öğrencisi) olarak nasıl bir yaşam sürdüğü, hoca ve öğrenci arasındaki ilişki ve öğrencilerin hocanın hizmetinden çıkması konuları anlatılır.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Evlilik öncesi, nişanlılık ve evlilik  gelenekleri ayrıntılı bir şekilde anlatılır.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Bunun dışında ifritlere ve atalara günlük kurbanlar sunma, misafire iyi davranma, her gün Vedalardan bir bölüm okuma kuralları da yer alır.</a:t>
            </a:r>
          </a:p>
        </p:txBody>
      </p:sp>
    </p:spTree>
    <p:extLst>
      <p:ext uri="{BB962C8B-B14F-4D97-AF65-F5344CB8AC3E}">
        <p14:creationId xmlns:p14="http://schemas.microsoft.com/office/powerpoint/2010/main" val="2435448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4C4248A-F6AF-4013-8BE0-2727277ED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0100" y="624110"/>
            <a:ext cx="6919636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SUTRALAR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6B48A67-013C-477E-97AB-EFC894B0F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9820" y="2133600"/>
            <a:ext cx="6769916" cy="377762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endParaRPr lang="tr-TR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Grihyasutralar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edebi değerlerinin yanı sıra, etnologlar için de önemlidir.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 adetler adeta eski Hindistan’ın «Folklor Gazeteleri» niteliğindedir.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Bundan başka gelenek ve göreneklerin, alışkanlıkların Hint-Avrupa topluluklarıyla olan benzerliği de çok önemlidir. </a:t>
            </a:r>
          </a:p>
        </p:txBody>
      </p:sp>
    </p:spTree>
    <p:extLst>
      <p:ext uri="{BB962C8B-B14F-4D97-AF65-F5344CB8AC3E}">
        <p14:creationId xmlns:p14="http://schemas.microsoft.com/office/powerpoint/2010/main" val="2746485949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214</TotalTime>
  <Words>500</Words>
  <Application>Microsoft Office PowerPoint</Application>
  <PresentationFormat>Geniş ekran</PresentationFormat>
  <Paragraphs>52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Comic Sans MS</vt:lpstr>
      <vt:lpstr>Wingdings 3</vt:lpstr>
      <vt:lpstr>Duman</vt:lpstr>
      <vt:lpstr>HİN 134 VEDİK EDEBİYAT  13. HAFTA  SUTRALAR</vt:lpstr>
      <vt:lpstr>SUTRALAR</vt:lpstr>
      <vt:lpstr>SUTRALAR</vt:lpstr>
      <vt:lpstr>SUTRALAR</vt:lpstr>
      <vt:lpstr>SUTRALAR</vt:lpstr>
      <vt:lpstr>SUTRALAR</vt:lpstr>
      <vt:lpstr>SUTRALAR</vt:lpstr>
      <vt:lpstr>SUTRALAR</vt:lpstr>
      <vt:lpstr>SUTRALAR</vt:lpstr>
      <vt:lpstr>SUTRALAR</vt:lpstr>
      <vt:lpstr>SUTRALAR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134 VEDİK EDEBİYAT  10. HAFTA  SUTRALAR</dc:title>
  <dc:creator>Casper</dc:creator>
  <cp:lastModifiedBy>Casper</cp:lastModifiedBy>
  <cp:revision>20</cp:revision>
  <dcterms:created xsi:type="dcterms:W3CDTF">2020-05-03T05:46:20Z</dcterms:created>
  <dcterms:modified xsi:type="dcterms:W3CDTF">2020-05-05T18:50:22Z</dcterms:modified>
</cp:coreProperties>
</file>