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E2AC30-BC19-456B-9D69-B3305283C5CB}" type="slidenum">
              <a:rPr lang="tr-TR" smtClean="0"/>
              <a:pPr eaLnBrk="1" hangingPunct="1"/>
              <a:t>21</a:t>
            </a:fld>
            <a:endParaRPr lang="tr-TR" smtClean="0"/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2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640139-5D3E-4A35-A84B-C967718CAFB9}" type="slidenum">
              <a:rPr lang="tr-TR" smtClean="0"/>
              <a:pPr eaLnBrk="1" hangingPunct="1"/>
              <a:t>22</a:t>
            </a:fld>
            <a:endParaRPr lang="tr-TR" smtClean="0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35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DFA695E-85CD-4A4B-901D-551805E4AF40}" type="slidenum">
              <a:rPr lang="tr-TR" smtClean="0"/>
              <a:pPr eaLnBrk="1" hangingPunct="1"/>
              <a:t>24</a:t>
            </a:fld>
            <a:endParaRPr lang="tr-TR" smtClean="0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6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0FBE32-E255-483F-8965-EC034EB84ABD}" type="slidenum">
              <a:rPr lang="tr-TR" smtClean="0"/>
              <a:pPr eaLnBrk="1" hangingPunct="1"/>
              <a:t>25</a:t>
            </a:fld>
            <a:endParaRPr lang="tr-TR" smtClean="0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7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E68F42-032D-47BF-9E96-0AFCD380B738}" type="slidenum">
              <a:rPr lang="tr-TR" smtClean="0"/>
              <a:pPr eaLnBrk="1" hangingPunct="1"/>
              <a:t>32</a:t>
            </a:fld>
            <a:endParaRPr lang="tr-TR" smtClean="0"/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6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67F9283-0444-489C-85DF-05FF877E1795}" type="slidenum">
              <a:rPr lang="tr-TR" smtClean="0"/>
              <a:pPr eaLnBrk="1" hangingPunct="1"/>
              <a:t>33</a:t>
            </a:fld>
            <a:endParaRPr lang="tr-TR" smtClean="0"/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 dirty="0">
                  <a:solidFill>
                    <a:srgbClr val="FF0000"/>
                  </a:solidFill>
                </a:rPr>
                <a:t>JEM 426</a:t>
              </a:r>
            </a:p>
            <a:p>
              <a:r>
                <a:rPr lang="tr-TR" sz="5400" b="1" dirty="0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tr-TR" b="1" dirty="0" smtClean="0">
              <a:latin typeface="Calibri" charset="0"/>
            </a:endParaRPr>
          </a:p>
          <a:p>
            <a:pPr marL="0" indent="0">
              <a:buNone/>
            </a:pPr>
            <a:r>
              <a:rPr lang="tr-TR" b="1" dirty="0">
                <a:latin typeface="Calibri" charset="0"/>
              </a:rPr>
              <a:t>	</a:t>
            </a:r>
            <a:r>
              <a:rPr lang="tr-TR" b="1" dirty="0" smtClean="0">
                <a:latin typeface="Calibri" charset="0"/>
              </a:rPr>
              <a:t>	Risk </a:t>
            </a:r>
            <a:r>
              <a:rPr lang="tr-TR" b="1" dirty="0">
                <a:latin typeface="Calibri" charset="0"/>
              </a:rPr>
              <a:t>= </a:t>
            </a:r>
            <a:r>
              <a:rPr lang="tr-TR" dirty="0" smtClean="0">
                <a:latin typeface="Calibri" charset="0"/>
              </a:rPr>
              <a:t>Frekans x (MPK + OÇİ)</a:t>
            </a:r>
          </a:p>
          <a:p>
            <a:endParaRPr lang="tr-TR" b="1" dirty="0">
              <a:latin typeface="Calibri" charset="0"/>
            </a:endParaRPr>
          </a:p>
          <a:p>
            <a:r>
              <a:rPr lang="tr-TR" sz="2400" b="1" dirty="0" smtClean="0">
                <a:latin typeface="Calibri" charset="0"/>
              </a:rPr>
              <a:t>Frekans	: </a:t>
            </a:r>
            <a:r>
              <a:rPr lang="tr-TR" sz="2400" dirty="0" smtClean="0">
                <a:latin typeface="Calibri" charset="0"/>
              </a:rPr>
              <a:t>Baz alınan dönemde aynı riskle karşılaşma sıklığı</a:t>
            </a:r>
          </a:p>
          <a:p>
            <a:r>
              <a:rPr lang="tr-TR" sz="2400" b="1" dirty="0" smtClean="0">
                <a:latin typeface="Calibri" charset="0"/>
              </a:rPr>
              <a:t>MPK	: </a:t>
            </a:r>
            <a:r>
              <a:rPr lang="tr-TR" sz="2400" dirty="0" smtClean="0">
                <a:latin typeface="Calibri" charset="0"/>
              </a:rPr>
              <a:t>Maksimum Potansiyel Kayıp</a:t>
            </a:r>
          </a:p>
          <a:p>
            <a:r>
              <a:rPr lang="tr-TR" sz="2400" b="1" dirty="0" smtClean="0">
                <a:latin typeface="Calibri" charset="0"/>
              </a:rPr>
              <a:t>OÇİ		: </a:t>
            </a:r>
            <a:r>
              <a:rPr lang="tr-TR" sz="2400" dirty="0" smtClean="0">
                <a:latin typeface="Calibri" charset="0"/>
              </a:rPr>
              <a:t>Ortaya Çıkma İhtimali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31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değerlendirme metodunda riskler değerlendirildikten sonra risk değerlerine göre alınması gereken aksiyonlar bir tablo haline getirilmiştir. Riskin büyüklüğüne göre bu tablodaki aksiyonların yerine getirilmesi önerilir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Formülde  yer alan değişkenler için birer liste hazırlanır.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97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0" y="831850"/>
            <a:ext cx="5511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/>
              <a:t>Maksimum Potansiyel</a:t>
            </a:r>
            <a:br>
              <a:rPr lang="tr-TR" sz="4000" dirty="0" smtClean="0"/>
            </a:br>
            <a:r>
              <a:rPr lang="tr-TR" sz="4000" dirty="0" smtClean="0"/>
              <a:t>Kayıp Değerleri</a:t>
            </a:r>
            <a:endParaRPr lang="tr-TR" sz="4000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57676"/>
              </p:ext>
            </p:extLst>
          </p:nvPr>
        </p:nvGraphicFramePr>
        <p:xfrm>
          <a:off x="819696" y="2357264"/>
          <a:ext cx="3479314" cy="4079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93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Çoklu ölüm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Tekli ölüm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Sürekli Sakatlık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Kol/Bacak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El/Ayak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Kırık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Derin kesik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Hafif yaralanma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Çizik, sıyrık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>
          <a:xfrm>
            <a:off x="6299200" y="1003300"/>
            <a:ext cx="505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smtClean="0"/>
              <a:t>Ortaya Çıkma İhtimali Değerleri</a:t>
            </a:r>
            <a:endParaRPr lang="tr-TR" sz="4000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72665"/>
              </p:ext>
            </p:extLst>
          </p:nvPr>
        </p:nvGraphicFramePr>
        <p:xfrm>
          <a:off x="7605688" y="2719338"/>
          <a:ext cx="3190707" cy="2865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863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4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Her 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Saatte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Günde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Haftada</a:t>
                      </a:r>
                      <a:r>
                        <a:rPr lang="tr-TR" baseline="0" dirty="0" smtClean="0"/>
                        <a:t>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Ayda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Yılda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 yıl</a:t>
                      </a:r>
                      <a:r>
                        <a:rPr lang="tr-TR" baseline="0" dirty="0" smtClean="0"/>
                        <a:t> ve daha fazla sürede bir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0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tr-TR" sz="3200" b="1" dirty="0" err="1">
                <a:solidFill>
                  <a:srgbClr val="FF0000"/>
                </a:solidFill>
                <a:latin typeface="Calibri" charset="0"/>
              </a:rPr>
              <a:t>Ridley</a:t>
            </a:r>
            <a:r>
              <a:rPr lang="tr-TR" sz="3200" b="1" dirty="0">
                <a:solidFill>
                  <a:srgbClr val="FF0000"/>
                </a:solidFill>
                <a:latin typeface="Calibri" charset="0"/>
              </a:rPr>
              <a:t> Metodu (Kontrol Önlemlerinin Yerine Getirilmesi Süreleri)</a:t>
            </a: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02756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Risk Skoru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Önlemin </a:t>
                      </a:r>
                      <a:r>
                        <a:rPr kumimoji="0" lang="tr-TR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Aciliyeti</a:t>
                      </a:r>
                      <a:endParaRPr kumimoji="0" lang="tr-T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100</a:t>
                      </a:r>
                      <a:r>
                        <a:rPr kumimoji="0" lang="ja-JP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’</a:t>
                      </a: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den çok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Derhal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80-100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Bugün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60-79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2 gün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40-59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4 gün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20-39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 hafta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1 ay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0-9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</a:rPr>
                        <a:t>3 ay içerisinde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2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  risk analizi döneminde 1 defa karşılaşılan, Maksimum Potansiyel Kayıp Değeri Göz Kaybı (35) olan, Ortaya Çıkma Olasılığı Ayda Bir (10) olan bir riskin değeri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	</a:t>
            </a:r>
            <a:r>
              <a:rPr lang="tr-TR" b="1" dirty="0" smtClean="0"/>
              <a:t>Risk Değeri	</a:t>
            </a:r>
            <a:r>
              <a:rPr lang="tr-TR" dirty="0" smtClean="0"/>
              <a:t>= Frekans x (MPK +OÇİ)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=1 x (35 + 10)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=45’dir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Aksiyon:</a:t>
            </a:r>
            <a:r>
              <a:rPr lang="tr-TR" dirty="0" smtClean="0"/>
              <a:t>4 gün içerisinde önlem alınmalıdır.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99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Risk Puanlama Metodu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564904"/>
            <a:ext cx="8229600" cy="316835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Calibri" charset="0"/>
              </a:rPr>
              <a:t>Risk Puanlama Metodu Tablosunda, etkilenen kişi sayısı (çalışan sayısı), zararın şiddeti ve zararın ortaya çıkma olasılığı parametreleri yer alır</a:t>
            </a:r>
            <a:r>
              <a:rPr lang="tr-TR" dirty="0" smtClean="0">
                <a:latin typeface="Calibri" charset="0"/>
              </a:rPr>
              <a:t>.</a:t>
            </a:r>
            <a:endParaRPr lang="tr-TR" dirty="0">
              <a:latin typeface="Calibri" charset="0"/>
            </a:endParaRPr>
          </a:p>
          <a:p>
            <a:pPr algn="just"/>
            <a:r>
              <a:rPr lang="tr-TR" dirty="0">
                <a:latin typeface="Calibri" charset="0"/>
              </a:rPr>
              <a:t>Risk skoru ise, aşağıdaki formülle hesaplanır:</a:t>
            </a:r>
          </a:p>
          <a:p>
            <a:pPr algn="just">
              <a:buFont typeface="Wingdings" charset="0"/>
              <a:buNone/>
            </a:pPr>
            <a:r>
              <a:rPr lang="tr-TR" dirty="0">
                <a:latin typeface="Calibri" charset="0"/>
              </a:rPr>
              <a:t>   </a:t>
            </a:r>
            <a:r>
              <a:rPr lang="tr-TR" dirty="0">
                <a:solidFill>
                  <a:schemeClr val="hlink"/>
                </a:solidFill>
                <a:latin typeface="Calibri" charset="0"/>
              </a:rPr>
              <a:t>Risk = </a:t>
            </a:r>
            <a:r>
              <a:rPr lang="tr-TR" dirty="0" smtClean="0">
                <a:solidFill>
                  <a:schemeClr val="hlink"/>
                </a:solidFill>
                <a:latin typeface="Calibri" charset="0"/>
              </a:rPr>
              <a:t>Çalışan sayısı </a:t>
            </a:r>
            <a:r>
              <a:rPr lang="tr-TR" dirty="0">
                <a:solidFill>
                  <a:schemeClr val="hlink"/>
                </a:solidFill>
                <a:latin typeface="Calibri" charset="0"/>
              </a:rPr>
              <a:t>x zararın şiddeti x zararın ortaya çıkma olasılığı</a:t>
            </a:r>
          </a:p>
        </p:txBody>
      </p:sp>
    </p:spTree>
    <p:extLst>
      <p:ext uri="{BB962C8B-B14F-4D97-AF65-F5344CB8AC3E}">
        <p14:creationId xmlns:p14="http://schemas.microsoft.com/office/powerpoint/2010/main" val="384234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270000" y="577850"/>
            <a:ext cx="8229600" cy="1143000"/>
          </a:xfrm>
        </p:spPr>
        <p:txBody>
          <a:bodyPr/>
          <a:lstStyle/>
          <a:p>
            <a:r>
              <a:rPr lang="tr-TR" dirty="0" smtClean="0"/>
              <a:t>Risk Puanlama Metodu Tablosu</a:t>
            </a:r>
            <a:endParaRPr lang="tr-TR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23501"/>
              </p:ext>
            </p:extLst>
          </p:nvPr>
        </p:nvGraphicFramePr>
        <p:xfrm>
          <a:off x="3296568" y="1573808"/>
          <a:ext cx="3538736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66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2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Etkilenen çalışan 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A-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B-C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D-E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F+ Kişi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16127"/>
              </p:ext>
            </p:extLst>
          </p:nvPr>
        </p:nvGraphicFramePr>
        <p:xfrm>
          <a:off x="1424360" y="4026113"/>
          <a:ext cx="3384376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tr-TR" dirty="0" smtClean="0"/>
                        <a:t>Yaralanma Şiddeti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(İlk Yardım)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(Hastane)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 gün istirahat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Büyük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Ölüm*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16819"/>
              </p:ext>
            </p:extLst>
          </p:nvPr>
        </p:nvGraphicFramePr>
        <p:xfrm>
          <a:off x="5744840" y="3950072"/>
          <a:ext cx="3391272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09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Ortaya Çıkma Olasılığı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Katsayı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Muhtemel Olmayan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Çok düşük olasılık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Olası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Mümkün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Mutlak*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30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13" y="-1"/>
            <a:ext cx="13792961" cy="1915689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Risk Puanlama Metodu</a:t>
            </a:r>
          </a:p>
        </p:txBody>
      </p:sp>
      <p:graphicFrame>
        <p:nvGraphicFramePr>
          <p:cNvPr id="5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98286"/>
              </p:ext>
            </p:extLst>
          </p:nvPr>
        </p:nvGraphicFramePr>
        <p:xfrm>
          <a:off x="446197" y="1412777"/>
          <a:ext cx="11184287" cy="420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0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744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561"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Puan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Öncelik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Alınması  Gereken Önlem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6831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40-100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yüksek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Riskleri kontrol altına alacak tedbirler acilen yerine getirilmelidir. İş, önlemleri</a:t>
                      </a:r>
                      <a:r>
                        <a:rPr lang="tr-TR" sz="2600" baseline="0" dirty="0" smtClean="0"/>
                        <a:t> alıncaya kadar </a:t>
                      </a:r>
                      <a:r>
                        <a:rPr lang="tr-TR" sz="2600" baseline="0" dirty="0" err="1" smtClean="0"/>
                        <a:t>durudurulabilir</a:t>
                      </a:r>
                      <a:r>
                        <a:rPr lang="tr-TR" sz="2600" baseline="0" dirty="0" smtClean="0"/>
                        <a:t>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2616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18-36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orta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Riskleri kontrol altına alacak tedbirler acilen yerine getirilmelidir. Önlemlerin yerine getirilmesi için geçecek zaman içerisinde geçici tedbirlere ihtiyaç duyulabilecektir.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52616"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latin typeface="Calibri" charset="0"/>
                        </a:rPr>
                        <a:t>1-16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>
                          <a:solidFill>
                            <a:srgbClr val="FF0000"/>
                          </a:solidFill>
                          <a:latin typeface="Calibri" charset="0"/>
                        </a:rPr>
                        <a:t>düşük</a:t>
                      </a:r>
                      <a:endParaRPr lang="tr-T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5261" marR="135261" marT="67631" marB="67631"/>
                </a:tc>
                <a:tc>
                  <a:txBody>
                    <a:bodyPr/>
                    <a:lstStyle/>
                    <a:p>
                      <a:r>
                        <a:rPr lang="tr-TR" sz="2600" dirty="0" smtClean="0"/>
                        <a:t>Düşük önceliğe rağmen, riskin derecesinin düşürülmesi gerekmektedir. Zaman gayret ve maliyetler risk ile orantılı bir şekilde harcanmalıdır.</a:t>
                      </a:r>
                      <a:endParaRPr lang="tr-TR" sz="2600" dirty="0"/>
                    </a:p>
                  </a:txBody>
                  <a:tcPr marL="135261" marR="135261" marT="67631" marB="6763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0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Calibri" charset="0"/>
              </a:rPr>
              <a:t>Bu metot, etkilenecek kişi sayısını tespit etme noktasında bazı sorunlara yol açabilecektir. Ayrıca, alınacak tedbirlerin hangi süre içerisinde alınması gerektiği konusunda da netlik yoktur.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17383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1863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 Modu 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Etk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leri </a:t>
            </a: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</a:t>
            </a:r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(FMEA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Mode and Effects Analysis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28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tr-TR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Fine</a:t>
            </a:r>
            <a:r>
              <a:rPr lang="tr-T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– </a:t>
            </a:r>
            <a:r>
              <a:rPr lang="tr-TR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Kinney</a:t>
            </a:r>
            <a:r>
              <a:rPr lang="tr-T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Metodu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955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1690688"/>
            <a:ext cx="8229600" cy="3797300"/>
          </a:xfrm>
        </p:spPr>
        <p:txBody>
          <a:bodyPr/>
          <a:lstStyle/>
          <a:p>
            <a:r>
              <a:rPr lang="tr-TR" dirty="0" smtClean="0"/>
              <a:t>En yaygın kullanılan metodlardan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biridir.</a:t>
            </a:r>
          </a:p>
          <a:p>
            <a:r>
              <a:rPr lang="tr-TR" dirty="0" smtClean="0"/>
              <a:t>Herhangi bir sistemin tamamı veya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bölümleri ele alınıp, bunlardaki 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kısımlar, aletler, kompenentlerde ortaya çıkabilecek arızalardan hem bölümlerin hem de bütün sistemin nasıl etkilenebileceği ve ortaya çıkabilecek sonuçlar analiz edilir.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088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3075"/>
            <a:ext cx="4044950" cy="795338"/>
          </a:xfrm>
        </p:spPr>
        <p:txBody>
          <a:bodyPr/>
          <a:lstStyle/>
          <a:p>
            <a:pPr>
              <a:defRPr/>
            </a:pP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FMEA ÇEŞİTLERİ</a:t>
            </a:r>
          </a:p>
        </p:txBody>
      </p:sp>
      <p:sp>
        <p:nvSpPr>
          <p:cNvPr id="457735" name="Rectangle 7"/>
          <p:cNvSpPr>
            <a:spLocks noChangeArrowheads="1"/>
          </p:cNvSpPr>
          <p:nvPr/>
        </p:nvSpPr>
        <p:spPr bwMode="auto">
          <a:xfrm>
            <a:off x="4041775" y="4076700"/>
            <a:ext cx="24842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>
                <a:solidFill>
                  <a:srgbClr val="0000FF"/>
                </a:solidFill>
              </a:rPr>
              <a:t>3) Proses FMEA</a:t>
            </a:r>
          </a:p>
        </p:txBody>
      </p:sp>
      <p:sp>
        <p:nvSpPr>
          <p:cNvPr id="457737" name="Rectangle 9"/>
          <p:cNvSpPr>
            <a:spLocks noChangeArrowheads="1"/>
          </p:cNvSpPr>
          <p:nvPr/>
        </p:nvSpPr>
        <p:spPr bwMode="auto">
          <a:xfrm>
            <a:off x="5776914" y="5229225"/>
            <a:ext cx="23939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>
                <a:solidFill>
                  <a:srgbClr val="0000FF"/>
                </a:solidFill>
              </a:rPr>
              <a:t>4) Servis FMEA</a:t>
            </a:r>
          </a:p>
        </p:txBody>
      </p:sp>
      <p:sp>
        <p:nvSpPr>
          <p:cNvPr id="457739" name="Rectangle 11"/>
          <p:cNvSpPr>
            <a:spLocks noChangeArrowheads="1"/>
          </p:cNvSpPr>
          <p:nvPr/>
        </p:nvSpPr>
        <p:spPr bwMode="auto">
          <a:xfrm>
            <a:off x="2738439" y="2857500"/>
            <a:ext cx="26682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800" b="1" dirty="0"/>
              <a:t>2) Tasarım FMEA</a:t>
            </a:r>
          </a:p>
        </p:txBody>
      </p:sp>
      <p:sp>
        <p:nvSpPr>
          <p:cNvPr id="457740" name="Rectangle 12"/>
          <p:cNvSpPr>
            <a:spLocks noChangeArrowheads="1"/>
          </p:cNvSpPr>
          <p:nvPr/>
        </p:nvSpPr>
        <p:spPr bwMode="auto">
          <a:xfrm>
            <a:off x="822326" y="1844676"/>
            <a:ext cx="342439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2800" b="1">
                <a:solidFill>
                  <a:srgbClr val="0000FF"/>
                </a:solidFill>
              </a:rPr>
              <a:t>1) Sistem FMEA</a:t>
            </a:r>
          </a:p>
        </p:txBody>
      </p:sp>
      <p:pic>
        <p:nvPicPr>
          <p:cNvPr id="457742" name="Picture 14" descr="j03112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6" y="1268413"/>
            <a:ext cx="12239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6" name="Picture 18" descr="j024159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2492375"/>
            <a:ext cx="12652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7" name="Picture 19" descr="j019814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3644900"/>
            <a:ext cx="115728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48" name="Picture 20" descr="bd1961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4797426"/>
            <a:ext cx="13366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3716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7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5" grpId="0"/>
      <p:bldP spid="457737" grpId="0"/>
      <p:bldP spid="457739" grpId="0"/>
      <p:bldP spid="4577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FMEA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276476"/>
            <a:ext cx="8229600" cy="34385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 Sistem ve alt sistemleri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analiz ederek, sistemin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eksiklerinden doğan sistem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fonksiyonları arasındaki potansiyel hata türlerini belirlemektir.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	Sistemin kalitesini, güvenirliğini ve korunabilirliğini artırmaktır.</a:t>
            </a:r>
          </a:p>
        </p:txBody>
      </p:sp>
      <p:pic>
        <p:nvPicPr>
          <p:cNvPr id="272388" name="Picture 6" descr="j0186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9" y="14288"/>
            <a:ext cx="288448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60001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Tasarım FMEA</a:t>
            </a:r>
          </a:p>
        </p:txBody>
      </p:sp>
      <p:sp>
        <p:nvSpPr>
          <p:cNvPr id="273411" name="2 İçerik Yer Tutucusu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36544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   AMACI: </a:t>
            </a:r>
            <a:r>
              <a:rPr lang="tr-TR" smtClean="0"/>
              <a:t>Bir makine veya ekipmanın tasarım aşamasında olası hatalarını ortadan kaldırmak ve daha tasarım aşamasında sistemin analiz edilerek üretime geçmeden hataların ortadan kaldırılmasını sağlamaktır.</a:t>
            </a:r>
          </a:p>
          <a:p>
            <a:r>
              <a:rPr lang="tr-TR" smtClean="0"/>
              <a:t>   </a:t>
            </a:r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İmalatın ilk aşaması olan tasarım aşamasında ekipmanın kalitesini ve güvenilirliğini  garanti etmektir. </a:t>
            </a:r>
          </a:p>
        </p:txBody>
      </p:sp>
    </p:spTree>
    <p:extLst>
      <p:ext uri="{BB962C8B-B14F-4D97-AF65-F5344CB8AC3E}">
        <p14:creationId xmlns:p14="http://schemas.microsoft.com/office/powerpoint/2010/main" val="3259701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Servis FMEA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420939"/>
            <a:ext cx="8229600" cy="2357437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 Organizasyondaki aksaklıkların analiz edilmesidir.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Organizasyonun kalitesini, güvenirliğini ve korunabilirliğini artırmaktır.  </a:t>
            </a:r>
          </a:p>
        </p:txBody>
      </p:sp>
      <p:pic>
        <p:nvPicPr>
          <p:cNvPr id="274436" name="Picture 6" descr="bd0717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937000"/>
            <a:ext cx="2811462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944662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FMEA 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AMACI:</a:t>
            </a:r>
            <a:r>
              <a:rPr lang="tr-TR" smtClean="0"/>
              <a:t>	Üretim veya montaj prosesindeki eksiklerden doğabilecek hata türlerini ortadan kaldırmak ve üretim ve montaj prosesini analiz etmektir.</a:t>
            </a:r>
          </a:p>
          <a:p>
            <a:r>
              <a:rPr lang="tr-TR" b="1" smtClean="0">
                <a:solidFill>
                  <a:srgbClr val="FF0000"/>
                </a:solidFill>
              </a:rPr>
              <a:t>HEDEFİ:</a:t>
            </a:r>
            <a:r>
              <a:rPr lang="tr-TR" smtClean="0"/>
              <a:t> Prosesin kalitesini,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güvenirliğini ve korunabilirliğini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artırmaktır. </a:t>
            </a:r>
          </a:p>
        </p:txBody>
      </p:sp>
      <p:pic>
        <p:nvPicPr>
          <p:cNvPr id="275460" name="Picture 6" descr="in0071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3573464"/>
            <a:ext cx="24701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7133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FMEA Metodunun Unsurları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35163"/>
            <a:ext cx="8229600" cy="3581400"/>
          </a:xfrm>
        </p:spPr>
        <p:txBody>
          <a:bodyPr/>
          <a:lstStyle/>
          <a:p>
            <a:r>
              <a:rPr lang="tr-TR" smtClean="0"/>
              <a:t>FMEA’nın üç temel unsuru vardır.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a.İhtimal: (İ)</a:t>
            </a:r>
            <a:r>
              <a:rPr lang="tr-TR" smtClean="0"/>
              <a:t>  Hatanın zaman içinde gerçekleşme sıklığını gösteren değer, (1-10 arası)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b.Şiddet:</a:t>
            </a:r>
            <a:r>
              <a:rPr lang="tr-TR" smtClean="0"/>
              <a:t> </a:t>
            </a:r>
            <a:r>
              <a:rPr lang="tr-TR" b="1" smtClean="0">
                <a:solidFill>
                  <a:srgbClr val="FF0000"/>
                </a:solidFill>
              </a:rPr>
              <a:t>(Ş)</a:t>
            </a:r>
            <a:r>
              <a:rPr lang="tr-TR" smtClean="0"/>
              <a:t>  Hatanın gerçekleşmesi durumunda sonuçların derecesini gösteren değer, (1-10 arası) </a:t>
            </a:r>
          </a:p>
          <a:p>
            <a:pPr lvl="1"/>
            <a:r>
              <a:rPr lang="tr-TR" b="1" smtClean="0">
                <a:solidFill>
                  <a:srgbClr val="FF0000"/>
                </a:solidFill>
              </a:rPr>
              <a:t>c.Tespit edilebilirlik: (T)  </a:t>
            </a:r>
            <a:r>
              <a:rPr lang="tr-TR" smtClean="0"/>
              <a:t>Hatanın istenmeyen sonuçlara sebep olmadan tesbit edilebilme derecesini gösteren değer, (1-10 arası)</a:t>
            </a:r>
          </a:p>
        </p:txBody>
      </p:sp>
    </p:spTree>
    <p:extLst>
      <p:ext uri="{BB962C8B-B14F-4D97-AF65-F5344CB8AC3E}">
        <p14:creationId xmlns:p14="http://schemas.microsoft.com/office/powerpoint/2010/main" val="1694819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666876" y="620714"/>
          <a:ext cx="9001125" cy="577693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145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43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2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755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bg1"/>
                          </a:solidFill>
                        </a:rPr>
                        <a:t>SİSTEM FMEA ŞİDDET ETKİ SINIFLAMASI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34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ETKİ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ŞİDDETİN ETKİSİ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DERECE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Uyarısız Gelen Tehlike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Felakete</a:t>
                      </a:r>
                      <a:r>
                        <a:rPr lang="tr-TR" sz="1400" baseline="0" dirty="0" smtClean="0"/>
                        <a:t> yol açabilecek etkiye sahip ve uyarısız gelen potansiyel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Uyarısız Gelen Tehlike</a:t>
                      </a:r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Yüksek</a:t>
                      </a:r>
                      <a:r>
                        <a:rPr lang="tr-TR" sz="1400" baseline="0" dirty="0" smtClean="0"/>
                        <a:t> hasara ve toplu ölümlere y</a:t>
                      </a:r>
                      <a:r>
                        <a:rPr lang="tr-TR" sz="1400" dirty="0" smtClean="0"/>
                        <a:t>ol açabilecek etkiye sahip ve uyarısız gelen</a:t>
                      </a:r>
                      <a:r>
                        <a:rPr lang="tr-TR" sz="1400" baseline="0" dirty="0" smtClean="0"/>
                        <a:t> potansiyel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Yüksek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tamamen hasar görmesini sağlayan yıkıcı etkiye sahip ağır yaralanmalara,3.derece</a:t>
                      </a:r>
                      <a:r>
                        <a:rPr lang="tr-TR" sz="1400" baseline="0" dirty="0" smtClean="0"/>
                        <a:t> yanık,akut ölüm vb. etkiye sahip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8707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Yüksek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Ekipmanı  tamamen</a:t>
                      </a:r>
                      <a:r>
                        <a:rPr lang="tr-TR" sz="1400" baseline="0" dirty="0" smtClean="0"/>
                        <a:t> hasar görmesine sebep olan ve ölüme,zehirlenme,3.derece yanık,akut ölümcül hastalık vb. etkiye sahip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Orta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performansını etkileyen,uzuv ve organ kaybı,ağır yaralanma,kanser</a:t>
                      </a:r>
                      <a:r>
                        <a:rPr lang="tr-TR" sz="1400" baseline="0" dirty="0" smtClean="0"/>
                        <a:t> vb. yol açan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Düşük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Kırık ,kalıcı küçük iş görmemezlik,2.derece</a:t>
                      </a:r>
                      <a:r>
                        <a:rPr lang="tr-TR" sz="1400" baseline="0" dirty="0" smtClean="0"/>
                        <a:t> yanık,beyin sarsıntısı vb. etkiye sahip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154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Düşük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İncinme</a:t>
                      </a:r>
                      <a:r>
                        <a:rPr lang="tr-TR" sz="1400" baseline="0" dirty="0" smtClean="0"/>
                        <a:t>, küçük kesik ve sıyrıklar,ezilmeler vb. hafif yaralanmalar ile kısa süreli rahatsızlıklara neden olan hata 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Küçük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çalışmasını</a:t>
                      </a:r>
                      <a:r>
                        <a:rPr lang="tr-TR" sz="1400" baseline="0" dirty="0" smtClean="0"/>
                        <a:t> yavaşlatan hata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Çok Küçük</a:t>
                      </a:r>
                      <a:endParaRPr lang="tr-TR" sz="16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Sistemin çalışmasında kargaşaya yol açan hata</a:t>
                      </a:r>
                      <a:endParaRPr lang="tr-TR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</a:t>
                      </a:r>
                      <a:endParaRPr lang="tr-TR" sz="1800" b="1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575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Yok</a:t>
                      </a:r>
                      <a:endParaRPr lang="tr-TR" sz="16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Etki yok</a:t>
                      </a:r>
                      <a:endParaRPr lang="tr-TR" sz="1400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</a:t>
                      </a:r>
                      <a:endParaRPr lang="tr-TR" sz="1800" b="1" dirty="0"/>
                    </a:p>
                  </a:txBody>
                  <a:tcPr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93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6675" name="Group 51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561976"/>
          <a:ext cx="8229600" cy="5964235"/>
        </p:xfrm>
        <a:graphic>
          <a:graphicData uri="http://schemas.openxmlformats.org/drawingml/2006/table">
            <a:tbl>
              <a:tblPr/>
              <a:tblGrid>
                <a:gridCol w="2962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3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34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8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HATA OLASILIĞI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HATA KÜMÜLATİF SAYISI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DERECE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Yüksek:Kaçınılmaz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½’ den fazla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1/3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Yüksek:Tekrar Tekrar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1/8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1/20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Orta:Ara Sıra Olan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1/80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1/400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1/2.000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Düşük:Nispeten Az Olan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1/15.000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3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1/150.000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Pek Az:Olası Olmayan Hata</a:t>
                      </a:r>
                    </a:p>
                  </a:txBody>
                  <a:tcPr marL="84271" marR="84271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1/1.500.000’den düşük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4271" marR="84271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53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7699" name="Group 51"/>
          <p:cNvGraphicFramePr>
            <a:graphicFrameLocks noGrp="1"/>
          </p:cNvGraphicFramePr>
          <p:nvPr>
            <p:ph idx="1"/>
          </p:nvPr>
        </p:nvGraphicFramePr>
        <p:xfrm>
          <a:off x="1981200" y="787401"/>
          <a:ext cx="8229600" cy="5883277"/>
        </p:xfrm>
        <a:graphic>
          <a:graphicData uri="http://schemas.openxmlformats.org/drawingml/2006/table">
            <a:tbl>
              <a:tblPr/>
              <a:tblGrid>
                <a:gridCol w="1763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97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TESBİT EDİLEBİLİRLİK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TESBİT EDİLEBİLİRLİK OLASILIĞI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DERECE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Tespit Edilemez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mümkün değil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Az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uzak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Az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uzak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Düşük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düşük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Düşük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düşük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Orta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orta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9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 Ortalama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yüksek ortalama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Yüksek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yüksek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Yüksek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çok yüksek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79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Hemen Hemen Kesin</a:t>
                      </a:r>
                    </a:p>
                  </a:txBody>
                  <a:tcPr marL="83602" marR="83602" marT="45725" marB="45725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Potansiyel hatanın nedeninin ve takip eden hatanın keşfedilebilirliği hemen hemen kesin 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3602" marR="83602" marT="45725" marB="45725" horzOverflow="overflow">
                    <a:lnL>
                      <a:noFill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52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dirty="0" smtClean="0"/>
              <a:t>Kullanımı kolay, yaygın olarak kullanılan bir metottur.</a:t>
            </a:r>
          </a:p>
          <a:p>
            <a:r>
              <a:rPr lang="tr-TR" dirty="0" smtClean="0"/>
              <a:t>İşyeri istatistiklerinin kullanımına imkan sağlar.</a:t>
            </a:r>
          </a:p>
          <a:p>
            <a:r>
              <a:rPr lang="tr-TR" dirty="0" smtClean="0"/>
              <a:t>Risk Değeri= İ x F x D olarak hesaplanır.</a:t>
            </a:r>
          </a:p>
          <a:p>
            <a:r>
              <a:rPr lang="tr-TR" dirty="0" smtClean="0"/>
              <a:t>İ= İhtimal, (0,2-10 arası bir değer)</a:t>
            </a:r>
          </a:p>
          <a:p>
            <a:r>
              <a:rPr lang="tr-TR" dirty="0" smtClean="0"/>
              <a:t>F=Frekans, (0,5-10 arası bir değer)</a:t>
            </a:r>
          </a:p>
          <a:p>
            <a:r>
              <a:rPr lang="tr-TR" dirty="0" smtClean="0"/>
              <a:t>D=Sonuçların Derecesi</a:t>
            </a:r>
          </a:p>
        </p:txBody>
      </p:sp>
    </p:spTree>
    <p:extLst>
      <p:ext uri="{BB962C8B-B14F-4D97-AF65-F5344CB8AC3E}">
        <p14:creationId xmlns:p14="http://schemas.microsoft.com/office/powerpoint/2010/main" val="4285785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Öncelik Değeri (RÖD)</a:t>
            </a:r>
            <a:r>
              <a:rPr lang="tr-TR" dirty="0" smtClean="0"/>
              <a:t> 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1919288" y="2781300"/>
            <a:ext cx="8229600" cy="2141538"/>
          </a:xfrm>
        </p:spPr>
        <p:txBody>
          <a:bodyPr/>
          <a:lstStyle/>
          <a:p>
            <a:r>
              <a:rPr lang="tr-TR" smtClean="0"/>
              <a:t>   Risk Öncelik Değeri</a:t>
            </a:r>
          </a:p>
          <a:p>
            <a:r>
              <a:rPr lang="tr-TR" smtClean="0"/>
              <a:t>      R.Ö.D.= İ x D x T</a:t>
            </a:r>
          </a:p>
          <a:p>
            <a:r>
              <a:rPr lang="tr-TR" smtClean="0"/>
              <a:t>    </a:t>
            </a:r>
          </a:p>
          <a:p>
            <a:r>
              <a:rPr lang="tr-TR" smtClean="0"/>
              <a:t>     1-1000 arasında bir değer alabilir.</a:t>
            </a:r>
          </a:p>
        </p:txBody>
      </p:sp>
    </p:spTree>
    <p:extLst>
      <p:ext uri="{BB962C8B-B14F-4D97-AF65-F5344CB8AC3E}">
        <p14:creationId xmlns:p14="http://schemas.microsoft.com/office/powerpoint/2010/main" val="1659703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1"/>
          <p:cNvSpPr>
            <a:spLocks noGrp="1" noChangeArrowheads="1"/>
          </p:cNvSpPr>
          <p:nvPr>
            <p:ph type="title"/>
          </p:nvPr>
        </p:nvSpPr>
        <p:spPr>
          <a:xfrm>
            <a:off x="1919288" y="1052513"/>
            <a:ext cx="8229600" cy="711200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Öncelik Değeri (RÖD)</a:t>
            </a:r>
          </a:p>
        </p:txBody>
      </p:sp>
      <p:graphicFrame>
        <p:nvGraphicFramePr>
          <p:cNvPr id="29854" name="Group 158"/>
          <p:cNvGraphicFramePr>
            <a:graphicFrameLocks noGrp="1"/>
          </p:cNvGraphicFramePr>
          <p:nvPr>
            <p:ph idx="1"/>
          </p:nvPr>
        </p:nvGraphicFramePr>
        <p:xfrm>
          <a:off x="1992313" y="1989138"/>
          <a:ext cx="8229600" cy="4441824"/>
        </p:xfrm>
        <a:graphic>
          <a:graphicData uri="http://schemas.openxmlformats.org/drawingml/2006/table">
            <a:tbl>
              <a:tblPr/>
              <a:tblGrid>
                <a:gridCol w="108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68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1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5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Sıra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Risk Öncelik Değeri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Karar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01 - 50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Düşük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44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50 - 100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Orta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5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100 - 200 arası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Yüksek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0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100856" marR="100856"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200 - 1000 arası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Çok Yüksek Riskli</a:t>
                      </a:r>
                    </a:p>
                  </a:txBody>
                  <a:tcPr marL="100856" marR="10085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474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8"/>
          <p:cNvSpPr>
            <a:spLocks noGrp="1" noChangeArrowheads="1"/>
          </p:cNvSpPr>
          <p:nvPr>
            <p:ph type="title"/>
          </p:nvPr>
        </p:nvSpPr>
        <p:spPr>
          <a:xfrm>
            <a:off x="1946275" y="765175"/>
            <a:ext cx="8229600" cy="782638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FMEA</a:t>
            </a:r>
          </a:p>
        </p:txBody>
      </p:sp>
      <p:graphicFrame>
        <p:nvGraphicFramePr>
          <p:cNvPr id="651689" name="Group 425"/>
          <p:cNvGraphicFramePr>
            <a:graphicFrameLocks noGrp="1"/>
          </p:cNvGraphicFramePr>
          <p:nvPr>
            <p:ph idx="1"/>
          </p:nvPr>
        </p:nvGraphicFramePr>
        <p:xfrm>
          <a:off x="1611313" y="1600201"/>
          <a:ext cx="9056690" cy="3775075"/>
        </p:xfrm>
        <a:graphic>
          <a:graphicData uri="http://schemas.openxmlformats.org/drawingml/2006/table">
            <a:tbl>
              <a:tblPr/>
              <a:tblGrid>
                <a:gridCol w="6266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57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70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79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70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79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54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795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774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25322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0612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636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7798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0887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7951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7951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0" marR="80380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2680" name="Rectangle 274"/>
          <p:cNvSpPr>
            <a:spLocks noChangeArrowheads="1"/>
          </p:cNvSpPr>
          <p:nvPr/>
        </p:nvSpPr>
        <p:spPr bwMode="auto">
          <a:xfrm>
            <a:off x="1524001" y="2343150"/>
            <a:ext cx="70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Sistem /Parça</a:t>
            </a:r>
          </a:p>
        </p:txBody>
      </p:sp>
      <p:sp>
        <p:nvSpPr>
          <p:cNvPr id="282681" name="Rectangle 277"/>
          <p:cNvSpPr>
            <a:spLocks noChangeArrowheads="1"/>
          </p:cNvSpPr>
          <p:nvPr/>
        </p:nvSpPr>
        <p:spPr bwMode="auto">
          <a:xfrm>
            <a:off x="2157414" y="2270125"/>
            <a:ext cx="75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 Türü</a:t>
            </a:r>
          </a:p>
        </p:txBody>
      </p:sp>
      <p:sp>
        <p:nvSpPr>
          <p:cNvPr id="282682" name="Rectangle 279"/>
          <p:cNvSpPr>
            <a:spLocks noChangeArrowheads="1"/>
          </p:cNvSpPr>
          <p:nvPr/>
        </p:nvSpPr>
        <p:spPr bwMode="auto">
          <a:xfrm>
            <a:off x="2860675" y="23431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Hatanın Sonuçları</a:t>
            </a:r>
          </a:p>
        </p:txBody>
      </p:sp>
      <p:sp>
        <p:nvSpPr>
          <p:cNvPr id="651545" name="Rectangle 281"/>
          <p:cNvSpPr>
            <a:spLocks noChangeArrowheads="1"/>
          </p:cNvSpPr>
          <p:nvPr/>
        </p:nvSpPr>
        <p:spPr bwMode="auto">
          <a:xfrm>
            <a:off x="1524001" y="3429001"/>
            <a:ext cx="6208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200"/>
              <a:t>Pompa</a:t>
            </a:r>
          </a:p>
        </p:txBody>
      </p:sp>
      <p:sp>
        <p:nvSpPr>
          <p:cNvPr id="651546" name="Rectangle 282"/>
          <p:cNvSpPr>
            <a:spLocks noChangeArrowheads="1"/>
          </p:cNvSpPr>
          <p:nvPr/>
        </p:nvSpPr>
        <p:spPr bwMode="auto">
          <a:xfrm>
            <a:off x="2157413" y="3357563"/>
            <a:ext cx="84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Enerji Kaynağı Arızası</a:t>
            </a:r>
          </a:p>
        </p:txBody>
      </p:sp>
      <p:sp>
        <p:nvSpPr>
          <p:cNvPr id="651547" name="Rectangle 283"/>
          <p:cNvSpPr>
            <a:spLocks noChangeArrowheads="1"/>
          </p:cNvSpPr>
          <p:nvPr/>
        </p:nvSpPr>
        <p:spPr bwMode="auto">
          <a:xfrm>
            <a:off x="2860675" y="3357563"/>
            <a:ext cx="98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Pompa çalışmıyor</a:t>
            </a:r>
          </a:p>
        </p:txBody>
      </p:sp>
      <p:sp>
        <p:nvSpPr>
          <p:cNvPr id="282686" name="Rectangle 338"/>
          <p:cNvSpPr>
            <a:spLocks noChangeArrowheads="1"/>
          </p:cNvSpPr>
          <p:nvPr/>
        </p:nvSpPr>
        <p:spPr bwMode="auto">
          <a:xfrm>
            <a:off x="3759200" y="257175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İ</a:t>
            </a:r>
          </a:p>
        </p:txBody>
      </p:sp>
      <p:sp>
        <p:nvSpPr>
          <p:cNvPr id="282687" name="Rectangle 339"/>
          <p:cNvSpPr>
            <a:spLocks noChangeArrowheads="1"/>
          </p:cNvSpPr>
          <p:nvPr/>
        </p:nvSpPr>
        <p:spPr bwMode="auto">
          <a:xfrm>
            <a:off x="4049714" y="23431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Hataların Nedenleri</a:t>
            </a:r>
          </a:p>
        </p:txBody>
      </p:sp>
      <p:sp>
        <p:nvSpPr>
          <p:cNvPr id="651604" name="Rectangle 340"/>
          <p:cNvSpPr>
            <a:spLocks noChangeArrowheads="1"/>
          </p:cNvSpPr>
          <p:nvPr/>
        </p:nvSpPr>
        <p:spPr bwMode="auto">
          <a:xfrm>
            <a:off x="3767139" y="34290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9</a:t>
            </a:r>
          </a:p>
        </p:txBody>
      </p:sp>
      <p:sp>
        <p:nvSpPr>
          <p:cNvPr id="651605" name="Rectangle 341"/>
          <p:cNvSpPr>
            <a:spLocks noChangeArrowheads="1"/>
          </p:cNvSpPr>
          <p:nvPr/>
        </p:nvSpPr>
        <p:spPr bwMode="auto">
          <a:xfrm>
            <a:off x="4129089" y="3416300"/>
            <a:ext cx="801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jeneratör arızası</a:t>
            </a:r>
          </a:p>
        </p:txBody>
      </p:sp>
      <p:sp>
        <p:nvSpPr>
          <p:cNvPr id="651606" name="Rectangle 342"/>
          <p:cNvSpPr>
            <a:spLocks noChangeArrowheads="1"/>
          </p:cNvSpPr>
          <p:nvPr/>
        </p:nvSpPr>
        <p:spPr bwMode="auto">
          <a:xfrm>
            <a:off x="4933950" y="3409950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5</a:t>
            </a:r>
          </a:p>
        </p:txBody>
      </p:sp>
      <p:sp>
        <p:nvSpPr>
          <p:cNvPr id="282691" name="Rectangle 343"/>
          <p:cNvSpPr>
            <a:spLocks noChangeArrowheads="1"/>
          </p:cNvSpPr>
          <p:nvPr/>
        </p:nvSpPr>
        <p:spPr bwMode="auto">
          <a:xfrm>
            <a:off x="4894263" y="2565400"/>
            <a:ext cx="293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Ş</a:t>
            </a:r>
          </a:p>
        </p:txBody>
      </p:sp>
      <p:sp>
        <p:nvSpPr>
          <p:cNvPr id="651610" name="Rectangle 346"/>
          <p:cNvSpPr>
            <a:spLocks noChangeArrowheads="1"/>
          </p:cNvSpPr>
          <p:nvPr/>
        </p:nvSpPr>
        <p:spPr bwMode="auto">
          <a:xfrm>
            <a:off x="5214938" y="3265488"/>
            <a:ext cx="842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>
                <a:solidFill>
                  <a:schemeClr val="bg1"/>
                </a:solidFill>
              </a:rPr>
              <a:t>Yedek</a:t>
            </a:r>
          </a:p>
          <a:p>
            <a:pPr eaLnBrk="0" hangingPunct="0"/>
            <a:r>
              <a:rPr lang="tr-TR" sz="1200"/>
              <a:t>jeneratöralınması</a:t>
            </a:r>
          </a:p>
        </p:txBody>
      </p:sp>
      <p:sp>
        <p:nvSpPr>
          <p:cNvPr id="651620" name="Rectangle 356"/>
          <p:cNvSpPr>
            <a:spLocks noChangeArrowheads="1"/>
          </p:cNvSpPr>
          <p:nvPr/>
        </p:nvSpPr>
        <p:spPr bwMode="auto">
          <a:xfrm>
            <a:off x="5973764" y="3352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2</a:t>
            </a:r>
          </a:p>
        </p:txBody>
      </p:sp>
      <p:sp>
        <p:nvSpPr>
          <p:cNvPr id="651624" name="Rectangle 360"/>
          <p:cNvSpPr>
            <a:spLocks noChangeArrowheads="1"/>
          </p:cNvSpPr>
          <p:nvPr/>
        </p:nvSpPr>
        <p:spPr bwMode="auto">
          <a:xfrm>
            <a:off x="6253164" y="3352801"/>
            <a:ext cx="503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/>
              <a:t>90</a:t>
            </a:r>
            <a:r>
              <a:rPr lang="tr-TR">
                <a:solidFill>
                  <a:schemeClr val="bg1"/>
                </a:solidFill>
              </a:rPr>
              <a:t>090</a:t>
            </a:r>
          </a:p>
        </p:txBody>
      </p:sp>
      <p:sp>
        <p:nvSpPr>
          <p:cNvPr id="651631" name="Rectangle 367"/>
          <p:cNvSpPr>
            <a:spLocks noChangeArrowheads="1"/>
          </p:cNvSpPr>
          <p:nvPr/>
        </p:nvSpPr>
        <p:spPr bwMode="auto">
          <a:xfrm>
            <a:off x="6704014" y="3194050"/>
            <a:ext cx="1265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Jeneratör mazot tankının doluluk takibinin yapılması için prosedür hazırlanması</a:t>
            </a:r>
          </a:p>
        </p:txBody>
      </p:sp>
      <p:sp>
        <p:nvSpPr>
          <p:cNvPr id="651656" name="Rectangle 392"/>
          <p:cNvSpPr>
            <a:spLocks noChangeArrowheads="1"/>
          </p:cNvSpPr>
          <p:nvPr/>
        </p:nvSpPr>
        <p:spPr bwMode="auto">
          <a:xfrm>
            <a:off x="7913689" y="3265488"/>
            <a:ext cx="954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Teknik Emniyet,                15.12.2008</a:t>
            </a:r>
          </a:p>
        </p:txBody>
      </p:sp>
      <p:sp>
        <p:nvSpPr>
          <p:cNvPr id="651661" name="Rectangle 397"/>
          <p:cNvSpPr>
            <a:spLocks noChangeArrowheads="1"/>
          </p:cNvSpPr>
          <p:nvPr/>
        </p:nvSpPr>
        <p:spPr bwMode="auto">
          <a:xfrm>
            <a:off x="9625014" y="32654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51662" name="Rectangle 398"/>
          <p:cNvSpPr>
            <a:spLocks noChangeArrowheads="1"/>
          </p:cNvSpPr>
          <p:nvPr/>
        </p:nvSpPr>
        <p:spPr bwMode="auto">
          <a:xfrm>
            <a:off x="9840913" y="3259138"/>
            <a:ext cx="233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51663" name="Rectangle 399"/>
          <p:cNvSpPr>
            <a:spLocks noChangeArrowheads="1"/>
          </p:cNvSpPr>
          <p:nvPr/>
        </p:nvSpPr>
        <p:spPr bwMode="auto">
          <a:xfrm>
            <a:off x="10128250" y="32654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1</a:t>
            </a:r>
          </a:p>
        </p:txBody>
      </p:sp>
      <p:sp>
        <p:nvSpPr>
          <p:cNvPr id="651690" name="Rectangle 426"/>
          <p:cNvSpPr>
            <a:spLocks noChangeArrowheads="1"/>
          </p:cNvSpPr>
          <p:nvPr/>
        </p:nvSpPr>
        <p:spPr bwMode="auto">
          <a:xfrm>
            <a:off x="8782050" y="3344863"/>
            <a:ext cx="914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100"/>
              <a:t>01.12.2008</a:t>
            </a:r>
          </a:p>
        </p:txBody>
      </p:sp>
      <p:sp>
        <p:nvSpPr>
          <p:cNvPr id="282701" name="Rectangle 344"/>
          <p:cNvSpPr>
            <a:spLocks noChangeArrowheads="1"/>
          </p:cNvSpPr>
          <p:nvPr/>
        </p:nvSpPr>
        <p:spPr bwMode="auto">
          <a:xfrm>
            <a:off x="5130801" y="2420938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Kontrol Önlemleri</a:t>
            </a:r>
          </a:p>
        </p:txBody>
      </p:sp>
      <p:sp>
        <p:nvSpPr>
          <p:cNvPr id="282702" name="Rectangle 354"/>
          <p:cNvSpPr>
            <a:spLocks noChangeArrowheads="1"/>
          </p:cNvSpPr>
          <p:nvPr/>
        </p:nvSpPr>
        <p:spPr bwMode="auto">
          <a:xfrm>
            <a:off x="5986463" y="2630488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282703" name="Rectangle 357"/>
          <p:cNvSpPr>
            <a:spLocks noChangeArrowheads="1"/>
          </p:cNvSpPr>
          <p:nvPr/>
        </p:nvSpPr>
        <p:spPr bwMode="auto">
          <a:xfrm>
            <a:off x="6318251" y="1970089"/>
            <a:ext cx="282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RÖD</a:t>
            </a:r>
          </a:p>
        </p:txBody>
      </p:sp>
      <p:sp>
        <p:nvSpPr>
          <p:cNvPr id="282704" name="Rectangle 361"/>
          <p:cNvSpPr>
            <a:spLocks noChangeArrowheads="1"/>
          </p:cNvSpPr>
          <p:nvPr/>
        </p:nvSpPr>
        <p:spPr bwMode="auto">
          <a:xfrm>
            <a:off x="6843713" y="2041526"/>
            <a:ext cx="133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Tavsiye Edilen İyileştirmeler/ Eylemler</a:t>
            </a:r>
          </a:p>
        </p:txBody>
      </p:sp>
      <p:sp>
        <p:nvSpPr>
          <p:cNvPr id="282705" name="Rectangle 368"/>
          <p:cNvSpPr>
            <a:spLocks noChangeArrowheads="1"/>
          </p:cNvSpPr>
          <p:nvPr/>
        </p:nvSpPr>
        <p:spPr bwMode="auto">
          <a:xfrm>
            <a:off x="7924800" y="2041526"/>
            <a:ext cx="112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Sorumlu &amp; Tamamlama Tarihi</a:t>
            </a:r>
          </a:p>
        </p:txBody>
      </p:sp>
      <p:sp>
        <p:nvSpPr>
          <p:cNvPr id="282706" name="Rectangle 396"/>
          <p:cNvSpPr>
            <a:spLocks noChangeArrowheads="1"/>
          </p:cNvSpPr>
          <p:nvPr/>
        </p:nvSpPr>
        <p:spPr bwMode="auto">
          <a:xfrm>
            <a:off x="8869364" y="2041525"/>
            <a:ext cx="76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Hareket Tarihi</a:t>
            </a:r>
          </a:p>
        </p:txBody>
      </p:sp>
      <p:sp>
        <p:nvSpPr>
          <p:cNvPr id="42" name="Rectangle 400"/>
          <p:cNvSpPr>
            <a:spLocks noChangeArrowheads="1"/>
          </p:cNvSpPr>
          <p:nvPr/>
        </p:nvSpPr>
        <p:spPr bwMode="auto">
          <a:xfrm>
            <a:off x="10391775" y="327501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4</a:t>
            </a:r>
          </a:p>
        </p:txBody>
      </p:sp>
      <p:sp>
        <p:nvSpPr>
          <p:cNvPr id="282708" name="Rectangle 403"/>
          <p:cNvSpPr>
            <a:spLocks noChangeArrowheads="1"/>
          </p:cNvSpPr>
          <p:nvPr/>
        </p:nvSpPr>
        <p:spPr bwMode="auto">
          <a:xfrm rot="5400000">
            <a:off x="9331489" y="2309297"/>
            <a:ext cx="839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(İ)</a:t>
            </a:r>
          </a:p>
        </p:txBody>
      </p:sp>
      <p:sp>
        <p:nvSpPr>
          <p:cNvPr id="282709" name="Rectangle 406"/>
          <p:cNvSpPr>
            <a:spLocks noChangeArrowheads="1"/>
          </p:cNvSpPr>
          <p:nvPr/>
        </p:nvSpPr>
        <p:spPr bwMode="auto">
          <a:xfrm rot="5400000">
            <a:off x="9590019" y="2309297"/>
            <a:ext cx="887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(Ş)</a:t>
            </a:r>
          </a:p>
        </p:txBody>
      </p:sp>
      <p:sp>
        <p:nvSpPr>
          <p:cNvPr id="282710" name="Rectangle 422"/>
          <p:cNvSpPr>
            <a:spLocks noChangeArrowheads="1"/>
          </p:cNvSpPr>
          <p:nvPr/>
        </p:nvSpPr>
        <p:spPr bwMode="auto">
          <a:xfrm rot="5400000">
            <a:off x="9862251" y="2315646"/>
            <a:ext cx="892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(T)</a:t>
            </a:r>
          </a:p>
        </p:txBody>
      </p:sp>
      <p:sp>
        <p:nvSpPr>
          <p:cNvPr id="282711" name="Rectangle 424"/>
          <p:cNvSpPr>
            <a:spLocks noChangeArrowheads="1"/>
          </p:cNvSpPr>
          <p:nvPr/>
        </p:nvSpPr>
        <p:spPr bwMode="auto">
          <a:xfrm rot="5400000">
            <a:off x="9983789" y="2195514"/>
            <a:ext cx="1214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Yeni RPN</a:t>
            </a:r>
          </a:p>
        </p:txBody>
      </p:sp>
    </p:spTree>
    <p:extLst>
      <p:ext uri="{BB962C8B-B14F-4D97-AF65-F5344CB8AC3E}">
        <p14:creationId xmlns:p14="http://schemas.microsoft.com/office/powerpoint/2010/main" val="268958318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1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1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1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1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545" grpId="0"/>
      <p:bldP spid="651546" grpId="0"/>
      <p:bldP spid="651547" grpId="0"/>
      <p:bldP spid="651604" grpId="0"/>
      <p:bldP spid="651605" grpId="0"/>
      <p:bldP spid="651606" grpId="0"/>
      <p:bldP spid="651610" grpId="0"/>
      <p:bldP spid="651620" grpId="0"/>
      <p:bldP spid="651624" grpId="0"/>
      <p:bldP spid="651631" grpId="0"/>
      <p:bldP spid="651656" grpId="0"/>
      <p:bldP spid="651661" grpId="0"/>
      <p:bldP spid="651662" grpId="0"/>
      <p:bldP spid="651663" grpId="0"/>
      <p:bldP spid="651690" grpId="0"/>
      <p:bldP spid="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1838" y="692151"/>
            <a:ext cx="8229600" cy="784225"/>
          </a:xfrm>
        </p:spPr>
        <p:txBody>
          <a:bodyPr/>
          <a:lstStyle/>
          <a:p>
            <a:pPr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FMEA</a:t>
            </a:r>
          </a:p>
        </p:txBody>
      </p:sp>
      <p:graphicFrame>
        <p:nvGraphicFramePr>
          <p:cNvPr id="661598" name="Group 94"/>
          <p:cNvGraphicFramePr>
            <a:graphicFrameLocks noGrp="1"/>
          </p:cNvGraphicFramePr>
          <p:nvPr>
            <p:ph idx="1"/>
          </p:nvPr>
        </p:nvGraphicFramePr>
        <p:xfrm>
          <a:off x="1524000" y="1600201"/>
          <a:ext cx="9144002" cy="3775075"/>
        </p:xfrm>
        <a:graphic>
          <a:graphicData uri="http://schemas.openxmlformats.org/drawingml/2006/table">
            <a:tbl>
              <a:tblPr/>
              <a:tblGrid>
                <a:gridCol w="6326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24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50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06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37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822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331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822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17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26530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486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7375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8066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1088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82214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82214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</a:tblGrid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0384" marR="80384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3704" name="Rectangle 56"/>
          <p:cNvSpPr>
            <a:spLocks noChangeArrowheads="1"/>
          </p:cNvSpPr>
          <p:nvPr/>
        </p:nvSpPr>
        <p:spPr bwMode="auto">
          <a:xfrm>
            <a:off x="1524001" y="2343150"/>
            <a:ext cx="70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Sistem /Parça</a:t>
            </a:r>
          </a:p>
        </p:txBody>
      </p:sp>
      <p:sp>
        <p:nvSpPr>
          <p:cNvPr id="283705" name="Rectangle 57"/>
          <p:cNvSpPr>
            <a:spLocks noChangeArrowheads="1"/>
          </p:cNvSpPr>
          <p:nvPr/>
        </p:nvSpPr>
        <p:spPr bwMode="auto">
          <a:xfrm>
            <a:off x="2157414" y="2270125"/>
            <a:ext cx="75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 Türü</a:t>
            </a:r>
          </a:p>
        </p:txBody>
      </p:sp>
      <p:sp>
        <p:nvSpPr>
          <p:cNvPr id="283706" name="Rectangle 58"/>
          <p:cNvSpPr>
            <a:spLocks noChangeArrowheads="1"/>
          </p:cNvSpPr>
          <p:nvPr/>
        </p:nvSpPr>
        <p:spPr bwMode="auto">
          <a:xfrm>
            <a:off x="2860675" y="23431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Hatanın Sonuçları</a:t>
            </a:r>
          </a:p>
        </p:txBody>
      </p:sp>
      <p:sp>
        <p:nvSpPr>
          <p:cNvPr id="283707" name="Rectangle 62"/>
          <p:cNvSpPr>
            <a:spLocks noChangeArrowheads="1"/>
          </p:cNvSpPr>
          <p:nvPr/>
        </p:nvSpPr>
        <p:spPr bwMode="auto">
          <a:xfrm>
            <a:off x="3738564" y="2643189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İ</a:t>
            </a:r>
          </a:p>
        </p:txBody>
      </p:sp>
      <p:sp>
        <p:nvSpPr>
          <p:cNvPr id="283708" name="Rectangle 63"/>
          <p:cNvSpPr>
            <a:spLocks noChangeArrowheads="1"/>
          </p:cNvSpPr>
          <p:nvPr/>
        </p:nvSpPr>
        <p:spPr bwMode="auto">
          <a:xfrm>
            <a:off x="3986214" y="23431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Hataların Nedenleri</a:t>
            </a:r>
          </a:p>
        </p:txBody>
      </p:sp>
      <p:sp>
        <p:nvSpPr>
          <p:cNvPr id="283709" name="Rectangle 67"/>
          <p:cNvSpPr>
            <a:spLocks noChangeArrowheads="1"/>
          </p:cNvSpPr>
          <p:nvPr/>
        </p:nvSpPr>
        <p:spPr bwMode="auto">
          <a:xfrm>
            <a:off x="4738688" y="2643188"/>
            <a:ext cx="293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Ş</a:t>
            </a:r>
            <a:endParaRPr lang="tr-TR" b="1" u="sng">
              <a:solidFill>
                <a:srgbClr val="0000FF"/>
              </a:solidFill>
            </a:endParaRPr>
          </a:p>
        </p:txBody>
      </p:sp>
      <p:sp>
        <p:nvSpPr>
          <p:cNvPr id="283710" name="Rectangle 68"/>
          <p:cNvSpPr>
            <a:spLocks noChangeArrowheads="1"/>
          </p:cNvSpPr>
          <p:nvPr/>
        </p:nvSpPr>
        <p:spPr bwMode="auto">
          <a:xfrm>
            <a:off x="5110163" y="2270125"/>
            <a:ext cx="89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Kontrol Önlemleri</a:t>
            </a:r>
          </a:p>
        </p:txBody>
      </p:sp>
      <p:sp>
        <p:nvSpPr>
          <p:cNvPr id="283711" name="Rectangle 70"/>
          <p:cNvSpPr>
            <a:spLocks noChangeArrowheads="1"/>
          </p:cNvSpPr>
          <p:nvPr/>
        </p:nvSpPr>
        <p:spPr bwMode="auto">
          <a:xfrm>
            <a:off x="5953125" y="2571750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283712" name="Rectangle 72"/>
          <p:cNvSpPr>
            <a:spLocks noChangeArrowheads="1"/>
          </p:cNvSpPr>
          <p:nvPr/>
        </p:nvSpPr>
        <p:spPr bwMode="auto">
          <a:xfrm>
            <a:off x="6235701" y="1982789"/>
            <a:ext cx="282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RÖD</a:t>
            </a:r>
          </a:p>
        </p:txBody>
      </p:sp>
      <p:sp>
        <p:nvSpPr>
          <p:cNvPr id="283713" name="Rectangle 74"/>
          <p:cNvSpPr>
            <a:spLocks noChangeArrowheads="1"/>
          </p:cNvSpPr>
          <p:nvPr/>
        </p:nvSpPr>
        <p:spPr bwMode="auto">
          <a:xfrm>
            <a:off x="6657975" y="2054226"/>
            <a:ext cx="133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Tavsiye Edilen İyileştirmeler/ Eylemler</a:t>
            </a:r>
          </a:p>
        </p:txBody>
      </p:sp>
      <p:sp>
        <p:nvSpPr>
          <p:cNvPr id="283714" name="Rectangle 76"/>
          <p:cNvSpPr>
            <a:spLocks noChangeArrowheads="1"/>
          </p:cNvSpPr>
          <p:nvPr/>
        </p:nvSpPr>
        <p:spPr bwMode="auto">
          <a:xfrm>
            <a:off x="7853363" y="2054226"/>
            <a:ext cx="112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chemeClr val="bg1"/>
                </a:solidFill>
              </a:rPr>
              <a:t>Sorumlu &amp; </a:t>
            </a:r>
            <a:r>
              <a:rPr lang="tr-TR" sz="1200" b="1">
                <a:solidFill>
                  <a:srgbClr val="0000FF"/>
                </a:solidFill>
              </a:rPr>
              <a:t>Tamamlama Tarihi</a:t>
            </a:r>
          </a:p>
        </p:txBody>
      </p:sp>
      <p:sp>
        <p:nvSpPr>
          <p:cNvPr id="283715" name="Rectangle 78"/>
          <p:cNvSpPr>
            <a:spLocks noChangeArrowheads="1"/>
          </p:cNvSpPr>
          <p:nvPr/>
        </p:nvSpPr>
        <p:spPr bwMode="auto">
          <a:xfrm>
            <a:off x="8839201" y="2054225"/>
            <a:ext cx="76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 b="1">
                <a:solidFill>
                  <a:srgbClr val="0000FF"/>
                </a:solidFill>
              </a:rPr>
              <a:t>Hareket Tarihi</a:t>
            </a:r>
          </a:p>
        </p:txBody>
      </p:sp>
      <p:sp>
        <p:nvSpPr>
          <p:cNvPr id="283716" name="Rectangle 83"/>
          <p:cNvSpPr>
            <a:spLocks noChangeArrowheads="1"/>
          </p:cNvSpPr>
          <p:nvPr/>
        </p:nvSpPr>
        <p:spPr bwMode="auto">
          <a:xfrm rot="5400000">
            <a:off x="9301327" y="2321996"/>
            <a:ext cx="8394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(İ)</a:t>
            </a:r>
          </a:p>
        </p:txBody>
      </p:sp>
      <p:sp>
        <p:nvSpPr>
          <p:cNvPr id="283717" name="Rectangle 84"/>
          <p:cNvSpPr>
            <a:spLocks noChangeArrowheads="1"/>
          </p:cNvSpPr>
          <p:nvPr/>
        </p:nvSpPr>
        <p:spPr bwMode="auto">
          <a:xfrm rot="5400000">
            <a:off x="9559857" y="2321996"/>
            <a:ext cx="887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(Ş)</a:t>
            </a:r>
          </a:p>
        </p:txBody>
      </p:sp>
      <p:sp>
        <p:nvSpPr>
          <p:cNvPr id="283718" name="Rectangle 85"/>
          <p:cNvSpPr>
            <a:spLocks noChangeArrowheads="1"/>
          </p:cNvSpPr>
          <p:nvPr/>
        </p:nvSpPr>
        <p:spPr bwMode="auto">
          <a:xfrm rot="5400000">
            <a:off x="9832088" y="2328347"/>
            <a:ext cx="892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 u="sng">
                <a:solidFill>
                  <a:srgbClr val="0000FF"/>
                </a:solidFill>
              </a:rPr>
              <a:t>Yeni (T)</a:t>
            </a:r>
          </a:p>
        </p:txBody>
      </p:sp>
      <p:sp>
        <p:nvSpPr>
          <p:cNvPr id="283719" name="Rectangle 86"/>
          <p:cNvSpPr>
            <a:spLocks noChangeArrowheads="1"/>
          </p:cNvSpPr>
          <p:nvPr/>
        </p:nvSpPr>
        <p:spPr bwMode="auto">
          <a:xfrm rot="5400000">
            <a:off x="9975044" y="2206110"/>
            <a:ext cx="1039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>
                <a:solidFill>
                  <a:srgbClr val="FF0000"/>
                </a:solidFill>
              </a:rPr>
              <a:t>Yeni RPN</a:t>
            </a:r>
          </a:p>
        </p:txBody>
      </p:sp>
      <p:sp>
        <p:nvSpPr>
          <p:cNvPr id="661592" name="Rectangle 88"/>
          <p:cNvSpPr>
            <a:spLocks noChangeArrowheads="1"/>
          </p:cNvSpPr>
          <p:nvPr/>
        </p:nvSpPr>
        <p:spPr bwMode="auto">
          <a:xfrm>
            <a:off x="1524001" y="3357564"/>
            <a:ext cx="6208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200"/>
              <a:t>Pompa</a:t>
            </a:r>
          </a:p>
        </p:txBody>
      </p:sp>
      <p:sp>
        <p:nvSpPr>
          <p:cNvPr id="661593" name="Rectangle 89"/>
          <p:cNvSpPr>
            <a:spLocks noChangeArrowheads="1"/>
          </p:cNvSpPr>
          <p:nvPr/>
        </p:nvSpPr>
        <p:spPr bwMode="auto">
          <a:xfrm>
            <a:off x="2157414" y="3284538"/>
            <a:ext cx="795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Sigorta Hatası</a:t>
            </a:r>
          </a:p>
        </p:txBody>
      </p:sp>
      <p:sp>
        <p:nvSpPr>
          <p:cNvPr id="661594" name="Rectangle 90"/>
          <p:cNvSpPr>
            <a:spLocks noChangeArrowheads="1"/>
          </p:cNvSpPr>
          <p:nvPr/>
        </p:nvSpPr>
        <p:spPr bwMode="auto">
          <a:xfrm rot="10800000" flipV="1">
            <a:off x="2790826" y="3284538"/>
            <a:ext cx="98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Devre Aşırı Yükleniyor</a:t>
            </a:r>
          </a:p>
        </p:txBody>
      </p:sp>
      <p:sp>
        <p:nvSpPr>
          <p:cNvPr id="661595" name="Rectangle 91"/>
          <p:cNvSpPr>
            <a:spLocks noChangeArrowheads="1"/>
          </p:cNvSpPr>
          <p:nvPr/>
        </p:nvSpPr>
        <p:spPr bwMode="auto">
          <a:xfrm>
            <a:off x="4056064" y="3284538"/>
            <a:ext cx="769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 Kablo Arızası </a:t>
            </a:r>
          </a:p>
        </p:txBody>
      </p:sp>
      <p:sp>
        <p:nvSpPr>
          <p:cNvPr id="661596" name="Rectangle 92"/>
          <p:cNvSpPr>
            <a:spLocks noChangeArrowheads="1"/>
          </p:cNvSpPr>
          <p:nvPr/>
        </p:nvSpPr>
        <p:spPr bwMode="auto">
          <a:xfrm rot="10800000" flipV="1">
            <a:off x="4967288" y="3117781"/>
            <a:ext cx="11287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>
                <a:solidFill>
                  <a:schemeClr val="bg1"/>
                </a:solidFill>
              </a:rPr>
              <a:t>Bakım ve </a:t>
            </a:r>
            <a:r>
              <a:rPr lang="tr-TR" sz="1200"/>
              <a:t>Onarım Bölümünün gerekli gördüğü hatların derhal değiştirilmesi (Mühendislik Kontrolü)</a:t>
            </a:r>
          </a:p>
        </p:txBody>
      </p:sp>
      <p:sp>
        <p:nvSpPr>
          <p:cNvPr id="661599" name="Rectangle 95"/>
          <p:cNvSpPr>
            <a:spLocks noChangeArrowheads="1"/>
          </p:cNvSpPr>
          <p:nvPr/>
        </p:nvSpPr>
        <p:spPr bwMode="auto">
          <a:xfrm>
            <a:off x="6729413" y="3284538"/>
            <a:ext cx="1054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Belirli aralıklarla elektrik tesisatının kontrolünün yapılması</a:t>
            </a:r>
          </a:p>
        </p:txBody>
      </p:sp>
      <p:sp>
        <p:nvSpPr>
          <p:cNvPr id="661600" name="Rectangle 96"/>
          <p:cNvSpPr>
            <a:spLocks noChangeArrowheads="1"/>
          </p:cNvSpPr>
          <p:nvPr/>
        </p:nvSpPr>
        <p:spPr bwMode="auto">
          <a:xfrm>
            <a:off x="7924800" y="3365501"/>
            <a:ext cx="984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1200"/>
              <a:t>Teknik Emniyet,</a:t>
            </a:r>
          </a:p>
          <a:p>
            <a:pPr eaLnBrk="0" hangingPunct="0"/>
            <a:r>
              <a:rPr lang="tr-TR" sz="1200"/>
              <a:t>15.12.2008</a:t>
            </a: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661601" name="Rectangle 97"/>
          <p:cNvSpPr>
            <a:spLocks noChangeArrowheads="1"/>
          </p:cNvSpPr>
          <p:nvPr/>
        </p:nvSpPr>
        <p:spPr bwMode="auto">
          <a:xfrm>
            <a:off x="8839201" y="3382964"/>
            <a:ext cx="7745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1000"/>
              <a:t>01.12.2008</a:t>
            </a:r>
          </a:p>
        </p:txBody>
      </p:sp>
      <p:sp>
        <p:nvSpPr>
          <p:cNvPr id="661602" name="Rectangle 98"/>
          <p:cNvSpPr>
            <a:spLocks noChangeArrowheads="1"/>
          </p:cNvSpPr>
          <p:nvPr/>
        </p:nvSpPr>
        <p:spPr bwMode="auto">
          <a:xfrm>
            <a:off x="3657600" y="335756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7</a:t>
            </a:r>
          </a:p>
        </p:txBody>
      </p:sp>
      <p:sp>
        <p:nvSpPr>
          <p:cNvPr id="661603" name="Rectangle 99"/>
          <p:cNvSpPr>
            <a:spLocks noChangeArrowheads="1"/>
          </p:cNvSpPr>
          <p:nvPr/>
        </p:nvSpPr>
        <p:spPr bwMode="auto">
          <a:xfrm>
            <a:off x="4760914" y="3357564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6</a:t>
            </a:r>
          </a:p>
        </p:txBody>
      </p:sp>
      <p:sp>
        <p:nvSpPr>
          <p:cNvPr id="661604" name="Rectangle 100"/>
          <p:cNvSpPr>
            <a:spLocks noChangeArrowheads="1"/>
          </p:cNvSpPr>
          <p:nvPr/>
        </p:nvSpPr>
        <p:spPr bwMode="auto">
          <a:xfrm>
            <a:off x="5956300" y="3351214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8</a:t>
            </a:r>
          </a:p>
        </p:txBody>
      </p:sp>
      <p:sp>
        <p:nvSpPr>
          <p:cNvPr id="661605" name="Rectangle 101"/>
          <p:cNvSpPr>
            <a:spLocks noChangeArrowheads="1"/>
          </p:cNvSpPr>
          <p:nvPr/>
        </p:nvSpPr>
        <p:spPr bwMode="auto">
          <a:xfrm>
            <a:off x="6165850" y="3351213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b="1"/>
              <a:t>336</a:t>
            </a:r>
          </a:p>
        </p:txBody>
      </p:sp>
      <p:sp>
        <p:nvSpPr>
          <p:cNvPr id="661606" name="Rectangle 102"/>
          <p:cNvSpPr>
            <a:spLocks noChangeArrowheads="1"/>
          </p:cNvSpPr>
          <p:nvPr/>
        </p:nvSpPr>
        <p:spPr bwMode="auto">
          <a:xfrm>
            <a:off x="9590089" y="32781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  <p:sp>
        <p:nvSpPr>
          <p:cNvPr id="661607" name="Rectangle 103"/>
          <p:cNvSpPr>
            <a:spLocks noChangeArrowheads="1"/>
          </p:cNvSpPr>
          <p:nvPr/>
        </p:nvSpPr>
        <p:spPr bwMode="auto">
          <a:xfrm>
            <a:off x="10104438" y="3278188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4</a:t>
            </a:r>
          </a:p>
        </p:txBody>
      </p:sp>
      <p:sp>
        <p:nvSpPr>
          <p:cNvPr id="661608" name="Rectangle 104"/>
          <p:cNvSpPr>
            <a:spLocks noChangeArrowheads="1"/>
          </p:cNvSpPr>
          <p:nvPr/>
        </p:nvSpPr>
        <p:spPr bwMode="auto">
          <a:xfrm>
            <a:off x="10226675" y="3286125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 16</a:t>
            </a:r>
          </a:p>
        </p:txBody>
      </p:sp>
      <p:sp>
        <p:nvSpPr>
          <p:cNvPr id="661609" name="Rectangle 105"/>
          <p:cNvSpPr>
            <a:spLocks noChangeArrowheads="1"/>
          </p:cNvSpPr>
          <p:nvPr/>
        </p:nvSpPr>
        <p:spPr bwMode="auto">
          <a:xfrm>
            <a:off x="9825039" y="3278189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957086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1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1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1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1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61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92" grpId="0"/>
      <p:bldP spid="661593" grpId="0"/>
      <p:bldP spid="661594" grpId="0"/>
      <p:bldP spid="661595" grpId="0"/>
      <p:bldP spid="661596" grpId="0"/>
      <p:bldP spid="661599" grpId="0"/>
      <p:bldP spid="661600" grpId="0"/>
      <p:bldP spid="661601" grpId="0"/>
      <p:bldP spid="661602" grpId="0"/>
      <p:bldP spid="661603" grpId="0"/>
      <p:bldP spid="661604" grpId="0"/>
      <p:bldP spid="661605" grpId="0"/>
      <p:bldP spid="661606" grpId="0"/>
      <p:bldP spid="661607" grpId="0"/>
      <p:bldP spid="661608" grpId="0"/>
      <p:bldP spid="6616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27088" y="1484313"/>
          <a:ext cx="7215187" cy="4664075"/>
        </p:xfrm>
        <a:graphic>
          <a:graphicData uri="http://schemas.openxmlformats.org/drawingml/2006/table">
            <a:tbl>
              <a:tblPr/>
              <a:tblGrid>
                <a:gridCol w="2105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09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Değer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</a:t>
                      </a:r>
                      <a:endParaRPr kumimoji="0" lang="tr-TR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7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Pratik Olarak İmkansız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Zayıf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Oldukça Düşük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Nadir fakat Olabilir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7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Kuvvetle Muhtemel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8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Çok Kuvvetli İhtimal</a:t>
                      </a:r>
                    </a:p>
                  </a:txBody>
                  <a:tcPr marL="91439" marR="91439"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7188" y="260350"/>
            <a:ext cx="8786812" cy="10779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Tablo 1-İhtimal Skalası</a:t>
            </a:r>
          </a:p>
          <a:p>
            <a:pPr eaLnBrk="0" hangingPunct="0">
              <a:defRPr/>
            </a:pPr>
            <a:r>
              <a:rPr kumimoji="1" lang="tr-TR" sz="2000" b="1" dirty="0">
                <a:solidFill>
                  <a:srgbClr val="663300"/>
                </a:solidFill>
                <a:cs typeface="Times New Roman" pitchFamily="18" charset="0"/>
              </a:rPr>
              <a:t>ihtimal :</a:t>
            </a:r>
            <a:r>
              <a:rPr kumimoji="1" lang="tr-TR" sz="2000" b="1" dirty="0">
                <a:cs typeface="Times New Roman" pitchFamily="18" charset="0"/>
              </a:rPr>
              <a:t> Zarar ya da hasar</a:t>
            </a:r>
            <a:r>
              <a:rPr lang="tr-TR" sz="2000" b="1" dirty="0"/>
              <a:t>ı</a:t>
            </a:r>
            <a:r>
              <a:rPr kumimoji="1" lang="tr-TR" sz="2000" b="1" dirty="0">
                <a:cs typeface="Times New Roman" pitchFamily="18" charset="0"/>
              </a:rPr>
              <a:t>n zaman içinde gerçekle</a:t>
            </a:r>
            <a:r>
              <a:rPr lang="tr-T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ş</a:t>
            </a:r>
            <a:r>
              <a:rPr kumimoji="1" lang="tr-TR" sz="2000" b="1" dirty="0">
                <a:cs typeface="Times New Roman" pitchFamily="18" charset="0"/>
              </a:rPr>
              <a:t>me ihtimali </a:t>
            </a:r>
          </a:p>
        </p:txBody>
      </p:sp>
    </p:spTree>
    <p:extLst>
      <p:ext uri="{BB962C8B-B14F-4D97-AF65-F5344CB8AC3E}">
        <p14:creationId xmlns:p14="http://schemas.microsoft.com/office/powerpoint/2010/main" val="418288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33400" y="1700213"/>
          <a:ext cx="7999413" cy="4630736"/>
        </p:xfrm>
        <a:graphic>
          <a:graphicData uri="http://schemas.openxmlformats.org/drawingml/2006/table">
            <a:tbl>
              <a:tblPr/>
              <a:tblGrid>
                <a:gridCol w="10550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90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85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5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Değer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Açıklama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</a:t>
                      </a:r>
                      <a:endParaRPr kumimoji="0" lang="tr-TR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0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Çok 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Yılda bir ya da daha az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5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Oldukça 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Yılda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Nadir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Ayda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2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Ara sıra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Haftada bir ya da birkaç kez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5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Sıklıkla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Günde bir ya da daha fazla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40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Sürekli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Sürekli ya da saatte birden fazla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50825" y="476250"/>
            <a:ext cx="8532813" cy="1139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Tablo: 2  Frekans (</a:t>
            </a:r>
            <a:r>
              <a:rPr lang="tr-TR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maruziyet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Skalası</a:t>
            </a:r>
          </a:p>
          <a:p>
            <a:pPr algn="ctr" eaLnBrk="0" hangingPunct="0">
              <a:defRPr/>
            </a:pPr>
            <a:r>
              <a:rPr kumimoji="1" lang="tr-TR" sz="2400" b="1" dirty="0"/>
              <a:t>Frekans: Tehlikeye maruz kalma sıklığı</a:t>
            </a:r>
          </a:p>
        </p:txBody>
      </p:sp>
    </p:spTree>
    <p:extLst>
      <p:ext uri="{BB962C8B-B14F-4D97-AF65-F5344CB8AC3E}">
        <p14:creationId xmlns:p14="http://schemas.microsoft.com/office/powerpoint/2010/main" val="313592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392113"/>
            <a:ext cx="8229600" cy="927100"/>
          </a:xfrm>
        </p:spPr>
        <p:txBody>
          <a:bodyPr/>
          <a:lstStyle/>
          <a:p>
            <a:pPr>
              <a:defRPr/>
            </a:pP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Tablo: 3  Etki/Zarar-Sonuç Skalası</a:t>
            </a:r>
          </a:p>
        </p:txBody>
      </p:sp>
      <p:sp>
        <p:nvSpPr>
          <p:cNvPr id="5" name="6 İçerik Yer Tutucusu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89437"/>
          </a:xfrm>
        </p:spPr>
        <p:txBody>
          <a:bodyPr/>
          <a:lstStyle/>
          <a:p>
            <a:r>
              <a:rPr lang="tr-TR" sz="1200" smtClean="0"/>
              <a:t>Derece: Tehlikenin gerçekleşmesi halinde insan, işyeri ve çevre üzerinde oluşturacağı zarar ya da hasarın şiddeti</a:t>
            </a:r>
          </a:p>
          <a:p>
            <a:endParaRPr lang="tr-TR" smtClean="0"/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4213" y="1916113"/>
          <a:ext cx="8072437" cy="4584700"/>
        </p:xfrm>
        <a:graphic>
          <a:graphicData uri="http://schemas.openxmlformats.org/drawingml/2006/table">
            <a:tbl>
              <a:tblPr/>
              <a:tblGrid>
                <a:gridCol w="928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29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Değer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Açıklama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Kategori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8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Dikkate Alınmalı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Hafif-Zararsız veya önemsiz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Önemli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Minör-Düşük iş kaybı, küçük hasar, ilk Yrd.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Ciddi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Majör-Önemli Zarar, Dış tedavi, işgünü kaybı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2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Ciddi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Sakatlık, uzuv kaybı, çevresel etki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40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Çok Kötü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Ölüm, Tam maluliyet, Ağır çevr. etkisi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7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Felaket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Birden çok ölüm,  önemli  çevre felaketi</a:t>
                      </a:r>
                    </a:p>
                  </a:txBody>
                  <a:tcPr marL="90000" marR="90000" marT="46806" marB="46806" anchor="ctr" horzOverflow="overflow">
                    <a:lnL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7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82637"/>
          </a:xfrm>
        </p:spPr>
        <p:txBody>
          <a:bodyPr/>
          <a:lstStyle/>
          <a:p>
            <a:pPr>
              <a:defRPr/>
            </a:pP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Düzeyine Göre Karar ve Eylem</a:t>
            </a:r>
          </a:p>
        </p:txBody>
      </p:sp>
      <p:graphicFrame>
        <p:nvGraphicFramePr>
          <p:cNvPr id="5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521850"/>
              </p:ext>
            </p:extLst>
          </p:nvPr>
        </p:nvGraphicFramePr>
        <p:xfrm>
          <a:off x="457200" y="1600200"/>
          <a:ext cx="8229600" cy="4835539"/>
        </p:xfrm>
        <a:graphic>
          <a:graphicData uri="http://schemas.openxmlformats.org/drawingml/2006/table">
            <a:tbl>
              <a:tblPr/>
              <a:tblGrid>
                <a:gridCol w="5143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60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29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862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Sıra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Risk Değeri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Karar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EYLEM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7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R≤20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Kabul Edilebilir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Acil tedbir gerekmeyebilir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20&lt;R≤ 70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Kesin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Eylem planına alınmalı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7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 &lt;R≤200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Önemli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Dikkatle izlenmeli ve yıllık eylem planına alınarak giderilmeli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1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 &lt;R≤ 400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Yüksek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Kısa vadeli eylem planına alınarak giderilmeli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5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6640" marR="96640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R&gt;400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Çok Yüksek Risk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Çalışmaya ara verilerek derhal tedbir alınmalı</a:t>
                      </a:r>
                    </a:p>
                  </a:txBody>
                  <a:tcPr marL="96640" marR="96640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53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168525"/>
            <a:ext cx="5435600" cy="1325563"/>
          </a:xfrm>
        </p:spPr>
        <p:txBody>
          <a:bodyPr/>
          <a:lstStyle/>
          <a:p>
            <a:r>
              <a:rPr lang="tr-TR" sz="3600" b="1" dirty="0" err="1">
                <a:solidFill>
                  <a:srgbClr val="FF0000"/>
                </a:solidFill>
                <a:latin typeface="Calibri" charset="0"/>
              </a:rPr>
              <a:t>Ridley</a:t>
            </a:r>
            <a:r>
              <a:rPr lang="tr-TR" sz="3600" b="1" dirty="0">
                <a:solidFill>
                  <a:srgbClr val="FF0000"/>
                </a:solidFill>
                <a:latin typeface="Calibri" charset="0"/>
              </a:rPr>
              <a:t> Metodu</a:t>
            </a:r>
          </a:p>
        </p:txBody>
      </p:sp>
    </p:spTree>
    <p:extLst>
      <p:ext uri="{BB962C8B-B14F-4D97-AF65-F5344CB8AC3E}">
        <p14:creationId xmlns:p14="http://schemas.microsoft.com/office/powerpoint/2010/main" val="192010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>
                <a:latin typeface="Calibri" charset="0"/>
              </a:rPr>
              <a:t>Bir diğer sayısal risk değerlendirme metotlarından olan ve John Ridley</a:t>
            </a:r>
            <a:r>
              <a:rPr lang="ja-JP" altLang="tr-TR" sz="3600" dirty="0">
                <a:latin typeface="Calibri" charset="0"/>
              </a:rPr>
              <a:t>‘</a:t>
            </a:r>
            <a:r>
              <a:rPr lang="tr-TR" sz="3600" dirty="0">
                <a:latin typeface="Calibri" charset="0"/>
              </a:rPr>
              <a:t>in kitabında yer verdiği bu modelde, riskin büyüklüğü, ortaya çıkma sıklığı ve şiddetinden yola çıkılarak risk sayısal olarak değerlendirilir ve risk skoru aşağıdaki formüle göre hesaplanır.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869254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BB32AEE4-4C9A-4CCA-BAED-73A8A2FD0B06}&quot;/&gt;&lt;filename val=&quot;D:\Users\ETHEM\AppData\Local\Temp\PR\data\asimages\{BB32AEE4-4C9A-4CCA-BAED-73A8A2FD0B06}.png&quot;/&gt;&lt;hasEffects val=&quot;1&quot;/&gt;&lt;left val=&quot;12.72&quot;/&gt;&lt;top val=&quot;90.72&quot;/&gt;&lt;width val=&quot;623.76&quot;/&gt;&lt;height val=&quot;331.2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DE0C7F2-24F9-4906-8A1B-2260BE96FB26}&quot;/&gt;&lt;filename val=&quot;D:\Users\ETHEM\AppData\Local\Temp\PR\data\asimages\{ADE0C7F2-24F9-4906-8A1B-2260BE96FB26}.png&quot;/&gt;&lt;hasEffects val=&quot;0&quot;/&gt;&lt;left val=&quot;24.72&quot;/&gt;&lt;top val=&quot;69.84&quot;/&gt;&lt;width val=&quot;587.76&quot;/&gt;&lt;height val=&quot;386.64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2BEB4DC-79E0-4667-A1FF-1009291B963B}&quot;/&gt;&lt;filename val=&quot;D:\Users\ETHEM\AppData\Local\Temp\PR\data\asimages\{72BEB4DC-79E0-4667-A1FF-1009291B963B}.png&quot;/&gt;&lt;hasEffects val=&quot;1&quot;/&gt;&lt;left val=&quot;22.56&quot;/&gt;&lt;top val=&quot;-4.56&quot;/&gt;&lt;width val=&quot;699.36&quot;/&gt;&lt;height val=&quot;71.76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304E75EC-ACE7-4273-8622-0F341813D7AC}&quot;/&gt;&lt;filename val=&quot;D:\Users\ETHEM\AppData\Local\Temp\PR\data\asimages\{304E75EC-ACE7-4273-8622-0F341813D7AC}.png&quot;/&gt;&lt;hasEffects val=&quot;0&quot;/&gt;&lt;left val=&quot;13.44&quot;/&gt;&lt;top val=&quot;75.84&quot;/&gt;&lt;width val=&quot;649.2&quot;/&gt;&lt;height val=&quot;383.76&quot;/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A37D94-3167-46A4-B90E-5E803A09BE56}&quot;/&gt;&lt;filename val=&quot;D:\Users\ETHEM\AppData\Local\Temp\PR\data\asimages\{58A37D94-3167-46A4-B90E-5E803A09BE56}.png&quot;/&gt;&lt;hasEffects val=&quot;0&quot;/&gt;&lt;left val=&quot;-9.12&quot;/&gt;&lt;top val=&quot;114.72&quot;/&gt;&lt;width val=&quot;655.44&quot;/&gt;&lt;height val=&quot;363.6&quot;/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A05A651E-BBA7-4C71-A87D-6FE8609D6567}&quot;/&gt;&lt;filename val=&quot;D:\Users\ETHEM\AppData\Local\Temp\PR\data\asimages\{A05A651E-BBA7-4C71-A87D-6FE8609D6567}.png&quot;/&gt;&lt;hasEffects val=&quot;0&quot;/&gt;&lt;left val=&quot;2.16&quot;/&gt;&lt;top val=&quot;2.16&quot;/&gt;&lt;width val=&quot;728.16&quot;/&gt;&lt;height val=&quot;475.44&quot;/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A26A8CE-699A-4A2E-999E-06E2D0DE33AB}&quot;/&gt;&lt;filename val=&quot;D:\Users\ETHEM\AppData\Local\Temp\PR\data\asimages\{DA26A8CE-699A-4A2E-999E-06E2D0DE33AB}.png&quot;/&gt;&lt;hasEffects val=&quot;1&quot;/&gt;&lt;left val=&quot;27.84&quot;/&gt;&lt;top val=&quot;111.84&quot;/&gt;&lt;width val=&quot;615.36&quot;/&gt;&lt;height val=&quot;327.36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1464</Words>
  <Application>Microsoft Office PowerPoint</Application>
  <PresentationFormat>Widescreen</PresentationFormat>
  <Paragraphs>448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 Unicode MS</vt:lpstr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Tablo: 3  Etki/Zarar-Sonuç Skalası</vt:lpstr>
      <vt:lpstr>Risk Düzeyine Göre Karar ve Eylem</vt:lpstr>
      <vt:lpstr>Ridley Metodu</vt:lpstr>
      <vt:lpstr>PowerPoint Presentation</vt:lpstr>
      <vt:lpstr>PowerPoint Presentation</vt:lpstr>
      <vt:lpstr>PowerPoint Presentation</vt:lpstr>
      <vt:lpstr>Maksimum Potansiyel Kayıp Değerleri</vt:lpstr>
      <vt:lpstr>Ridley Metodu (Kontrol Önlemlerinin Yerine Getirilmesi Süreleri)</vt:lpstr>
      <vt:lpstr>Örnek</vt:lpstr>
      <vt:lpstr>Risk Puanlama Metodu</vt:lpstr>
      <vt:lpstr>Risk Puanlama Metodu Tablosu</vt:lpstr>
      <vt:lpstr>Risk Puanlama Metodu</vt:lpstr>
      <vt:lpstr>PowerPoint Presentation</vt:lpstr>
      <vt:lpstr>Hata Modu ve Etkileri Analizi (FMEA- Failure Mode and Effects Analysis) </vt:lpstr>
      <vt:lpstr>PowerPoint Presentation</vt:lpstr>
      <vt:lpstr>FMEA ÇEŞİTLERİ</vt:lpstr>
      <vt:lpstr>Sistem FMEA</vt:lpstr>
      <vt:lpstr>Tasarım FMEA</vt:lpstr>
      <vt:lpstr>Servis FMEA </vt:lpstr>
      <vt:lpstr>Proses FMEA </vt:lpstr>
      <vt:lpstr>FMEA Metodunun Unsurları</vt:lpstr>
      <vt:lpstr>PowerPoint Presentation</vt:lpstr>
      <vt:lpstr>PowerPoint Presentation</vt:lpstr>
      <vt:lpstr>PowerPoint Presentation</vt:lpstr>
      <vt:lpstr>Risk Öncelik Değeri (RÖD) </vt:lpstr>
      <vt:lpstr>Risk Öncelik Değeri (RÖD)</vt:lpstr>
      <vt:lpstr>ÖRNEK FMEA</vt:lpstr>
      <vt:lpstr>ÖRNEK FMEA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108</cp:revision>
  <dcterms:created xsi:type="dcterms:W3CDTF">2018-10-02T08:05:55Z</dcterms:created>
  <dcterms:modified xsi:type="dcterms:W3CDTF">2020-05-07T11:45:31Z</dcterms:modified>
</cp:coreProperties>
</file>