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ED0F-F43C-4D83-9403-C7C896DAA58C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B200-085B-42BD-8C0E-FFABAC0FD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4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E2AC30-BC19-456B-9D69-B3305283C5CB}" type="slidenum">
              <a:rPr lang="tr-TR" smtClean="0"/>
              <a:pPr eaLnBrk="1" hangingPunct="1"/>
              <a:t>15</a:t>
            </a:fld>
            <a:endParaRPr lang="tr-TR" smtClean="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2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F640139-5D3E-4A35-A84B-C967718CAFB9}" type="slidenum">
              <a:rPr lang="tr-TR" smtClean="0"/>
              <a:pPr eaLnBrk="1" hangingPunct="1"/>
              <a:t>16</a:t>
            </a:fld>
            <a:endParaRPr lang="tr-TR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5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FA695E-85CD-4A4B-901D-551805E4AF40}" type="slidenum">
              <a:rPr lang="tr-TR" smtClean="0"/>
              <a:pPr eaLnBrk="1" hangingPunct="1"/>
              <a:t>18</a:t>
            </a:fld>
            <a:endParaRPr lang="tr-TR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0FBE32-E255-483F-8965-EC034EB84ABD}" type="slidenum">
              <a:rPr lang="tr-TR" smtClean="0"/>
              <a:pPr eaLnBrk="1" hangingPunct="1"/>
              <a:t>19</a:t>
            </a:fld>
            <a:endParaRPr lang="tr-TR" smtClean="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E68F42-032D-47BF-9E96-0AFCD380B738}" type="slidenum">
              <a:rPr lang="tr-TR" smtClean="0"/>
              <a:pPr eaLnBrk="1" hangingPunct="1"/>
              <a:t>26</a:t>
            </a:fld>
            <a:endParaRPr lang="tr-TR" smtClean="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6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7F9283-0444-489C-85DF-05FF877E1795}" type="slidenum">
              <a:rPr lang="tr-TR" smtClean="0"/>
              <a:pPr eaLnBrk="1" hangingPunct="1"/>
              <a:t>27</a:t>
            </a:fld>
            <a:endParaRPr lang="tr-TR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975FF1-7853-4A4D-B534-D1E9AE0683C5}" type="slidenum">
              <a:rPr lang="tr-TR" smtClean="0"/>
              <a:pPr eaLnBrk="1" hangingPunct="1"/>
              <a:t>29</a:t>
            </a:fld>
            <a:endParaRPr lang="tr-TR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7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E61235-944B-48B6-BA8D-4BED05CEE208}" type="slidenum">
              <a:rPr lang="tr-TR" smtClean="0"/>
              <a:pPr eaLnBrk="1" hangingPunct="1"/>
              <a:t>33</a:t>
            </a:fld>
            <a:endParaRPr lang="tr-TR" smtClean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4FA2ED-A9C5-4E69-86D6-A4B484E2BA22}" type="slidenum">
              <a:rPr lang="tr-TR" smtClean="0"/>
              <a:pPr eaLnBrk="1" hangingPunct="1"/>
              <a:t>34</a:t>
            </a:fld>
            <a:endParaRPr lang="tr-TR" smtClean="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97AC706-CAC9-C341-913F-77D157EB1D5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8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MSS 432</a:t>
              </a:r>
              <a:endParaRPr lang="tr-TR" sz="5400" b="1" dirty="0">
                <a:solidFill>
                  <a:srgbClr val="FF0000"/>
                </a:solidFill>
              </a:endParaRPr>
            </a:p>
            <a:p>
              <a:r>
                <a:rPr lang="tr-TR" sz="5400" b="1" dirty="0" smtClean="0">
                  <a:solidFill>
                    <a:srgbClr val="FF0000"/>
                  </a:solidFill>
                </a:rPr>
                <a:t>İŞ 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270000" y="577850"/>
            <a:ext cx="8229600" cy="1143000"/>
          </a:xfrm>
        </p:spPr>
        <p:txBody>
          <a:bodyPr/>
          <a:lstStyle/>
          <a:p>
            <a:r>
              <a:rPr lang="tr-TR" dirty="0" smtClean="0"/>
              <a:t>Risk Puanlama Metodu Tablosu</a:t>
            </a:r>
            <a:endParaRPr lang="tr-TR" dirty="0"/>
          </a:p>
        </p:txBody>
      </p:sp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423501"/>
              </p:ext>
            </p:extLst>
          </p:nvPr>
        </p:nvGraphicFramePr>
        <p:xfrm>
          <a:off x="3296568" y="1573808"/>
          <a:ext cx="3538736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Etkilenen çalışan 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Katsayı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A- Kişi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B-C Kişi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D-E Kişi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F+ Kişi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16127"/>
              </p:ext>
            </p:extLst>
          </p:nvPr>
        </p:nvGraphicFramePr>
        <p:xfrm>
          <a:off x="1424360" y="4026113"/>
          <a:ext cx="3384376" cy="249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tr-TR" dirty="0" smtClean="0"/>
                        <a:t>Yaralanma Şiddeti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Katsayı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Küçük (İlk Yardım)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Küçük (Hastane)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gün istirahat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Büyük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Ölüm*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16819"/>
              </p:ext>
            </p:extLst>
          </p:nvPr>
        </p:nvGraphicFramePr>
        <p:xfrm>
          <a:off x="5744840" y="3950072"/>
          <a:ext cx="3391272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Ortaya Çıkma Olasılığı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Katsayı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Muhtemel Olmayan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Çok düşük olasılık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Olası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Mümkün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Mutlak*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0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13" y="-1"/>
            <a:ext cx="13792961" cy="1915689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alibri" charset="0"/>
              </a:rPr>
              <a:t>Risk Puanlama Metodu</a:t>
            </a:r>
          </a:p>
        </p:txBody>
      </p:sp>
      <p:graphicFrame>
        <p:nvGraphicFramePr>
          <p:cNvPr id="5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98286"/>
              </p:ext>
            </p:extLst>
          </p:nvPr>
        </p:nvGraphicFramePr>
        <p:xfrm>
          <a:off x="446197" y="1412777"/>
          <a:ext cx="11184287" cy="420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4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561"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Puan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Öncelik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Alınması  Gereken Önlem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6831"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latin typeface="Calibri" charset="0"/>
                        </a:rPr>
                        <a:t>40-100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solidFill>
                            <a:srgbClr val="FF0000"/>
                          </a:solidFill>
                          <a:latin typeface="Calibri" charset="0"/>
                        </a:rPr>
                        <a:t>yüksek</a:t>
                      </a:r>
                      <a:endParaRPr lang="tr-TR" sz="2600" dirty="0">
                        <a:solidFill>
                          <a:srgbClr val="FF0000"/>
                        </a:solidFill>
                      </a:endParaRPr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Riskleri kontrol altına alacak tedbirler acilen yerine getirilmelidir. İş, önlemleri</a:t>
                      </a:r>
                      <a:r>
                        <a:rPr lang="tr-TR" sz="2600" baseline="0" dirty="0" smtClean="0"/>
                        <a:t> alıncaya kadar </a:t>
                      </a:r>
                      <a:r>
                        <a:rPr lang="tr-TR" sz="2600" baseline="0" dirty="0" err="1" smtClean="0"/>
                        <a:t>durudurulabilir</a:t>
                      </a:r>
                      <a:r>
                        <a:rPr lang="tr-TR" sz="2600" baseline="0" dirty="0" smtClean="0"/>
                        <a:t>.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2616"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latin typeface="Calibri" charset="0"/>
                        </a:rPr>
                        <a:t>18-36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solidFill>
                            <a:srgbClr val="FF0000"/>
                          </a:solidFill>
                          <a:latin typeface="Calibri" charset="0"/>
                        </a:rPr>
                        <a:t>orta</a:t>
                      </a:r>
                      <a:endParaRPr lang="tr-TR" sz="2600" dirty="0">
                        <a:solidFill>
                          <a:srgbClr val="FF0000"/>
                        </a:solidFill>
                      </a:endParaRPr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Riskleri kontrol altına alacak tedbirler acilen yerine getirilmelidir. Önlemlerin yerine getirilmesi için geçecek zaman içerisinde geçici tedbirlere ihtiyaç duyulabilecektir.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2616"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latin typeface="Calibri" charset="0"/>
                        </a:rPr>
                        <a:t>1-16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solidFill>
                            <a:srgbClr val="FF0000"/>
                          </a:solidFill>
                          <a:latin typeface="Calibri" charset="0"/>
                        </a:rPr>
                        <a:t>düşük</a:t>
                      </a:r>
                      <a:endParaRPr lang="tr-TR" sz="2600" dirty="0">
                        <a:solidFill>
                          <a:srgbClr val="FF0000"/>
                        </a:solidFill>
                      </a:endParaRPr>
                    </a:p>
                  </a:txBody>
                  <a:tcPr marL="135261" marR="135261" marT="67631" marB="67631"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Düşük önceliğe rağmen, riskin derecesinin düşürülmesi gerekmektedir. Zaman gayret ve maliyetler risk ile orantılı bir şekilde harcanmalıdır.</a:t>
                      </a:r>
                      <a:endParaRPr lang="tr-TR" sz="2600" dirty="0"/>
                    </a:p>
                  </a:txBody>
                  <a:tcPr marL="135261" marR="135261" marT="67631" marB="6763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0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latin typeface="Calibri" charset="0"/>
              </a:rPr>
              <a:t>Bu metot, etkilenecek kişi sayısını tespit etme noktasında bazı sorunlara yol açabilecektir. Ayrıca, alınacak tedbirlerin hangi süre içerisinde alınması gerektiği konusunda da netlik yoktur. 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1738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86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 Modu 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Etk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leri 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Analizi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(FMEA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Mode and Effects Analysis</a:t>
            </a: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28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93688" y="1690688"/>
            <a:ext cx="8229600" cy="3797300"/>
          </a:xfrm>
        </p:spPr>
        <p:txBody>
          <a:bodyPr/>
          <a:lstStyle/>
          <a:p>
            <a:r>
              <a:rPr lang="tr-TR" dirty="0" smtClean="0"/>
              <a:t>En yaygın kullanılan metodlardan 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	biridir.</a:t>
            </a:r>
          </a:p>
          <a:p>
            <a:r>
              <a:rPr lang="tr-TR" dirty="0" smtClean="0"/>
              <a:t>Herhangi bir sistemin tamamı veya 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	bölümleri ele alınıp, bunlardaki 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	kısımlar, aletler, kompenentlerde ortaya çıkabilecek arızalardan hem bölümlerin hem de bütün sistemin nasıl etkilenebileceği ve ortaya çıkabilecek sonuçlar analiz edilir.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088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3075"/>
            <a:ext cx="4044950" cy="795338"/>
          </a:xfrm>
        </p:spPr>
        <p:txBody>
          <a:bodyPr/>
          <a:lstStyle/>
          <a:p>
            <a:pPr>
              <a:defRPr/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FMEA ÇEŞİTLERİ</a:t>
            </a:r>
          </a:p>
        </p:txBody>
      </p: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4041775" y="4076700"/>
            <a:ext cx="2484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sz="2800" b="1">
                <a:solidFill>
                  <a:srgbClr val="0000FF"/>
                </a:solidFill>
              </a:rPr>
              <a:t>3) Proses FMEA</a:t>
            </a:r>
          </a:p>
        </p:txBody>
      </p:sp>
      <p:sp>
        <p:nvSpPr>
          <p:cNvPr id="457737" name="Rectangle 9"/>
          <p:cNvSpPr>
            <a:spLocks noChangeArrowheads="1"/>
          </p:cNvSpPr>
          <p:nvPr/>
        </p:nvSpPr>
        <p:spPr bwMode="auto">
          <a:xfrm>
            <a:off x="5776914" y="5229225"/>
            <a:ext cx="2393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sz="2800" b="1">
                <a:solidFill>
                  <a:srgbClr val="0000FF"/>
                </a:solidFill>
              </a:rPr>
              <a:t>4) Servis FMEA</a:t>
            </a:r>
          </a:p>
        </p:txBody>
      </p:sp>
      <p:sp>
        <p:nvSpPr>
          <p:cNvPr id="457739" name="Rectangle 11"/>
          <p:cNvSpPr>
            <a:spLocks noChangeArrowheads="1"/>
          </p:cNvSpPr>
          <p:nvPr/>
        </p:nvSpPr>
        <p:spPr bwMode="auto">
          <a:xfrm>
            <a:off x="2738439" y="2857500"/>
            <a:ext cx="2668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sz="2800" b="1" dirty="0"/>
              <a:t>2) Tasarım FMEA</a:t>
            </a:r>
          </a:p>
        </p:txBody>
      </p:sp>
      <p:sp>
        <p:nvSpPr>
          <p:cNvPr id="457740" name="Rectangle 12"/>
          <p:cNvSpPr>
            <a:spLocks noChangeArrowheads="1"/>
          </p:cNvSpPr>
          <p:nvPr/>
        </p:nvSpPr>
        <p:spPr bwMode="auto">
          <a:xfrm>
            <a:off x="822326" y="1844676"/>
            <a:ext cx="342439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 eaLnBrk="0" hangingPunct="0">
              <a:lnSpc>
                <a:spcPct val="90000"/>
              </a:lnSpc>
              <a:spcBef>
                <a:spcPct val="20000"/>
              </a:spcBef>
            </a:pPr>
            <a:r>
              <a:rPr lang="tr-TR" sz="2800" b="1">
                <a:solidFill>
                  <a:srgbClr val="0000FF"/>
                </a:solidFill>
              </a:rPr>
              <a:t>1) Sistem FMEA</a:t>
            </a:r>
          </a:p>
        </p:txBody>
      </p:sp>
      <p:pic>
        <p:nvPicPr>
          <p:cNvPr id="457742" name="Picture 14" descr="j03112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1268413"/>
            <a:ext cx="12239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46" name="Picture 18" descr="j02415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2492375"/>
            <a:ext cx="12652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47" name="Picture 19" descr="j01981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3644900"/>
            <a:ext cx="115728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48" name="Picture 20" descr="bd19619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797426"/>
            <a:ext cx="1336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716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5" grpId="0"/>
      <p:bldP spid="457737" grpId="0"/>
      <p:bldP spid="457739" grpId="0"/>
      <p:bldP spid="4577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FMEA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276476"/>
            <a:ext cx="8229600" cy="3438525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AMACI:</a:t>
            </a:r>
            <a:r>
              <a:rPr lang="tr-TR" smtClean="0"/>
              <a:t> Sistem ve alt sistemleri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	analiz ederek, sistemin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	eksiklerinden doğan sistem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	fonksiyonları arasındaki potansiyel hata türlerini belirlemektir.</a:t>
            </a:r>
          </a:p>
          <a:p>
            <a:r>
              <a:rPr lang="tr-TR" b="1" smtClean="0">
                <a:solidFill>
                  <a:srgbClr val="FF0000"/>
                </a:solidFill>
              </a:rPr>
              <a:t>HEDEFİ:</a:t>
            </a:r>
            <a:r>
              <a:rPr lang="tr-TR" smtClean="0"/>
              <a:t>	Sistemin kalitesini, güvenirliğini ve korunabilirliğini artırmaktır.</a:t>
            </a:r>
          </a:p>
        </p:txBody>
      </p:sp>
      <p:pic>
        <p:nvPicPr>
          <p:cNvPr id="272388" name="Picture 6" descr="j0186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9" y="14288"/>
            <a:ext cx="28844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0001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Tasarım FMEA</a:t>
            </a:r>
          </a:p>
        </p:txBody>
      </p:sp>
      <p:sp>
        <p:nvSpPr>
          <p:cNvPr id="273411" name="2 İçerik Yer Tutucusu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3654425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   AMACI: </a:t>
            </a:r>
            <a:r>
              <a:rPr lang="tr-TR" smtClean="0"/>
              <a:t>Bir makine veya ekipmanın tasarım aşamasında olası hatalarını ortadan kaldırmak ve daha tasarım aşamasında sistemin analiz edilerek üretime geçmeden hataların ortadan kaldırılmasını sağlamaktır.</a:t>
            </a:r>
          </a:p>
          <a:p>
            <a:r>
              <a:rPr lang="tr-TR" smtClean="0"/>
              <a:t>   </a:t>
            </a:r>
            <a:r>
              <a:rPr lang="tr-TR" b="1" smtClean="0">
                <a:solidFill>
                  <a:srgbClr val="FF0000"/>
                </a:solidFill>
              </a:rPr>
              <a:t>HEDEFİ:</a:t>
            </a:r>
            <a:r>
              <a:rPr lang="tr-TR" smtClean="0"/>
              <a:t> İmalatın ilk aşaması olan tasarım aşamasında ekipmanın kalitesini ve güvenilirliğini  garanti etmektir. </a:t>
            </a:r>
          </a:p>
        </p:txBody>
      </p:sp>
    </p:spTree>
    <p:extLst>
      <p:ext uri="{BB962C8B-B14F-4D97-AF65-F5344CB8AC3E}">
        <p14:creationId xmlns:p14="http://schemas.microsoft.com/office/powerpoint/2010/main" val="3259701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Servis FMEA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2420939"/>
            <a:ext cx="8229600" cy="2357437"/>
          </a:xfrm>
        </p:spPr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AMACI:</a:t>
            </a:r>
            <a:r>
              <a:rPr lang="tr-TR" smtClean="0"/>
              <a:t> Organizasyondaki aksaklıkların analiz edilmesidir.</a:t>
            </a:r>
          </a:p>
          <a:p>
            <a:r>
              <a:rPr lang="tr-TR" b="1" smtClean="0">
                <a:solidFill>
                  <a:srgbClr val="FF0000"/>
                </a:solidFill>
              </a:rPr>
              <a:t>HEDEFİ:</a:t>
            </a:r>
            <a:r>
              <a:rPr lang="tr-TR" smtClean="0"/>
              <a:t> Organizasyonun kalitesini, güvenirliğini ve korunabilirliğini artırmaktır.  </a:t>
            </a:r>
          </a:p>
        </p:txBody>
      </p:sp>
      <p:pic>
        <p:nvPicPr>
          <p:cNvPr id="274436" name="Picture 6" descr="bd0717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937000"/>
            <a:ext cx="28114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4466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FMEA 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AMACI:</a:t>
            </a:r>
            <a:r>
              <a:rPr lang="tr-TR" smtClean="0"/>
              <a:t>	Üretim veya montaj prosesindeki eksiklerden doğabilecek hata türlerini ortadan kaldırmak ve üretim ve montaj prosesini analiz etmektir.</a:t>
            </a:r>
          </a:p>
          <a:p>
            <a:r>
              <a:rPr lang="tr-TR" b="1" smtClean="0">
                <a:solidFill>
                  <a:srgbClr val="FF0000"/>
                </a:solidFill>
              </a:rPr>
              <a:t>HEDEFİ:</a:t>
            </a:r>
            <a:r>
              <a:rPr lang="tr-TR" smtClean="0"/>
              <a:t> Prosesin kalitesini,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	güvenirliğini ve korunabilirliğini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	artırmaktır. </a:t>
            </a:r>
          </a:p>
        </p:txBody>
      </p:sp>
      <p:pic>
        <p:nvPicPr>
          <p:cNvPr id="275460" name="Picture 6" descr="in0071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3573464"/>
            <a:ext cx="2470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7133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168525"/>
            <a:ext cx="5435600" cy="1325563"/>
          </a:xfrm>
        </p:spPr>
        <p:txBody>
          <a:bodyPr/>
          <a:lstStyle/>
          <a:p>
            <a:r>
              <a:rPr lang="tr-TR" sz="3600" b="1" dirty="0" err="1">
                <a:solidFill>
                  <a:srgbClr val="FF0000"/>
                </a:solidFill>
                <a:latin typeface="Calibri" charset="0"/>
              </a:rPr>
              <a:t>Ridley</a:t>
            </a:r>
            <a:r>
              <a:rPr lang="tr-TR" sz="3600" b="1" dirty="0">
                <a:solidFill>
                  <a:srgbClr val="FF0000"/>
                </a:solidFill>
                <a:latin typeface="Calibri" charset="0"/>
              </a:rPr>
              <a:t> Metodu</a:t>
            </a:r>
          </a:p>
        </p:txBody>
      </p:sp>
    </p:spTree>
    <p:extLst>
      <p:ext uri="{BB962C8B-B14F-4D97-AF65-F5344CB8AC3E}">
        <p14:creationId xmlns:p14="http://schemas.microsoft.com/office/powerpoint/2010/main" val="192010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FMEA Metodunun Unsurları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35163"/>
            <a:ext cx="8229600" cy="3581400"/>
          </a:xfrm>
        </p:spPr>
        <p:txBody>
          <a:bodyPr/>
          <a:lstStyle/>
          <a:p>
            <a:r>
              <a:rPr lang="tr-TR" smtClean="0"/>
              <a:t>FMEA’nın üç temel unsuru vardır.</a:t>
            </a:r>
          </a:p>
          <a:p>
            <a:pPr lvl="1"/>
            <a:r>
              <a:rPr lang="tr-TR" b="1" smtClean="0">
                <a:solidFill>
                  <a:srgbClr val="FF0000"/>
                </a:solidFill>
              </a:rPr>
              <a:t>a.İhtimal: (İ)</a:t>
            </a:r>
            <a:r>
              <a:rPr lang="tr-TR" smtClean="0"/>
              <a:t>  Hatanın zaman içinde gerçekleşme sıklığını gösteren değer, (1-10 arası)</a:t>
            </a:r>
          </a:p>
          <a:p>
            <a:pPr lvl="1"/>
            <a:r>
              <a:rPr lang="tr-TR" b="1" smtClean="0">
                <a:solidFill>
                  <a:srgbClr val="FF0000"/>
                </a:solidFill>
              </a:rPr>
              <a:t>b.Şiddet:</a:t>
            </a:r>
            <a:r>
              <a:rPr lang="tr-TR" smtClean="0"/>
              <a:t> </a:t>
            </a:r>
            <a:r>
              <a:rPr lang="tr-TR" b="1" smtClean="0">
                <a:solidFill>
                  <a:srgbClr val="FF0000"/>
                </a:solidFill>
              </a:rPr>
              <a:t>(Ş)</a:t>
            </a:r>
            <a:r>
              <a:rPr lang="tr-TR" smtClean="0"/>
              <a:t>  Hatanın gerçekleşmesi durumunda sonuçların derecesini gösteren değer, (1-10 arası) </a:t>
            </a:r>
          </a:p>
          <a:p>
            <a:pPr lvl="1"/>
            <a:r>
              <a:rPr lang="tr-TR" b="1" smtClean="0">
                <a:solidFill>
                  <a:srgbClr val="FF0000"/>
                </a:solidFill>
              </a:rPr>
              <a:t>c.Tespit edilebilirlik: (T)  </a:t>
            </a:r>
            <a:r>
              <a:rPr lang="tr-TR" smtClean="0"/>
              <a:t>Hatanın istenmeyen sonuçlara sebep olmadan tesbit edilebilme derecesini gösteren değer, (1-10 arası)</a:t>
            </a:r>
          </a:p>
        </p:txBody>
      </p:sp>
    </p:spTree>
    <p:extLst>
      <p:ext uri="{BB962C8B-B14F-4D97-AF65-F5344CB8AC3E}">
        <p14:creationId xmlns:p14="http://schemas.microsoft.com/office/powerpoint/2010/main" val="1694819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666876" y="620714"/>
          <a:ext cx="9001125" cy="577693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4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43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7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SİSTEM FMEA ŞİDDET ETKİ SINIFLAMASI</a:t>
                      </a:r>
                      <a:endParaRPr lang="tr-T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34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ETKİ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ŞİDDETİN ETKİSİ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DERECE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11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Uyarısız Gelen Tehlike</a:t>
                      </a:r>
                      <a:endParaRPr lang="tr-TR" sz="1600" b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Felakete</a:t>
                      </a:r>
                      <a:r>
                        <a:rPr lang="tr-TR" sz="1400" baseline="0" dirty="0" smtClean="0"/>
                        <a:t> yol açabilecek etkiye sahip ve uyarısız gelen potansiyel hata</a:t>
                      </a:r>
                      <a:endParaRPr lang="tr-TR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10</a:t>
                      </a:r>
                      <a:endParaRPr lang="tr-TR" sz="1800" b="1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Uyarısız Gelen Tehlike</a:t>
                      </a:r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Yüksek</a:t>
                      </a:r>
                      <a:r>
                        <a:rPr lang="tr-TR" sz="1400" baseline="0" dirty="0" smtClean="0"/>
                        <a:t> hasara ve toplu ölümlere y</a:t>
                      </a:r>
                      <a:r>
                        <a:rPr lang="tr-TR" sz="1400" dirty="0" smtClean="0"/>
                        <a:t>ol açabilecek etkiye sahip ve uyarısız gelen</a:t>
                      </a:r>
                      <a:r>
                        <a:rPr lang="tr-TR" sz="1400" baseline="0" dirty="0" smtClean="0"/>
                        <a:t> potansiyel hata</a:t>
                      </a:r>
                      <a:endParaRPr lang="tr-TR" sz="1400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9</a:t>
                      </a:r>
                      <a:endParaRPr lang="tr-TR" sz="18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15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Çok Yüksek</a:t>
                      </a:r>
                      <a:endParaRPr lang="tr-TR" sz="1600" b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Sistemin tamamen hasar görmesini sağlayan yıkıcı etkiye sahip ağır yaralanmalara,3.derece</a:t>
                      </a:r>
                      <a:r>
                        <a:rPr lang="tr-TR" sz="1400" baseline="0" dirty="0" smtClean="0"/>
                        <a:t> yanık,akut ölüm vb. etkiye sahip hata</a:t>
                      </a:r>
                      <a:endParaRPr lang="tr-TR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8</a:t>
                      </a:r>
                      <a:endParaRPr lang="tr-TR" sz="1800" b="1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8707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Yüksek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Ekipmanı  tamamen</a:t>
                      </a:r>
                      <a:r>
                        <a:rPr lang="tr-TR" sz="1400" baseline="0" dirty="0" smtClean="0"/>
                        <a:t> hasar görmesine sebep olan ve ölüme,zehirlenme,3.derece yanık,akut ölümcül hastalık vb. etkiye sahip hata</a:t>
                      </a:r>
                      <a:endParaRPr lang="tr-TR" sz="1400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7</a:t>
                      </a:r>
                      <a:endParaRPr lang="tr-TR" sz="18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15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Orta</a:t>
                      </a:r>
                      <a:endParaRPr lang="tr-TR" sz="1600" b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Sistemin performansını etkileyen,uzuv ve organ kaybı,ağır yaralanma,kanser</a:t>
                      </a:r>
                      <a:r>
                        <a:rPr lang="tr-TR" sz="1400" baseline="0" dirty="0" smtClean="0"/>
                        <a:t> vb. yol açan hata</a:t>
                      </a:r>
                      <a:endParaRPr lang="tr-TR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6</a:t>
                      </a:r>
                      <a:endParaRPr lang="tr-TR" sz="1800" b="1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15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Düşük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Kırık ,kalıcı küçük iş görmemezlik,2.derece</a:t>
                      </a:r>
                      <a:r>
                        <a:rPr lang="tr-TR" sz="1400" baseline="0" dirty="0" smtClean="0"/>
                        <a:t> yanık,beyin sarsıntısı vb. etkiye sahip hata</a:t>
                      </a:r>
                      <a:endParaRPr lang="tr-TR" sz="1400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15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Çok Düşük</a:t>
                      </a:r>
                      <a:endParaRPr lang="tr-TR" sz="1600" b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İncinme</a:t>
                      </a:r>
                      <a:r>
                        <a:rPr lang="tr-TR" sz="1400" baseline="0" dirty="0" smtClean="0"/>
                        <a:t>, küçük kesik ve sıyrıklar,ezilmeler vb. hafif yaralanmalar ile kısa süreli rahatsızlıklara neden olan hata </a:t>
                      </a:r>
                      <a:endParaRPr lang="tr-TR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4</a:t>
                      </a:r>
                      <a:endParaRPr lang="tr-TR" sz="1800" b="1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55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Küçük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Sistemin çalışmasını</a:t>
                      </a:r>
                      <a:r>
                        <a:rPr lang="tr-TR" sz="1400" baseline="0" dirty="0" smtClean="0"/>
                        <a:t> yavaşlatan hata</a:t>
                      </a:r>
                      <a:endParaRPr lang="tr-TR" sz="1400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3</a:t>
                      </a:r>
                      <a:endParaRPr lang="tr-TR" sz="18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755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Çok Küçük</a:t>
                      </a:r>
                      <a:endParaRPr lang="tr-TR" sz="1600" b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Sistemin çalışmasında kargaşaya yol açan hata</a:t>
                      </a:r>
                      <a:endParaRPr lang="tr-TR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2</a:t>
                      </a:r>
                      <a:endParaRPr lang="tr-TR" sz="1800" b="1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755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Yok</a:t>
                      </a:r>
                      <a:endParaRPr lang="tr-TR" sz="16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Etki yok</a:t>
                      </a:r>
                      <a:endParaRPr lang="tr-TR" sz="1400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</a:t>
                      </a:r>
                      <a:endParaRPr lang="tr-TR" sz="1800" b="1" dirty="0"/>
                    </a:p>
                  </a:txBody>
                  <a:tcPr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93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26675" name="Group 51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561976"/>
          <a:ext cx="8229600" cy="5964235"/>
        </p:xfrm>
        <a:graphic>
          <a:graphicData uri="http://schemas.openxmlformats.org/drawingml/2006/table">
            <a:tbl>
              <a:tblPr/>
              <a:tblGrid>
                <a:gridCol w="296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3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3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8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HATA OLASILIĞI</a:t>
                      </a: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HATA KÜMÜLATİF SAYISI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DERECE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Çok Yüksek:Kaçınılmaz Hata</a:t>
                      </a: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½’ den fazla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1/3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Yüksek:Tekrar Tekrar Hata</a:t>
                      </a: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1/8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1/20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Orta:Ara Sıra Olan Hata</a:t>
                      </a: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1/80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1/400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1/2.000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Düşük:Nispeten Az Olan Hata</a:t>
                      </a: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1/15.000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1/150.000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Pek Az:Olası Olmayan Hata</a:t>
                      </a:r>
                    </a:p>
                  </a:txBody>
                  <a:tcPr marL="84271" marR="84271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1/1.500.000’den düşük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84271" marR="84271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853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27699" name="Group 51"/>
          <p:cNvGraphicFramePr>
            <a:graphicFrameLocks noGrp="1"/>
          </p:cNvGraphicFramePr>
          <p:nvPr>
            <p:ph idx="1"/>
          </p:nvPr>
        </p:nvGraphicFramePr>
        <p:xfrm>
          <a:off x="1981200" y="787401"/>
          <a:ext cx="8229600" cy="5883277"/>
        </p:xfrm>
        <a:graphic>
          <a:graphicData uri="http://schemas.openxmlformats.org/drawingml/2006/table">
            <a:tbl>
              <a:tblPr/>
              <a:tblGrid>
                <a:gridCol w="1763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TESBİT EDİLEBİLİRLİK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TESBİT EDİLEBİLİRLİK OLASILIĞI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DERECE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Tespit Edilemez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mümkün değil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Çok Az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çok uzak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Az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uzak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Çok Düşük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düşük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Düşük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çok düşük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Orta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orta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Yüksek Ortalama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yüksek ortalama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Yüksek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yüksek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Çok Yüksek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çok yüksek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Hemen Hemen Kesin</a:t>
                      </a:r>
                    </a:p>
                  </a:txBody>
                  <a:tcPr marL="83602" marR="83602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Potansiyel hatanın nedeninin ve takip eden hatanın keşfedilebilirliği hemen hemen kesin 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83602" marR="83602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52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Öncelik Değeri (RÖD)</a:t>
            </a:r>
            <a:r>
              <a:rPr lang="tr-TR" dirty="0" smtClean="0"/>
              <a:t> 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919288" y="2781300"/>
            <a:ext cx="8229600" cy="2141538"/>
          </a:xfrm>
        </p:spPr>
        <p:txBody>
          <a:bodyPr/>
          <a:lstStyle/>
          <a:p>
            <a:r>
              <a:rPr lang="tr-TR" smtClean="0"/>
              <a:t>   Risk Öncelik Değeri</a:t>
            </a:r>
          </a:p>
          <a:p>
            <a:r>
              <a:rPr lang="tr-TR" smtClean="0"/>
              <a:t>      R.Ö.D.= İ x D x T</a:t>
            </a:r>
          </a:p>
          <a:p>
            <a:r>
              <a:rPr lang="tr-TR" smtClean="0"/>
              <a:t>    </a:t>
            </a:r>
          </a:p>
          <a:p>
            <a:r>
              <a:rPr lang="tr-TR" smtClean="0"/>
              <a:t>     1-1000 arasında bir değer alabilir.</a:t>
            </a:r>
          </a:p>
        </p:txBody>
      </p:sp>
    </p:spTree>
    <p:extLst>
      <p:ext uri="{BB962C8B-B14F-4D97-AF65-F5344CB8AC3E}">
        <p14:creationId xmlns:p14="http://schemas.microsoft.com/office/powerpoint/2010/main" val="1659703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1"/>
          <p:cNvSpPr>
            <a:spLocks noGrp="1" noChangeArrowheads="1"/>
          </p:cNvSpPr>
          <p:nvPr>
            <p:ph type="title"/>
          </p:nvPr>
        </p:nvSpPr>
        <p:spPr>
          <a:xfrm>
            <a:off x="1919288" y="1052513"/>
            <a:ext cx="8229600" cy="711200"/>
          </a:xfrm>
        </p:spPr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Öncelik Değeri (RÖD)</a:t>
            </a:r>
          </a:p>
        </p:txBody>
      </p:sp>
      <p:graphicFrame>
        <p:nvGraphicFramePr>
          <p:cNvPr id="29854" name="Group 158"/>
          <p:cNvGraphicFramePr>
            <a:graphicFrameLocks noGrp="1"/>
          </p:cNvGraphicFramePr>
          <p:nvPr>
            <p:ph idx="1"/>
          </p:nvPr>
        </p:nvGraphicFramePr>
        <p:xfrm>
          <a:off x="1992313" y="1989138"/>
          <a:ext cx="8229600" cy="4441824"/>
        </p:xfrm>
        <a:graphic>
          <a:graphicData uri="http://schemas.openxmlformats.org/drawingml/2006/table">
            <a:tbl>
              <a:tblPr/>
              <a:tblGrid>
                <a:gridCol w="108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6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71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Sıra</a:t>
                      </a:r>
                    </a:p>
                  </a:txBody>
                  <a:tcPr marL="100856" marR="100856" marT="45713" marB="4571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Risk Öncelik Değeri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Karar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100856" marR="100856" marT="45713" marB="4571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01 - 50 arası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Düşük Riskli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100856" marR="100856" marT="45713" marB="4571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50 - 100 arası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Orta Riskli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5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100856" marR="100856" marT="45713" marB="4571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100 - 200 arası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Yüksek Riskli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100856" marR="100856" marT="45713" marB="4571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200 - 1000 arası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Çok Yüksek Riskli</a:t>
                      </a:r>
                    </a:p>
                  </a:txBody>
                  <a:tcPr marL="100856" marR="100856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147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8"/>
          <p:cNvSpPr>
            <a:spLocks noGrp="1" noChangeArrowheads="1"/>
          </p:cNvSpPr>
          <p:nvPr>
            <p:ph type="title"/>
          </p:nvPr>
        </p:nvSpPr>
        <p:spPr>
          <a:xfrm>
            <a:off x="1946275" y="765175"/>
            <a:ext cx="8229600" cy="782638"/>
          </a:xfrm>
        </p:spPr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FMEA</a:t>
            </a:r>
          </a:p>
        </p:txBody>
      </p:sp>
      <p:graphicFrame>
        <p:nvGraphicFramePr>
          <p:cNvPr id="651689" name="Group 425"/>
          <p:cNvGraphicFramePr>
            <a:graphicFrameLocks noGrp="1"/>
          </p:cNvGraphicFramePr>
          <p:nvPr>
            <p:ph idx="1"/>
          </p:nvPr>
        </p:nvGraphicFramePr>
        <p:xfrm>
          <a:off x="1611313" y="1600201"/>
          <a:ext cx="9056690" cy="3775075"/>
        </p:xfrm>
        <a:graphic>
          <a:graphicData uri="http://schemas.openxmlformats.org/drawingml/2006/table">
            <a:tbl>
              <a:tblPr/>
              <a:tblGrid>
                <a:gridCol w="626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7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7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70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7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4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95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77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5322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0612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6636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798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0887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951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951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0" marR="80380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2680" name="Rectangle 274"/>
          <p:cNvSpPr>
            <a:spLocks noChangeArrowheads="1"/>
          </p:cNvSpPr>
          <p:nvPr/>
        </p:nvSpPr>
        <p:spPr bwMode="auto">
          <a:xfrm>
            <a:off x="1524001" y="2343150"/>
            <a:ext cx="70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Sistem /Parça</a:t>
            </a:r>
          </a:p>
        </p:txBody>
      </p:sp>
      <p:sp>
        <p:nvSpPr>
          <p:cNvPr id="282681" name="Rectangle 277"/>
          <p:cNvSpPr>
            <a:spLocks noChangeArrowheads="1"/>
          </p:cNvSpPr>
          <p:nvPr/>
        </p:nvSpPr>
        <p:spPr bwMode="auto">
          <a:xfrm>
            <a:off x="2157414" y="2270125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Hata Türü</a:t>
            </a:r>
          </a:p>
        </p:txBody>
      </p:sp>
      <p:sp>
        <p:nvSpPr>
          <p:cNvPr id="282682" name="Rectangle 279"/>
          <p:cNvSpPr>
            <a:spLocks noChangeArrowheads="1"/>
          </p:cNvSpPr>
          <p:nvPr/>
        </p:nvSpPr>
        <p:spPr bwMode="auto">
          <a:xfrm>
            <a:off x="2860675" y="23431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Hatanın Sonuçları</a:t>
            </a:r>
          </a:p>
        </p:txBody>
      </p:sp>
      <p:sp>
        <p:nvSpPr>
          <p:cNvPr id="651545" name="Rectangle 281"/>
          <p:cNvSpPr>
            <a:spLocks noChangeArrowheads="1"/>
          </p:cNvSpPr>
          <p:nvPr/>
        </p:nvSpPr>
        <p:spPr bwMode="auto">
          <a:xfrm>
            <a:off x="1524001" y="3429001"/>
            <a:ext cx="620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sz="1200"/>
              <a:t>Pompa</a:t>
            </a:r>
          </a:p>
        </p:txBody>
      </p:sp>
      <p:sp>
        <p:nvSpPr>
          <p:cNvPr id="651546" name="Rectangle 282"/>
          <p:cNvSpPr>
            <a:spLocks noChangeArrowheads="1"/>
          </p:cNvSpPr>
          <p:nvPr/>
        </p:nvSpPr>
        <p:spPr bwMode="auto">
          <a:xfrm>
            <a:off x="2157413" y="3357563"/>
            <a:ext cx="84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Enerji Kaynağı Arızası</a:t>
            </a:r>
          </a:p>
        </p:txBody>
      </p:sp>
      <p:sp>
        <p:nvSpPr>
          <p:cNvPr id="651547" name="Rectangle 283"/>
          <p:cNvSpPr>
            <a:spLocks noChangeArrowheads="1"/>
          </p:cNvSpPr>
          <p:nvPr/>
        </p:nvSpPr>
        <p:spPr bwMode="auto">
          <a:xfrm>
            <a:off x="2860675" y="3357563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Pompa çalışmıyor</a:t>
            </a:r>
          </a:p>
        </p:txBody>
      </p:sp>
      <p:sp>
        <p:nvSpPr>
          <p:cNvPr id="282686" name="Rectangle 338"/>
          <p:cNvSpPr>
            <a:spLocks noChangeArrowheads="1"/>
          </p:cNvSpPr>
          <p:nvPr/>
        </p:nvSpPr>
        <p:spPr bwMode="auto">
          <a:xfrm>
            <a:off x="3759200" y="257175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İ</a:t>
            </a:r>
          </a:p>
        </p:txBody>
      </p:sp>
      <p:sp>
        <p:nvSpPr>
          <p:cNvPr id="282687" name="Rectangle 339"/>
          <p:cNvSpPr>
            <a:spLocks noChangeArrowheads="1"/>
          </p:cNvSpPr>
          <p:nvPr/>
        </p:nvSpPr>
        <p:spPr bwMode="auto">
          <a:xfrm>
            <a:off x="4049714" y="2343150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Hataların Nedenleri</a:t>
            </a:r>
          </a:p>
        </p:txBody>
      </p:sp>
      <p:sp>
        <p:nvSpPr>
          <p:cNvPr id="651604" name="Rectangle 340"/>
          <p:cNvSpPr>
            <a:spLocks noChangeArrowheads="1"/>
          </p:cNvSpPr>
          <p:nvPr/>
        </p:nvSpPr>
        <p:spPr bwMode="auto">
          <a:xfrm>
            <a:off x="3767139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9</a:t>
            </a:r>
          </a:p>
        </p:txBody>
      </p:sp>
      <p:sp>
        <p:nvSpPr>
          <p:cNvPr id="651605" name="Rectangle 341"/>
          <p:cNvSpPr>
            <a:spLocks noChangeArrowheads="1"/>
          </p:cNvSpPr>
          <p:nvPr/>
        </p:nvSpPr>
        <p:spPr bwMode="auto">
          <a:xfrm>
            <a:off x="4129089" y="3416300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jeneratör arızası</a:t>
            </a:r>
          </a:p>
        </p:txBody>
      </p:sp>
      <p:sp>
        <p:nvSpPr>
          <p:cNvPr id="651606" name="Rectangle 342"/>
          <p:cNvSpPr>
            <a:spLocks noChangeArrowheads="1"/>
          </p:cNvSpPr>
          <p:nvPr/>
        </p:nvSpPr>
        <p:spPr bwMode="auto">
          <a:xfrm>
            <a:off x="4933950" y="340995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5</a:t>
            </a:r>
          </a:p>
        </p:txBody>
      </p:sp>
      <p:sp>
        <p:nvSpPr>
          <p:cNvPr id="282691" name="Rectangle 343"/>
          <p:cNvSpPr>
            <a:spLocks noChangeArrowheads="1"/>
          </p:cNvSpPr>
          <p:nvPr/>
        </p:nvSpPr>
        <p:spPr bwMode="auto">
          <a:xfrm>
            <a:off x="4894263" y="2565400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0000FF"/>
                </a:solidFill>
              </a:rPr>
              <a:t>Ş</a:t>
            </a:r>
          </a:p>
        </p:txBody>
      </p:sp>
      <p:sp>
        <p:nvSpPr>
          <p:cNvPr id="651610" name="Rectangle 346"/>
          <p:cNvSpPr>
            <a:spLocks noChangeArrowheads="1"/>
          </p:cNvSpPr>
          <p:nvPr/>
        </p:nvSpPr>
        <p:spPr bwMode="auto">
          <a:xfrm>
            <a:off x="5214938" y="3265488"/>
            <a:ext cx="84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>
                <a:solidFill>
                  <a:schemeClr val="bg1"/>
                </a:solidFill>
              </a:rPr>
              <a:t>Yedek</a:t>
            </a:r>
          </a:p>
          <a:p>
            <a:pPr eaLnBrk="0" hangingPunct="0"/>
            <a:r>
              <a:rPr lang="tr-TR" sz="1200"/>
              <a:t>jeneratöralınması</a:t>
            </a:r>
          </a:p>
        </p:txBody>
      </p:sp>
      <p:sp>
        <p:nvSpPr>
          <p:cNvPr id="651620" name="Rectangle 356"/>
          <p:cNvSpPr>
            <a:spLocks noChangeArrowheads="1"/>
          </p:cNvSpPr>
          <p:nvPr/>
        </p:nvSpPr>
        <p:spPr bwMode="auto">
          <a:xfrm>
            <a:off x="5973764" y="3352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2</a:t>
            </a:r>
          </a:p>
        </p:txBody>
      </p:sp>
      <p:sp>
        <p:nvSpPr>
          <p:cNvPr id="651624" name="Rectangle 360"/>
          <p:cNvSpPr>
            <a:spLocks noChangeArrowheads="1"/>
          </p:cNvSpPr>
          <p:nvPr/>
        </p:nvSpPr>
        <p:spPr bwMode="auto">
          <a:xfrm>
            <a:off x="6253164" y="3352801"/>
            <a:ext cx="503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b="1"/>
              <a:t>90</a:t>
            </a:r>
            <a:r>
              <a:rPr lang="tr-TR">
                <a:solidFill>
                  <a:schemeClr val="bg1"/>
                </a:solidFill>
              </a:rPr>
              <a:t>090</a:t>
            </a:r>
          </a:p>
        </p:txBody>
      </p:sp>
      <p:sp>
        <p:nvSpPr>
          <p:cNvPr id="651631" name="Rectangle 367"/>
          <p:cNvSpPr>
            <a:spLocks noChangeArrowheads="1"/>
          </p:cNvSpPr>
          <p:nvPr/>
        </p:nvSpPr>
        <p:spPr bwMode="auto">
          <a:xfrm>
            <a:off x="6704014" y="3194050"/>
            <a:ext cx="1265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Jeneratör mazot tankının doluluk takibinin yapılması için prosedür hazırlanması</a:t>
            </a:r>
          </a:p>
        </p:txBody>
      </p:sp>
      <p:sp>
        <p:nvSpPr>
          <p:cNvPr id="651656" name="Rectangle 392"/>
          <p:cNvSpPr>
            <a:spLocks noChangeArrowheads="1"/>
          </p:cNvSpPr>
          <p:nvPr/>
        </p:nvSpPr>
        <p:spPr bwMode="auto">
          <a:xfrm>
            <a:off x="7913689" y="3265488"/>
            <a:ext cx="95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Teknik Emniyet,                15.12.2008</a:t>
            </a:r>
          </a:p>
        </p:txBody>
      </p:sp>
      <p:sp>
        <p:nvSpPr>
          <p:cNvPr id="651661" name="Rectangle 397"/>
          <p:cNvSpPr>
            <a:spLocks noChangeArrowheads="1"/>
          </p:cNvSpPr>
          <p:nvPr/>
        </p:nvSpPr>
        <p:spPr bwMode="auto">
          <a:xfrm>
            <a:off x="9625014" y="326548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2</a:t>
            </a:r>
          </a:p>
        </p:txBody>
      </p:sp>
      <p:sp>
        <p:nvSpPr>
          <p:cNvPr id="651662" name="Rectangle 398"/>
          <p:cNvSpPr>
            <a:spLocks noChangeArrowheads="1"/>
          </p:cNvSpPr>
          <p:nvPr/>
        </p:nvSpPr>
        <p:spPr bwMode="auto">
          <a:xfrm>
            <a:off x="9840913" y="3259138"/>
            <a:ext cx="233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/>
              <a:t>2</a:t>
            </a:r>
          </a:p>
        </p:txBody>
      </p:sp>
      <p:sp>
        <p:nvSpPr>
          <p:cNvPr id="651663" name="Rectangle 399"/>
          <p:cNvSpPr>
            <a:spLocks noChangeArrowheads="1"/>
          </p:cNvSpPr>
          <p:nvPr/>
        </p:nvSpPr>
        <p:spPr bwMode="auto">
          <a:xfrm>
            <a:off x="10128250" y="326548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1</a:t>
            </a:r>
          </a:p>
        </p:txBody>
      </p:sp>
      <p:sp>
        <p:nvSpPr>
          <p:cNvPr id="651690" name="Rectangle 426"/>
          <p:cNvSpPr>
            <a:spLocks noChangeArrowheads="1"/>
          </p:cNvSpPr>
          <p:nvPr/>
        </p:nvSpPr>
        <p:spPr bwMode="auto">
          <a:xfrm>
            <a:off x="8782050" y="3344863"/>
            <a:ext cx="914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100"/>
              <a:t>01.12.2008</a:t>
            </a:r>
          </a:p>
        </p:txBody>
      </p:sp>
      <p:sp>
        <p:nvSpPr>
          <p:cNvPr id="282701" name="Rectangle 344"/>
          <p:cNvSpPr>
            <a:spLocks noChangeArrowheads="1"/>
          </p:cNvSpPr>
          <p:nvPr/>
        </p:nvSpPr>
        <p:spPr bwMode="auto">
          <a:xfrm>
            <a:off x="5130801" y="2420938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Kontrol Önlemleri</a:t>
            </a:r>
          </a:p>
        </p:txBody>
      </p:sp>
      <p:sp>
        <p:nvSpPr>
          <p:cNvPr id="282702" name="Rectangle 354"/>
          <p:cNvSpPr>
            <a:spLocks noChangeArrowheads="1"/>
          </p:cNvSpPr>
          <p:nvPr/>
        </p:nvSpPr>
        <p:spPr bwMode="auto">
          <a:xfrm>
            <a:off x="5986463" y="2630488"/>
            <a:ext cx="2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82703" name="Rectangle 357"/>
          <p:cNvSpPr>
            <a:spLocks noChangeArrowheads="1"/>
          </p:cNvSpPr>
          <p:nvPr/>
        </p:nvSpPr>
        <p:spPr bwMode="auto">
          <a:xfrm>
            <a:off x="6318251" y="1970089"/>
            <a:ext cx="282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b="1">
                <a:solidFill>
                  <a:srgbClr val="FF0000"/>
                </a:solidFill>
              </a:rPr>
              <a:t>RÖD</a:t>
            </a:r>
          </a:p>
        </p:txBody>
      </p:sp>
      <p:sp>
        <p:nvSpPr>
          <p:cNvPr id="282704" name="Rectangle 361"/>
          <p:cNvSpPr>
            <a:spLocks noChangeArrowheads="1"/>
          </p:cNvSpPr>
          <p:nvPr/>
        </p:nvSpPr>
        <p:spPr bwMode="auto">
          <a:xfrm>
            <a:off x="6843713" y="2041526"/>
            <a:ext cx="133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Tavsiye Edilen İyileştirmeler/ Eylemler</a:t>
            </a:r>
          </a:p>
        </p:txBody>
      </p:sp>
      <p:sp>
        <p:nvSpPr>
          <p:cNvPr id="282705" name="Rectangle 368"/>
          <p:cNvSpPr>
            <a:spLocks noChangeArrowheads="1"/>
          </p:cNvSpPr>
          <p:nvPr/>
        </p:nvSpPr>
        <p:spPr bwMode="auto">
          <a:xfrm>
            <a:off x="7924800" y="2041526"/>
            <a:ext cx="112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Sorumlu &amp; Tamamlama Tarihi</a:t>
            </a:r>
          </a:p>
        </p:txBody>
      </p:sp>
      <p:sp>
        <p:nvSpPr>
          <p:cNvPr id="282706" name="Rectangle 396"/>
          <p:cNvSpPr>
            <a:spLocks noChangeArrowheads="1"/>
          </p:cNvSpPr>
          <p:nvPr/>
        </p:nvSpPr>
        <p:spPr bwMode="auto">
          <a:xfrm>
            <a:off x="8869364" y="2041525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Hareket Tarihi</a:t>
            </a:r>
          </a:p>
        </p:txBody>
      </p:sp>
      <p:sp>
        <p:nvSpPr>
          <p:cNvPr id="42" name="Rectangle 400"/>
          <p:cNvSpPr>
            <a:spLocks noChangeArrowheads="1"/>
          </p:cNvSpPr>
          <p:nvPr/>
        </p:nvSpPr>
        <p:spPr bwMode="auto">
          <a:xfrm>
            <a:off x="10391775" y="32750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4</a:t>
            </a:r>
          </a:p>
        </p:txBody>
      </p:sp>
      <p:sp>
        <p:nvSpPr>
          <p:cNvPr id="282708" name="Rectangle 403"/>
          <p:cNvSpPr>
            <a:spLocks noChangeArrowheads="1"/>
          </p:cNvSpPr>
          <p:nvPr/>
        </p:nvSpPr>
        <p:spPr bwMode="auto">
          <a:xfrm rot="5400000">
            <a:off x="9331489" y="2309297"/>
            <a:ext cx="839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Yeni (İ)</a:t>
            </a:r>
          </a:p>
        </p:txBody>
      </p:sp>
      <p:sp>
        <p:nvSpPr>
          <p:cNvPr id="282709" name="Rectangle 406"/>
          <p:cNvSpPr>
            <a:spLocks noChangeArrowheads="1"/>
          </p:cNvSpPr>
          <p:nvPr/>
        </p:nvSpPr>
        <p:spPr bwMode="auto">
          <a:xfrm rot="5400000">
            <a:off x="9590019" y="2309297"/>
            <a:ext cx="887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Yeni (Ş)</a:t>
            </a:r>
          </a:p>
        </p:txBody>
      </p:sp>
      <p:sp>
        <p:nvSpPr>
          <p:cNvPr id="282710" name="Rectangle 422"/>
          <p:cNvSpPr>
            <a:spLocks noChangeArrowheads="1"/>
          </p:cNvSpPr>
          <p:nvPr/>
        </p:nvSpPr>
        <p:spPr bwMode="auto">
          <a:xfrm rot="5400000">
            <a:off x="9862251" y="2315646"/>
            <a:ext cx="892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Yeni (T)</a:t>
            </a:r>
          </a:p>
        </p:txBody>
      </p:sp>
      <p:sp>
        <p:nvSpPr>
          <p:cNvPr id="282711" name="Rectangle 424"/>
          <p:cNvSpPr>
            <a:spLocks noChangeArrowheads="1"/>
          </p:cNvSpPr>
          <p:nvPr/>
        </p:nvSpPr>
        <p:spPr bwMode="auto">
          <a:xfrm rot="5400000">
            <a:off x="9983789" y="2195514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b="1">
                <a:solidFill>
                  <a:srgbClr val="FF0000"/>
                </a:solidFill>
              </a:rPr>
              <a:t>Yeni RPN</a:t>
            </a:r>
          </a:p>
        </p:txBody>
      </p:sp>
    </p:spTree>
    <p:extLst>
      <p:ext uri="{BB962C8B-B14F-4D97-AF65-F5344CB8AC3E}">
        <p14:creationId xmlns:p14="http://schemas.microsoft.com/office/powerpoint/2010/main" val="26895831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1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1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1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1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545" grpId="0"/>
      <p:bldP spid="651546" grpId="0"/>
      <p:bldP spid="651547" grpId="0"/>
      <p:bldP spid="651604" grpId="0"/>
      <p:bldP spid="651605" grpId="0"/>
      <p:bldP spid="651606" grpId="0"/>
      <p:bldP spid="651610" grpId="0"/>
      <p:bldP spid="651620" grpId="0"/>
      <p:bldP spid="651624" grpId="0"/>
      <p:bldP spid="651631" grpId="0"/>
      <p:bldP spid="651656" grpId="0"/>
      <p:bldP spid="651661" grpId="0"/>
      <p:bldP spid="651662" grpId="0"/>
      <p:bldP spid="651663" grpId="0"/>
      <p:bldP spid="651690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838" y="692151"/>
            <a:ext cx="8229600" cy="784225"/>
          </a:xfrm>
        </p:spPr>
        <p:txBody>
          <a:bodyPr/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FMEA</a:t>
            </a:r>
          </a:p>
        </p:txBody>
      </p:sp>
      <p:graphicFrame>
        <p:nvGraphicFramePr>
          <p:cNvPr id="661598" name="Group 94"/>
          <p:cNvGraphicFramePr>
            <a:graphicFrameLocks noGrp="1"/>
          </p:cNvGraphicFramePr>
          <p:nvPr>
            <p:ph idx="1"/>
          </p:nvPr>
        </p:nvGraphicFramePr>
        <p:xfrm>
          <a:off x="1524000" y="1600201"/>
          <a:ext cx="9144002" cy="3775075"/>
        </p:xfrm>
        <a:graphic>
          <a:graphicData uri="http://schemas.openxmlformats.org/drawingml/2006/table">
            <a:tbl>
              <a:tblPr/>
              <a:tblGrid>
                <a:gridCol w="632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50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37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22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33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22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1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6530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486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737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066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1088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8221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221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anchor="b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0384" marR="80384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3704" name="Rectangle 56"/>
          <p:cNvSpPr>
            <a:spLocks noChangeArrowheads="1"/>
          </p:cNvSpPr>
          <p:nvPr/>
        </p:nvSpPr>
        <p:spPr bwMode="auto">
          <a:xfrm>
            <a:off x="1524001" y="2343150"/>
            <a:ext cx="70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Sistem /Parça</a:t>
            </a:r>
          </a:p>
        </p:txBody>
      </p:sp>
      <p:sp>
        <p:nvSpPr>
          <p:cNvPr id="283705" name="Rectangle 57"/>
          <p:cNvSpPr>
            <a:spLocks noChangeArrowheads="1"/>
          </p:cNvSpPr>
          <p:nvPr/>
        </p:nvSpPr>
        <p:spPr bwMode="auto">
          <a:xfrm>
            <a:off x="2157414" y="2270125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Hata Türü</a:t>
            </a:r>
          </a:p>
        </p:txBody>
      </p:sp>
      <p:sp>
        <p:nvSpPr>
          <p:cNvPr id="283706" name="Rectangle 58"/>
          <p:cNvSpPr>
            <a:spLocks noChangeArrowheads="1"/>
          </p:cNvSpPr>
          <p:nvPr/>
        </p:nvSpPr>
        <p:spPr bwMode="auto">
          <a:xfrm>
            <a:off x="2860675" y="23431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Hatanın Sonuçları</a:t>
            </a:r>
          </a:p>
        </p:txBody>
      </p:sp>
      <p:sp>
        <p:nvSpPr>
          <p:cNvPr id="283707" name="Rectangle 62"/>
          <p:cNvSpPr>
            <a:spLocks noChangeArrowheads="1"/>
          </p:cNvSpPr>
          <p:nvPr/>
        </p:nvSpPr>
        <p:spPr bwMode="auto">
          <a:xfrm>
            <a:off x="3738564" y="2643189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0000FF"/>
                </a:solidFill>
              </a:rPr>
              <a:t>İ</a:t>
            </a:r>
          </a:p>
        </p:txBody>
      </p:sp>
      <p:sp>
        <p:nvSpPr>
          <p:cNvPr id="283708" name="Rectangle 63"/>
          <p:cNvSpPr>
            <a:spLocks noChangeArrowheads="1"/>
          </p:cNvSpPr>
          <p:nvPr/>
        </p:nvSpPr>
        <p:spPr bwMode="auto">
          <a:xfrm>
            <a:off x="3986214" y="2343150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Hataların Nedenleri</a:t>
            </a:r>
          </a:p>
        </p:txBody>
      </p:sp>
      <p:sp>
        <p:nvSpPr>
          <p:cNvPr id="283709" name="Rectangle 67"/>
          <p:cNvSpPr>
            <a:spLocks noChangeArrowheads="1"/>
          </p:cNvSpPr>
          <p:nvPr/>
        </p:nvSpPr>
        <p:spPr bwMode="auto">
          <a:xfrm>
            <a:off x="4738688" y="2643188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0000FF"/>
                </a:solidFill>
              </a:rPr>
              <a:t>Ş</a:t>
            </a:r>
            <a:endParaRPr lang="tr-TR" b="1" u="sng">
              <a:solidFill>
                <a:srgbClr val="0000FF"/>
              </a:solidFill>
            </a:endParaRPr>
          </a:p>
        </p:txBody>
      </p:sp>
      <p:sp>
        <p:nvSpPr>
          <p:cNvPr id="283710" name="Rectangle 68"/>
          <p:cNvSpPr>
            <a:spLocks noChangeArrowheads="1"/>
          </p:cNvSpPr>
          <p:nvPr/>
        </p:nvSpPr>
        <p:spPr bwMode="auto">
          <a:xfrm>
            <a:off x="5110163" y="2270125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Kontrol Önlemleri</a:t>
            </a:r>
          </a:p>
        </p:txBody>
      </p:sp>
      <p:sp>
        <p:nvSpPr>
          <p:cNvPr id="283711" name="Rectangle 70"/>
          <p:cNvSpPr>
            <a:spLocks noChangeArrowheads="1"/>
          </p:cNvSpPr>
          <p:nvPr/>
        </p:nvSpPr>
        <p:spPr bwMode="auto">
          <a:xfrm>
            <a:off x="5953125" y="2571750"/>
            <a:ext cx="2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83712" name="Rectangle 72"/>
          <p:cNvSpPr>
            <a:spLocks noChangeArrowheads="1"/>
          </p:cNvSpPr>
          <p:nvPr/>
        </p:nvSpPr>
        <p:spPr bwMode="auto">
          <a:xfrm>
            <a:off x="6235701" y="1982789"/>
            <a:ext cx="282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b="1">
                <a:solidFill>
                  <a:srgbClr val="FF0000"/>
                </a:solidFill>
              </a:rPr>
              <a:t>RÖD</a:t>
            </a:r>
          </a:p>
        </p:txBody>
      </p:sp>
      <p:sp>
        <p:nvSpPr>
          <p:cNvPr id="283713" name="Rectangle 74"/>
          <p:cNvSpPr>
            <a:spLocks noChangeArrowheads="1"/>
          </p:cNvSpPr>
          <p:nvPr/>
        </p:nvSpPr>
        <p:spPr bwMode="auto">
          <a:xfrm>
            <a:off x="6657975" y="2054226"/>
            <a:ext cx="133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Tavsiye Edilen İyileştirmeler/ Eylemler</a:t>
            </a:r>
          </a:p>
        </p:txBody>
      </p:sp>
      <p:sp>
        <p:nvSpPr>
          <p:cNvPr id="283714" name="Rectangle 76"/>
          <p:cNvSpPr>
            <a:spLocks noChangeArrowheads="1"/>
          </p:cNvSpPr>
          <p:nvPr/>
        </p:nvSpPr>
        <p:spPr bwMode="auto">
          <a:xfrm>
            <a:off x="7853363" y="2054226"/>
            <a:ext cx="112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chemeClr val="bg1"/>
                </a:solidFill>
              </a:rPr>
              <a:t>Sorumlu &amp; </a:t>
            </a:r>
            <a:r>
              <a:rPr lang="tr-TR" sz="1200" b="1">
                <a:solidFill>
                  <a:srgbClr val="0000FF"/>
                </a:solidFill>
              </a:rPr>
              <a:t>Tamamlama Tarihi</a:t>
            </a:r>
          </a:p>
        </p:txBody>
      </p:sp>
      <p:sp>
        <p:nvSpPr>
          <p:cNvPr id="283715" name="Rectangle 78"/>
          <p:cNvSpPr>
            <a:spLocks noChangeArrowheads="1"/>
          </p:cNvSpPr>
          <p:nvPr/>
        </p:nvSpPr>
        <p:spPr bwMode="auto">
          <a:xfrm>
            <a:off x="8839201" y="2054225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 b="1">
                <a:solidFill>
                  <a:srgbClr val="0000FF"/>
                </a:solidFill>
              </a:rPr>
              <a:t>Hareket Tarihi</a:t>
            </a:r>
          </a:p>
        </p:txBody>
      </p:sp>
      <p:sp>
        <p:nvSpPr>
          <p:cNvPr id="283716" name="Rectangle 83"/>
          <p:cNvSpPr>
            <a:spLocks noChangeArrowheads="1"/>
          </p:cNvSpPr>
          <p:nvPr/>
        </p:nvSpPr>
        <p:spPr bwMode="auto">
          <a:xfrm rot="5400000">
            <a:off x="9301327" y="2321996"/>
            <a:ext cx="839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Yeni (İ)</a:t>
            </a:r>
          </a:p>
        </p:txBody>
      </p:sp>
      <p:sp>
        <p:nvSpPr>
          <p:cNvPr id="283717" name="Rectangle 84"/>
          <p:cNvSpPr>
            <a:spLocks noChangeArrowheads="1"/>
          </p:cNvSpPr>
          <p:nvPr/>
        </p:nvSpPr>
        <p:spPr bwMode="auto">
          <a:xfrm rot="5400000">
            <a:off x="9559857" y="2321996"/>
            <a:ext cx="887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Yeni (Ş)</a:t>
            </a:r>
          </a:p>
        </p:txBody>
      </p:sp>
      <p:sp>
        <p:nvSpPr>
          <p:cNvPr id="283718" name="Rectangle 85"/>
          <p:cNvSpPr>
            <a:spLocks noChangeArrowheads="1"/>
          </p:cNvSpPr>
          <p:nvPr/>
        </p:nvSpPr>
        <p:spPr bwMode="auto">
          <a:xfrm rot="5400000">
            <a:off x="9832088" y="2328347"/>
            <a:ext cx="892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 u="sng">
                <a:solidFill>
                  <a:srgbClr val="0000FF"/>
                </a:solidFill>
              </a:rPr>
              <a:t>Yeni (T)</a:t>
            </a:r>
          </a:p>
        </p:txBody>
      </p:sp>
      <p:sp>
        <p:nvSpPr>
          <p:cNvPr id="283719" name="Rectangle 86"/>
          <p:cNvSpPr>
            <a:spLocks noChangeArrowheads="1"/>
          </p:cNvSpPr>
          <p:nvPr/>
        </p:nvSpPr>
        <p:spPr bwMode="auto">
          <a:xfrm rot="5400000">
            <a:off x="9975044" y="2206110"/>
            <a:ext cx="1039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FF0000"/>
                </a:solidFill>
              </a:rPr>
              <a:t>Yeni RPN</a:t>
            </a:r>
          </a:p>
        </p:txBody>
      </p:sp>
      <p:sp>
        <p:nvSpPr>
          <p:cNvPr id="661592" name="Rectangle 88"/>
          <p:cNvSpPr>
            <a:spLocks noChangeArrowheads="1"/>
          </p:cNvSpPr>
          <p:nvPr/>
        </p:nvSpPr>
        <p:spPr bwMode="auto">
          <a:xfrm>
            <a:off x="1524001" y="3357564"/>
            <a:ext cx="620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sz="1200"/>
              <a:t>Pompa</a:t>
            </a:r>
          </a:p>
        </p:txBody>
      </p:sp>
      <p:sp>
        <p:nvSpPr>
          <p:cNvPr id="661593" name="Rectangle 89"/>
          <p:cNvSpPr>
            <a:spLocks noChangeArrowheads="1"/>
          </p:cNvSpPr>
          <p:nvPr/>
        </p:nvSpPr>
        <p:spPr bwMode="auto">
          <a:xfrm>
            <a:off x="2157414" y="3284538"/>
            <a:ext cx="795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Sigorta Hatası</a:t>
            </a:r>
          </a:p>
        </p:txBody>
      </p:sp>
      <p:sp>
        <p:nvSpPr>
          <p:cNvPr id="661594" name="Rectangle 90"/>
          <p:cNvSpPr>
            <a:spLocks noChangeArrowheads="1"/>
          </p:cNvSpPr>
          <p:nvPr/>
        </p:nvSpPr>
        <p:spPr bwMode="auto">
          <a:xfrm rot="10800000" flipV="1">
            <a:off x="2790826" y="3284538"/>
            <a:ext cx="98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Devre Aşırı Yükleniyor</a:t>
            </a:r>
          </a:p>
        </p:txBody>
      </p:sp>
      <p:sp>
        <p:nvSpPr>
          <p:cNvPr id="661595" name="Rectangle 91"/>
          <p:cNvSpPr>
            <a:spLocks noChangeArrowheads="1"/>
          </p:cNvSpPr>
          <p:nvPr/>
        </p:nvSpPr>
        <p:spPr bwMode="auto">
          <a:xfrm>
            <a:off x="4056064" y="3284538"/>
            <a:ext cx="769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 Kablo Arızası </a:t>
            </a:r>
          </a:p>
        </p:txBody>
      </p:sp>
      <p:sp>
        <p:nvSpPr>
          <p:cNvPr id="661596" name="Rectangle 92"/>
          <p:cNvSpPr>
            <a:spLocks noChangeArrowheads="1"/>
          </p:cNvSpPr>
          <p:nvPr/>
        </p:nvSpPr>
        <p:spPr bwMode="auto">
          <a:xfrm rot="10800000" flipV="1">
            <a:off x="4967288" y="3117781"/>
            <a:ext cx="11287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>
                <a:solidFill>
                  <a:schemeClr val="bg1"/>
                </a:solidFill>
              </a:rPr>
              <a:t>Bakım ve </a:t>
            </a:r>
            <a:r>
              <a:rPr lang="tr-TR" sz="1200"/>
              <a:t>Onarım Bölümünün gerekli gördüğü hatların derhal değiştirilmesi (Mühendislik Kontrolü)</a:t>
            </a:r>
          </a:p>
        </p:txBody>
      </p:sp>
      <p:sp>
        <p:nvSpPr>
          <p:cNvPr id="661599" name="Rectangle 95"/>
          <p:cNvSpPr>
            <a:spLocks noChangeArrowheads="1"/>
          </p:cNvSpPr>
          <p:nvPr/>
        </p:nvSpPr>
        <p:spPr bwMode="auto">
          <a:xfrm>
            <a:off x="6729413" y="3284538"/>
            <a:ext cx="1054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Belirli aralıklarla elektrik tesisatının kontrolünün yapılması</a:t>
            </a:r>
          </a:p>
        </p:txBody>
      </p:sp>
      <p:sp>
        <p:nvSpPr>
          <p:cNvPr id="661600" name="Rectangle 96"/>
          <p:cNvSpPr>
            <a:spLocks noChangeArrowheads="1"/>
          </p:cNvSpPr>
          <p:nvPr/>
        </p:nvSpPr>
        <p:spPr bwMode="auto">
          <a:xfrm>
            <a:off x="7924800" y="3365501"/>
            <a:ext cx="984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1200"/>
              <a:t>Teknik Emniyet,</a:t>
            </a:r>
          </a:p>
          <a:p>
            <a:pPr eaLnBrk="0" hangingPunct="0"/>
            <a:r>
              <a:rPr lang="tr-TR" sz="1200"/>
              <a:t>15.12.2008</a:t>
            </a:r>
            <a:endParaRPr lang="tr-TR" sz="1200">
              <a:solidFill>
                <a:schemeClr val="bg1"/>
              </a:solidFill>
            </a:endParaRPr>
          </a:p>
        </p:txBody>
      </p:sp>
      <p:sp>
        <p:nvSpPr>
          <p:cNvPr id="661601" name="Rectangle 97"/>
          <p:cNvSpPr>
            <a:spLocks noChangeArrowheads="1"/>
          </p:cNvSpPr>
          <p:nvPr/>
        </p:nvSpPr>
        <p:spPr bwMode="auto">
          <a:xfrm>
            <a:off x="8839201" y="3382964"/>
            <a:ext cx="774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sz="1000"/>
              <a:t>01.12.2008</a:t>
            </a:r>
          </a:p>
        </p:txBody>
      </p:sp>
      <p:sp>
        <p:nvSpPr>
          <p:cNvPr id="661602" name="Rectangle 98"/>
          <p:cNvSpPr>
            <a:spLocks noChangeArrowheads="1"/>
          </p:cNvSpPr>
          <p:nvPr/>
        </p:nvSpPr>
        <p:spPr bwMode="auto">
          <a:xfrm>
            <a:off x="3657600" y="335756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7</a:t>
            </a:r>
          </a:p>
        </p:txBody>
      </p:sp>
      <p:sp>
        <p:nvSpPr>
          <p:cNvPr id="661603" name="Rectangle 99"/>
          <p:cNvSpPr>
            <a:spLocks noChangeArrowheads="1"/>
          </p:cNvSpPr>
          <p:nvPr/>
        </p:nvSpPr>
        <p:spPr bwMode="auto">
          <a:xfrm>
            <a:off x="4760914" y="335756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6</a:t>
            </a:r>
          </a:p>
        </p:txBody>
      </p:sp>
      <p:sp>
        <p:nvSpPr>
          <p:cNvPr id="661604" name="Rectangle 100"/>
          <p:cNvSpPr>
            <a:spLocks noChangeArrowheads="1"/>
          </p:cNvSpPr>
          <p:nvPr/>
        </p:nvSpPr>
        <p:spPr bwMode="auto">
          <a:xfrm>
            <a:off x="5956300" y="33512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8</a:t>
            </a:r>
          </a:p>
        </p:txBody>
      </p:sp>
      <p:sp>
        <p:nvSpPr>
          <p:cNvPr id="661605" name="Rectangle 101"/>
          <p:cNvSpPr>
            <a:spLocks noChangeArrowheads="1"/>
          </p:cNvSpPr>
          <p:nvPr/>
        </p:nvSpPr>
        <p:spPr bwMode="auto">
          <a:xfrm>
            <a:off x="6165850" y="3351213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b="1"/>
              <a:t>336</a:t>
            </a:r>
          </a:p>
        </p:txBody>
      </p:sp>
      <p:sp>
        <p:nvSpPr>
          <p:cNvPr id="661606" name="Rectangle 102"/>
          <p:cNvSpPr>
            <a:spLocks noChangeArrowheads="1"/>
          </p:cNvSpPr>
          <p:nvPr/>
        </p:nvSpPr>
        <p:spPr bwMode="auto">
          <a:xfrm>
            <a:off x="9590089" y="327818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2</a:t>
            </a:r>
          </a:p>
        </p:txBody>
      </p:sp>
      <p:sp>
        <p:nvSpPr>
          <p:cNvPr id="661607" name="Rectangle 103"/>
          <p:cNvSpPr>
            <a:spLocks noChangeArrowheads="1"/>
          </p:cNvSpPr>
          <p:nvPr/>
        </p:nvSpPr>
        <p:spPr bwMode="auto">
          <a:xfrm>
            <a:off x="10104438" y="327818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4</a:t>
            </a:r>
          </a:p>
        </p:txBody>
      </p:sp>
      <p:sp>
        <p:nvSpPr>
          <p:cNvPr id="661608" name="Rectangle 104"/>
          <p:cNvSpPr>
            <a:spLocks noChangeArrowheads="1"/>
          </p:cNvSpPr>
          <p:nvPr/>
        </p:nvSpPr>
        <p:spPr bwMode="auto">
          <a:xfrm>
            <a:off x="10226675" y="3286125"/>
            <a:ext cx="47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 16</a:t>
            </a:r>
          </a:p>
        </p:txBody>
      </p:sp>
      <p:sp>
        <p:nvSpPr>
          <p:cNvPr id="661609" name="Rectangle 105"/>
          <p:cNvSpPr>
            <a:spLocks noChangeArrowheads="1"/>
          </p:cNvSpPr>
          <p:nvPr/>
        </p:nvSpPr>
        <p:spPr bwMode="auto">
          <a:xfrm>
            <a:off x="9825039" y="327818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57086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1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1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1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1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92" grpId="0"/>
      <p:bldP spid="661593" grpId="0"/>
      <p:bldP spid="661594" grpId="0"/>
      <p:bldP spid="661595" grpId="0"/>
      <p:bldP spid="661596" grpId="0"/>
      <p:bldP spid="661599" grpId="0"/>
      <p:bldP spid="661600" grpId="0"/>
      <p:bldP spid="661601" grpId="0"/>
      <p:bldP spid="661602" grpId="0"/>
      <p:bldP spid="661603" grpId="0"/>
      <p:bldP spid="661604" grpId="0"/>
      <p:bldP spid="661605" grpId="0"/>
      <p:bldP spid="661606" grpId="0"/>
      <p:bldP spid="661607" grpId="0"/>
      <p:bldP spid="661608" grpId="0"/>
      <p:bldP spid="6616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020888" y="2413000"/>
            <a:ext cx="8229600" cy="22320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Hata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Ağacı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Analizi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tr-T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</a:t>
            </a:r>
            <a:r>
              <a:rPr lang="tr-T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Fault Tree Analysis)</a:t>
            </a:r>
            <a:endParaRPr lang="tr-TR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60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75" y="692151"/>
            <a:ext cx="5264150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Ağacı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664200" y="1711326"/>
            <a:ext cx="4833938" cy="4525963"/>
          </a:xfrm>
        </p:spPr>
        <p:txBody>
          <a:bodyPr/>
          <a:lstStyle/>
          <a:p>
            <a:r>
              <a:rPr lang="tr-TR" sz="2400"/>
              <a:t>1962 Yılında Bell Telefon Laboratuvarları.nda Amerikan Hava Kuvvetleri için geliştirilmiştir. </a:t>
            </a:r>
          </a:p>
          <a:p>
            <a:r>
              <a:rPr lang="tr-TR" sz="2400"/>
              <a:t>Bir tepe olayın gerçekleşmesi veya gerçekleşmemesi için alınması gereken önlemler ayrıntılı bir şekilde analiz edilir.</a:t>
            </a:r>
          </a:p>
          <a:p>
            <a:r>
              <a:rPr lang="tr-TR" sz="2400"/>
              <a:t>Olmaması istenen tepe olay saptanıp, bu olaya neden olabilecek tüm faktörler analiz edilir.</a:t>
            </a:r>
          </a:p>
        </p:txBody>
      </p:sp>
      <p:sp>
        <p:nvSpPr>
          <p:cNvPr id="285700" name="Rectangle 58"/>
          <p:cNvSpPr>
            <a:spLocks noChangeArrowheads="1"/>
          </p:cNvSpPr>
          <p:nvPr/>
        </p:nvSpPr>
        <p:spPr bwMode="auto">
          <a:xfrm>
            <a:off x="2890839" y="1916113"/>
            <a:ext cx="1296987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01" name="Line 59"/>
          <p:cNvSpPr>
            <a:spLocks noChangeShapeType="1"/>
          </p:cNvSpPr>
          <p:nvPr/>
        </p:nvSpPr>
        <p:spPr bwMode="auto">
          <a:xfrm>
            <a:off x="3538538" y="2347914"/>
            <a:ext cx="0" cy="9350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02" name="Line 60"/>
          <p:cNvSpPr>
            <a:spLocks noChangeShapeType="1"/>
          </p:cNvSpPr>
          <p:nvPr/>
        </p:nvSpPr>
        <p:spPr bwMode="auto">
          <a:xfrm>
            <a:off x="2389188" y="3282950"/>
            <a:ext cx="2373312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03" name="Line 61"/>
          <p:cNvSpPr>
            <a:spLocks noChangeShapeType="1"/>
          </p:cNvSpPr>
          <p:nvPr/>
        </p:nvSpPr>
        <p:spPr bwMode="auto">
          <a:xfrm>
            <a:off x="2389188" y="3282951"/>
            <a:ext cx="0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04" name="Line 62"/>
          <p:cNvSpPr>
            <a:spLocks noChangeShapeType="1"/>
          </p:cNvSpPr>
          <p:nvPr/>
        </p:nvSpPr>
        <p:spPr bwMode="auto">
          <a:xfrm>
            <a:off x="4725988" y="3284539"/>
            <a:ext cx="0" cy="2889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05" name="Rectangle 63"/>
          <p:cNvSpPr>
            <a:spLocks noChangeArrowheads="1"/>
          </p:cNvSpPr>
          <p:nvPr/>
        </p:nvSpPr>
        <p:spPr bwMode="auto">
          <a:xfrm>
            <a:off x="1952626" y="3571876"/>
            <a:ext cx="938213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06" name="Rectangle 64"/>
          <p:cNvSpPr>
            <a:spLocks noChangeArrowheads="1"/>
          </p:cNvSpPr>
          <p:nvPr/>
        </p:nvSpPr>
        <p:spPr bwMode="auto">
          <a:xfrm>
            <a:off x="4221164" y="3571876"/>
            <a:ext cx="935037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07" name="AutoShape 120"/>
          <p:cNvSpPr>
            <a:spLocks noChangeArrowheads="1"/>
          </p:cNvSpPr>
          <p:nvPr/>
        </p:nvSpPr>
        <p:spPr bwMode="auto">
          <a:xfrm rot="-5400000">
            <a:off x="3359151" y="2601913"/>
            <a:ext cx="360362" cy="284163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08" name="Line 125"/>
          <p:cNvSpPr>
            <a:spLocks noChangeShapeType="1"/>
          </p:cNvSpPr>
          <p:nvPr/>
        </p:nvSpPr>
        <p:spPr bwMode="auto">
          <a:xfrm>
            <a:off x="2389188" y="3932239"/>
            <a:ext cx="0" cy="936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09" name="AutoShape 123"/>
          <p:cNvSpPr>
            <a:spLocks noChangeArrowheads="1"/>
          </p:cNvSpPr>
          <p:nvPr/>
        </p:nvSpPr>
        <p:spPr bwMode="auto">
          <a:xfrm rot="5246986">
            <a:off x="2137570" y="4256882"/>
            <a:ext cx="503237" cy="285750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10" name="Line 126"/>
          <p:cNvSpPr>
            <a:spLocks noChangeShapeType="1"/>
          </p:cNvSpPr>
          <p:nvPr/>
        </p:nvSpPr>
        <p:spPr bwMode="auto">
          <a:xfrm>
            <a:off x="2027238" y="4868863"/>
            <a:ext cx="863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11" name="Line 127"/>
          <p:cNvSpPr>
            <a:spLocks noChangeShapeType="1"/>
          </p:cNvSpPr>
          <p:nvPr/>
        </p:nvSpPr>
        <p:spPr bwMode="auto">
          <a:xfrm>
            <a:off x="2027238" y="4868863"/>
            <a:ext cx="0" cy="3603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12" name="Line 128"/>
          <p:cNvSpPr>
            <a:spLocks noChangeShapeType="1"/>
          </p:cNvSpPr>
          <p:nvPr/>
        </p:nvSpPr>
        <p:spPr bwMode="auto">
          <a:xfrm>
            <a:off x="2890838" y="4868864"/>
            <a:ext cx="0" cy="358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13" name="Oval 129"/>
          <p:cNvSpPr>
            <a:spLocks noChangeArrowheads="1"/>
          </p:cNvSpPr>
          <p:nvPr/>
        </p:nvSpPr>
        <p:spPr bwMode="auto">
          <a:xfrm>
            <a:off x="1774825" y="5229226"/>
            <a:ext cx="649288" cy="720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14" name="Oval 130"/>
          <p:cNvSpPr>
            <a:spLocks noChangeArrowheads="1"/>
          </p:cNvSpPr>
          <p:nvPr/>
        </p:nvSpPr>
        <p:spPr bwMode="auto">
          <a:xfrm>
            <a:off x="2601914" y="5229226"/>
            <a:ext cx="650875" cy="720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15" name="Line 131"/>
          <p:cNvSpPr>
            <a:spLocks noChangeShapeType="1"/>
          </p:cNvSpPr>
          <p:nvPr/>
        </p:nvSpPr>
        <p:spPr bwMode="auto">
          <a:xfrm>
            <a:off x="4725988" y="3932238"/>
            <a:ext cx="0" cy="863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16" name="AutoShape 124"/>
          <p:cNvSpPr>
            <a:spLocks noChangeArrowheads="1"/>
          </p:cNvSpPr>
          <p:nvPr/>
        </p:nvSpPr>
        <p:spPr bwMode="auto">
          <a:xfrm rot="-5400000">
            <a:off x="4544219" y="4114007"/>
            <a:ext cx="360363" cy="28575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17" name="Line 132"/>
          <p:cNvSpPr>
            <a:spLocks noChangeShapeType="1"/>
          </p:cNvSpPr>
          <p:nvPr/>
        </p:nvSpPr>
        <p:spPr bwMode="auto">
          <a:xfrm>
            <a:off x="4294188" y="4724400"/>
            <a:ext cx="863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18" name="Line 133"/>
          <p:cNvSpPr>
            <a:spLocks noChangeShapeType="1"/>
          </p:cNvSpPr>
          <p:nvPr/>
        </p:nvSpPr>
        <p:spPr bwMode="auto">
          <a:xfrm>
            <a:off x="4294188" y="4724401"/>
            <a:ext cx="0" cy="3603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19" name="Line 134"/>
          <p:cNvSpPr>
            <a:spLocks noChangeShapeType="1"/>
          </p:cNvSpPr>
          <p:nvPr/>
        </p:nvSpPr>
        <p:spPr bwMode="auto">
          <a:xfrm>
            <a:off x="5157788" y="4724401"/>
            <a:ext cx="0" cy="358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5720" name="Oval 135"/>
          <p:cNvSpPr>
            <a:spLocks noChangeArrowheads="1"/>
          </p:cNvSpPr>
          <p:nvPr/>
        </p:nvSpPr>
        <p:spPr bwMode="auto">
          <a:xfrm>
            <a:off x="4043363" y="5084764"/>
            <a:ext cx="647700" cy="720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285721" name="Oval 136"/>
          <p:cNvSpPr>
            <a:spLocks noChangeArrowheads="1"/>
          </p:cNvSpPr>
          <p:nvPr/>
        </p:nvSpPr>
        <p:spPr bwMode="auto">
          <a:xfrm>
            <a:off x="4795839" y="5084764"/>
            <a:ext cx="650875" cy="720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70448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latin typeface="Calibri" charset="0"/>
              </a:rPr>
              <a:t>Bir diğer sayısal risk değerlendirme metotlarından olan ve John Ridley</a:t>
            </a:r>
            <a:r>
              <a:rPr lang="ja-JP" altLang="tr-TR" sz="3600" dirty="0">
                <a:latin typeface="Calibri" charset="0"/>
              </a:rPr>
              <a:t>‘</a:t>
            </a:r>
            <a:r>
              <a:rPr lang="tr-TR" sz="3600" dirty="0">
                <a:latin typeface="Calibri" charset="0"/>
              </a:rPr>
              <a:t>in kitabında yer verdiği bu modelde, riskin büyüklüğü, ortaya çıkma sıklığı ve şiddetinden yola çıkılarak risk sayısal olarak değerlendirilir ve risk skoru aşağıdaki formüle göre hesaplanır.</a:t>
            </a:r>
          </a:p>
          <a:p>
            <a:pPr marL="0" indent="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38692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581400" y="223838"/>
            <a:ext cx="4814888" cy="6373812"/>
            <a:chOff x="1519" y="226"/>
            <a:chExt cx="2527" cy="3345"/>
          </a:xfrm>
        </p:grpSpPr>
        <p:sp>
          <p:nvSpPr>
            <p:cNvPr id="286723" name="Rectangle 3"/>
            <p:cNvSpPr>
              <a:spLocks noChangeAspect="1" noChangeArrowheads="1"/>
            </p:cNvSpPr>
            <p:nvPr/>
          </p:nvSpPr>
          <p:spPr bwMode="auto">
            <a:xfrm>
              <a:off x="2239" y="226"/>
              <a:ext cx="1007" cy="33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1100" b="1">
                  <a:solidFill>
                    <a:schemeClr val="accent2"/>
                  </a:solidFill>
                  <a:latin typeface="Times New Roman" pitchFamily="18" charset="0"/>
                </a:rPr>
                <a:t>İstenilmeyen olay </a:t>
              </a:r>
            </a:p>
            <a:p>
              <a:pPr algn="ctr" eaLnBrk="0" hangingPunct="0"/>
              <a:r>
                <a:rPr lang="tr-TR" sz="1100" b="1">
                  <a:solidFill>
                    <a:schemeClr val="accent2"/>
                  </a:solidFill>
                  <a:latin typeface="Times New Roman" pitchFamily="18" charset="0"/>
                </a:rPr>
                <a:t>Testerede Parmakların Kesilmesi</a:t>
              </a:r>
            </a:p>
          </p:txBody>
        </p:sp>
        <p:sp>
          <p:nvSpPr>
            <p:cNvPr id="286724" name="Line 4"/>
            <p:cNvSpPr>
              <a:spLocks noChangeAspect="1" noChangeShapeType="1"/>
            </p:cNvSpPr>
            <p:nvPr/>
          </p:nvSpPr>
          <p:spPr bwMode="auto">
            <a:xfrm>
              <a:off x="2706" y="497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25" name="Line 5"/>
            <p:cNvSpPr>
              <a:spLocks noChangeAspect="1" noChangeShapeType="1"/>
            </p:cNvSpPr>
            <p:nvPr/>
          </p:nvSpPr>
          <p:spPr bwMode="auto">
            <a:xfrm flipH="1">
              <a:off x="2757" y="900"/>
              <a:ext cx="0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26" name="Line 6"/>
            <p:cNvSpPr>
              <a:spLocks noChangeAspect="1" noChangeShapeType="1"/>
            </p:cNvSpPr>
            <p:nvPr/>
          </p:nvSpPr>
          <p:spPr bwMode="auto">
            <a:xfrm>
              <a:off x="2757" y="951"/>
              <a:ext cx="9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27" name="Line 7"/>
            <p:cNvSpPr>
              <a:spLocks noChangeAspect="1" noChangeShapeType="1"/>
            </p:cNvSpPr>
            <p:nvPr/>
          </p:nvSpPr>
          <p:spPr bwMode="auto">
            <a:xfrm>
              <a:off x="3664" y="951"/>
              <a:ext cx="0" cy="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28" name="Rectangle 8"/>
            <p:cNvSpPr>
              <a:spLocks noChangeAspect="1" noChangeArrowheads="1"/>
            </p:cNvSpPr>
            <p:nvPr/>
          </p:nvSpPr>
          <p:spPr bwMode="auto">
            <a:xfrm>
              <a:off x="3311" y="1051"/>
              <a:ext cx="605" cy="15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Testere dönüyor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29" name="Line 9"/>
            <p:cNvSpPr>
              <a:spLocks noChangeAspect="1" noChangeShapeType="1"/>
            </p:cNvSpPr>
            <p:nvPr/>
          </p:nvSpPr>
          <p:spPr bwMode="auto">
            <a:xfrm>
              <a:off x="2706" y="900"/>
              <a:ext cx="0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0" name="Line 10"/>
            <p:cNvSpPr>
              <a:spLocks noChangeAspect="1" noChangeShapeType="1"/>
            </p:cNvSpPr>
            <p:nvPr/>
          </p:nvSpPr>
          <p:spPr bwMode="auto">
            <a:xfrm>
              <a:off x="2656" y="900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1" name="Line 11"/>
            <p:cNvSpPr>
              <a:spLocks noChangeAspect="1" noChangeShapeType="1"/>
            </p:cNvSpPr>
            <p:nvPr/>
          </p:nvSpPr>
          <p:spPr bwMode="auto">
            <a:xfrm flipH="1">
              <a:off x="2051" y="1001"/>
              <a:ext cx="6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2" name="Line 12"/>
            <p:cNvSpPr>
              <a:spLocks noChangeAspect="1" noChangeShapeType="1"/>
            </p:cNvSpPr>
            <p:nvPr/>
          </p:nvSpPr>
          <p:spPr bwMode="auto">
            <a:xfrm>
              <a:off x="2051" y="1001"/>
              <a:ext cx="0" cy="2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3" name="AutoShape 13"/>
            <p:cNvSpPr>
              <a:spLocks noChangeAspect="1" noChangeArrowheads="1"/>
            </p:cNvSpPr>
            <p:nvPr/>
          </p:nvSpPr>
          <p:spPr bwMode="auto">
            <a:xfrm rot="-5400000">
              <a:off x="2605" y="699"/>
              <a:ext cx="201" cy="202"/>
            </a:xfrm>
            <a:prstGeom prst="flowChartDelay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VE</a:t>
              </a:r>
            </a:p>
          </p:txBody>
        </p:sp>
        <p:sp>
          <p:nvSpPr>
            <p:cNvPr id="286734" name="Rectangle 14"/>
            <p:cNvSpPr>
              <a:spLocks noChangeAspect="1" noChangeArrowheads="1"/>
            </p:cNvSpPr>
            <p:nvPr/>
          </p:nvSpPr>
          <p:spPr bwMode="auto">
            <a:xfrm>
              <a:off x="1850" y="1051"/>
              <a:ext cx="503" cy="30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Parmaklar testereye temas ediyor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35" name="Rectangle 15"/>
            <p:cNvSpPr>
              <a:spLocks noChangeAspect="1" noChangeArrowheads="1"/>
            </p:cNvSpPr>
            <p:nvPr/>
          </p:nvSpPr>
          <p:spPr bwMode="auto">
            <a:xfrm>
              <a:off x="1749" y="3117"/>
              <a:ext cx="604" cy="15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Kullanım Hatası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36" name="Line 16"/>
            <p:cNvSpPr>
              <a:spLocks noChangeAspect="1" noChangeShapeType="1"/>
            </p:cNvSpPr>
            <p:nvPr/>
          </p:nvSpPr>
          <p:spPr bwMode="auto">
            <a:xfrm>
              <a:off x="1900" y="1707"/>
              <a:ext cx="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7" name="Line 17"/>
            <p:cNvSpPr>
              <a:spLocks noChangeAspect="1" noChangeShapeType="1"/>
            </p:cNvSpPr>
            <p:nvPr/>
          </p:nvSpPr>
          <p:spPr bwMode="auto">
            <a:xfrm flipH="1">
              <a:off x="1648" y="1908"/>
              <a:ext cx="2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8" name="Line 18"/>
            <p:cNvSpPr>
              <a:spLocks noChangeAspect="1" noChangeShapeType="1"/>
            </p:cNvSpPr>
            <p:nvPr/>
          </p:nvSpPr>
          <p:spPr bwMode="auto">
            <a:xfrm>
              <a:off x="1648" y="1908"/>
              <a:ext cx="0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39" name="Rectangle 19"/>
            <p:cNvSpPr>
              <a:spLocks noChangeAspect="1" noChangeArrowheads="1"/>
            </p:cNvSpPr>
            <p:nvPr/>
          </p:nvSpPr>
          <p:spPr bwMode="auto">
            <a:xfrm>
              <a:off x="1519" y="2059"/>
              <a:ext cx="448" cy="15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Parça Ufak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40" name="Line 20"/>
            <p:cNvSpPr>
              <a:spLocks noChangeAspect="1" noChangeShapeType="1"/>
            </p:cNvSpPr>
            <p:nvPr/>
          </p:nvSpPr>
          <p:spPr bwMode="auto">
            <a:xfrm>
              <a:off x="2001" y="1656"/>
              <a:ext cx="0" cy="7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1" name="Line 21"/>
            <p:cNvSpPr>
              <a:spLocks noChangeAspect="1" noChangeShapeType="1"/>
            </p:cNvSpPr>
            <p:nvPr/>
          </p:nvSpPr>
          <p:spPr bwMode="auto">
            <a:xfrm flipH="1">
              <a:off x="1648" y="2362"/>
              <a:ext cx="3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2" name="Line 22"/>
            <p:cNvSpPr>
              <a:spLocks noChangeAspect="1" noChangeShapeType="1"/>
            </p:cNvSpPr>
            <p:nvPr/>
          </p:nvSpPr>
          <p:spPr bwMode="auto">
            <a:xfrm>
              <a:off x="1648" y="2362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3" name="Rectangle 23"/>
            <p:cNvSpPr>
              <a:spLocks noChangeAspect="1" noChangeArrowheads="1"/>
            </p:cNvSpPr>
            <p:nvPr/>
          </p:nvSpPr>
          <p:spPr bwMode="auto">
            <a:xfrm>
              <a:off x="1598" y="2614"/>
              <a:ext cx="403" cy="2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Parça Kırılıyor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44" name="Line 24"/>
            <p:cNvSpPr>
              <a:spLocks noChangeAspect="1" noChangeShapeType="1"/>
            </p:cNvSpPr>
            <p:nvPr/>
          </p:nvSpPr>
          <p:spPr bwMode="auto">
            <a:xfrm>
              <a:off x="2152" y="1707"/>
              <a:ext cx="0" cy="6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5" name="Line 25"/>
            <p:cNvSpPr>
              <a:spLocks noChangeAspect="1" noChangeShapeType="1"/>
            </p:cNvSpPr>
            <p:nvPr/>
          </p:nvSpPr>
          <p:spPr bwMode="auto">
            <a:xfrm>
              <a:off x="2152" y="2362"/>
              <a:ext cx="2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6" name="Line 26"/>
            <p:cNvSpPr>
              <a:spLocks noChangeAspect="1" noChangeShapeType="1"/>
            </p:cNvSpPr>
            <p:nvPr/>
          </p:nvSpPr>
          <p:spPr bwMode="auto">
            <a:xfrm>
              <a:off x="2353" y="236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7" name="Rectangle 27"/>
            <p:cNvSpPr>
              <a:spLocks noChangeAspect="1" noChangeArrowheads="1"/>
            </p:cNvSpPr>
            <p:nvPr/>
          </p:nvSpPr>
          <p:spPr bwMode="auto">
            <a:xfrm>
              <a:off x="2101" y="2614"/>
              <a:ext cx="404" cy="2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Parça Sıkışıyor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48" name="Line 28"/>
            <p:cNvSpPr>
              <a:spLocks noChangeAspect="1" noChangeShapeType="1"/>
            </p:cNvSpPr>
            <p:nvPr/>
          </p:nvSpPr>
          <p:spPr bwMode="auto">
            <a:xfrm>
              <a:off x="2807" y="1152"/>
              <a:ext cx="0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49" name="Line 29"/>
            <p:cNvSpPr>
              <a:spLocks noChangeAspect="1" noChangeShapeType="1"/>
            </p:cNvSpPr>
            <p:nvPr/>
          </p:nvSpPr>
          <p:spPr bwMode="auto">
            <a:xfrm>
              <a:off x="2807" y="1303"/>
              <a:ext cx="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0" name="Line 30"/>
            <p:cNvSpPr>
              <a:spLocks noChangeAspect="1" noChangeShapeType="1"/>
            </p:cNvSpPr>
            <p:nvPr/>
          </p:nvSpPr>
          <p:spPr bwMode="auto">
            <a:xfrm>
              <a:off x="3210" y="1303"/>
              <a:ext cx="0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1" name="Rectangle 31"/>
            <p:cNvSpPr>
              <a:spLocks noChangeAspect="1" noChangeArrowheads="1"/>
            </p:cNvSpPr>
            <p:nvPr/>
          </p:nvSpPr>
          <p:spPr bwMode="auto">
            <a:xfrm>
              <a:off x="2555" y="1051"/>
              <a:ext cx="554" cy="15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Koruyucu yok</a:t>
              </a:r>
            </a:p>
          </p:txBody>
        </p:sp>
        <p:sp>
          <p:nvSpPr>
            <p:cNvPr id="286752" name="Line 32"/>
            <p:cNvSpPr>
              <a:spLocks noChangeAspect="1" noChangeShapeType="1"/>
            </p:cNvSpPr>
            <p:nvPr/>
          </p:nvSpPr>
          <p:spPr bwMode="auto">
            <a:xfrm>
              <a:off x="3160" y="1505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3" name="Line 33"/>
            <p:cNvSpPr>
              <a:spLocks noChangeAspect="1" noChangeShapeType="1"/>
            </p:cNvSpPr>
            <p:nvPr/>
          </p:nvSpPr>
          <p:spPr bwMode="auto">
            <a:xfrm flipH="1">
              <a:off x="2757" y="1757"/>
              <a:ext cx="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4" name="Line 34"/>
            <p:cNvSpPr>
              <a:spLocks noChangeAspect="1" noChangeShapeType="1"/>
            </p:cNvSpPr>
            <p:nvPr/>
          </p:nvSpPr>
          <p:spPr bwMode="auto">
            <a:xfrm>
              <a:off x="2757" y="1757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5" name="Line 35"/>
            <p:cNvSpPr>
              <a:spLocks noChangeAspect="1" noChangeShapeType="1"/>
            </p:cNvSpPr>
            <p:nvPr/>
          </p:nvSpPr>
          <p:spPr bwMode="auto">
            <a:xfrm>
              <a:off x="2857" y="2160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6" name="Rectangle 36"/>
            <p:cNvSpPr>
              <a:spLocks noChangeAspect="1" noChangeArrowheads="1"/>
            </p:cNvSpPr>
            <p:nvPr/>
          </p:nvSpPr>
          <p:spPr bwMode="auto">
            <a:xfrm>
              <a:off x="2353" y="2009"/>
              <a:ext cx="706" cy="2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Tezgahın Koruyucusu Yok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57" name="Line 37"/>
            <p:cNvSpPr>
              <a:spLocks noChangeAspect="1" noChangeShapeType="1"/>
            </p:cNvSpPr>
            <p:nvPr/>
          </p:nvSpPr>
          <p:spPr bwMode="auto">
            <a:xfrm>
              <a:off x="2807" y="2563"/>
              <a:ext cx="0" cy="3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8" name="Line 38"/>
            <p:cNvSpPr>
              <a:spLocks noChangeAspect="1" noChangeShapeType="1"/>
            </p:cNvSpPr>
            <p:nvPr/>
          </p:nvSpPr>
          <p:spPr bwMode="auto">
            <a:xfrm flipH="1">
              <a:off x="2605" y="2866"/>
              <a:ext cx="2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59" name="Line 39"/>
            <p:cNvSpPr>
              <a:spLocks noChangeAspect="1" noChangeShapeType="1"/>
            </p:cNvSpPr>
            <p:nvPr/>
          </p:nvSpPr>
          <p:spPr bwMode="auto">
            <a:xfrm>
              <a:off x="2605" y="2866"/>
              <a:ext cx="0" cy="5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60" name="Rectangle 40"/>
            <p:cNvSpPr>
              <a:spLocks noChangeAspect="1" noChangeArrowheads="1"/>
            </p:cNvSpPr>
            <p:nvPr/>
          </p:nvSpPr>
          <p:spPr bwMode="auto">
            <a:xfrm>
              <a:off x="2152" y="3369"/>
              <a:ext cx="605" cy="20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Tezgahla Birlikte Verilmemiş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61" name="Line 41"/>
            <p:cNvSpPr>
              <a:spLocks noChangeAspect="1" noChangeShapeType="1"/>
            </p:cNvSpPr>
            <p:nvPr/>
          </p:nvSpPr>
          <p:spPr bwMode="auto">
            <a:xfrm>
              <a:off x="2908" y="2563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62" name="Rectangle 42"/>
            <p:cNvSpPr>
              <a:spLocks noChangeAspect="1" noChangeArrowheads="1"/>
            </p:cNvSpPr>
            <p:nvPr/>
          </p:nvSpPr>
          <p:spPr bwMode="auto">
            <a:xfrm>
              <a:off x="2656" y="3017"/>
              <a:ext cx="554" cy="15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Umursanmamış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63" name="AutoShape 43"/>
            <p:cNvSpPr>
              <a:spLocks noChangeAspect="1" noChangeArrowheads="1"/>
            </p:cNvSpPr>
            <p:nvPr/>
          </p:nvSpPr>
          <p:spPr bwMode="auto">
            <a:xfrm rot="-5400000">
              <a:off x="2757" y="2412"/>
              <a:ext cx="202" cy="201"/>
            </a:xfrm>
            <a:prstGeom prst="flowChartDelay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VE</a:t>
              </a:r>
            </a:p>
          </p:txBody>
        </p:sp>
        <p:sp>
          <p:nvSpPr>
            <p:cNvPr id="286764" name="Line 44"/>
            <p:cNvSpPr>
              <a:spLocks noChangeAspect="1" noChangeShapeType="1"/>
            </p:cNvSpPr>
            <p:nvPr/>
          </p:nvSpPr>
          <p:spPr bwMode="auto">
            <a:xfrm>
              <a:off x="3210" y="1505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65" name="Line 45"/>
            <p:cNvSpPr>
              <a:spLocks noChangeAspect="1" noChangeShapeType="1"/>
            </p:cNvSpPr>
            <p:nvPr/>
          </p:nvSpPr>
          <p:spPr bwMode="auto">
            <a:xfrm>
              <a:off x="3210" y="1757"/>
              <a:ext cx="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66" name="Line 46"/>
            <p:cNvSpPr>
              <a:spLocks noChangeAspect="1" noChangeShapeType="1"/>
            </p:cNvSpPr>
            <p:nvPr/>
          </p:nvSpPr>
          <p:spPr bwMode="auto">
            <a:xfrm>
              <a:off x="3613" y="1757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67" name="Rectangle 47"/>
            <p:cNvSpPr>
              <a:spLocks noChangeAspect="1" noChangeArrowheads="1"/>
            </p:cNvSpPr>
            <p:nvPr/>
          </p:nvSpPr>
          <p:spPr bwMode="auto">
            <a:xfrm>
              <a:off x="3260" y="1959"/>
              <a:ext cx="605" cy="2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Koruyucu Çıkartılmış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68" name="Line 48"/>
            <p:cNvSpPr>
              <a:spLocks noChangeAspect="1" noChangeShapeType="1"/>
            </p:cNvSpPr>
            <p:nvPr/>
          </p:nvSpPr>
          <p:spPr bwMode="auto">
            <a:xfrm>
              <a:off x="3613" y="2160"/>
              <a:ext cx="0" cy="9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69" name="Line 49"/>
            <p:cNvSpPr>
              <a:spLocks noChangeAspect="1" noChangeShapeType="1"/>
            </p:cNvSpPr>
            <p:nvPr/>
          </p:nvSpPr>
          <p:spPr bwMode="auto">
            <a:xfrm>
              <a:off x="3512" y="2362"/>
              <a:ext cx="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0" name="Line 50"/>
            <p:cNvSpPr>
              <a:spLocks noChangeAspect="1" noChangeShapeType="1"/>
            </p:cNvSpPr>
            <p:nvPr/>
          </p:nvSpPr>
          <p:spPr bwMode="auto">
            <a:xfrm flipH="1">
              <a:off x="3210" y="2563"/>
              <a:ext cx="3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1" name="Line 51"/>
            <p:cNvSpPr>
              <a:spLocks noChangeAspect="1" noChangeShapeType="1"/>
            </p:cNvSpPr>
            <p:nvPr/>
          </p:nvSpPr>
          <p:spPr bwMode="auto">
            <a:xfrm>
              <a:off x="3210" y="2563"/>
              <a:ext cx="0" cy="1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2" name="Rectangle 52"/>
            <p:cNvSpPr>
              <a:spLocks noChangeAspect="1" noChangeArrowheads="1"/>
            </p:cNvSpPr>
            <p:nvPr/>
          </p:nvSpPr>
          <p:spPr bwMode="auto">
            <a:xfrm>
              <a:off x="2958" y="2664"/>
              <a:ext cx="605" cy="20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Koruyucu işe uygun değil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73" name="Line 53"/>
            <p:cNvSpPr>
              <a:spLocks noChangeAspect="1" noChangeShapeType="1"/>
            </p:cNvSpPr>
            <p:nvPr/>
          </p:nvSpPr>
          <p:spPr bwMode="auto">
            <a:xfrm>
              <a:off x="3664" y="2311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4" name="Line 54"/>
            <p:cNvSpPr>
              <a:spLocks noChangeAspect="1" noChangeShapeType="1"/>
            </p:cNvSpPr>
            <p:nvPr/>
          </p:nvSpPr>
          <p:spPr bwMode="auto">
            <a:xfrm>
              <a:off x="3664" y="2563"/>
              <a:ext cx="2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5" name="Line 55"/>
            <p:cNvSpPr>
              <a:spLocks noChangeAspect="1" noChangeShapeType="1"/>
            </p:cNvSpPr>
            <p:nvPr/>
          </p:nvSpPr>
          <p:spPr bwMode="auto">
            <a:xfrm>
              <a:off x="3865" y="2563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6" name="Line 56"/>
            <p:cNvSpPr>
              <a:spLocks noChangeAspect="1" noChangeShapeType="1"/>
            </p:cNvSpPr>
            <p:nvPr/>
          </p:nvSpPr>
          <p:spPr bwMode="auto">
            <a:xfrm flipH="1">
              <a:off x="2933" y="3185"/>
              <a:ext cx="6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7" name="Line 57"/>
            <p:cNvSpPr>
              <a:spLocks noChangeAspect="1" noChangeShapeType="1"/>
            </p:cNvSpPr>
            <p:nvPr/>
          </p:nvSpPr>
          <p:spPr bwMode="auto">
            <a:xfrm>
              <a:off x="3542" y="3084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8" name="Line 58"/>
            <p:cNvSpPr>
              <a:spLocks noChangeAspect="1" noChangeShapeType="1"/>
            </p:cNvSpPr>
            <p:nvPr/>
          </p:nvSpPr>
          <p:spPr bwMode="auto">
            <a:xfrm>
              <a:off x="2933" y="3185"/>
              <a:ext cx="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79" name="Rectangle 59"/>
            <p:cNvSpPr>
              <a:spLocks noChangeAspect="1" noChangeArrowheads="1"/>
            </p:cNvSpPr>
            <p:nvPr/>
          </p:nvSpPr>
          <p:spPr bwMode="auto">
            <a:xfrm>
              <a:off x="2807" y="3369"/>
              <a:ext cx="605" cy="15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Çalışan Çıkartmış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80" name="Line 60"/>
            <p:cNvSpPr>
              <a:spLocks noChangeAspect="1" noChangeShapeType="1"/>
            </p:cNvSpPr>
            <p:nvPr/>
          </p:nvSpPr>
          <p:spPr bwMode="auto">
            <a:xfrm>
              <a:off x="3664" y="3067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86781" name="AutoShape 61"/>
            <p:cNvSpPr>
              <a:spLocks noChangeAspect="1" noChangeArrowheads="1"/>
            </p:cNvSpPr>
            <p:nvPr/>
          </p:nvSpPr>
          <p:spPr bwMode="auto">
            <a:xfrm rot="-5400000">
              <a:off x="3512" y="2916"/>
              <a:ext cx="201" cy="202"/>
            </a:xfrm>
            <a:prstGeom prst="flowChartDelay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VE</a:t>
              </a:r>
            </a:p>
          </p:txBody>
        </p:sp>
        <p:sp>
          <p:nvSpPr>
            <p:cNvPr id="286782" name="Rectangle 62"/>
            <p:cNvSpPr>
              <a:spLocks noChangeAspect="1" noChangeArrowheads="1"/>
            </p:cNvSpPr>
            <p:nvPr/>
          </p:nvSpPr>
          <p:spPr bwMode="auto">
            <a:xfrm>
              <a:off x="3512" y="3319"/>
              <a:ext cx="454" cy="20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İşveren Aldırmamış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83" name="Rectangle 63"/>
            <p:cNvSpPr>
              <a:spLocks noChangeAspect="1" noChangeArrowheads="1"/>
            </p:cNvSpPr>
            <p:nvPr/>
          </p:nvSpPr>
          <p:spPr bwMode="auto">
            <a:xfrm>
              <a:off x="3643" y="2664"/>
              <a:ext cx="403" cy="20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İşveren Çıkartmış</a:t>
              </a:r>
            </a:p>
            <a:p>
              <a:pPr algn="ctr" eaLnBrk="0" hangingPunct="0"/>
              <a:endParaRPr lang="tr-TR" sz="9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86784" name="AutoShape 64"/>
            <p:cNvSpPr>
              <a:spLocks noChangeAspect="1" noChangeArrowheads="1"/>
            </p:cNvSpPr>
            <p:nvPr/>
          </p:nvSpPr>
          <p:spPr bwMode="auto">
            <a:xfrm rot="5400000">
              <a:off x="3425" y="2126"/>
              <a:ext cx="340" cy="499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VEYA</a:t>
              </a:r>
            </a:p>
          </p:txBody>
        </p:sp>
        <p:sp>
          <p:nvSpPr>
            <p:cNvPr id="286785" name="AutoShape 65"/>
            <p:cNvSpPr>
              <a:spLocks noChangeAspect="1" noChangeArrowheads="1"/>
            </p:cNvSpPr>
            <p:nvPr/>
          </p:nvSpPr>
          <p:spPr bwMode="auto">
            <a:xfrm rot="5400000">
              <a:off x="3032" y="1298"/>
              <a:ext cx="340" cy="499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VEYA</a:t>
              </a:r>
            </a:p>
          </p:txBody>
        </p:sp>
        <p:sp>
          <p:nvSpPr>
            <p:cNvPr id="286786" name="AutoShape 66"/>
            <p:cNvSpPr>
              <a:spLocks noChangeAspect="1" noChangeArrowheads="1"/>
            </p:cNvSpPr>
            <p:nvPr/>
          </p:nvSpPr>
          <p:spPr bwMode="auto">
            <a:xfrm rot="5400000">
              <a:off x="1871" y="1446"/>
              <a:ext cx="340" cy="499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r>
                <a:rPr lang="tr-TR" sz="900" b="1">
                  <a:solidFill>
                    <a:srgbClr val="CC0000"/>
                  </a:solidFill>
                  <a:latin typeface="Times New Roman" pitchFamily="18" charset="0"/>
                </a:rPr>
                <a:t>VEYA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80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9288" y="2565401"/>
            <a:ext cx="8229600" cy="22320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Olay </a:t>
            </a: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Ağacı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Analizi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(ETA</a:t>
            </a:r>
            <a:r>
              <a:rPr lang="tr-T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Event Tree Analysis)</a:t>
            </a:r>
            <a:endParaRPr lang="tr-TR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07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1868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Olay Ağacı Kavramı</a:t>
            </a:r>
            <a:endParaRPr lang="tr-T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1340768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8832">
                <a:tc rowSpan="2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Başlatıcı olay</a:t>
                      </a:r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Esas Olaylar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Çıktılar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Olay 1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Olay 2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Olay 3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atlama 1 4"/>
          <p:cNvSpPr/>
          <p:nvPr/>
        </p:nvSpPr>
        <p:spPr>
          <a:xfrm>
            <a:off x="1524000" y="4322765"/>
            <a:ext cx="1475656" cy="153192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L-Şekli 12"/>
          <p:cNvSpPr/>
          <p:nvPr/>
        </p:nvSpPr>
        <p:spPr>
          <a:xfrm flipV="1">
            <a:off x="3424792" y="4311894"/>
            <a:ext cx="1699100" cy="1133327"/>
          </a:xfrm>
          <a:prstGeom prst="corner">
            <a:avLst>
              <a:gd name="adj1" fmla="val 7718"/>
              <a:gd name="adj2" fmla="val 10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L-Şekli 13"/>
          <p:cNvSpPr/>
          <p:nvPr/>
        </p:nvSpPr>
        <p:spPr>
          <a:xfrm>
            <a:off x="3424792" y="5301042"/>
            <a:ext cx="4975464" cy="1319019"/>
          </a:xfrm>
          <a:prstGeom prst="corner">
            <a:avLst>
              <a:gd name="adj1" fmla="val 6741"/>
              <a:gd name="adj2" fmla="val 8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L-Şekli 14"/>
          <p:cNvSpPr/>
          <p:nvPr/>
        </p:nvSpPr>
        <p:spPr>
          <a:xfrm flipV="1">
            <a:off x="5123892" y="3336053"/>
            <a:ext cx="1692188" cy="975846"/>
          </a:xfrm>
          <a:prstGeom prst="corner">
            <a:avLst>
              <a:gd name="adj1" fmla="val 11752"/>
              <a:gd name="adj2" fmla="val 1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L-Şekli 15"/>
          <p:cNvSpPr/>
          <p:nvPr/>
        </p:nvSpPr>
        <p:spPr>
          <a:xfrm>
            <a:off x="5123892" y="4311899"/>
            <a:ext cx="1692188" cy="942556"/>
          </a:xfrm>
          <a:prstGeom prst="corner">
            <a:avLst>
              <a:gd name="adj1" fmla="val 11752"/>
              <a:gd name="adj2" fmla="val 1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L-Şekli 16"/>
          <p:cNvSpPr/>
          <p:nvPr/>
        </p:nvSpPr>
        <p:spPr>
          <a:xfrm flipV="1">
            <a:off x="6740240" y="2780928"/>
            <a:ext cx="1660016" cy="696508"/>
          </a:xfrm>
          <a:prstGeom prst="corner">
            <a:avLst>
              <a:gd name="adj1" fmla="val 11752"/>
              <a:gd name="adj2" fmla="val 1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L-Şekli 17"/>
          <p:cNvSpPr/>
          <p:nvPr/>
        </p:nvSpPr>
        <p:spPr>
          <a:xfrm>
            <a:off x="6740240" y="3477437"/>
            <a:ext cx="1660016" cy="671644"/>
          </a:xfrm>
          <a:prstGeom prst="corner">
            <a:avLst>
              <a:gd name="adj1" fmla="val 11752"/>
              <a:gd name="adj2" fmla="val 1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L-Şekli 18"/>
          <p:cNvSpPr/>
          <p:nvPr/>
        </p:nvSpPr>
        <p:spPr>
          <a:xfrm flipV="1">
            <a:off x="6744073" y="4597650"/>
            <a:ext cx="1656343" cy="623676"/>
          </a:xfrm>
          <a:prstGeom prst="corner">
            <a:avLst>
              <a:gd name="adj1" fmla="val 11752"/>
              <a:gd name="adj2" fmla="val 1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L-Şekli 19"/>
          <p:cNvSpPr/>
          <p:nvPr/>
        </p:nvSpPr>
        <p:spPr>
          <a:xfrm>
            <a:off x="6744073" y="5221328"/>
            <a:ext cx="1656343" cy="655944"/>
          </a:xfrm>
          <a:prstGeom prst="corner">
            <a:avLst>
              <a:gd name="adj1" fmla="val 11752"/>
              <a:gd name="adj2" fmla="val 1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Bağlayıcı 22"/>
          <p:cNvCxnSpPr>
            <a:endCxn id="14" idx="3"/>
          </p:cNvCxnSpPr>
          <p:nvPr/>
        </p:nvCxnSpPr>
        <p:spPr>
          <a:xfrm>
            <a:off x="1775520" y="5301041"/>
            <a:ext cx="1707652" cy="0"/>
          </a:xfrm>
          <a:prstGeom prst="line">
            <a:avLst/>
          </a:prstGeom>
          <a:ln w="130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3647728" y="4509120"/>
            <a:ext cx="0" cy="19442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>
            <a:endCxn id="15" idx="2"/>
          </p:cNvCxnSpPr>
          <p:nvPr/>
        </p:nvCxnSpPr>
        <p:spPr>
          <a:xfrm flipH="1">
            <a:off x="5123892" y="3592500"/>
            <a:ext cx="108012" cy="23147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6960096" y="2981614"/>
            <a:ext cx="0" cy="971819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7032104" y="4768546"/>
            <a:ext cx="0" cy="971819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8724292" y="2572824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Çıktı 1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8702679" y="3823976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Çıktı 2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8688288" y="4421842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Çıktı 3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8688288" y="5670019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Çıktı 4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8688288" y="626867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Çıktı 5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6858362" y="2388158"/>
            <a:ext cx="110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Başarı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7086743" y="4302837"/>
            <a:ext cx="88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Başarı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7086743" y="3748390"/>
            <a:ext cx="88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Hata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7087708" y="5445223"/>
            <a:ext cx="88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Hata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3647728" y="39534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Başarı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5225263" y="2924944"/>
            <a:ext cx="105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Başarı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5413667" y="4791174"/>
            <a:ext cx="105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Hata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3791744" y="61116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Hata</a:t>
            </a:r>
          </a:p>
        </p:txBody>
      </p:sp>
      <p:cxnSp>
        <p:nvCxnSpPr>
          <p:cNvPr id="54" name="Düz Ok Bağlayıcısı 53"/>
          <p:cNvCxnSpPr/>
          <p:nvPr/>
        </p:nvCxnSpPr>
        <p:spPr>
          <a:xfrm>
            <a:off x="5403551" y="3547654"/>
            <a:ext cx="8384" cy="153753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etin kutusu 57"/>
          <p:cNvSpPr txBox="1"/>
          <p:nvPr/>
        </p:nvSpPr>
        <p:spPr>
          <a:xfrm>
            <a:off x="1827560" y="4672170"/>
            <a:ext cx="106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Başlatıcı Olay</a:t>
            </a:r>
          </a:p>
        </p:txBody>
      </p:sp>
    </p:spTree>
    <p:extLst>
      <p:ext uri="{BB962C8B-B14F-4D97-AF65-F5344CB8AC3E}">
        <p14:creationId xmlns:p14="http://schemas.microsoft.com/office/powerpoint/2010/main" val="3978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522413"/>
            <a:ext cx="8572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Text Box 5"/>
          <p:cNvSpPr txBox="1">
            <a:spLocks noChangeArrowheads="1"/>
          </p:cNvSpPr>
          <p:nvPr/>
        </p:nvSpPr>
        <p:spPr bwMode="auto">
          <a:xfrm>
            <a:off x="3867151" y="2368551"/>
            <a:ext cx="24622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b="1"/>
              <a:t>Springler Sistem</a:t>
            </a:r>
          </a:p>
        </p:txBody>
      </p:sp>
      <p:sp>
        <p:nvSpPr>
          <p:cNvPr id="289796" name="Text Box 7"/>
          <p:cNvSpPr txBox="1">
            <a:spLocks noChangeArrowheads="1"/>
          </p:cNvSpPr>
          <p:nvPr/>
        </p:nvSpPr>
        <p:spPr bwMode="auto">
          <a:xfrm>
            <a:off x="2239964" y="2276476"/>
            <a:ext cx="1119187" cy="63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sz="1400" b="1"/>
              <a:t>Duman </a:t>
            </a:r>
          </a:p>
          <a:p>
            <a:pPr algn="ctr">
              <a:spcBef>
                <a:spcPct val="50000"/>
              </a:spcBef>
            </a:pPr>
            <a:r>
              <a:rPr lang="tr-TR" sz="1400" b="1"/>
              <a:t>Dedektörü</a:t>
            </a:r>
          </a:p>
        </p:txBody>
      </p:sp>
      <p:sp>
        <p:nvSpPr>
          <p:cNvPr id="289797" name="Text Box 8"/>
          <p:cNvSpPr txBox="1">
            <a:spLocks noChangeArrowheads="1"/>
          </p:cNvSpPr>
          <p:nvPr/>
        </p:nvSpPr>
        <p:spPr bwMode="auto">
          <a:xfrm>
            <a:off x="3098801" y="4221163"/>
            <a:ext cx="246221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YANGIN BAŞLADI</a:t>
            </a:r>
          </a:p>
        </p:txBody>
      </p:sp>
      <p:sp>
        <p:nvSpPr>
          <p:cNvPr id="289798" name="Text Box 9"/>
          <p:cNvSpPr txBox="1">
            <a:spLocks noChangeArrowheads="1"/>
          </p:cNvSpPr>
          <p:nvPr/>
        </p:nvSpPr>
        <p:spPr bwMode="auto">
          <a:xfrm>
            <a:off x="7226301" y="2554289"/>
            <a:ext cx="1317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b="1"/>
              <a:t>ALARM</a:t>
            </a:r>
          </a:p>
        </p:txBody>
      </p:sp>
      <p:sp>
        <p:nvSpPr>
          <p:cNvPr id="8" name="7 Dikdörtgen"/>
          <p:cNvSpPr/>
          <p:nvPr>
            <p:custDataLst>
              <p:tags r:id="rId1"/>
            </p:custDataLst>
          </p:nvPr>
        </p:nvSpPr>
        <p:spPr>
          <a:xfrm>
            <a:off x="2093106" y="802687"/>
            <a:ext cx="807246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tr-T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ÖRNEK OLAY AĞACI ANALİZİ</a:t>
            </a:r>
          </a:p>
        </p:txBody>
      </p:sp>
    </p:spTree>
    <p:extLst>
      <p:ext uri="{BB962C8B-B14F-4D97-AF65-F5344CB8AC3E}">
        <p14:creationId xmlns:p14="http://schemas.microsoft.com/office/powerpoint/2010/main" val="49992417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4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2270126" y="4254500"/>
            <a:ext cx="379413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475" name="AutoShape 3"/>
          <p:cNvSpPr>
            <a:spLocks noChangeArrowheads="1"/>
          </p:cNvSpPr>
          <p:nvPr/>
        </p:nvSpPr>
        <p:spPr bwMode="auto">
          <a:xfrm>
            <a:off x="3794125" y="3111500"/>
            <a:ext cx="228600" cy="2286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476" name="AutoShape 4"/>
          <p:cNvSpPr>
            <a:spLocks noChangeArrowheads="1"/>
          </p:cNvSpPr>
          <p:nvPr/>
        </p:nvSpPr>
        <p:spPr bwMode="auto">
          <a:xfrm>
            <a:off x="6156326" y="2044700"/>
            <a:ext cx="227013" cy="2286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477" name="AutoShape 5"/>
          <p:cNvSpPr>
            <a:spLocks noChangeArrowheads="1"/>
          </p:cNvSpPr>
          <p:nvPr/>
        </p:nvSpPr>
        <p:spPr bwMode="auto">
          <a:xfrm>
            <a:off x="6230939" y="4102100"/>
            <a:ext cx="230187" cy="2286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479" name="Line 7"/>
          <p:cNvSpPr>
            <a:spLocks noChangeShapeType="1"/>
          </p:cNvSpPr>
          <p:nvPr/>
        </p:nvSpPr>
        <p:spPr bwMode="auto">
          <a:xfrm flipV="1">
            <a:off x="2497138" y="3263900"/>
            <a:ext cx="0" cy="990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0" name="Line 8"/>
          <p:cNvSpPr>
            <a:spLocks noChangeShapeType="1"/>
          </p:cNvSpPr>
          <p:nvPr/>
        </p:nvSpPr>
        <p:spPr bwMode="auto">
          <a:xfrm>
            <a:off x="2497139" y="3263900"/>
            <a:ext cx="12969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1" name="Line 9"/>
          <p:cNvSpPr>
            <a:spLocks noChangeShapeType="1"/>
          </p:cNvSpPr>
          <p:nvPr/>
        </p:nvSpPr>
        <p:spPr bwMode="auto">
          <a:xfrm>
            <a:off x="2497138" y="4483100"/>
            <a:ext cx="0" cy="1676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2" name="Line 10"/>
          <p:cNvSpPr>
            <a:spLocks noChangeShapeType="1"/>
          </p:cNvSpPr>
          <p:nvPr/>
        </p:nvSpPr>
        <p:spPr bwMode="auto">
          <a:xfrm flipV="1">
            <a:off x="2497139" y="6143626"/>
            <a:ext cx="5299075" cy="158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3" name="Line 11"/>
          <p:cNvSpPr>
            <a:spLocks noChangeShapeType="1"/>
          </p:cNvSpPr>
          <p:nvPr/>
        </p:nvSpPr>
        <p:spPr bwMode="auto">
          <a:xfrm flipV="1">
            <a:off x="3946525" y="2197100"/>
            <a:ext cx="1588" cy="914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4" name="Line 12"/>
          <p:cNvSpPr>
            <a:spLocks noChangeShapeType="1"/>
          </p:cNvSpPr>
          <p:nvPr/>
        </p:nvSpPr>
        <p:spPr bwMode="auto">
          <a:xfrm flipH="1">
            <a:off x="3929063" y="3340100"/>
            <a:ext cx="17462" cy="8588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5" name="Line 13"/>
          <p:cNvSpPr>
            <a:spLocks noChangeShapeType="1"/>
          </p:cNvSpPr>
          <p:nvPr/>
        </p:nvSpPr>
        <p:spPr bwMode="auto">
          <a:xfrm>
            <a:off x="3946525" y="2197100"/>
            <a:ext cx="2209800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86" name="Text Box 14"/>
          <p:cNvSpPr txBox="1">
            <a:spLocks noChangeArrowheads="1"/>
          </p:cNvSpPr>
          <p:nvPr/>
        </p:nvSpPr>
        <p:spPr bwMode="auto">
          <a:xfrm>
            <a:off x="6588125" y="1268414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EVET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487" name="Text Box 15"/>
          <p:cNvSpPr txBox="1">
            <a:spLocks noChangeArrowheads="1"/>
          </p:cNvSpPr>
          <p:nvPr/>
        </p:nvSpPr>
        <p:spPr bwMode="auto">
          <a:xfrm>
            <a:off x="2727325" y="57785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HAYIR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489" name="Line 17"/>
          <p:cNvSpPr>
            <a:spLocks noChangeShapeType="1"/>
          </p:cNvSpPr>
          <p:nvPr/>
        </p:nvSpPr>
        <p:spPr bwMode="auto">
          <a:xfrm>
            <a:off x="3946526" y="4178300"/>
            <a:ext cx="228441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2" name="Line 20"/>
          <p:cNvSpPr>
            <a:spLocks noChangeShapeType="1"/>
          </p:cNvSpPr>
          <p:nvPr/>
        </p:nvSpPr>
        <p:spPr bwMode="auto">
          <a:xfrm flipV="1">
            <a:off x="6230938" y="1663700"/>
            <a:ext cx="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3" name="Line 21"/>
          <p:cNvSpPr>
            <a:spLocks noChangeShapeType="1"/>
          </p:cNvSpPr>
          <p:nvPr/>
        </p:nvSpPr>
        <p:spPr bwMode="auto">
          <a:xfrm>
            <a:off x="6230938" y="2273300"/>
            <a:ext cx="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>
            <a:off x="6230939" y="1663700"/>
            <a:ext cx="14493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5" name="Line 23"/>
          <p:cNvSpPr>
            <a:spLocks noChangeShapeType="1"/>
          </p:cNvSpPr>
          <p:nvPr/>
        </p:nvSpPr>
        <p:spPr bwMode="auto">
          <a:xfrm>
            <a:off x="6230939" y="2654300"/>
            <a:ext cx="14493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6" name="Line 24"/>
          <p:cNvSpPr>
            <a:spLocks noChangeShapeType="1"/>
          </p:cNvSpPr>
          <p:nvPr/>
        </p:nvSpPr>
        <p:spPr bwMode="auto">
          <a:xfrm flipV="1">
            <a:off x="6307138" y="3721100"/>
            <a:ext cx="0" cy="355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7" name="Line 25"/>
          <p:cNvSpPr>
            <a:spLocks noChangeShapeType="1"/>
          </p:cNvSpPr>
          <p:nvPr/>
        </p:nvSpPr>
        <p:spPr bwMode="auto">
          <a:xfrm>
            <a:off x="6307138" y="4330700"/>
            <a:ext cx="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8" name="Line 26"/>
          <p:cNvSpPr>
            <a:spLocks noChangeShapeType="1"/>
          </p:cNvSpPr>
          <p:nvPr/>
        </p:nvSpPr>
        <p:spPr bwMode="auto">
          <a:xfrm>
            <a:off x="6307139" y="3721100"/>
            <a:ext cx="14493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499" name="Line 27"/>
          <p:cNvSpPr>
            <a:spLocks noChangeShapeType="1"/>
          </p:cNvSpPr>
          <p:nvPr/>
        </p:nvSpPr>
        <p:spPr bwMode="auto">
          <a:xfrm>
            <a:off x="6307139" y="4711700"/>
            <a:ext cx="14493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7505" name="AutoShape 33"/>
          <p:cNvSpPr>
            <a:spLocks noChangeArrowheads="1"/>
          </p:cNvSpPr>
          <p:nvPr/>
        </p:nvSpPr>
        <p:spPr bwMode="auto">
          <a:xfrm>
            <a:off x="7680326" y="1511300"/>
            <a:ext cx="455613" cy="381000"/>
          </a:xfrm>
          <a:prstGeom prst="bevel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506" name="AutoShape 34"/>
          <p:cNvSpPr>
            <a:spLocks noChangeArrowheads="1"/>
          </p:cNvSpPr>
          <p:nvPr/>
        </p:nvSpPr>
        <p:spPr bwMode="auto">
          <a:xfrm>
            <a:off x="7680326" y="2425700"/>
            <a:ext cx="525463" cy="381000"/>
          </a:xfrm>
          <a:prstGeom prst="bevel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507" name="AutoShape 35"/>
          <p:cNvSpPr>
            <a:spLocks noChangeArrowheads="1"/>
          </p:cNvSpPr>
          <p:nvPr/>
        </p:nvSpPr>
        <p:spPr bwMode="auto">
          <a:xfrm>
            <a:off x="7756526" y="3568700"/>
            <a:ext cx="449263" cy="381000"/>
          </a:xfrm>
          <a:prstGeom prst="bevel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508" name="AutoShape 36"/>
          <p:cNvSpPr>
            <a:spLocks noChangeArrowheads="1"/>
          </p:cNvSpPr>
          <p:nvPr/>
        </p:nvSpPr>
        <p:spPr bwMode="auto">
          <a:xfrm>
            <a:off x="7756526" y="4483100"/>
            <a:ext cx="449263" cy="381000"/>
          </a:xfrm>
          <a:prstGeom prst="bevel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509" name="AutoShape 37"/>
          <p:cNvSpPr>
            <a:spLocks noChangeArrowheads="1"/>
          </p:cNvSpPr>
          <p:nvPr/>
        </p:nvSpPr>
        <p:spPr bwMode="auto">
          <a:xfrm>
            <a:off x="7726364" y="5927725"/>
            <a:ext cx="479425" cy="381000"/>
          </a:xfrm>
          <a:prstGeom prst="bevel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tr-TR"/>
          </a:p>
        </p:txBody>
      </p:sp>
      <p:sp>
        <p:nvSpPr>
          <p:cNvPr id="617518" name="Text Box 46"/>
          <p:cNvSpPr txBox="1">
            <a:spLocks noChangeArrowheads="1"/>
          </p:cNvSpPr>
          <p:nvPr/>
        </p:nvSpPr>
        <p:spPr bwMode="auto">
          <a:xfrm>
            <a:off x="1524000" y="4175126"/>
            <a:ext cx="984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YANGIN</a:t>
            </a:r>
          </a:p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BAŞLADI</a:t>
            </a:r>
          </a:p>
        </p:txBody>
      </p:sp>
      <p:sp>
        <p:nvSpPr>
          <p:cNvPr id="617519" name="Text Box 47"/>
          <p:cNvSpPr txBox="1">
            <a:spLocks noChangeArrowheads="1"/>
          </p:cNvSpPr>
          <p:nvPr/>
        </p:nvSpPr>
        <p:spPr bwMode="auto">
          <a:xfrm>
            <a:off x="4338638" y="184467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EVET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520" name="Text Box 48"/>
          <p:cNvSpPr txBox="1">
            <a:spLocks noChangeArrowheads="1"/>
          </p:cNvSpPr>
          <p:nvPr/>
        </p:nvSpPr>
        <p:spPr bwMode="auto">
          <a:xfrm>
            <a:off x="2873376" y="2997200"/>
            <a:ext cx="760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EVET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521" name="Text Box 49"/>
          <p:cNvSpPr txBox="1">
            <a:spLocks noChangeArrowheads="1"/>
          </p:cNvSpPr>
          <p:nvPr/>
        </p:nvSpPr>
        <p:spPr bwMode="auto">
          <a:xfrm>
            <a:off x="6518275" y="3357564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EVET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522" name="Text Box 50"/>
          <p:cNvSpPr txBox="1">
            <a:spLocks noChangeArrowheads="1"/>
          </p:cNvSpPr>
          <p:nvPr/>
        </p:nvSpPr>
        <p:spPr bwMode="auto">
          <a:xfrm>
            <a:off x="4338638" y="3716339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HAYIR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523" name="Text Box 51"/>
          <p:cNvSpPr txBox="1">
            <a:spLocks noChangeArrowheads="1"/>
          </p:cNvSpPr>
          <p:nvPr/>
        </p:nvSpPr>
        <p:spPr bwMode="auto">
          <a:xfrm>
            <a:off x="6535738" y="4221164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HAYIR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524" name="Text Box 52"/>
          <p:cNvSpPr txBox="1">
            <a:spLocks noChangeArrowheads="1"/>
          </p:cNvSpPr>
          <p:nvPr/>
        </p:nvSpPr>
        <p:spPr bwMode="auto">
          <a:xfrm>
            <a:off x="6518275" y="2276475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HAYIR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617525" name="Text Box 53"/>
          <p:cNvSpPr txBox="1">
            <a:spLocks noChangeArrowheads="1"/>
          </p:cNvSpPr>
          <p:nvPr/>
        </p:nvSpPr>
        <p:spPr bwMode="auto">
          <a:xfrm>
            <a:off x="2579689" y="404813"/>
            <a:ext cx="1125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YANGIN DEDEKTÖRÜ ALGILADI</a:t>
            </a:r>
          </a:p>
        </p:txBody>
      </p:sp>
      <p:sp>
        <p:nvSpPr>
          <p:cNvPr id="617526" name="Text Box 54"/>
          <p:cNvSpPr txBox="1">
            <a:spLocks noChangeArrowheads="1"/>
          </p:cNvSpPr>
          <p:nvPr/>
        </p:nvSpPr>
        <p:spPr bwMode="auto">
          <a:xfrm>
            <a:off x="4549775" y="404813"/>
            <a:ext cx="1125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YANGIN ALARMI ÇALIŞTI</a:t>
            </a:r>
          </a:p>
        </p:txBody>
      </p:sp>
      <p:sp>
        <p:nvSpPr>
          <p:cNvPr id="617527" name="Text Box 55"/>
          <p:cNvSpPr txBox="1">
            <a:spLocks noChangeArrowheads="1"/>
          </p:cNvSpPr>
          <p:nvPr/>
        </p:nvSpPr>
        <p:spPr bwMode="auto">
          <a:xfrm>
            <a:off x="6307139" y="404813"/>
            <a:ext cx="1125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SPRİNGLER SİSTEM ÇALIŞTI</a:t>
            </a:r>
          </a:p>
        </p:txBody>
      </p:sp>
      <p:sp>
        <p:nvSpPr>
          <p:cNvPr id="617528" name="Text Box 56"/>
          <p:cNvSpPr txBox="1">
            <a:spLocks noChangeArrowheads="1"/>
          </p:cNvSpPr>
          <p:nvPr/>
        </p:nvSpPr>
        <p:spPr bwMode="auto">
          <a:xfrm>
            <a:off x="8205789" y="1458913"/>
            <a:ext cx="1125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Düşük Oranda Zarar</a:t>
            </a:r>
          </a:p>
        </p:txBody>
      </p:sp>
      <p:sp>
        <p:nvSpPr>
          <p:cNvPr id="617529" name="Text Box 57"/>
          <p:cNvSpPr txBox="1">
            <a:spLocks noChangeArrowheads="1"/>
          </p:cNvSpPr>
          <p:nvPr/>
        </p:nvSpPr>
        <p:spPr bwMode="auto">
          <a:xfrm>
            <a:off x="8277225" y="2205038"/>
            <a:ext cx="2249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Büyük Oranda Zarar ve Muhtemel İnsan Kaybı (İnsanların büyük kısmının acil çıkıştan çıkabileceği var sayılmıştır.)</a:t>
            </a:r>
          </a:p>
        </p:txBody>
      </p:sp>
      <p:sp>
        <p:nvSpPr>
          <p:cNvPr id="617530" name="Text Box 58"/>
          <p:cNvSpPr txBox="1">
            <a:spLocks noChangeArrowheads="1"/>
          </p:cNvSpPr>
          <p:nvPr/>
        </p:nvSpPr>
        <p:spPr bwMode="auto">
          <a:xfrm>
            <a:off x="8205788" y="3357563"/>
            <a:ext cx="168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Düşük Oranda Zarar, Dumandan Etkilenme ve Islak İnsanlar</a:t>
            </a:r>
          </a:p>
        </p:txBody>
      </p:sp>
      <p:sp>
        <p:nvSpPr>
          <p:cNvPr id="617531" name="Text Box 59"/>
          <p:cNvSpPr txBox="1">
            <a:spLocks noChangeArrowheads="1"/>
          </p:cNvSpPr>
          <p:nvPr/>
        </p:nvSpPr>
        <p:spPr bwMode="auto">
          <a:xfrm>
            <a:off x="8277226" y="4437063"/>
            <a:ext cx="168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Büyük Oranda Zarar ve İnsan Kaybı</a:t>
            </a:r>
          </a:p>
        </p:txBody>
      </p:sp>
      <p:sp>
        <p:nvSpPr>
          <p:cNvPr id="617532" name="Text Box 60"/>
          <p:cNvSpPr txBox="1">
            <a:spLocks noChangeArrowheads="1"/>
          </p:cNvSpPr>
          <p:nvPr/>
        </p:nvSpPr>
        <p:spPr bwMode="auto">
          <a:xfrm>
            <a:off x="8347076" y="5876925"/>
            <a:ext cx="168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</a:rPr>
              <a:t>Büyük Oranda Zarar ve İnsan Kaybı</a:t>
            </a:r>
          </a:p>
        </p:txBody>
      </p:sp>
      <p:sp>
        <p:nvSpPr>
          <p:cNvPr id="290861" name="WordArt 61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8135938" y="0"/>
            <a:ext cx="239236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ÖRNEK </a:t>
            </a:r>
          </a:p>
          <a:p>
            <a:pPr algn="ctr"/>
            <a:r>
              <a:rPr lang="tr-T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OLAY AĞACI ANALİZİ</a:t>
            </a:r>
          </a:p>
        </p:txBody>
      </p:sp>
    </p:spTree>
    <p:extLst>
      <p:ext uri="{BB962C8B-B14F-4D97-AF65-F5344CB8AC3E}">
        <p14:creationId xmlns:p14="http://schemas.microsoft.com/office/powerpoint/2010/main" val="138496064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7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17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 animBg="1"/>
      <p:bldP spid="617475" grpId="0" animBg="1"/>
      <p:bldP spid="617476" grpId="0" animBg="1"/>
      <p:bldP spid="617477" grpId="0" animBg="1"/>
      <p:bldP spid="617479" grpId="0" animBg="1"/>
      <p:bldP spid="617480" grpId="0" animBg="1"/>
      <p:bldP spid="617481" grpId="0" animBg="1"/>
      <p:bldP spid="617482" grpId="0" animBg="1"/>
      <p:bldP spid="617483" grpId="0" animBg="1"/>
      <p:bldP spid="617484" grpId="0" animBg="1"/>
      <p:bldP spid="617485" grpId="0" animBg="1"/>
      <p:bldP spid="617486" grpId="0"/>
      <p:bldP spid="617487" grpId="0"/>
      <p:bldP spid="617489" grpId="0" animBg="1"/>
      <p:bldP spid="617492" grpId="0" animBg="1"/>
      <p:bldP spid="617493" grpId="0" animBg="1"/>
      <p:bldP spid="617494" grpId="0" animBg="1"/>
      <p:bldP spid="617495" grpId="0" animBg="1"/>
      <p:bldP spid="617496" grpId="0" animBg="1"/>
      <p:bldP spid="617497" grpId="0" animBg="1"/>
      <p:bldP spid="617498" grpId="0" animBg="1"/>
      <p:bldP spid="617499" grpId="0" animBg="1"/>
      <p:bldP spid="617505" grpId="0" animBg="1"/>
      <p:bldP spid="617506" grpId="0" animBg="1"/>
      <p:bldP spid="617507" grpId="0" animBg="1"/>
      <p:bldP spid="617508" grpId="0" animBg="1"/>
      <p:bldP spid="617509" grpId="0" animBg="1"/>
      <p:bldP spid="617518" grpId="0"/>
      <p:bldP spid="617519" grpId="0"/>
      <p:bldP spid="617520" grpId="0"/>
      <p:bldP spid="617521" grpId="0"/>
      <p:bldP spid="617522" grpId="0"/>
      <p:bldP spid="617523" grpId="0"/>
      <p:bldP spid="617524" grpId="0"/>
      <p:bldP spid="617525" grpId="0"/>
      <p:bldP spid="617526" grpId="0"/>
      <p:bldP spid="617527" grpId="0"/>
      <p:bldP spid="617528" grpId="0"/>
      <p:bldP spid="617529" grpId="0"/>
      <p:bldP spid="617530" grpId="0"/>
      <p:bldP spid="617531" grpId="0"/>
      <p:bldP spid="6175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Soru:</a:t>
            </a:r>
            <a:endParaRPr lang="tr-T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Aşağıdakilerden</a:t>
            </a:r>
            <a:r>
              <a:rPr lang="en-US" sz="2800" dirty="0" smtClean="0"/>
              <a:t> </a:t>
            </a:r>
            <a:r>
              <a:rPr lang="en-US" sz="2800" dirty="0" err="1" smtClean="0"/>
              <a:t>hangisi</a:t>
            </a:r>
            <a:r>
              <a:rPr lang="en-US" sz="2800" dirty="0" smtClean="0"/>
              <a:t> risk </a:t>
            </a:r>
            <a:r>
              <a:rPr lang="en-US" sz="2800" dirty="0" err="1" smtClean="0"/>
              <a:t>değerlendirmesi</a:t>
            </a:r>
            <a:r>
              <a:rPr lang="en-US" sz="2800" dirty="0" smtClean="0"/>
              <a:t> </a:t>
            </a:r>
            <a:r>
              <a:rPr lang="en-US" sz="2800" dirty="0" err="1" smtClean="0"/>
              <a:t>metodlarından</a:t>
            </a:r>
            <a:r>
              <a:rPr lang="en-US" sz="2800" dirty="0" smtClean="0"/>
              <a:t> </a:t>
            </a:r>
            <a:r>
              <a:rPr lang="en-US" sz="2800" dirty="0" err="1" smtClean="0"/>
              <a:t>değildir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Olay </a:t>
            </a:r>
            <a:r>
              <a:rPr lang="en-US" sz="2800" dirty="0" err="1" smtClean="0"/>
              <a:t>ağacı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Risk </a:t>
            </a:r>
            <a:r>
              <a:rPr lang="en-US" sz="2800" dirty="0" err="1" smtClean="0"/>
              <a:t>kültürü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/>
              <a:t>Neden</a:t>
            </a:r>
            <a:r>
              <a:rPr lang="en-US" sz="2800" dirty="0" smtClean="0"/>
              <a:t> </a:t>
            </a:r>
            <a:r>
              <a:rPr lang="en-US" sz="2800" dirty="0" err="1" smtClean="0"/>
              <a:t>sonuç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/>
              <a:t>Olursa</a:t>
            </a:r>
            <a:r>
              <a:rPr lang="en-US" sz="2800" dirty="0" smtClean="0"/>
              <a:t> ne </a:t>
            </a:r>
            <a:r>
              <a:rPr lang="en-US" sz="2800" dirty="0" err="1" smtClean="0"/>
              <a:t>olur</a:t>
            </a:r>
            <a:r>
              <a:rPr lang="en-US" sz="2800" dirty="0" smtClean="0"/>
              <a:t> (What if?</a:t>
            </a:r>
            <a:r>
              <a:rPr lang="en-US" sz="2800" dirty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1648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Soru:</a:t>
            </a:r>
            <a:endParaRPr lang="tr-T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Aşağıdakilerden</a:t>
            </a:r>
            <a:r>
              <a:rPr lang="en-US" sz="2800" dirty="0" smtClean="0"/>
              <a:t> </a:t>
            </a:r>
            <a:r>
              <a:rPr lang="en-US" sz="2800" dirty="0" err="1" smtClean="0"/>
              <a:t>hangisi</a:t>
            </a:r>
            <a:r>
              <a:rPr lang="en-US" sz="2800" dirty="0" smtClean="0"/>
              <a:t> risk </a:t>
            </a:r>
            <a:r>
              <a:rPr lang="en-US" sz="2800" dirty="0" err="1" smtClean="0"/>
              <a:t>değerlendirmesi</a:t>
            </a:r>
            <a:r>
              <a:rPr lang="en-US" sz="2800" dirty="0" smtClean="0"/>
              <a:t> </a:t>
            </a:r>
            <a:r>
              <a:rPr lang="en-US" sz="2800" dirty="0" err="1" smtClean="0"/>
              <a:t>metodlarından</a:t>
            </a:r>
            <a:r>
              <a:rPr lang="en-US" sz="2800" dirty="0" smtClean="0"/>
              <a:t> </a:t>
            </a:r>
            <a:r>
              <a:rPr lang="en-US" sz="2800" dirty="0" err="1" smtClean="0"/>
              <a:t>değildir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Olay </a:t>
            </a:r>
            <a:r>
              <a:rPr lang="en-US" sz="2800" dirty="0" err="1" smtClean="0"/>
              <a:t>ağacı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Risk </a:t>
            </a:r>
            <a:r>
              <a:rPr lang="en-US" sz="2800" dirty="0" err="1" smtClean="0"/>
              <a:t>kültürü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/>
              <a:t>Neden</a:t>
            </a:r>
            <a:r>
              <a:rPr lang="en-US" sz="2800" dirty="0" smtClean="0"/>
              <a:t> </a:t>
            </a:r>
            <a:r>
              <a:rPr lang="en-US" sz="2800" dirty="0" err="1" smtClean="0"/>
              <a:t>sonuç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/>
              <a:t>Olursa</a:t>
            </a:r>
            <a:r>
              <a:rPr lang="en-US" sz="2800" dirty="0" smtClean="0"/>
              <a:t> ne </a:t>
            </a:r>
            <a:r>
              <a:rPr lang="en-US" sz="2800" dirty="0" err="1" smtClean="0"/>
              <a:t>olur</a:t>
            </a:r>
            <a:r>
              <a:rPr lang="en-US" sz="2800" dirty="0" smtClean="0"/>
              <a:t> (What if?</a:t>
            </a:r>
            <a:r>
              <a:rPr lang="en-US" sz="2800" dirty="0"/>
              <a:t>)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9359"/>
            <a:ext cx="31092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8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Soru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5560" y="1484784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I- </a:t>
            </a:r>
            <a:r>
              <a:rPr lang="en-US" sz="2000" dirty="0" err="1"/>
              <a:t>İşyerinin</a:t>
            </a:r>
            <a:r>
              <a:rPr lang="en-US" sz="2000" dirty="0"/>
              <a:t> </a:t>
            </a:r>
            <a:r>
              <a:rPr lang="en-US" sz="2000" dirty="0" err="1"/>
              <a:t>yazılı</a:t>
            </a:r>
            <a:r>
              <a:rPr lang="en-US" sz="2000" dirty="0"/>
              <a:t> </a:t>
            </a:r>
            <a:r>
              <a:rPr lang="en-US" sz="2000" dirty="0" err="1"/>
              <a:t>prosedür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politikalarının</a:t>
            </a:r>
            <a:r>
              <a:rPr lang="en-US" sz="2000" dirty="0"/>
              <a:t> </a:t>
            </a:r>
            <a:r>
              <a:rPr lang="en-US" sz="2000" dirty="0" err="1"/>
              <a:t>oluşması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olgunlaşması</a:t>
            </a:r>
            <a:endParaRPr lang="en-US" sz="2000" dirty="0"/>
          </a:p>
          <a:p>
            <a:r>
              <a:rPr lang="en-US" sz="2000" dirty="0"/>
              <a:t>II- </a:t>
            </a:r>
            <a:r>
              <a:rPr lang="en-US" sz="2000" dirty="0" err="1"/>
              <a:t>İşyerinde</a:t>
            </a:r>
            <a:r>
              <a:rPr lang="en-US" sz="2000" dirty="0"/>
              <a:t> </a:t>
            </a:r>
            <a:r>
              <a:rPr lang="en-US" sz="2000" dirty="0" err="1"/>
              <a:t>alınan</a:t>
            </a:r>
            <a:r>
              <a:rPr lang="en-US" sz="2000" dirty="0"/>
              <a:t> </a:t>
            </a:r>
            <a:r>
              <a:rPr lang="en-US" sz="2000" dirty="0" err="1"/>
              <a:t>tedbirlerin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bilincinin</a:t>
            </a:r>
            <a:r>
              <a:rPr lang="en-US" sz="2000" dirty="0"/>
              <a:t> </a:t>
            </a:r>
            <a:r>
              <a:rPr lang="en-US" sz="2000" dirty="0" err="1"/>
              <a:t>gözden</a:t>
            </a:r>
            <a:r>
              <a:rPr lang="en-US" sz="2000" dirty="0"/>
              <a:t> </a:t>
            </a:r>
            <a:r>
              <a:rPr lang="en-US" sz="2000" dirty="0" err="1"/>
              <a:t>geçirilmesi</a:t>
            </a:r>
            <a:endParaRPr lang="en-US" sz="2000" dirty="0"/>
          </a:p>
          <a:p>
            <a:r>
              <a:rPr lang="en-US" sz="2000" dirty="0"/>
              <a:t>III- </a:t>
            </a:r>
            <a:r>
              <a:rPr lang="en-US" sz="2000" dirty="0" err="1"/>
              <a:t>İşyerinde</a:t>
            </a:r>
            <a:r>
              <a:rPr lang="en-US" sz="2000" dirty="0"/>
              <a:t> </a:t>
            </a:r>
            <a:r>
              <a:rPr lang="en-US" sz="2000" dirty="0" err="1"/>
              <a:t>yasal</a:t>
            </a:r>
            <a:r>
              <a:rPr lang="en-US" sz="2000" dirty="0"/>
              <a:t> </a:t>
            </a:r>
            <a:r>
              <a:rPr lang="en-US" sz="2000" dirty="0" err="1"/>
              <a:t>yükümlülükler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iş</a:t>
            </a:r>
            <a:r>
              <a:rPr lang="en-US" sz="2000" dirty="0"/>
              <a:t> </a:t>
            </a:r>
            <a:r>
              <a:rPr lang="en-US" sz="2000" dirty="0" err="1"/>
              <a:t>sağlığı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güvenliği</a:t>
            </a:r>
            <a:r>
              <a:rPr lang="en-US" sz="2000" dirty="0"/>
              <a:t> </a:t>
            </a:r>
            <a:r>
              <a:rPr lang="en-US" sz="2000" dirty="0" err="1"/>
              <a:t>politikası</a:t>
            </a:r>
            <a:r>
              <a:rPr lang="en-US" sz="2000" dirty="0"/>
              <a:t> </a:t>
            </a:r>
            <a:r>
              <a:rPr lang="en-US" sz="2000" dirty="0" err="1"/>
              <a:t>çerçevesinde</a:t>
            </a:r>
            <a:r>
              <a:rPr lang="en-US" sz="2000" dirty="0"/>
              <a:t> </a:t>
            </a:r>
            <a:r>
              <a:rPr lang="en-US" sz="2000" dirty="0" err="1"/>
              <a:t>tahammül</a:t>
            </a:r>
            <a:r>
              <a:rPr lang="en-US" sz="2000" dirty="0"/>
              <a:t> </a:t>
            </a:r>
            <a:r>
              <a:rPr lang="en-US" sz="2000" dirty="0" err="1"/>
              <a:t>edilebilir</a:t>
            </a:r>
            <a:r>
              <a:rPr lang="en-US" sz="2000" dirty="0"/>
              <a:t> </a:t>
            </a:r>
            <a:r>
              <a:rPr lang="en-US" sz="2000" dirty="0" err="1"/>
              <a:t>düzeye</a:t>
            </a:r>
            <a:r>
              <a:rPr lang="en-US" sz="2000" dirty="0"/>
              <a:t> </a:t>
            </a:r>
            <a:r>
              <a:rPr lang="en-US" sz="2000" dirty="0" err="1"/>
              <a:t>indirilmiş</a:t>
            </a:r>
            <a:r>
              <a:rPr lang="en-US" sz="2000" dirty="0"/>
              <a:t> risk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çalışılması</a:t>
            </a:r>
            <a:endParaRPr lang="en-US" sz="2000" dirty="0"/>
          </a:p>
          <a:p>
            <a:r>
              <a:rPr lang="en-US" sz="2000" dirty="0"/>
              <a:t>IV- </a:t>
            </a:r>
            <a:r>
              <a:rPr lang="en-US" sz="2000" dirty="0" err="1"/>
              <a:t>İşyerinde</a:t>
            </a:r>
            <a:r>
              <a:rPr lang="en-US" sz="2000" dirty="0"/>
              <a:t> </a:t>
            </a:r>
            <a:r>
              <a:rPr lang="en-US" sz="2000" dirty="0" err="1"/>
              <a:t>üretilen</a:t>
            </a:r>
            <a:r>
              <a:rPr lang="en-US" sz="2000" dirty="0"/>
              <a:t> </a:t>
            </a:r>
            <a:r>
              <a:rPr lang="en-US" sz="2000" dirty="0" err="1"/>
              <a:t>ürünlerin</a:t>
            </a:r>
            <a:r>
              <a:rPr lang="en-US" sz="2000" dirty="0"/>
              <a:t> </a:t>
            </a:r>
            <a:r>
              <a:rPr lang="en-US" sz="2000" dirty="0" err="1"/>
              <a:t>güvenli</a:t>
            </a:r>
            <a:r>
              <a:rPr lang="en-US" sz="2000" dirty="0"/>
              <a:t> </a:t>
            </a:r>
            <a:r>
              <a:rPr lang="en-US" sz="2000" dirty="0" err="1"/>
              <a:t>olması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 </a:t>
            </a:r>
            <a:r>
              <a:rPr lang="en-US" sz="2000" dirty="0" err="1"/>
              <a:t>işletmede</a:t>
            </a:r>
            <a:r>
              <a:rPr lang="en-US" sz="2000" dirty="0"/>
              <a:t> risk </a:t>
            </a:r>
            <a:r>
              <a:rPr lang="en-US" sz="2000" dirty="0" err="1"/>
              <a:t>analizinin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yönetiminin</a:t>
            </a:r>
            <a:r>
              <a:rPr lang="en-US" sz="2000" dirty="0"/>
              <a:t> </a:t>
            </a:r>
            <a:r>
              <a:rPr lang="en-US" sz="2000" dirty="0" err="1"/>
              <a:t>yapılması</a:t>
            </a:r>
            <a:r>
              <a:rPr lang="en-US" sz="2000" dirty="0"/>
              <a:t> </a:t>
            </a:r>
            <a:r>
              <a:rPr lang="en-US" sz="2000" dirty="0" err="1"/>
              <a:t>yukarıdakilerden</a:t>
            </a:r>
            <a:r>
              <a:rPr lang="en-US" sz="2000" dirty="0"/>
              <a:t> </a:t>
            </a:r>
            <a:r>
              <a:rPr lang="en-US" sz="2000" dirty="0" err="1"/>
              <a:t>hangilerini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 err="1"/>
              <a:t>Yalnız</a:t>
            </a:r>
            <a:r>
              <a:rPr lang="en-US" sz="2000" dirty="0"/>
              <a:t> III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II </a:t>
            </a:r>
            <a:r>
              <a:rPr lang="en-US" sz="2000" dirty="0" err="1"/>
              <a:t>ve</a:t>
            </a:r>
            <a:r>
              <a:rPr lang="en-US" sz="2000" dirty="0"/>
              <a:t> III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I, II </a:t>
            </a:r>
            <a:r>
              <a:rPr lang="en-US" sz="2000" dirty="0" err="1"/>
              <a:t>ve</a:t>
            </a:r>
            <a:r>
              <a:rPr lang="en-US" sz="2000" dirty="0"/>
              <a:t> III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II, III </a:t>
            </a:r>
            <a:r>
              <a:rPr lang="en-US" sz="2000" dirty="0" err="1"/>
              <a:t>ve</a:t>
            </a:r>
            <a:r>
              <a:rPr lang="en-US" sz="2000" dirty="0"/>
              <a:t> IV</a:t>
            </a:r>
          </a:p>
        </p:txBody>
      </p:sp>
      <p:sp>
        <p:nvSpPr>
          <p:cNvPr id="5" name="Oval 4"/>
          <p:cNvSpPr/>
          <p:nvPr/>
        </p:nvSpPr>
        <p:spPr>
          <a:xfrm>
            <a:off x="2135560" y="492045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0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Soru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1544" y="1340768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“Risk </a:t>
            </a:r>
            <a:r>
              <a:rPr lang="en-US" sz="2400" dirty="0" err="1"/>
              <a:t>değerlendirme</a:t>
            </a:r>
            <a:r>
              <a:rPr lang="en-US" sz="2400" dirty="0"/>
              <a:t>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matris</a:t>
            </a:r>
            <a:r>
              <a:rPr lang="en-US" sz="2400" dirty="0"/>
              <a:t>-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değişkenli</a:t>
            </a:r>
            <a:r>
              <a:rPr lang="en-US" sz="2400" dirty="0"/>
              <a:t> x tipi </a:t>
            </a:r>
            <a:r>
              <a:rPr lang="en-US" sz="2400" dirty="0" err="1"/>
              <a:t>matris</a:t>
            </a:r>
            <a:r>
              <a:rPr lang="en-US" sz="2400" dirty="0"/>
              <a:t> </a:t>
            </a:r>
            <a:r>
              <a:rPr lang="en-US" sz="2400" dirty="0" err="1"/>
              <a:t>diyagramı</a:t>
            </a:r>
            <a:r>
              <a:rPr lang="en-US" sz="2400" dirty="0"/>
              <a:t>” </a:t>
            </a:r>
            <a:r>
              <a:rPr lang="en-US" sz="2400" dirty="0" err="1"/>
              <a:t>yaklamışına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olayın</a:t>
            </a:r>
            <a:r>
              <a:rPr lang="en-US" sz="2400" dirty="0"/>
              <a:t> </a:t>
            </a:r>
            <a:r>
              <a:rPr lang="en-US" sz="2400" dirty="0" err="1"/>
              <a:t>gerçekleşmesi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şiddeti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şiddetin</a:t>
            </a:r>
            <a:r>
              <a:rPr lang="en-US" sz="2400" dirty="0"/>
              <a:t> </a:t>
            </a:r>
            <a:r>
              <a:rPr lang="en-US" sz="2400" dirty="0" err="1"/>
              <a:t>derecelendirilmesi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eşleşmelerden</a:t>
            </a:r>
            <a:r>
              <a:rPr lang="en-US" sz="2400" dirty="0"/>
              <a:t> </a:t>
            </a:r>
            <a:r>
              <a:rPr lang="en-US" sz="2400" dirty="0" err="1"/>
              <a:t>hangisi</a:t>
            </a:r>
            <a:r>
              <a:rPr lang="en-US" sz="2400" dirty="0"/>
              <a:t> </a:t>
            </a:r>
            <a:r>
              <a:rPr lang="en-US" sz="2400" dirty="0" err="1"/>
              <a:t>yanlıştır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Hafif</a:t>
            </a:r>
            <a:r>
              <a:rPr lang="en-US" sz="2400" dirty="0"/>
              <a:t> – </a:t>
            </a:r>
            <a:r>
              <a:rPr lang="en-US" sz="2400" dirty="0" err="1"/>
              <a:t>direkt</a:t>
            </a:r>
            <a:r>
              <a:rPr lang="en-US" sz="2400" dirty="0"/>
              <a:t> </a:t>
            </a:r>
            <a:r>
              <a:rPr lang="en-US" sz="2400" dirty="0" err="1"/>
              <a:t>etki</a:t>
            </a:r>
            <a:r>
              <a:rPr lang="en-US" sz="2400" dirty="0"/>
              <a:t> </a:t>
            </a:r>
            <a:r>
              <a:rPr lang="en-US" sz="2400" dirty="0" err="1"/>
              <a:t>yok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Orta</a:t>
            </a:r>
            <a:r>
              <a:rPr lang="en-US" sz="2400" dirty="0"/>
              <a:t> – </a:t>
            </a:r>
            <a:r>
              <a:rPr lang="en-US" sz="2400" dirty="0" err="1"/>
              <a:t>doktor</a:t>
            </a:r>
            <a:r>
              <a:rPr lang="en-US" sz="2400" dirty="0"/>
              <a:t> </a:t>
            </a:r>
            <a:r>
              <a:rPr lang="en-US" sz="2400" dirty="0" err="1"/>
              <a:t>müdahelesi</a:t>
            </a:r>
            <a:r>
              <a:rPr lang="en-US" sz="2400" dirty="0"/>
              <a:t> </a:t>
            </a:r>
            <a:r>
              <a:rPr lang="en-US" sz="2400" dirty="0" err="1"/>
              <a:t>gerektiren</a:t>
            </a:r>
            <a:r>
              <a:rPr lang="en-US" sz="2400" dirty="0"/>
              <a:t> </a:t>
            </a:r>
            <a:r>
              <a:rPr lang="en-US" sz="2400" dirty="0" err="1"/>
              <a:t>şiddetli</a:t>
            </a:r>
            <a:r>
              <a:rPr lang="en-US" sz="2400" dirty="0"/>
              <a:t> </a:t>
            </a:r>
            <a:r>
              <a:rPr lang="en-US" sz="2400" dirty="0" err="1"/>
              <a:t>yaralanmalar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Ciddi</a:t>
            </a:r>
            <a:r>
              <a:rPr lang="en-US" sz="2400" dirty="0"/>
              <a:t>- </a:t>
            </a:r>
            <a:r>
              <a:rPr lang="en-US" sz="2400" dirty="0" err="1"/>
              <a:t>hayatı</a:t>
            </a:r>
            <a:r>
              <a:rPr lang="en-US" sz="2400" dirty="0"/>
              <a:t> </a:t>
            </a:r>
            <a:r>
              <a:rPr lang="en-US" sz="2400" dirty="0" err="1"/>
              <a:t>tehdit</a:t>
            </a:r>
            <a:r>
              <a:rPr lang="en-US" sz="2400" dirty="0"/>
              <a:t> </a:t>
            </a:r>
            <a:r>
              <a:rPr lang="en-US" sz="2400" dirty="0" err="1"/>
              <a:t>edici</a:t>
            </a:r>
            <a:r>
              <a:rPr lang="en-US" sz="2400" dirty="0"/>
              <a:t> </a:t>
            </a:r>
            <a:r>
              <a:rPr lang="en-US" sz="2400" dirty="0" err="1"/>
              <a:t>yaralanma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kaza</a:t>
            </a:r>
            <a:r>
              <a:rPr lang="en-US" sz="2400" dirty="0"/>
              <a:t> </a:t>
            </a:r>
            <a:r>
              <a:rPr lang="en-US" sz="2400" dirty="0" err="1"/>
              <a:t>sonucu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kişinin</a:t>
            </a:r>
            <a:r>
              <a:rPr lang="en-US" sz="2400" dirty="0"/>
              <a:t> </a:t>
            </a:r>
            <a:r>
              <a:rPr lang="en-US" sz="2400" dirty="0" err="1"/>
              <a:t>ölümü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tr-TR" sz="2400" dirty="0"/>
              <a:t>Ç</a:t>
            </a:r>
            <a:r>
              <a:rPr lang="en-US" sz="2400" dirty="0"/>
              <a:t>ok </a:t>
            </a:r>
            <a:r>
              <a:rPr lang="en-US" sz="2400" dirty="0" err="1"/>
              <a:t>ciddi</a:t>
            </a:r>
            <a:r>
              <a:rPr lang="en-US" sz="2400" dirty="0"/>
              <a:t>- </a:t>
            </a:r>
            <a:r>
              <a:rPr lang="en-US" sz="2400" dirty="0" err="1"/>
              <a:t>hayati</a:t>
            </a:r>
            <a:r>
              <a:rPr lang="en-US" sz="2400" dirty="0"/>
              <a:t> </a:t>
            </a:r>
            <a:r>
              <a:rPr lang="en-US" sz="2400" dirty="0" err="1"/>
              <a:t>tehdit</a:t>
            </a:r>
            <a:r>
              <a:rPr lang="en-US" sz="2400" dirty="0"/>
              <a:t> </a:t>
            </a:r>
            <a:r>
              <a:rPr lang="en-US" sz="2400" dirty="0" err="1"/>
              <a:t>edici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yaralanma</a:t>
            </a:r>
            <a:r>
              <a:rPr lang="en-US" sz="2400" dirty="0"/>
              <a:t>, </a:t>
            </a:r>
            <a:r>
              <a:rPr lang="en-US" sz="2400" dirty="0" err="1"/>
              <a:t>meslek</a:t>
            </a:r>
            <a:r>
              <a:rPr lang="en-US" sz="2400" dirty="0"/>
              <a:t> </a:t>
            </a:r>
            <a:r>
              <a:rPr lang="en-US" sz="2400" dirty="0" err="1"/>
              <a:t>hastalığına</a:t>
            </a:r>
            <a:r>
              <a:rPr lang="en-US" sz="2400" dirty="0"/>
              <a:t> </a:t>
            </a:r>
            <a:r>
              <a:rPr lang="en-US" sz="2400" dirty="0" err="1"/>
              <a:t>yakalanma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kaza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meslek</a:t>
            </a:r>
            <a:r>
              <a:rPr lang="en-US" sz="2400" dirty="0"/>
              <a:t> </a:t>
            </a:r>
            <a:r>
              <a:rPr lang="en-US" sz="2400" dirty="0" err="1"/>
              <a:t>hastalığı</a:t>
            </a:r>
            <a:r>
              <a:rPr lang="en-US" sz="2400" dirty="0"/>
              <a:t> </a:t>
            </a:r>
            <a:r>
              <a:rPr lang="en-US" sz="2400" dirty="0" err="1"/>
              <a:t>sonucu</a:t>
            </a:r>
            <a:r>
              <a:rPr lang="en-US" sz="2400" dirty="0"/>
              <a:t>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ölüm</a:t>
            </a:r>
            <a:endParaRPr lang="en-US" sz="2400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94354" y="362028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4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Soru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1544" y="1412777"/>
            <a:ext cx="820891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I- </a:t>
            </a:r>
            <a:r>
              <a:rPr lang="en-US" sz="2400" dirty="0" err="1"/>
              <a:t>Tehlikelerin</a:t>
            </a:r>
            <a:r>
              <a:rPr lang="en-US" sz="2400" dirty="0"/>
              <a:t> </a:t>
            </a:r>
            <a:r>
              <a:rPr lang="en-US" sz="2400" dirty="0" err="1"/>
              <a:t>belirlenmesi</a:t>
            </a:r>
            <a:endParaRPr lang="en-US" sz="2400" dirty="0"/>
          </a:p>
          <a:p>
            <a:r>
              <a:rPr lang="en-US" sz="2400" dirty="0"/>
              <a:t>II- </a:t>
            </a:r>
            <a:r>
              <a:rPr lang="en-US" sz="2400" dirty="0" err="1"/>
              <a:t>Risklerin</a:t>
            </a:r>
            <a:r>
              <a:rPr lang="en-US" sz="2400" dirty="0"/>
              <a:t> </a:t>
            </a:r>
            <a:r>
              <a:rPr lang="en-US" sz="2400" dirty="0" err="1"/>
              <a:t>derecelendirilmesi</a:t>
            </a:r>
            <a:endParaRPr lang="en-US" sz="2400" dirty="0"/>
          </a:p>
          <a:p>
            <a:r>
              <a:rPr lang="en-US" sz="2400" dirty="0"/>
              <a:t>III-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önlemlerinin</a:t>
            </a:r>
            <a:r>
              <a:rPr lang="en-US" sz="2400" dirty="0"/>
              <a:t> </a:t>
            </a:r>
            <a:r>
              <a:rPr lang="en-US" sz="2400" dirty="0" err="1"/>
              <a:t>uygulanması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Yukarıdakilerden</a:t>
            </a:r>
            <a:r>
              <a:rPr lang="en-US" sz="2400" dirty="0"/>
              <a:t> </a:t>
            </a:r>
            <a:r>
              <a:rPr lang="en-US" sz="2400" dirty="0" err="1"/>
              <a:t>hangileri</a:t>
            </a:r>
            <a:r>
              <a:rPr lang="en-US" sz="2400" dirty="0"/>
              <a:t> 5 </a:t>
            </a:r>
            <a:r>
              <a:rPr lang="en-US" sz="2400" dirty="0" err="1"/>
              <a:t>adımda</a:t>
            </a:r>
            <a:r>
              <a:rPr lang="en-US" sz="2400" dirty="0"/>
              <a:t> risk </a:t>
            </a:r>
            <a:r>
              <a:rPr lang="en-US" sz="2400" dirty="0" err="1"/>
              <a:t>değerlendirmesinin</a:t>
            </a:r>
            <a:r>
              <a:rPr lang="en-US" sz="2400" dirty="0"/>
              <a:t> </a:t>
            </a:r>
            <a:r>
              <a:rPr lang="en-US" sz="2400" dirty="0" err="1"/>
              <a:t>adımlarından</a:t>
            </a:r>
            <a:r>
              <a:rPr lang="en-US" sz="2400" dirty="0"/>
              <a:t> </a:t>
            </a:r>
            <a:r>
              <a:rPr lang="en-US" sz="2400" dirty="0" err="1"/>
              <a:t>biridir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Yalnız</a:t>
            </a:r>
            <a:r>
              <a:rPr lang="en-US" sz="2400" dirty="0"/>
              <a:t> 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 </a:t>
            </a:r>
            <a:r>
              <a:rPr lang="en-US" sz="2400" dirty="0" err="1"/>
              <a:t>ve</a:t>
            </a:r>
            <a:r>
              <a:rPr lang="en-US" sz="2400" dirty="0"/>
              <a:t> II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II </a:t>
            </a:r>
            <a:r>
              <a:rPr lang="en-US" sz="2400" dirty="0" err="1"/>
              <a:t>ve</a:t>
            </a:r>
            <a:r>
              <a:rPr lang="en-US" sz="2400" dirty="0"/>
              <a:t> III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I, II </a:t>
            </a:r>
            <a:r>
              <a:rPr lang="en-US" sz="2400" dirty="0" err="1"/>
              <a:t>ve</a:t>
            </a:r>
            <a:r>
              <a:rPr lang="en-US" sz="2400" dirty="0"/>
              <a:t> III</a:t>
            </a:r>
          </a:p>
        </p:txBody>
      </p:sp>
      <p:sp>
        <p:nvSpPr>
          <p:cNvPr id="5" name="Oval 4"/>
          <p:cNvSpPr/>
          <p:nvPr/>
        </p:nvSpPr>
        <p:spPr>
          <a:xfrm>
            <a:off x="2016003" y="5187005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tr-TR" b="1" dirty="0" smtClean="0">
              <a:latin typeface="Calibri" charset="0"/>
            </a:endParaRPr>
          </a:p>
          <a:p>
            <a:pPr marL="0" indent="0">
              <a:buNone/>
            </a:pPr>
            <a:r>
              <a:rPr lang="tr-TR" b="1" dirty="0">
                <a:latin typeface="Calibri" charset="0"/>
              </a:rPr>
              <a:t>	</a:t>
            </a:r>
            <a:r>
              <a:rPr lang="tr-TR" b="1" dirty="0" smtClean="0">
                <a:latin typeface="Calibri" charset="0"/>
              </a:rPr>
              <a:t>	Risk </a:t>
            </a:r>
            <a:r>
              <a:rPr lang="tr-TR" b="1" dirty="0">
                <a:latin typeface="Calibri" charset="0"/>
              </a:rPr>
              <a:t>= </a:t>
            </a:r>
            <a:r>
              <a:rPr lang="tr-TR" dirty="0" smtClean="0">
                <a:latin typeface="Calibri" charset="0"/>
              </a:rPr>
              <a:t>Frekans x (MPK + OÇİ)</a:t>
            </a:r>
          </a:p>
          <a:p>
            <a:endParaRPr lang="tr-TR" b="1" dirty="0">
              <a:latin typeface="Calibri" charset="0"/>
            </a:endParaRPr>
          </a:p>
          <a:p>
            <a:r>
              <a:rPr lang="tr-TR" sz="2400" b="1" dirty="0" smtClean="0">
                <a:latin typeface="Calibri" charset="0"/>
              </a:rPr>
              <a:t>Frekans	: </a:t>
            </a:r>
            <a:r>
              <a:rPr lang="tr-TR" sz="2400" dirty="0" smtClean="0">
                <a:latin typeface="Calibri" charset="0"/>
              </a:rPr>
              <a:t>Baz alınan dönemde aynı riskle karşılaşma sıklığı</a:t>
            </a:r>
          </a:p>
          <a:p>
            <a:r>
              <a:rPr lang="tr-TR" sz="2400" b="1" dirty="0" smtClean="0">
                <a:latin typeface="Calibri" charset="0"/>
              </a:rPr>
              <a:t>MPK	: </a:t>
            </a:r>
            <a:r>
              <a:rPr lang="tr-TR" sz="2400" dirty="0" smtClean="0">
                <a:latin typeface="Calibri" charset="0"/>
              </a:rPr>
              <a:t>Maksimum Potansiyel Kayıp</a:t>
            </a:r>
          </a:p>
          <a:p>
            <a:r>
              <a:rPr lang="tr-TR" sz="2400" b="1" dirty="0" smtClean="0">
                <a:latin typeface="Calibri" charset="0"/>
              </a:rPr>
              <a:t>OÇİ		: </a:t>
            </a:r>
            <a:r>
              <a:rPr lang="tr-TR" sz="2400" dirty="0" smtClean="0">
                <a:latin typeface="Calibri" charset="0"/>
              </a:rPr>
              <a:t>Ortaya Çıkma İhtimali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5319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62880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Aşağıdaki</a:t>
            </a:r>
            <a:r>
              <a:rPr lang="en-US" sz="2800" dirty="0" smtClean="0"/>
              <a:t> </a:t>
            </a:r>
            <a:r>
              <a:rPr lang="en-US" sz="2800" dirty="0" err="1" smtClean="0"/>
              <a:t>kısaltmalardan</a:t>
            </a:r>
            <a:r>
              <a:rPr lang="en-US" sz="2800" dirty="0" smtClean="0"/>
              <a:t> </a:t>
            </a:r>
            <a:r>
              <a:rPr lang="en-US" sz="2800" dirty="0" err="1" smtClean="0"/>
              <a:t>hangisi</a:t>
            </a:r>
            <a:r>
              <a:rPr lang="en-US" sz="2800" dirty="0" smtClean="0"/>
              <a:t> </a:t>
            </a:r>
            <a:r>
              <a:rPr lang="en-US" sz="2800" dirty="0" err="1" smtClean="0"/>
              <a:t>tehlike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değerlendirme</a:t>
            </a:r>
            <a:r>
              <a:rPr lang="en-US" sz="2800" dirty="0" smtClean="0"/>
              <a:t> </a:t>
            </a:r>
            <a:r>
              <a:rPr lang="en-US" sz="2800" dirty="0" err="1" smtClean="0"/>
              <a:t>tekniklerinden</a:t>
            </a:r>
            <a:r>
              <a:rPr lang="en-US" sz="2800" dirty="0" smtClean="0"/>
              <a:t> “</a:t>
            </a:r>
            <a:r>
              <a:rPr lang="en-US" sz="2800" dirty="0" err="1" smtClean="0"/>
              <a:t>tehlike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işletilebilirlik</a:t>
            </a:r>
            <a:r>
              <a:rPr lang="en-US" sz="2800" dirty="0"/>
              <a:t> </a:t>
            </a:r>
            <a:r>
              <a:rPr lang="en-US" sz="2800" dirty="0" err="1" smtClean="0"/>
              <a:t>analizi</a:t>
            </a:r>
            <a:r>
              <a:rPr lang="en-US" sz="2800" dirty="0" smtClean="0"/>
              <a:t>” </a:t>
            </a:r>
            <a:r>
              <a:rPr lang="en-US" sz="2800" dirty="0" err="1" smtClean="0"/>
              <a:t>tekniğini</a:t>
            </a:r>
            <a:r>
              <a:rPr lang="en-US" sz="2800" dirty="0" smtClean="0"/>
              <a:t> </a:t>
            </a:r>
            <a:r>
              <a:rPr lang="en-US" sz="2800" dirty="0" err="1" smtClean="0"/>
              <a:t>ifade</a:t>
            </a:r>
            <a:r>
              <a:rPr lang="en-US" sz="2800" dirty="0" smtClean="0"/>
              <a:t> </a:t>
            </a:r>
            <a:r>
              <a:rPr lang="en-US" sz="2800" dirty="0" err="1" smtClean="0"/>
              <a:t>eder</a:t>
            </a:r>
            <a:r>
              <a:rPr lang="en-US" sz="2800" dirty="0" smtClean="0"/>
              <a:t>?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 smtClean="0"/>
              <a:t>FTA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 smtClean="0"/>
              <a:t>FMEA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 smtClean="0"/>
              <a:t>HAZOP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 smtClean="0"/>
              <a:t>CCA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971600" y="431824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7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84784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Aşağıdakilerden</a:t>
            </a:r>
            <a:r>
              <a:rPr lang="en-US" sz="2800" dirty="0" smtClean="0"/>
              <a:t> </a:t>
            </a:r>
            <a:r>
              <a:rPr lang="en-US" sz="2800" dirty="0" err="1" smtClean="0"/>
              <a:t>hangisi</a:t>
            </a:r>
            <a:r>
              <a:rPr lang="en-US" sz="2800" dirty="0" smtClean="0"/>
              <a:t> risk </a:t>
            </a:r>
            <a:r>
              <a:rPr lang="en-US" sz="2800" dirty="0" err="1" smtClean="0"/>
              <a:t>değerlendirme</a:t>
            </a:r>
            <a:r>
              <a:rPr lang="en-US" sz="2800" dirty="0" smtClean="0"/>
              <a:t> </a:t>
            </a:r>
            <a:r>
              <a:rPr lang="en-US" sz="2800" dirty="0" err="1" smtClean="0"/>
              <a:t>yöntemidir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FMEA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ISO 14001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ISO 9001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OHSAS 18001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899592" y="271757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9096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62880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Riski</a:t>
            </a:r>
            <a:r>
              <a:rPr lang="en-US" sz="3200" dirty="0" smtClean="0"/>
              <a:t> </a:t>
            </a:r>
            <a:r>
              <a:rPr lang="en-US" sz="3200" dirty="0" err="1" smtClean="0"/>
              <a:t>hesaplarken</a:t>
            </a:r>
            <a:r>
              <a:rPr lang="en-US" sz="3200" dirty="0" smtClean="0"/>
              <a:t> </a:t>
            </a:r>
            <a:r>
              <a:rPr lang="en-US" sz="3200" dirty="0" err="1" smtClean="0"/>
              <a:t>sayısal</a:t>
            </a:r>
            <a:r>
              <a:rPr lang="en-US" sz="3200" dirty="0" smtClean="0"/>
              <a:t> </a:t>
            </a:r>
            <a:r>
              <a:rPr lang="en-US" sz="3200" dirty="0" err="1" smtClean="0"/>
              <a:t>yöntemlere</a:t>
            </a:r>
            <a:r>
              <a:rPr lang="en-US" sz="3200" dirty="0" smtClean="0"/>
              <a:t> </a:t>
            </a:r>
            <a:r>
              <a:rPr lang="en-US" sz="3200" dirty="0" err="1" smtClean="0"/>
              <a:t>verilen</a:t>
            </a:r>
            <a:r>
              <a:rPr lang="en-US" sz="3200" dirty="0" smtClean="0"/>
              <a:t> </a:t>
            </a:r>
            <a:r>
              <a:rPr lang="en-US" sz="3200" dirty="0" err="1" smtClean="0"/>
              <a:t>genel</a:t>
            </a:r>
            <a:r>
              <a:rPr lang="en-US" sz="3200" dirty="0" smtClean="0"/>
              <a:t> </a:t>
            </a:r>
            <a:r>
              <a:rPr lang="en-US" sz="3200" dirty="0" err="1" smtClean="0"/>
              <a:t>isim</a:t>
            </a:r>
            <a:r>
              <a:rPr lang="en-US" sz="3200" dirty="0" smtClean="0"/>
              <a:t> </a:t>
            </a:r>
            <a:r>
              <a:rPr lang="en-US" sz="3200" dirty="0" err="1" smtClean="0"/>
              <a:t>aşağıdakilerden</a:t>
            </a:r>
            <a:r>
              <a:rPr lang="en-US" sz="3200" dirty="0" smtClean="0"/>
              <a:t> </a:t>
            </a:r>
            <a:r>
              <a:rPr lang="en-US" sz="3200" dirty="0" err="1" smtClean="0"/>
              <a:t>hangisidir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Karma </a:t>
            </a:r>
            <a:r>
              <a:rPr lang="en-US" sz="3200" dirty="0" err="1" smtClean="0"/>
              <a:t>yöntemler</a:t>
            </a:r>
            <a:endParaRPr lang="en-US" sz="32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3200" dirty="0" err="1" smtClean="0"/>
              <a:t>Olasılıklı</a:t>
            </a:r>
            <a:r>
              <a:rPr lang="en-US" sz="3200" dirty="0" smtClean="0"/>
              <a:t> </a:t>
            </a:r>
            <a:r>
              <a:rPr lang="en-US" sz="3200" dirty="0" err="1" smtClean="0"/>
              <a:t>yöntemler</a:t>
            </a:r>
            <a:endParaRPr lang="en-US" sz="32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3200" dirty="0" err="1" smtClean="0"/>
              <a:t>Kalitatif</a:t>
            </a:r>
            <a:r>
              <a:rPr lang="en-US" sz="3200" dirty="0" smtClean="0"/>
              <a:t> (</a:t>
            </a:r>
            <a:r>
              <a:rPr lang="en-US" sz="3200" dirty="0" err="1" smtClean="0"/>
              <a:t>nitel</a:t>
            </a:r>
            <a:r>
              <a:rPr lang="en-US" sz="3200" dirty="0" smtClean="0"/>
              <a:t>) </a:t>
            </a:r>
            <a:r>
              <a:rPr lang="en-US" sz="3200" dirty="0" err="1" smtClean="0"/>
              <a:t>yöntemler</a:t>
            </a:r>
            <a:endParaRPr lang="en-US" sz="32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3200" dirty="0" err="1" smtClean="0"/>
              <a:t>Kantitatif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nicel</a:t>
            </a:r>
            <a:r>
              <a:rPr lang="en-US" sz="3200" dirty="0" smtClean="0"/>
              <a:t>) </a:t>
            </a:r>
            <a:r>
              <a:rPr lang="en-US" sz="3200" dirty="0" err="1" smtClean="0"/>
              <a:t>yöntemler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115616" y="480819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8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Soru</a:t>
            </a:r>
            <a:r>
              <a:rPr lang="en-US" dirty="0" smtClean="0"/>
              <a:t> 2</a:t>
            </a:r>
            <a:r>
              <a:rPr lang="tr-TR" dirty="0" smtClean="0"/>
              <a:t>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1624" y="1628800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Aşağıda</a:t>
            </a:r>
            <a:r>
              <a:rPr lang="en-US" sz="2400" dirty="0"/>
              <a:t> </a:t>
            </a:r>
            <a:r>
              <a:rPr lang="en-US" sz="2400" dirty="0" err="1"/>
              <a:t>belirtilenlerden</a:t>
            </a:r>
            <a:r>
              <a:rPr lang="en-US" sz="2400" dirty="0"/>
              <a:t> </a:t>
            </a:r>
            <a:r>
              <a:rPr lang="en-US" sz="2400" dirty="0" err="1"/>
              <a:t>hangisi</a:t>
            </a:r>
            <a:r>
              <a:rPr lang="en-US" sz="2400" dirty="0"/>
              <a:t>, risk </a:t>
            </a:r>
            <a:r>
              <a:rPr lang="en-US" sz="2400" dirty="0" err="1"/>
              <a:t>değerlendirmesinde</a:t>
            </a:r>
            <a:r>
              <a:rPr lang="en-US" sz="2400" dirty="0"/>
              <a:t> </a:t>
            </a:r>
            <a:r>
              <a:rPr lang="en-US" sz="2400" dirty="0" err="1"/>
              <a:t>olası</a:t>
            </a:r>
            <a:r>
              <a:rPr lang="en-US" sz="2400" dirty="0"/>
              <a:t> </a:t>
            </a:r>
            <a:r>
              <a:rPr lang="en-US" sz="2400" dirty="0" err="1"/>
              <a:t>hata</a:t>
            </a:r>
            <a:r>
              <a:rPr lang="en-US" sz="2400" dirty="0"/>
              <a:t> </a:t>
            </a:r>
            <a:r>
              <a:rPr lang="en-US" sz="2400" dirty="0" err="1"/>
              <a:t>türleri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etkileri</a:t>
            </a:r>
            <a:r>
              <a:rPr lang="en-US" sz="2400" dirty="0"/>
              <a:t> </a:t>
            </a:r>
            <a:r>
              <a:rPr lang="en-US" sz="2400" dirty="0" err="1"/>
              <a:t>analizini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/>
              <a:t>etmektedir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HAZOP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FMEA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FTA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PRA</a:t>
            </a:r>
          </a:p>
        </p:txBody>
      </p:sp>
      <p:sp>
        <p:nvSpPr>
          <p:cNvPr id="5" name="Oval 4"/>
          <p:cNvSpPr/>
          <p:nvPr/>
        </p:nvSpPr>
        <p:spPr>
          <a:xfrm>
            <a:off x="2711624" y="350100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5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Soru</a:t>
            </a:r>
            <a:r>
              <a:rPr lang="en-US" dirty="0" smtClean="0"/>
              <a:t> </a:t>
            </a:r>
            <a:r>
              <a:rPr lang="tr-TR" dirty="0" smtClean="0"/>
              <a:t>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5600" y="162880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Aşağıdakilerden</a:t>
            </a:r>
            <a:r>
              <a:rPr lang="en-US" sz="2400" dirty="0"/>
              <a:t> </a:t>
            </a:r>
            <a:r>
              <a:rPr lang="en-US" sz="2400" dirty="0" err="1"/>
              <a:t>hangisi</a:t>
            </a:r>
            <a:r>
              <a:rPr lang="en-US" sz="2400" dirty="0"/>
              <a:t> risk </a:t>
            </a:r>
            <a:r>
              <a:rPr lang="en-US" sz="2400" dirty="0" err="1"/>
              <a:t>değerlendirme</a:t>
            </a:r>
            <a:r>
              <a:rPr lang="en-US" sz="2400" dirty="0"/>
              <a:t> </a:t>
            </a:r>
            <a:r>
              <a:rPr lang="en-US" sz="2400" dirty="0" err="1"/>
              <a:t>yöntemidir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OHSAS 18001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ISO 14001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HAZOP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BS 8800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95600" y="3161809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17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84784"/>
            <a:ext cx="753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Teknolojisi</a:t>
            </a:r>
            <a:r>
              <a:rPr lang="en-US" sz="2400" dirty="0" smtClean="0"/>
              <a:t> </a:t>
            </a:r>
            <a:r>
              <a:rPr lang="en-US" sz="2400" dirty="0" err="1" smtClean="0"/>
              <a:t>eski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çift</a:t>
            </a:r>
            <a:r>
              <a:rPr lang="en-US" sz="2400" dirty="0" smtClean="0"/>
              <a:t> el </a:t>
            </a:r>
            <a:r>
              <a:rPr lang="en-US" sz="2400" dirty="0" err="1" smtClean="0"/>
              <a:t>kumanda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da </a:t>
            </a:r>
            <a:r>
              <a:rPr lang="en-US" sz="2400" dirty="0" err="1" smtClean="0"/>
              <a:t>fotosel</a:t>
            </a:r>
            <a:r>
              <a:rPr lang="en-US" sz="2400" dirty="0" smtClean="0"/>
              <a:t> </a:t>
            </a:r>
            <a:r>
              <a:rPr lang="en-US" sz="2400" dirty="0" err="1" smtClean="0"/>
              <a:t>tertibatı</a:t>
            </a:r>
            <a:r>
              <a:rPr lang="en-US" sz="2400" dirty="0" smtClean="0"/>
              <a:t> </a:t>
            </a:r>
            <a:r>
              <a:rPr lang="en-US" sz="2400" dirty="0" err="1" smtClean="0"/>
              <a:t>yapılamayan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presin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kullanımına</a:t>
            </a:r>
            <a:r>
              <a:rPr lang="en-US" sz="2400" dirty="0" smtClean="0"/>
              <a:t> son </a:t>
            </a:r>
            <a:r>
              <a:rPr lang="en-US" sz="2400" dirty="0" err="1" smtClean="0"/>
              <a:t>verilmesi</a:t>
            </a:r>
            <a:r>
              <a:rPr lang="en-US" sz="2400" dirty="0" smtClean="0"/>
              <a:t>, </a:t>
            </a:r>
            <a:r>
              <a:rPr lang="en-US" sz="2400" dirty="0" err="1" smtClean="0"/>
              <a:t>risklerin</a:t>
            </a:r>
            <a:r>
              <a:rPr lang="en-US" sz="2400" dirty="0" smtClean="0"/>
              <a:t> </a:t>
            </a:r>
            <a:r>
              <a:rPr lang="en-US" sz="2400" dirty="0" err="1" smtClean="0"/>
              <a:t>önlenmesinde</a:t>
            </a:r>
            <a:r>
              <a:rPr lang="en-US" sz="2400" dirty="0" smtClean="0"/>
              <a:t> </a:t>
            </a:r>
            <a:r>
              <a:rPr lang="en-US" sz="2400" dirty="0" err="1" smtClean="0"/>
              <a:t>nasıl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yöntemdir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lphaUcPeriod"/>
            </a:pPr>
            <a:r>
              <a:rPr lang="en-US" sz="2400" dirty="0" err="1" smtClean="0"/>
              <a:t>Riskin</a:t>
            </a:r>
            <a:r>
              <a:rPr lang="en-US" sz="2400" dirty="0" smtClean="0"/>
              <a:t> </a:t>
            </a:r>
            <a:r>
              <a:rPr lang="en-US" sz="2400" dirty="0" err="1" smtClean="0"/>
              <a:t>ortadan</a:t>
            </a:r>
            <a:r>
              <a:rPr lang="en-US" sz="2400" dirty="0" smtClean="0"/>
              <a:t> </a:t>
            </a:r>
            <a:r>
              <a:rPr lang="en-US" sz="2400" dirty="0" err="1" smtClean="0"/>
              <a:t>kaldırılması</a:t>
            </a:r>
            <a:endParaRPr lang="en-US" sz="24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400" dirty="0" err="1" smtClean="0"/>
              <a:t>Mühendislik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kontrolu</a:t>
            </a:r>
            <a:endParaRPr lang="en-US" sz="24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400" dirty="0" err="1" smtClean="0"/>
              <a:t>Kontrol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tecrit</a:t>
            </a:r>
            <a:endParaRPr lang="en-US" sz="24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400" dirty="0" err="1" smtClean="0"/>
              <a:t>Yerine</a:t>
            </a:r>
            <a:r>
              <a:rPr lang="en-US" sz="2400" dirty="0" smtClean="0"/>
              <a:t> </a:t>
            </a:r>
            <a:r>
              <a:rPr lang="en-US" sz="2400" dirty="0" err="1" smtClean="0"/>
              <a:t>koyma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9248" y="2966757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4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77017"/>
            <a:ext cx="91627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Işyerinde</a:t>
            </a:r>
            <a:r>
              <a:rPr lang="en-US" sz="2800" dirty="0" smtClean="0"/>
              <a:t> risk </a:t>
            </a:r>
            <a:r>
              <a:rPr lang="en-US" sz="2800" dirty="0" err="1" smtClean="0"/>
              <a:t>değerlendirmesi</a:t>
            </a:r>
            <a:r>
              <a:rPr lang="en-US" sz="2800" dirty="0" smtClean="0"/>
              <a:t> </a:t>
            </a:r>
            <a:r>
              <a:rPr lang="en-US" sz="2800" dirty="0" err="1" smtClean="0"/>
              <a:t>yapıldıktan</a:t>
            </a:r>
            <a:r>
              <a:rPr lang="en-US" sz="2800" dirty="0" smtClean="0"/>
              <a:t> </a:t>
            </a:r>
            <a:r>
              <a:rPr lang="en-US" sz="2800" dirty="0" err="1" smtClean="0"/>
              <a:t>sonra</a:t>
            </a:r>
            <a:r>
              <a:rPr lang="en-US" sz="2800" dirty="0" smtClean="0"/>
              <a:t> </a:t>
            </a:r>
            <a:r>
              <a:rPr lang="en-US" sz="2800" dirty="0" err="1" smtClean="0"/>
              <a:t>önlemlere</a:t>
            </a:r>
            <a:r>
              <a:rPr lang="en-US" sz="2800" dirty="0" smtClean="0"/>
              <a:t> </a:t>
            </a:r>
            <a:r>
              <a:rPr lang="en-US" sz="2800" dirty="0" err="1" smtClean="0"/>
              <a:t>karar</a:t>
            </a:r>
            <a:r>
              <a:rPr lang="en-US" sz="2800" dirty="0" smtClean="0"/>
              <a:t> </a:t>
            </a:r>
            <a:r>
              <a:rPr lang="en-US" sz="2800" dirty="0" err="1" smtClean="0"/>
              <a:t>verilirken</a:t>
            </a:r>
            <a:r>
              <a:rPr lang="en-US" sz="2800" dirty="0" smtClean="0"/>
              <a:t>, </a:t>
            </a:r>
            <a:r>
              <a:rPr lang="en-US" sz="2800" dirty="0" err="1" smtClean="0"/>
              <a:t>hangi</a:t>
            </a:r>
            <a:r>
              <a:rPr lang="en-US" sz="2800" dirty="0" smtClean="0"/>
              <a:t> </a:t>
            </a:r>
            <a:r>
              <a:rPr lang="en-US" sz="2800" dirty="0" err="1" smtClean="0"/>
              <a:t>öncelik</a:t>
            </a:r>
            <a:r>
              <a:rPr lang="en-US" sz="2800" dirty="0" smtClean="0"/>
              <a:t> </a:t>
            </a:r>
            <a:r>
              <a:rPr lang="en-US" sz="2800" dirty="0" err="1" smtClean="0"/>
              <a:t>sıralamasının</a:t>
            </a:r>
            <a:r>
              <a:rPr lang="en-US" sz="2800" dirty="0" smtClean="0"/>
              <a:t> </a:t>
            </a:r>
            <a:r>
              <a:rPr lang="en-US" sz="2800" dirty="0" err="1" smtClean="0"/>
              <a:t>yapılması</a:t>
            </a:r>
            <a:r>
              <a:rPr lang="en-US" sz="2800" dirty="0" smtClean="0"/>
              <a:t> </a:t>
            </a:r>
            <a:r>
              <a:rPr lang="en-US" sz="2800" dirty="0" err="1" smtClean="0"/>
              <a:t>uygundur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I- </a:t>
            </a:r>
            <a:r>
              <a:rPr lang="en-US" sz="2800" dirty="0" err="1"/>
              <a:t>İ</a:t>
            </a:r>
            <a:r>
              <a:rPr lang="en-US" sz="2800" dirty="0" err="1" smtClean="0"/>
              <a:t>şçilere</a:t>
            </a:r>
            <a:r>
              <a:rPr lang="en-US" sz="2800" dirty="0" smtClean="0"/>
              <a:t> </a:t>
            </a:r>
            <a:r>
              <a:rPr lang="en-US" sz="2800" dirty="0" err="1" smtClean="0"/>
              <a:t>kişisel</a:t>
            </a:r>
            <a:r>
              <a:rPr lang="en-US" sz="2800" dirty="0" smtClean="0"/>
              <a:t> </a:t>
            </a:r>
            <a:r>
              <a:rPr lang="en-US" sz="2800" dirty="0" err="1" smtClean="0"/>
              <a:t>koruyucu</a:t>
            </a:r>
            <a:r>
              <a:rPr lang="en-US" sz="2800" dirty="0" smtClean="0"/>
              <a:t> </a:t>
            </a:r>
            <a:r>
              <a:rPr lang="en-US" sz="2800" dirty="0" err="1" smtClean="0"/>
              <a:t>donanım</a:t>
            </a:r>
            <a:r>
              <a:rPr lang="en-US" sz="2800" dirty="0" smtClean="0"/>
              <a:t> </a:t>
            </a:r>
            <a:r>
              <a:rPr lang="en-US" sz="2800" dirty="0" err="1" smtClean="0"/>
              <a:t>verilmesi</a:t>
            </a:r>
            <a:endParaRPr lang="en-US" sz="2800" dirty="0" smtClean="0"/>
          </a:p>
          <a:p>
            <a:r>
              <a:rPr lang="en-US" sz="2800" dirty="0" smtClean="0"/>
              <a:t>II- </a:t>
            </a:r>
            <a:r>
              <a:rPr lang="en-US" sz="2800" dirty="0" err="1"/>
              <a:t>T</a:t>
            </a:r>
            <a:r>
              <a:rPr lang="en-US" sz="2800" dirty="0" err="1" smtClean="0"/>
              <a:t>ehlikeli</a:t>
            </a:r>
            <a:r>
              <a:rPr lang="en-US" sz="2800" dirty="0" smtClean="0"/>
              <a:t> </a:t>
            </a:r>
            <a:r>
              <a:rPr lang="en-US" sz="2800" dirty="0" err="1" smtClean="0"/>
              <a:t>bölümün</a:t>
            </a:r>
            <a:r>
              <a:rPr lang="en-US" sz="2800" dirty="0" smtClean="0"/>
              <a:t> </a:t>
            </a:r>
            <a:r>
              <a:rPr lang="en-US" sz="2800" dirty="0" err="1" smtClean="0"/>
              <a:t>tecrit</a:t>
            </a:r>
            <a:r>
              <a:rPr lang="en-US" sz="2800" dirty="0" smtClean="0"/>
              <a:t> </a:t>
            </a:r>
            <a:r>
              <a:rPr lang="en-US" sz="2800" dirty="0" err="1" smtClean="0"/>
              <a:t>edilmesi</a:t>
            </a:r>
            <a:endParaRPr lang="en-US" sz="2800" dirty="0" smtClean="0"/>
          </a:p>
          <a:p>
            <a:r>
              <a:rPr lang="en-US" sz="2800" dirty="0" smtClean="0"/>
              <a:t>III- </a:t>
            </a:r>
            <a:r>
              <a:rPr lang="en-US" sz="2800" dirty="0" err="1" smtClean="0"/>
              <a:t>Tehlikenin</a:t>
            </a:r>
            <a:r>
              <a:rPr lang="en-US" sz="2800" dirty="0" smtClean="0"/>
              <a:t> </a:t>
            </a:r>
            <a:r>
              <a:rPr lang="en-US" sz="2800" dirty="0" err="1" smtClean="0"/>
              <a:t>ortadan</a:t>
            </a:r>
            <a:r>
              <a:rPr lang="en-US" sz="2800" dirty="0" smtClean="0"/>
              <a:t> </a:t>
            </a:r>
            <a:r>
              <a:rPr lang="en-US" sz="2800" dirty="0" err="1" smtClean="0"/>
              <a:t>kaldırılması</a:t>
            </a:r>
            <a:endParaRPr lang="en-US" sz="2800" dirty="0" smtClean="0"/>
          </a:p>
          <a:p>
            <a:r>
              <a:rPr lang="en-US" sz="2800" dirty="0" smtClean="0"/>
              <a:t>IV- </a:t>
            </a:r>
            <a:r>
              <a:rPr lang="en-US" sz="2800" dirty="0" err="1" smtClean="0"/>
              <a:t>Tehlikeye</a:t>
            </a:r>
            <a:r>
              <a:rPr lang="en-US" sz="2800" dirty="0" smtClean="0"/>
              <a:t> </a:t>
            </a:r>
            <a:r>
              <a:rPr lang="en-US" sz="2800" dirty="0" err="1" smtClean="0"/>
              <a:t>yol</a:t>
            </a:r>
            <a:r>
              <a:rPr lang="en-US" sz="2800" dirty="0" smtClean="0"/>
              <a:t> </a:t>
            </a:r>
            <a:r>
              <a:rPr lang="en-US" sz="2800" dirty="0" err="1" smtClean="0"/>
              <a:t>açan</a:t>
            </a:r>
            <a:r>
              <a:rPr lang="en-US" sz="2800" dirty="0" smtClean="0"/>
              <a:t> </a:t>
            </a:r>
            <a:r>
              <a:rPr lang="en-US" sz="2800" dirty="0" err="1" smtClean="0"/>
              <a:t>durumun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tehlikeli</a:t>
            </a:r>
            <a:r>
              <a:rPr lang="en-US" sz="2800" dirty="0" smtClean="0"/>
              <a:t> </a:t>
            </a:r>
            <a:r>
              <a:rPr lang="en-US" sz="2800" dirty="0" err="1" smtClean="0"/>
              <a:t>olanla</a:t>
            </a:r>
            <a:r>
              <a:rPr lang="en-US" sz="2800" dirty="0" smtClean="0"/>
              <a:t> </a:t>
            </a:r>
            <a:r>
              <a:rPr lang="en-US" sz="2800" dirty="0" err="1" smtClean="0"/>
              <a:t>değiştirilmesi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I-II-III-IV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III- II- IV- I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I-III-II-IV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III-IV-II-I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403648" y="6141731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2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556792"/>
            <a:ext cx="7890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Aşağıda</a:t>
            </a:r>
            <a:r>
              <a:rPr lang="en-US" sz="2800" dirty="0" smtClean="0"/>
              <a:t> </a:t>
            </a:r>
            <a:r>
              <a:rPr lang="en-US" sz="2800" dirty="0" err="1" smtClean="0"/>
              <a:t>önce</a:t>
            </a:r>
            <a:r>
              <a:rPr lang="en-US" sz="2800" dirty="0" smtClean="0"/>
              <a:t> </a:t>
            </a:r>
            <a:r>
              <a:rPr lang="en-US" sz="2800" dirty="0" err="1" smtClean="0"/>
              <a:t>tehlike</a:t>
            </a:r>
            <a:r>
              <a:rPr lang="en-US" sz="2800" dirty="0" smtClean="0"/>
              <a:t> </a:t>
            </a:r>
            <a:r>
              <a:rPr lang="en-US" sz="2800" dirty="0" err="1" smtClean="0"/>
              <a:t>sonra</a:t>
            </a:r>
            <a:r>
              <a:rPr lang="en-US" sz="2800" dirty="0" smtClean="0"/>
              <a:t> risk </a:t>
            </a:r>
            <a:r>
              <a:rPr lang="en-US" sz="2800" dirty="0" err="1" smtClean="0"/>
              <a:t>yazılmıştır</a:t>
            </a:r>
            <a:r>
              <a:rPr lang="en-US" sz="2800" dirty="0" smtClean="0"/>
              <a:t>. </a:t>
            </a:r>
            <a:r>
              <a:rPr lang="en-US" sz="2800" dirty="0"/>
              <a:t>B</a:t>
            </a:r>
            <a:r>
              <a:rPr lang="en-US" sz="2800" dirty="0" smtClean="0"/>
              <a:t>u </a:t>
            </a:r>
            <a:r>
              <a:rPr lang="en-US" sz="2800" dirty="0" err="1" smtClean="0"/>
              <a:t>sıralamada</a:t>
            </a:r>
            <a:r>
              <a:rPr lang="en-US" sz="2800" dirty="0" smtClean="0"/>
              <a:t> </a:t>
            </a:r>
            <a:r>
              <a:rPr lang="en-US" sz="2800" dirty="0" err="1" smtClean="0"/>
              <a:t>aşağıdakilerden</a:t>
            </a:r>
            <a:r>
              <a:rPr lang="en-US" sz="2800" dirty="0" smtClean="0"/>
              <a:t> </a:t>
            </a:r>
            <a:r>
              <a:rPr lang="en-US" sz="2800" dirty="0" err="1" smtClean="0"/>
              <a:t>hangisi</a:t>
            </a:r>
            <a:r>
              <a:rPr lang="en-US" sz="2800" dirty="0" smtClean="0"/>
              <a:t> </a:t>
            </a:r>
            <a:r>
              <a:rPr lang="en-US" sz="2800" dirty="0" err="1" smtClean="0"/>
              <a:t>yanlıştır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Kişinin</a:t>
            </a:r>
            <a:r>
              <a:rPr lang="en-US" sz="2800" dirty="0" smtClean="0"/>
              <a:t> </a:t>
            </a:r>
            <a:r>
              <a:rPr lang="en-US" sz="2800" dirty="0" err="1" smtClean="0"/>
              <a:t>düşmesi</a:t>
            </a:r>
            <a:r>
              <a:rPr lang="en-US" sz="2800" dirty="0" smtClean="0"/>
              <a:t> – </a:t>
            </a:r>
            <a:r>
              <a:rPr lang="en-US" sz="2800" dirty="0" err="1" smtClean="0"/>
              <a:t>yüksekte</a:t>
            </a:r>
            <a:r>
              <a:rPr lang="en-US" sz="2800" dirty="0" smtClean="0"/>
              <a:t> </a:t>
            </a:r>
            <a:r>
              <a:rPr lang="en-US" sz="2800" dirty="0" err="1" smtClean="0"/>
              <a:t>çalışma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Gürültülü</a:t>
            </a:r>
            <a:r>
              <a:rPr lang="en-US" sz="2800" dirty="0" smtClean="0"/>
              <a:t> </a:t>
            </a:r>
            <a:r>
              <a:rPr lang="en-US" sz="2800" dirty="0" err="1" smtClean="0"/>
              <a:t>ortam</a:t>
            </a:r>
            <a:r>
              <a:rPr lang="en-US" sz="2800" dirty="0" smtClean="0"/>
              <a:t>- </a:t>
            </a:r>
            <a:r>
              <a:rPr lang="en-US" sz="2800" dirty="0" err="1" smtClean="0"/>
              <a:t>işitme</a:t>
            </a:r>
            <a:r>
              <a:rPr lang="en-US" sz="2800" dirty="0" smtClean="0"/>
              <a:t> </a:t>
            </a:r>
            <a:r>
              <a:rPr lang="en-US" sz="2800" dirty="0" err="1" smtClean="0"/>
              <a:t>kaybına</a:t>
            </a:r>
            <a:r>
              <a:rPr lang="en-US" sz="2800" dirty="0" smtClean="0"/>
              <a:t> </a:t>
            </a:r>
            <a:r>
              <a:rPr lang="en-US" sz="2800" dirty="0" err="1" smtClean="0"/>
              <a:t>yol</a:t>
            </a:r>
            <a:r>
              <a:rPr lang="en-US" sz="2800" dirty="0" smtClean="0"/>
              <a:t> </a:t>
            </a:r>
            <a:r>
              <a:rPr lang="en-US" sz="2800" dirty="0" err="1" smtClean="0"/>
              <a:t>açması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Kapalı</a:t>
            </a:r>
            <a:r>
              <a:rPr lang="en-US" sz="2800" dirty="0" smtClean="0"/>
              <a:t> </a:t>
            </a:r>
            <a:r>
              <a:rPr lang="en-US" sz="2800" dirty="0" err="1" smtClean="0"/>
              <a:t>ortamlarda</a:t>
            </a:r>
            <a:r>
              <a:rPr lang="en-US" sz="2800" dirty="0" smtClean="0"/>
              <a:t> </a:t>
            </a:r>
            <a:r>
              <a:rPr lang="en-US" sz="2800" dirty="0" err="1" smtClean="0"/>
              <a:t>çalışma</a:t>
            </a:r>
            <a:r>
              <a:rPr lang="en-US" sz="2800" dirty="0" smtClean="0"/>
              <a:t>- </a:t>
            </a:r>
            <a:r>
              <a:rPr lang="en-US" sz="2800" dirty="0" err="1" smtClean="0"/>
              <a:t>zehirli</a:t>
            </a:r>
            <a:r>
              <a:rPr lang="en-US" sz="2800" dirty="0" smtClean="0"/>
              <a:t> </a:t>
            </a:r>
            <a:r>
              <a:rPr lang="en-US" sz="2800" dirty="0" err="1" smtClean="0"/>
              <a:t>gazlardan</a:t>
            </a:r>
            <a:r>
              <a:rPr lang="en-US" sz="2800" dirty="0" smtClean="0"/>
              <a:t> </a:t>
            </a:r>
            <a:r>
              <a:rPr lang="en-US" sz="2800" dirty="0" err="1" smtClean="0"/>
              <a:t>etkilenme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Elektrik</a:t>
            </a:r>
            <a:r>
              <a:rPr lang="en-US" sz="2800" dirty="0" smtClean="0"/>
              <a:t> </a:t>
            </a:r>
            <a:r>
              <a:rPr lang="en-US" sz="2800" dirty="0" err="1" smtClean="0"/>
              <a:t>enerjisi</a:t>
            </a:r>
            <a:r>
              <a:rPr lang="en-US" sz="2800" dirty="0" smtClean="0"/>
              <a:t>- </a:t>
            </a:r>
            <a:r>
              <a:rPr lang="en-US" sz="2800" dirty="0" err="1" smtClean="0"/>
              <a:t>izolesi</a:t>
            </a:r>
            <a:r>
              <a:rPr lang="en-US" sz="2800" dirty="0" smtClean="0"/>
              <a:t> </a:t>
            </a:r>
            <a:r>
              <a:rPr lang="en-US" sz="2800" dirty="0" err="1" smtClean="0"/>
              <a:t>bozuk</a:t>
            </a:r>
            <a:r>
              <a:rPr lang="en-US" sz="2800" dirty="0" smtClean="0"/>
              <a:t> </a:t>
            </a:r>
            <a:r>
              <a:rPr lang="en-US" sz="2800" dirty="0" err="1" smtClean="0"/>
              <a:t>iletkene</a:t>
            </a:r>
            <a:r>
              <a:rPr lang="en-US" sz="2800" dirty="0" smtClean="0"/>
              <a:t> </a:t>
            </a:r>
            <a:r>
              <a:rPr lang="en-US" sz="2800" dirty="0" err="1" smtClean="0"/>
              <a:t>dokunma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elektrik</a:t>
            </a:r>
            <a:r>
              <a:rPr lang="en-US" sz="2800" dirty="0" smtClean="0"/>
              <a:t> </a:t>
            </a:r>
            <a:r>
              <a:rPr lang="en-US" sz="2800" dirty="0" err="1" smtClean="0"/>
              <a:t>çarpması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785786" y="298832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7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ETMENLERİ;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Fiziksel Risk Etmenleri</a:t>
            </a:r>
          </a:p>
          <a:p>
            <a:r>
              <a:rPr lang="tr-TR" dirty="0" smtClean="0"/>
              <a:t>Kimyasal Risk Etmenleri</a:t>
            </a:r>
          </a:p>
          <a:p>
            <a:r>
              <a:rPr lang="tr-TR" dirty="0" smtClean="0"/>
              <a:t>Ergonomik Risk Etmenleri</a:t>
            </a:r>
          </a:p>
          <a:p>
            <a:r>
              <a:rPr lang="tr-TR" dirty="0" smtClean="0"/>
              <a:t>Psikososyal Risk Etmenleri</a:t>
            </a:r>
          </a:p>
          <a:p>
            <a:r>
              <a:rPr lang="tr-TR" dirty="0" smtClean="0"/>
              <a:t>Biyolojik Risk Etmenleri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29519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57" y="665665"/>
            <a:ext cx="10021497" cy="579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BİYOLOJİK RİSK ETMENLERİ</a:t>
            </a:r>
            <a:br>
              <a:rPr lang="tr-T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TIBBİ JEOLOJİ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943622" y="2919435"/>
            <a:ext cx="7866345" cy="39385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Esas </a:t>
            </a:r>
            <a:r>
              <a:rPr lang="tr-TR" dirty="0">
                <a:solidFill>
                  <a:srgbClr val="FF0000"/>
                </a:solidFill>
              </a:rPr>
              <a:t>bileşenleri elementler, mineraller, kayaçlar, toprak ve su olan jeolojik ortam ile çevre sağlığı arasındaki ilişkiyi inceleyen multidisipliner bir bilim dalıdır. 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957" y="5449905"/>
            <a:ext cx="10993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Örneğin; Solunum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sindirim ve cilt teması yoluyla insan sağlığını olumsuz etkileyen </a:t>
            </a:r>
            <a:r>
              <a:rPr lang="tr-TR" sz="2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asbest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tr-TR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silis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tr-TR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zeolit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 vd</a:t>
            </a:r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 Mineraller ile ilgilenir.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728" y="59932"/>
            <a:ext cx="2797121" cy="2447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0065" y="2426630"/>
            <a:ext cx="26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BiYOLOJİK TEHLİKE İŞARETİ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56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değerlendirme metodunda riskler değerlendirildikten sonra risk değerlerine göre alınması gereken aksiyonlar bir tablo haline getirilmiştir. Riskin büyüklüğüne göre bu tablodaki aksiyonların yerine getirilmesi önerilir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Formülde  yer alan değişkenler için birer liste hazırlanır.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975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949830" cy="388307"/>
          </a:xfrm>
        </p:spPr>
        <p:txBody>
          <a:bodyPr>
            <a:normAutofit fontScale="90000"/>
          </a:bodyPr>
          <a:lstStyle/>
          <a:p>
            <a:r>
              <a:rPr 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 Sağlığına Etki Eden </a:t>
            </a:r>
            <a:r>
              <a:rPr lang="tr-T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Mineraller &amp;Kayaçlar </a:t>
            </a: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Sebep Oldukları Hastalıklar </a:t>
            </a:r>
            <a:endParaRPr lang="tr-T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207" y="936276"/>
            <a:ext cx="5411245" cy="59593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i="1" u="sng" dirty="0" smtClean="0"/>
              <a:t>MİNERALLER VE KAYAÇLAR:</a:t>
            </a:r>
          </a:p>
          <a:p>
            <a:endParaRPr lang="tr-TR" dirty="0"/>
          </a:p>
          <a:p>
            <a:r>
              <a:rPr lang="tr-TR" sz="3100" b="1" dirty="0"/>
              <a:t>Asbest Grubu </a:t>
            </a:r>
            <a:endParaRPr lang="tr-TR" sz="3100" b="1" dirty="0" smtClean="0"/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(</a:t>
            </a:r>
            <a:r>
              <a:rPr lang="tr-TR" sz="2600" i="1" dirty="0">
                <a:solidFill>
                  <a:srgbClr val="FF0000"/>
                </a:solidFill>
              </a:rPr>
              <a:t>krizotil, krosidolit, </a:t>
            </a:r>
            <a:r>
              <a:rPr lang="tr-TR" sz="2600" i="1" dirty="0" smtClean="0">
                <a:solidFill>
                  <a:srgbClr val="FF0000"/>
                </a:solidFill>
              </a:rPr>
              <a:t>tremolit,amozit</a:t>
            </a:r>
            <a:r>
              <a:rPr lang="tr-TR" sz="2600" i="1" dirty="0">
                <a:solidFill>
                  <a:srgbClr val="FF0000"/>
                </a:solidFill>
              </a:rPr>
              <a:t>, antofillit, aktinolit) </a:t>
            </a:r>
            <a:endParaRPr lang="tr-TR" sz="2600" i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sv-SE" sz="3100" b="1" dirty="0"/>
              <a:t>Kuvars ve silikat Grubu </a:t>
            </a:r>
            <a:endParaRPr lang="tr-TR" sz="3100" b="1" dirty="0" smtClean="0"/>
          </a:p>
          <a:p>
            <a:pPr marL="0" indent="0">
              <a:buNone/>
            </a:pPr>
            <a:r>
              <a:rPr lang="sv-SE" sz="2600" i="1" dirty="0" smtClean="0">
                <a:solidFill>
                  <a:srgbClr val="FF0000"/>
                </a:solidFill>
              </a:rPr>
              <a:t>(</a:t>
            </a:r>
            <a:r>
              <a:rPr lang="sv-SE" sz="2600" i="1" dirty="0">
                <a:solidFill>
                  <a:srgbClr val="FF0000"/>
                </a:solidFill>
              </a:rPr>
              <a:t>kuvars, ametist, </a:t>
            </a:r>
            <a:r>
              <a:rPr lang="tr-TR" sz="2600" i="1" dirty="0" smtClean="0">
                <a:solidFill>
                  <a:srgbClr val="FF0000"/>
                </a:solidFill>
              </a:rPr>
              <a:t>tridimit</a:t>
            </a:r>
            <a:r>
              <a:rPr lang="tr-TR" sz="2600" i="1" dirty="0">
                <a:solidFill>
                  <a:srgbClr val="FF0000"/>
                </a:solidFill>
              </a:rPr>
              <a:t>, kristobalit, kalsedon, </a:t>
            </a:r>
            <a:r>
              <a:rPr lang="tr-TR" sz="2600" i="1" dirty="0" smtClean="0">
                <a:solidFill>
                  <a:srgbClr val="FF0000"/>
                </a:solidFill>
              </a:rPr>
              <a:t>olivin</a:t>
            </a:r>
            <a:r>
              <a:rPr lang="tr-TR" sz="2600" i="1" dirty="0">
                <a:solidFill>
                  <a:srgbClr val="FF0000"/>
                </a:solidFill>
              </a:rPr>
              <a:t>, </a:t>
            </a:r>
            <a:r>
              <a:rPr lang="tr-TR" sz="2600" i="1" dirty="0" smtClean="0">
                <a:solidFill>
                  <a:srgbClr val="FF0000"/>
                </a:solidFill>
              </a:rPr>
              <a:t>alümino </a:t>
            </a:r>
            <a:r>
              <a:rPr lang="tr-TR" sz="2600" i="1" dirty="0">
                <a:solidFill>
                  <a:srgbClr val="FF0000"/>
                </a:solidFill>
              </a:rPr>
              <a:t>silikatlar, </a:t>
            </a:r>
            <a:r>
              <a:rPr lang="tr-TR" sz="2600" i="1" dirty="0" smtClean="0">
                <a:solidFill>
                  <a:srgbClr val="FF0000"/>
                </a:solidFill>
              </a:rPr>
              <a:t>epidot</a:t>
            </a:r>
            <a:r>
              <a:rPr lang="tr-TR" sz="2600" i="1" dirty="0">
                <a:solidFill>
                  <a:srgbClr val="FF0000"/>
                </a:solidFill>
              </a:rPr>
              <a:t>, </a:t>
            </a:r>
            <a:r>
              <a:rPr lang="tr-TR" sz="2600" i="1" dirty="0" smtClean="0">
                <a:solidFill>
                  <a:srgbClr val="FF0000"/>
                </a:solidFill>
              </a:rPr>
              <a:t>sepiolit </a:t>
            </a:r>
            <a:r>
              <a:rPr lang="tr-TR" sz="2600" i="1" dirty="0">
                <a:solidFill>
                  <a:srgbClr val="FF0000"/>
                </a:solidFill>
              </a:rPr>
              <a:t>vd.) 	</a:t>
            </a:r>
          </a:p>
          <a:p>
            <a:endParaRPr lang="tr-TR" dirty="0"/>
          </a:p>
          <a:p>
            <a:r>
              <a:rPr lang="tr-TR" sz="3100" b="1" dirty="0"/>
              <a:t>Zeolit Grubu </a:t>
            </a:r>
            <a:endParaRPr lang="tr-TR" sz="3100" b="1" dirty="0" smtClean="0"/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(</a:t>
            </a:r>
            <a:r>
              <a:rPr lang="tr-TR" sz="2600" i="1" dirty="0">
                <a:solidFill>
                  <a:srgbClr val="FF0000"/>
                </a:solidFill>
              </a:rPr>
              <a:t>eriyonit, analsim, lösit, </a:t>
            </a:r>
            <a:r>
              <a:rPr lang="tr-TR" sz="2600" i="1" dirty="0" smtClean="0">
                <a:solidFill>
                  <a:srgbClr val="FF0000"/>
                </a:solidFill>
              </a:rPr>
              <a:t>natrolit</a:t>
            </a:r>
            <a:r>
              <a:rPr lang="tr-TR" sz="2600" i="1" dirty="0">
                <a:solidFill>
                  <a:srgbClr val="FF0000"/>
                </a:solidFill>
              </a:rPr>
              <a:t>, şabazit, höylandit, stilbit) 	</a:t>
            </a:r>
          </a:p>
          <a:p>
            <a:endParaRPr lang="tr-TR" sz="2000" dirty="0"/>
          </a:p>
          <a:p>
            <a:r>
              <a:rPr lang="tr-TR" b="1" dirty="0"/>
              <a:t>Radyoaktif Grubu </a:t>
            </a:r>
            <a:endParaRPr lang="tr-TR" b="1" dirty="0" smtClean="0"/>
          </a:p>
          <a:p>
            <a:pPr marL="0" indent="0">
              <a:buNone/>
            </a:pPr>
            <a:r>
              <a:rPr lang="tr-TR" sz="2300" i="1" dirty="0" smtClean="0">
                <a:solidFill>
                  <a:srgbClr val="FF0000"/>
                </a:solidFill>
              </a:rPr>
              <a:t>(</a:t>
            </a:r>
            <a:r>
              <a:rPr lang="tr-TR" sz="2300" i="1" dirty="0">
                <a:solidFill>
                  <a:srgbClr val="FF0000"/>
                </a:solidFill>
              </a:rPr>
              <a:t>uraninit, tyuyamunit, </a:t>
            </a:r>
            <a:r>
              <a:rPr lang="tr-TR" sz="2300" i="1" dirty="0" smtClean="0">
                <a:solidFill>
                  <a:srgbClr val="FF0000"/>
                </a:solidFill>
              </a:rPr>
              <a:t>Thorininit</a:t>
            </a:r>
            <a:r>
              <a:rPr lang="tr-TR" sz="2300" i="1" dirty="0">
                <a:solidFill>
                  <a:srgbClr val="FF0000"/>
                </a:solidFill>
              </a:rPr>
              <a:t>, autinit) </a:t>
            </a:r>
            <a:r>
              <a:rPr lang="tr-TR" sz="2000" dirty="0"/>
              <a:t>	</a:t>
            </a:r>
          </a:p>
          <a:p>
            <a:pPr marL="0" indent="0">
              <a:buNone/>
            </a:pPr>
            <a:endParaRPr lang="tr-TR" sz="2100" i="1" dirty="0">
              <a:solidFill>
                <a:srgbClr val="FF0000"/>
              </a:solidFill>
            </a:endParaRPr>
          </a:p>
          <a:p>
            <a:r>
              <a:rPr lang="tr-TR" sz="3100" b="1" dirty="0" smtClean="0"/>
              <a:t>Arsenik</a:t>
            </a:r>
            <a:r>
              <a:rPr lang="tr-TR" sz="3100" b="1" dirty="0"/>
              <a:t>, Kromit, Hematit </a:t>
            </a:r>
            <a:r>
              <a:rPr lang="tr-TR" sz="1800" dirty="0"/>
              <a:t>	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tr-TR" sz="3100" b="1" dirty="0" smtClean="0"/>
              <a:t>Kalsit</a:t>
            </a:r>
            <a:r>
              <a:rPr lang="tr-TR" sz="3100" b="1" dirty="0"/>
              <a:t>, Aragonit</a:t>
            </a:r>
            <a:r>
              <a:rPr lang="tr-TR" sz="3100" dirty="0"/>
              <a:t>, </a:t>
            </a:r>
            <a:r>
              <a:rPr lang="tr-TR" sz="3100" b="1" dirty="0"/>
              <a:t>Vaterit </a:t>
            </a:r>
            <a:r>
              <a:rPr lang="tr-TR" sz="3100" dirty="0"/>
              <a:t>	</a:t>
            </a:r>
          </a:p>
          <a:p>
            <a:endParaRPr lang="tr-TR" sz="1800" dirty="0"/>
          </a:p>
          <a:p>
            <a:pPr marL="0" indent="0">
              <a:buNone/>
            </a:pPr>
            <a:endParaRPr lang="tr-TR" sz="2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7418" y="923749"/>
            <a:ext cx="5922724" cy="5959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i="1" u="sng" dirty="0" smtClean="0"/>
              <a:t>NEDEN OLDUĞU HASTALIKLAR:</a:t>
            </a:r>
          </a:p>
          <a:p>
            <a:endParaRPr lang="tr-TR" dirty="0" smtClean="0"/>
          </a:p>
          <a:p>
            <a:r>
              <a:rPr lang="tr-TR" sz="2600" b="1" dirty="0" smtClean="0"/>
              <a:t>Mezotelyoma</a:t>
            </a:r>
            <a:r>
              <a:rPr lang="tr-TR" sz="2600" b="1" dirty="0"/>
              <a:t>, </a:t>
            </a:r>
            <a:r>
              <a:rPr lang="tr-TR" sz="2600" b="1" dirty="0" smtClean="0"/>
              <a:t>Asbestoz</a:t>
            </a:r>
            <a:r>
              <a:rPr lang="tr-TR" sz="2600" b="1" dirty="0"/>
              <a:t> </a:t>
            </a:r>
            <a:r>
              <a:rPr lang="tr-TR" sz="2600" dirty="0" smtClean="0"/>
              <a:t>(mide</a:t>
            </a:r>
            <a:r>
              <a:rPr lang="tr-TR" sz="2600" dirty="0"/>
              <a:t>, böbrek, pankreas, üst </a:t>
            </a:r>
            <a:r>
              <a:rPr lang="tr-TR" sz="2600" dirty="0" smtClean="0"/>
              <a:t>sindirim-solunum yolu kanserleri</a:t>
            </a:r>
            <a:r>
              <a:rPr lang="tr-TR" sz="2600" dirty="0"/>
              <a:t>) </a:t>
            </a:r>
            <a:r>
              <a:rPr lang="tr-TR" sz="2400" dirty="0"/>
              <a:t>	</a:t>
            </a:r>
          </a:p>
          <a:p>
            <a:endParaRPr lang="tr-TR" sz="2000" dirty="0" smtClean="0"/>
          </a:p>
          <a:p>
            <a:endParaRPr lang="tr-TR" sz="2000" dirty="0"/>
          </a:p>
          <a:p>
            <a:r>
              <a:rPr lang="tr-TR" sz="3800" b="1" dirty="0" smtClean="0"/>
              <a:t>Silikosis </a:t>
            </a:r>
            <a:r>
              <a:rPr lang="tr-TR" sz="3800" b="1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	</a:t>
            </a:r>
          </a:p>
          <a:p>
            <a:endParaRPr lang="tr-TR" dirty="0" smtClean="0"/>
          </a:p>
          <a:p>
            <a:r>
              <a:rPr lang="tr-TR" sz="2900" dirty="0"/>
              <a:t>M</a:t>
            </a:r>
            <a:r>
              <a:rPr lang="tr-TR" sz="2900" dirty="0" smtClean="0"/>
              <a:t>ide</a:t>
            </a:r>
            <a:r>
              <a:rPr lang="tr-TR" sz="2900" dirty="0"/>
              <a:t>, böbrek, pankreas, üst sindirim  yolu ve solunum yolu </a:t>
            </a:r>
            <a:r>
              <a:rPr lang="tr-TR" sz="2900" dirty="0" smtClean="0"/>
              <a:t>kanserleri</a:t>
            </a:r>
            <a:r>
              <a:rPr lang="tr-TR" sz="2600" i="1" dirty="0" smtClean="0">
                <a:solidFill>
                  <a:srgbClr val="FF0000"/>
                </a:solidFill>
              </a:rPr>
              <a:t>	</a:t>
            </a:r>
          </a:p>
          <a:p>
            <a:endParaRPr lang="tr-TR" sz="2000" dirty="0" smtClean="0"/>
          </a:p>
          <a:p>
            <a:r>
              <a:rPr lang="tr-TR" b="1" dirty="0" smtClean="0"/>
              <a:t>Kemik, deri ve akciğer kanserileri</a:t>
            </a: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r>
              <a:rPr lang="tr-TR" sz="3100" b="1" dirty="0" smtClean="0"/>
              <a:t>Cilt ve akciğer kanserleri</a:t>
            </a:r>
            <a:r>
              <a:rPr lang="tr-TR" sz="1800" dirty="0" smtClean="0"/>
              <a:t>	</a:t>
            </a:r>
          </a:p>
          <a:p>
            <a:endParaRPr lang="tr-TR" sz="1800" dirty="0" smtClean="0"/>
          </a:p>
          <a:p>
            <a:r>
              <a:rPr lang="tr-TR" sz="3100" b="1" dirty="0" smtClean="0"/>
              <a:t>Safra kesesi taşları</a:t>
            </a:r>
            <a:r>
              <a:rPr lang="tr-TR" sz="3100" dirty="0" smtClean="0"/>
              <a:t>	</a:t>
            </a:r>
          </a:p>
          <a:p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0541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63463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74945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4" y="57139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3653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87025" y="789140"/>
            <a:ext cx="0" cy="6068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422"/>
            <a:ext cx="10515600" cy="1325563"/>
          </a:xfrm>
        </p:spPr>
        <p:txBody>
          <a:bodyPr/>
          <a:lstStyle/>
          <a:p>
            <a:r>
              <a:rPr lang="tr-TR" b="1" dirty="0" smtClean="0"/>
              <a:t>ASBEST GRUBU MİNERALLER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Lifsi bir silikat mineralidir</a:t>
            </a:r>
          </a:p>
          <a:p>
            <a:pPr algn="ctr"/>
            <a:r>
              <a:rPr lang="tr-TR" dirty="0" smtClean="0"/>
              <a:t>2 gruba ayrılır:</a:t>
            </a:r>
          </a:p>
          <a:p>
            <a:pPr marL="0" indent="0" algn="ctr">
              <a:buNone/>
            </a:pPr>
            <a:r>
              <a:rPr lang="tr-TR" dirty="0" smtClean="0"/>
              <a:t>  a) Serpantin Grubu                                                  b) Amfibol Grubu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9787"/>
            <a:ext cx="4484318" cy="3458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4318" y="3301919"/>
            <a:ext cx="29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Krizotil (beyaz asbest)</a:t>
            </a: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8559" y="3297645"/>
            <a:ext cx="426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Tremolit (beyaz) –Aktinolit (yeşil)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44" y="4019383"/>
            <a:ext cx="5448823" cy="283861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096000" y="3759310"/>
            <a:ext cx="442586" cy="24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9289092" y="3709931"/>
            <a:ext cx="442586" cy="24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rc 11"/>
          <p:cNvSpPr/>
          <p:nvPr/>
        </p:nvSpPr>
        <p:spPr>
          <a:xfrm>
            <a:off x="3653424" y="3121053"/>
            <a:ext cx="1469720" cy="45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610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44" y="0"/>
            <a:ext cx="10515600" cy="712113"/>
          </a:xfrm>
        </p:spPr>
        <p:txBody>
          <a:bodyPr/>
          <a:lstStyle/>
          <a:p>
            <a:r>
              <a:rPr lang="tr-TR" b="1" dirty="0" smtClean="0"/>
              <a:t>KUVARS VE SİLİKAT GRUBU MİNERALLER: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7" y="532536"/>
            <a:ext cx="11750457" cy="4351338"/>
          </a:xfrm>
        </p:spPr>
        <p:txBody>
          <a:bodyPr/>
          <a:lstStyle/>
          <a:p>
            <a:pPr algn="just"/>
            <a:endParaRPr lang="tr-TR" dirty="0"/>
          </a:p>
          <a:p>
            <a:pPr marL="0" indent="0" algn="just">
              <a:buNone/>
            </a:pPr>
            <a:r>
              <a:rPr lang="tr-TR" dirty="0"/>
              <a:t>Doğal ortamda en bol ve en yaygın bulunan minerallerin </a:t>
            </a:r>
            <a:r>
              <a:rPr lang="tr-TR" dirty="0" smtClean="0"/>
              <a:t>başında kuvars </a:t>
            </a:r>
            <a:r>
              <a:rPr lang="tr-TR" dirty="0"/>
              <a:t>gelmektedir. Ülkemizin jeoloji haritasına bakıldığında kuvars açısından zengin granitik, volkanik ve sedimanter kayaçların çok geniş alanlar kapladığı </a:t>
            </a:r>
            <a:r>
              <a:rPr lang="tr-TR" dirty="0" smtClean="0"/>
              <a:t>görülecektir</a:t>
            </a:r>
            <a:r>
              <a:rPr lang="tr-TR" dirty="0"/>
              <a:t>. Buna bağlı olarak çalışma ortamında ve doğal ortamlarda oluşabilecek tozların içinde en fazla bulunan </a:t>
            </a:r>
            <a:r>
              <a:rPr lang="tr-TR" dirty="0" smtClean="0"/>
              <a:t>mineral de kuvarstır.</a:t>
            </a:r>
          </a:p>
          <a:p>
            <a:endParaRPr lang="tr-TR" dirty="0"/>
          </a:p>
          <a:p>
            <a:r>
              <a:rPr lang="tr-TR" dirty="0" smtClean="0"/>
              <a:t>Toz </a:t>
            </a:r>
            <a:r>
              <a:rPr lang="tr-TR" dirty="0"/>
              <a:t>kaynaklı en yaygın hastalık da Silikosis’tir.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26" y="3173523"/>
            <a:ext cx="4763417" cy="3558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" y="4618666"/>
            <a:ext cx="5919360" cy="22324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61272" y="4560888"/>
            <a:ext cx="1402915" cy="461665"/>
            <a:chOff x="2063872" y="4696534"/>
            <a:chExt cx="1402915" cy="461665"/>
          </a:xfrm>
        </p:grpSpPr>
        <p:sp>
          <p:nvSpPr>
            <p:cNvPr id="8" name="Rectangle 7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3872" y="4696534"/>
              <a:ext cx="1402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Sepiyolit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55070" y="3194929"/>
            <a:ext cx="3289532" cy="461665"/>
            <a:chOff x="1717239" y="4743360"/>
            <a:chExt cx="1695420" cy="461665"/>
          </a:xfrm>
        </p:grpSpPr>
        <p:sp>
          <p:nvSpPr>
            <p:cNvPr id="12" name="Rectangle 11"/>
            <p:cNvSpPr/>
            <p:nvPr/>
          </p:nvSpPr>
          <p:spPr>
            <a:xfrm>
              <a:off x="1717239" y="4797127"/>
              <a:ext cx="1596849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2229" y="4743360"/>
              <a:ext cx="16204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Silika nanopartikülleri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2289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552"/>
            <a:ext cx="10515600" cy="1325563"/>
          </a:xfrm>
        </p:spPr>
        <p:txBody>
          <a:bodyPr/>
          <a:lstStyle/>
          <a:p>
            <a:r>
              <a:rPr lang="tr-TR" b="1" dirty="0" smtClean="0"/>
              <a:t>ZEOLİT GRUBU MİNERALLER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954"/>
            <a:ext cx="11190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Zeolitler; </a:t>
            </a:r>
            <a:r>
              <a:rPr lang="tr-TR" dirty="0"/>
              <a:t>alkali (Na, K) ve toprak </a:t>
            </a:r>
            <a:r>
              <a:rPr lang="tr-TR" dirty="0" smtClean="0"/>
              <a:t>alkali </a:t>
            </a:r>
            <a:r>
              <a:rPr lang="tr-TR" dirty="0"/>
              <a:t>(Ca) metallerin sulu </a:t>
            </a:r>
            <a:r>
              <a:rPr lang="tr-TR" dirty="0" smtClean="0"/>
              <a:t>alüminyum </a:t>
            </a:r>
            <a:r>
              <a:rPr lang="tr-TR" dirty="0"/>
              <a:t>silikatlarıdır.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Ülkemizdeki </a:t>
            </a:r>
            <a:r>
              <a:rPr lang="tr-TR" dirty="0"/>
              <a:t>zeolit yatakları Üst Miyosen döneminde Batı ve İç Anadolu’daki gölsel ortamda Hasandağı, Erciyes </a:t>
            </a:r>
            <a:r>
              <a:rPr lang="tr-TR" dirty="0" smtClean="0"/>
              <a:t>dağındaki volkanik </a:t>
            </a:r>
            <a:r>
              <a:rPr lang="tr-TR" dirty="0"/>
              <a:t>etkinliklere bağlı olarak meydana gelmiştir. </a:t>
            </a:r>
            <a:endParaRPr lang="tr-T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3425097"/>
            <a:ext cx="4783779" cy="318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62" y="3412571"/>
            <a:ext cx="4271375" cy="31982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50828" y="3437623"/>
            <a:ext cx="1402915" cy="461665"/>
            <a:chOff x="2063872" y="4696534"/>
            <a:chExt cx="1402915" cy="461665"/>
          </a:xfrm>
        </p:grpSpPr>
        <p:sp>
          <p:nvSpPr>
            <p:cNvPr id="7" name="Rectangle 6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3872" y="4696534"/>
              <a:ext cx="1402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Eriyonit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16241" y="4135003"/>
            <a:ext cx="1402915" cy="830997"/>
            <a:chOff x="2063872" y="4696534"/>
            <a:chExt cx="1402915" cy="830997"/>
          </a:xfrm>
        </p:grpSpPr>
        <p:sp>
          <p:nvSpPr>
            <p:cNvPr id="10" name="Rectangle 9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63872" y="4696534"/>
              <a:ext cx="14029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Lifsi, iğnemsi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43408" y="6100699"/>
            <a:ext cx="4960307" cy="538609"/>
            <a:chOff x="2880986" y="1934955"/>
            <a:chExt cx="4960307" cy="538609"/>
          </a:xfrm>
        </p:grpSpPr>
        <p:sp>
          <p:nvSpPr>
            <p:cNvPr id="14" name="Rectangle 13"/>
            <p:cNvSpPr/>
            <p:nvPr/>
          </p:nvSpPr>
          <p:spPr>
            <a:xfrm>
              <a:off x="2880986" y="2066795"/>
              <a:ext cx="4960307" cy="363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2385" y="1934955"/>
              <a:ext cx="493890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r-TR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tr-TR" dirty="0">
                  <a:latin typeface="Calibri" panose="020F0502020204030204" pitchFamily="34" charset="0"/>
                </a:rPr>
                <a:t>Kapadokya </a:t>
              </a:r>
              <a:r>
                <a:rPr lang="tr-TR" dirty="0" smtClean="0">
                  <a:latin typeface="Calibri" panose="020F0502020204030204" pitchFamily="34" charset="0"/>
                </a:rPr>
                <a:t>bölgesinde </a:t>
              </a:r>
              <a:r>
                <a:rPr lang="tr-TR" dirty="0">
                  <a:latin typeface="Calibri" panose="020F0502020204030204" pitchFamily="34" charset="0"/>
                </a:rPr>
                <a:t>(Tuzköy, Karain ve Sarıhıdır) 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174371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976704"/>
            <a:ext cx="11949830" cy="42591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Özetle</a:t>
            </a:r>
            <a:r>
              <a:rPr lang="tr-TR" sz="2400" dirty="0"/>
              <a:t>, </a:t>
            </a:r>
            <a:endParaRPr lang="tr-TR" sz="2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Madencilik</a:t>
            </a:r>
            <a:r>
              <a:rPr lang="tr-TR" sz="2400" dirty="0"/>
              <a:t>, taş ocağı, tünel açma ve inşaat gibi değişik sektörlerde faaliyet gösteren iş yerlerinde yürütülen </a:t>
            </a:r>
            <a:r>
              <a:rPr lang="tr-TR" sz="2400" u="sng" dirty="0">
                <a:solidFill>
                  <a:srgbClr val="FF0000"/>
                </a:solidFill>
              </a:rPr>
              <a:t>çeşitli işlemler sonucu oluşan ve havada askıda bulunan mineral </a:t>
            </a:r>
            <a:r>
              <a:rPr lang="tr-TR" sz="2400" u="sng" dirty="0" smtClean="0">
                <a:solidFill>
                  <a:srgbClr val="FF0000"/>
                </a:solidFill>
              </a:rPr>
              <a:t>tozları </a:t>
            </a:r>
            <a:r>
              <a:rPr lang="tr-TR" sz="2400" dirty="0" smtClean="0"/>
              <a:t>iş sağlığı açısından tehlike oluşturmaktadır.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 Ülkemizde </a:t>
            </a:r>
            <a:r>
              <a:rPr lang="tr-TR" sz="2400" dirty="0"/>
              <a:t>konuyla ilgili </a:t>
            </a:r>
            <a:r>
              <a:rPr lang="tr-TR" sz="2400" dirty="0" smtClean="0"/>
              <a:t>düzenlemeler ve İSG konusu önem </a:t>
            </a:r>
            <a:r>
              <a:rPr lang="tr-TR" sz="2400" dirty="0"/>
              <a:t>arz etmektedir. </a:t>
            </a:r>
          </a:p>
        </p:txBody>
      </p:sp>
    </p:spTree>
    <p:extLst>
      <p:ext uri="{BB962C8B-B14F-4D97-AF65-F5344CB8AC3E}">
        <p14:creationId xmlns:p14="http://schemas.microsoft.com/office/powerpoint/2010/main" val="283151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92" y="1232852"/>
            <a:ext cx="10515600" cy="1325563"/>
          </a:xfrm>
        </p:spPr>
        <p:txBody>
          <a:bodyPr/>
          <a:lstStyle/>
          <a:p>
            <a:r>
              <a:rPr lang="tr-TR" dirty="0" smtClean="0"/>
              <a:t>MESLEK HASTALIKLARI;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67" y="0"/>
            <a:ext cx="4887678" cy="28428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2170" y="2816357"/>
            <a:ext cx="11949830" cy="78320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«Bu kişi bu iş yerinde bu işi yapmasaydı, bu iş başına gelmezdi!?» dediğimiz hastalıklardır.</a:t>
            </a:r>
            <a:endParaRPr lang="tr-T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170" y="4115443"/>
            <a:ext cx="11949830" cy="1659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tr-TR" sz="2400" dirty="0"/>
              <a:t>Meslek hastalığı; çalıştırıldığı işin niteliğine göre tekrarlanan bir sebeple veya işin yürütüm şartları yüzünden uğradığı geçici veya sürekli hastalık, sakatlık ya da ruhi arıza halidir. 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60" y="106183"/>
            <a:ext cx="6730652" cy="78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tr-TR" sz="2000" i="1" dirty="0" smtClean="0">
                <a:solidFill>
                  <a:srgbClr val="FF0000"/>
                </a:solidFill>
              </a:rPr>
              <a:t>(</a:t>
            </a:r>
            <a:r>
              <a:rPr lang="tr-TR" sz="2000" b="1" i="1" u="sng" dirty="0" smtClean="0">
                <a:solidFill>
                  <a:srgbClr val="FF0000"/>
                </a:solidFill>
              </a:rPr>
              <a:t>İşle ilgili hastalıklar</a:t>
            </a:r>
            <a:r>
              <a:rPr lang="tr-TR" sz="2000" b="1" i="1" dirty="0" smtClean="0">
                <a:solidFill>
                  <a:srgbClr val="FF0000"/>
                </a:solidFill>
              </a:rPr>
              <a:t>: </a:t>
            </a:r>
            <a:r>
              <a:rPr lang="tr-TR" sz="2000" i="1" dirty="0" smtClean="0">
                <a:solidFill>
                  <a:srgbClr val="FF0000"/>
                </a:solidFill>
              </a:rPr>
              <a:t>doğrudan iş yerinden kaynaklanmasa bile, iş yeri faktörlerinden etkilenen ve seyri </a:t>
            </a:r>
            <a:r>
              <a:rPr lang="tr-TR" sz="2000" i="1" dirty="0">
                <a:solidFill>
                  <a:srgbClr val="FF0000"/>
                </a:solidFill>
              </a:rPr>
              <a:t>değişen hastalık; </a:t>
            </a:r>
            <a:r>
              <a:rPr lang="tr-TR" sz="2000" i="1" dirty="0" smtClean="0">
                <a:solidFill>
                  <a:srgbClr val="FF0000"/>
                </a:solidFill>
              </a:rPr>
              <a:t>Kalp </a:t>
            </a:r>
            <a:r>
              <a:rPr lang="tr-TR" sz="2000" i="1" dirty="0">
                <a:solidFill>
                  <a:srgbClr val="FF0000"/>
                </a:solidFill>
              </a:rPr>
              <a:t>damar </a:t>
            </a:r>
            <a:r>
              <a:rPr lang="tr-TR" sz="2000" i="1" dirty="0" smtClean="0">
                <a:solidFill>
                  <a:srgbClr val="FF0000"/>
                </a:solidFill>
              </a:rPr>
              <a:t>hastalıkları, hipertansiyon vd.)</a:t>
            </a:r>
            <a:endParaRPr lang="tr-T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4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dirty="0" smtClean="0"/>
              <a:t>Mevzuata göre meslek hastalıklarının sınıflandırılması: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A Grubu</a:t>
            </a:r>
            <a:r>
              <a:rPr lang="tr-TR" dirty="0" smtClean="0"/>
              <a:t>: Kimyasal maddelerle olan hastalık</a:t>
            </a:r>
          </a:p>
          <a:p>
            <a:pPr marL="0" indent="0">
              <a:buNone/>
            </a:pPr>
            <a:r>
              <a:rPr lang="tr-TR" b="1" dirty="0" smtClean="0"/>
              <a:t>B Grubu</a:t>
            </a:r>
            <a:r>
              <a:rPr lang="tr-TR" dirty="0" smtClean="0"/>
              <a:t>: Mesleki cilt hastalıkları</a:t>
            </a:r>
          </a:p>
          <a:p>
            <a:pPr marL="0" indent="0">
              <a:buNone/>
            </a:pPr>
            <a:r>
              <a:rPr lang="tr-TR" b="1" dirty="0" smtClean="0"/>
              <a:t>C Grubu</a:t>
            </a:r>
            <a:r>
              <a:rPr lang="tr-TR" dirty="0" smtClean="0"/>
              <a:t>: Pnömokonyoz ve diğer mesleki solunum sistemi hastalıkları</a:t>
            </a:r>
          </a:p>
          <a:p>
            <a:pPr marL="0" indent="0">
              <a:buNone/>
            </a:pPr>
            <a:r>
              <a:rPr lang="tr-TR" b="1" dirty="0" smtClean="0"/>
              <a:t>D Grubu</a:t>
            </a:r>
            <a:r>
              <a:rPr lang="tr-TR" dirty="0" smtClean="0"/>
              <a:t>: Mesleki bulaşıcı hastalıklar</a:t>
            </a:r>
          </a:p>
          <a:p>
            <a:pPr marL="0" indent="0">
              <a:buNone/>
            </a:pPr>
            <a:r>
              <a:rPr lang="tr-TR" b="1" dirty="0" smtClean="0"/>
              <a:t>E Grubu</a:t>
            </a:r>
            <a:r>
              <a:rPr lang="tr-TR" dirty="0" smtClean="0"/>
              <a:t>: Fiziksel etkenlerle olan hastalıkları</a:t>
            </a:r>
          </a:p>
        </p:txBody>
      </p:sp>
    </p:spTree>
    <p:extLst>
      <p:ext uri="{BB962C8B-B14F-4D97-AF65-F5344CB8AC3E}">
        <p14:creationId xmlns:p14="http://schemas.microsoft.com/office/powerpoint/2010/main" val="1480776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19" y="508717"/>
            <a:ext cx="3066554" cy="2725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31" y="1769549"/>
            <a:ext cx="4970547" cy="4349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909" y="6118778"/>
            <a:ext cx="26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BiYOLOJİK TEHLİKE İŞARETİ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6506217" y="3409167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RADYOAKTİF MADDE İAŞRETİ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0775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Bookman Old Style" panose="02050604050505020204" pitchFamily="18" charset="0"/>
              </a:rPr>
              <a:t>6331 sayılı İş Sağlığı ve Güvenliği Kanunu </a:t>
            </a:r>
            <a:r>
              <a:rPr lang="tr-TR" b="1" dirty="0" smtClean="0">
                <a:latin typeface="Bookman Old Style" panose="02050604050505020204" pitchFamily="18" charset="0"/>
              </a:rPr>
              <a:t>Sağlık </a:t>
            </a:r>
            <a:r>
              <a:rPr lang="tr-TR" b="1" dirty="0">
                <a:latin typeface="Bookman Old Style" panose="02050604050505020204" pitchFamily="18" charset="0"/>
              </a:rPr>
              <a:t>gözetimi MADDE 16:</a:t>
            </a:r>
            <a:endParaRPr lang="tr-T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3411"/>
            <a:ext cx="12087616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Kişisel </a:t>
            </a:r>
            <a:r>
              <a:rPr lang="tr-TR" dirty="0"/>
              <a:t>tıbbi kayıtlar, maruziyetin son bulmasından sonra </a:t>
            </a:r>
            <a:r>
              <a:rPr lang="tr-TR" b="1" dirty="0"/>
              <a:t>en az </a:t>
            </a:r>
            <a:r>
              <a:rPr lang="tr-TR" b="1" dirty="0" smtClean="0"/>
              <a:t>15yıl süre</a:t>
            </a:r>
            <a:r>
              <a:rPr lang="tr-TR" dirty="0"/>
              <a:t> </a:t>
            </a:r>
            <a:r>
              <a:rPr lang="tr-TR" dirty="0" smtClean="0"/>
              <a:t>saklanır.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Ancak;</a:t>
            </a:r>
          </a:p>
          <a:p>
            <a:endParaRPr lang="tr-TR" b="1" dirty="0"/>
          </a:p>
          <a:p>
            <a:r>
              <a:rPr lang="tr-TR" b="1" dirty="0" smtClean="0"/>
              <a:t>Özel </a:t>
            </a:r>
            <a:r>
              <a:rPr lang="tr-TR" b="1" dirty="0"/>
              <a:t>durumlarda </a:t>
            </a:r>
            <a:r>
              <a:rPr lang="tr-TR" dirty="0"/>
              <a:t>kişisel tıbbi kayıtlar </a:t>
            </a:r>
            <a:r>
              <a:rPr lang="tr-TR" dirty="0" smtClean="0"/>
              <a:t>son </a:t>
            </a:r>
            <a:r>
              <a:rPr lang="tr-TR" dirty="0"/>
              <a:t>maruziyetten </a:t>
            </a:r>
            <a:r>
              <a:rPr lang="tr-TR" dirty="0" smtClean="0"/>
              <a:t>itibaren </a:t>
            </a:r>
            <a:r>
              <a:rPr lang="tr-TR" b="1" dirty="0" smtClean="0"/>
              <a:t>40 yıl </a:t>
            </a:r>
            <a:r>
              <a:rPr lang="tr-TR" dirty="0" smtClean="0"/>
              <a:t>saklanır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2690" y="5657671"/>
            <a:ext cx="42418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Kalıcı ve gizli enfeksiyona neden olan işler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Uzun kuluçka dönemi olan hastalıklar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Tedaviye rağmen nüksetme olasılığı halinde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Ciddi arıza bırakabilen durumlarda</a:t>
            </a:r>
            <a:endParaRPr lang="tr-TR" dirty="0"/>
          </a:p>
        </p:txBody>
      </p:sp>
      <p:sp>
        <p:nvSpPr>
          <p:cNvPr id="5" name="Curved Left Arrow 4"/>
          <p:cNvSpPr/>
          <p:nvPr/>
        </p:nvSpPr>
        <p:spPr>
          <a:xfrm rot="21076360">
            <a:off x="3605800" y="5449697"/>
            <a:ext cx="748349" cy="86028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14" y="2710693"/>
            <a:ext cx="378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(Maruz kalan çalışanların listesi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Yapılan işin türü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Hangi biyolojik etkene maruz kaldıkları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Kazalar ile ilgili kayıtlar)</a:t>
            </a:r>
            <a:endParaRPr lang="tr-TR" dirty="0"/>
          </a:p>
        </p:txBody>
      </p:sp>
      <p:sp>
        <p:nvSpPr>
          <p:cNvPr id="7" name="Curved Left Arrow 6"/>
          <p:cNvSpPr/>
          <p:nvPr/>
        </p:nvSpPr>
        <p:spPr>
          <a:xfrm>
            <a:off x="2780778" y="2342367"/>
            <a:ext cx="293627" cy="45093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078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dirty="0" smtClean="0"/>
              <a:t>Biyolojik Etkenler, Enfeksiyon risk düzeyine göre </a:t>
            </a:r>
            <a:br>
              <a:rPr lang="tr-TR" sz="3600" b="1" i="1" dirty="0" smtClean="0"/>
            </a:br>
            <a:r>
              <a:rPr lang="tr-TR" sz="3600" b="1" i="1" dirty="0" smtClean="0"/>
              <a:t>4 risk grubunda sınıflandırılır;</a:t>
            </a:r>
            <a:endParaRPr lang="tr-T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Grup 1:</a:t>
            </a:r>
          </a:p>
          <a:p>
            <a:pPr marL="0" indent="0">
              <a:buNone/>
            </a:pPr>
            <a:r>
              <a:rPr lang="tr-TR" dirty="0"/>
              <a:t>İnsanda hastalığa yol açma olasılığı olmayan etkenler (Ö; aşı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Grup 2: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İnsanda hastalığa neden olan, ama topluma yayılma riski olmayan, tedavisi olan grup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50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831850"/>
            <a:ext cx="5511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Maksimum Potansiyel</a:t>
            </a:r>
            <a:br>
              <a:rPr lang="tr-TR" sz="4000" dirty="0" smtClean="0"/>
            </a:br>
            <a:r>
              <a:rPr lang="tr-TR" sz="4000" dirty="0" smtClean="0"/>
              <a:t>Kayıp Değerleri</a:t>
            </a:r>
            <a:endParaRPr lang="tr-TR" sz="4000" dirty="0"/>
          </a:p>
        </p:txBody>
      </p:sp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57676"/>
              </p:ext>
            </p:extLst>
          </p:nvPr>
        </p:nvGraphicFramePr>
        <p:xfrm>
          <a:off x="819696" y="2357264"/>
          <a:ext cx="3479314" cy="4079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93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6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Çoklu ölüm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Tekli ölüm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Sürekli Sakatlık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Göz kaybı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Kol/Bacak kaybı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El/Ayak kaybı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Sağırlık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Kırık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Derin kesik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Hafif yaralanma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Çizik, sıyrık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>
          <a:xfrm>
            <a:off x="6299200" y="1003300"/>
            <a:ext cx="505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smtClean="0"/>
              <a:t>Ortaya Çıkma İhtimali Değerleri</a:t>
            </a:r>
            <a:endParaRPr lang="tr-TR" sz="4000" dirty="0"/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72665"/>
              </p:ext>
            </p:extLst>
          </p:nvPr>
        </p:nvGraphicFramePr>
        <p:xfrm>
          <a:off x="7605688" y="2719338"/>
          <a:ext cx="3190707" cy="2865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Her 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Saatte bir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Günde bir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Haftada</a:t>
                      </a:r>
                      <a:r>
                        <a:rPr lang="tr-TR" baseline="0" dirty="0" smtClean="0"/>
                        <a:t> bir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Ayda bir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Yılda bir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yıl</a:t>
                      </a:r>
                      <a:r>
                        <a:rPr lang="tr-TR" baseline="0" dirty="0" smtClean="0"/>
                        <a:t> ve daha fazla sürede bir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609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2731" y="134611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Grup 3:</a:t>
            </a:r>
          </a:p>
          <a:p>
            <a:pPr marL="0" indent="0">
              <a:buNone/>
            </a:pPr>
            <a:r>
              <a:rPr lang="tr-TR" dirty="0"/>
              <a:t>İnsanda </a:t>
            </a:r>
            <a:r>
              <a:rPr lang="tr-TR" dirty="0" smtClean="0"/>
              <a:t>ağır hastalığa neden olan, ciddi tehlike oluşturan, topluma yayılan, bulaşıcı olan, ancak tedavi olanağı bulunan grup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Grup 4:</a:t>
            </a:r>
          </a:p>
          <a:p>
            <a:pPr marL="0" indent="0">
              <a:buNone/>
            </a:pPr>
            <a:r>
              <a:rPr lang="tr-TR" dirty="0"/>
              <a:t>İnsanda ağır hastalığa neden olan, ciddi tehlike oluşturan, topluma yayılan, bulaşıcı olan, ancak tedavi olanağı </a:t>
            </a:r>
            <a:r>
              <a:rPr lang="tr-TR" u="sng" dirty="0" smtClean="0"/>
              <a:t>bulunmayan</a:t>
            </a:r>
            <a:r>
              <a:rPr lang="tr-TR" dirty="0" smtClean="0"/>
              <a:t> </a:t>
            </a:r>
            <a:r>
              <a:rPr lang="tr-TR" dirty="0"/>
              <a:t>grup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4029075"/>
            <a:ext cx="68961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6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Enfeksiyon Etkenlerinin Bulaşma Yolları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136" y="1387214"/>
            <a:ext cx="5761974" cy="1681663"/>
          </a:xfrm>
        </p:spPr>
        <p:txBody>
          <a:bodyPr/>
          <a:lstStyle/>
          <a:p>
            <a:r>
              <a:rPr lang="tr-TR" dirty="0" smtClean="0"/>
              <a:t>1) Çalışma ortamı ve hava teması</a:t>
            </a:r>
          </a:p>
          <a:p>
            <a:r>
              <a:rPr lang="tr-TR" dirty="0" smtClean="0"/>
              <a:t>2) Ortak kullanılan malzeme</a:t>
            </a:r>
          </a:p>
          <a:p>
            <a:r>
              <a:rPr lang="tr-TR" dirty="0" smtClean="0"/>
              <a:t>3) Kan ve kan ürünleri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068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Kimler Risk Altında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6562" y="4232710"/>
            <a:ext cx="7764051" cy="2268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smtClean="0"/>
              <a:t>1) Tarım işçileri</a:t>
            </a:r>
          </a:p>
          <a:p>
            <a:pPr marL="0" indent="0">
              <a:buNone/>
            </a:pPr>
            <a:r>
              <a:rPr lang="tr-TR" sz="2000" dirty="0" smtClean="0"/>
              <a:t>2) Gıda işçileri</a:t>
            </a:r>
          </a:p>
          <a:p>
            <a:pPr marL="0" indent="0">
              <a:buNone/>
            </a:pPr>
            <a:r>
              <a:rPr lang="tr-TR" sz="2000" dirty="0" smtClean="0"/>
              <a:t>3) Hayvancılık  işleri</a:t>
            </a:r>
          </a:p>
          <a:p>
            <a:pPr marL="0" indent="0">
              <a:buNone/>
            </a:pPr>
            <a:r>
              <a:rPr lang="tr-TR" sz="2000" dirty="0" smtClean="0"/>
              <a:t>4) Sağlık çalışanları</a:t>
            </a:r>
          </a:p>
          <a:p>
            <a:pPr marL="0" indent="0">
              <a:buNone/>
            </a:pPr>
            <a:r>
              <a:rPr lang="tr-TR" sz="2000" dirty="0" smtClean="0"/>
              <a:t>5) Büyük çöplük, katı-sıvı –endüstriyel atık işletmeleri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489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r>
              <a:rPr lang="tr-TR" sz="3200" b="1" dirty="0" err="1">
                <a:solidFill>
                  <a:srgbClr val="FF0000"/>
                </a:solidFill>
                <a:latin typeface="Calibri" charset="0"/>
              </a:rPr>
              <a:t>Ridley</a:t>
            </a:r>
            <a:r>
              <a:rPr lang="tr-TR" sz="3200" b="1" dirty="0">
                <a:solidFill>
                  <a:srgbClr val="FF0000"/>
                </a:solidFill>
                <a:latin typeface="Calibri" charset="0"/>
              </a:rPr>
              <a:t> Metodu (Kontrol Önlemlerinin Yerine Getirilmesi Süreleri)</a:t>
            </a:r>
          </a:p>
        </p:txBody>
      </p:sp>
      <p:graphicFrame>
        <p:nvGraphicFramePr>
          <p:cNvPr id="5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27569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Risk Skoru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Önlemin </a:t>
                      </a:r>
                      <a:r>
                        <a:rPr kumimoji="0" 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Aciliyeti</a:t>
                      </a:r>
                      <a:endParaRPr kumimoji="0" 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100</a:t>
                      </a:r>
                      <a:r>
                        <a:rPr kumimoji="0" lang="ja-JP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’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den çok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Derhal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80-100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Bugün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60-79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2 gün içerisinde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40-59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4 gün içerisinde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20-39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 hafta içerisinde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10-19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 ay içerisinde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0-9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 ay içerisinde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62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Bir  risk analizi döneminde 1 defa karşılaşılan, Maksimum Potansiyel Kayıp Değeri Göz Kaybı (35) olan, Ortaya Çıkma Olasılığı Ayda Bir (10) olan bir riskin değeri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	</a:t>
            </a:r>
            <a:r>
              <a:rPr lang="tr-TR" b="1" dirty="0" smtClean="0"/>
              <a:t>Risk Değeri	</a:t>
            </a:r>
            <a:r>
              <a:rPr lang="tr-TR" dirty="0" smtClean="0"/>
              <a:t>= Frekans x (MPK +OÇİ)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=1 x (35 + 10)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=45’dir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Aksiyon:</a:t>
            </a:r>
            <a:r>
              <a:rPr lang="tr-TR" dirty="0" smtClean="0"/>
              <a:t>4 gün içerisinde önlem alınmalıdır.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99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alibri" charset="0"/>
              </a:rPr>
              <a:t>Risk Puanlama Metodu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4904"/>
            <a:ext cx="8229600" cy="3168352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Calibri" charset="0"/>
              </a:rPr>
              <a:t>Risk Puanlama Metodu Tablosunda, etkilenen kişi sayısı (çalışan sayısı), zararın şiddeti ve zararın ortaya çıkma olasılığı parametreleri yer alır</a:t>
            </a:r>
            <a:r>
              <a:rPr lang="tr-TR" dirty="0" smtClean="0">
                <a:latin typeface="Calibri" charset="0"/>
              </a:rPr>
              <a:t>.</a:t>
            </a:r>
            <a:endParaRPr lang="tr-TR" dirty="0">
              <a:latin typeface="Calibri" charset="0"/>
            </a:endParaRPr>
          </a:p>
          <a:p>
            <a:pPr algn="just"/>
            <a:r>
              <a:rPr lang="tr-TR" dirty="0">
                <a:latin typeface="Calibri" charset="0"/>
              </a:rPr>
              <a:t>Risk skoru ise, aşağıdaki formülle hesaplanır:</a:t>
            </a:r>
          </a:p>
          <a:p>
            <a:pPr algn="just">
              <a:buFont typeface="Wingdings" charset="0"/>
              <a:buNone/>
            </a:pPr>
            <a:r>
              <a:rPr lang="tr-TR" dirty="0">
                <a:latin typeface="Calibri" charset="0"/>
              </a:rPr>
              <a:t>   </a:t>
            </a:r>
            <a:r>
              <a:rPr lang="tr-TR" dirty="0">
                <a:solidFill>
                  <a:schemeClr val="hlink"/>
                </a:solidFill>
                <a:latin typeface="Calibri" charset="0"/>
              </a:rPr>
              <a:t>Risk = </a:t>
            </a:r>
            <a:r>
              <a:rPr lang="tr-TR" dirty="0" smtClean="0">
                <a:solidFill>
                  <a:schemeClr val="hlink"/>
                </a:solidFill>
                <a:latin typeface="Calibri" charset="0"/>
              </a:rPr>
              <a:t>Çalışan sayısı </a:t>
            </a:r>
            <a:r>
              <a:rPr lang="tr-TR" dirty="0">
                <a:solidFill>
                  <a:schemeClr val="hlink"/>
                </a:solidFill>
                <a:latin typeface="Calibri" charset="0"/>
              </a:rPr>
              <a:t>x zararın şiddeti x zararın ortaya çıkma olasılığı</a:t>
            </a:r>
          </a:p>
        </p:txBody>
      </p:sp>
    </p:spTree>
    <p:extLst>
      <p:ext uri="{BB962C8B-B14F-4D97-AF65-F5344CB8AC3E}">
        <p14:creationId xmlns:p14="http://schemas.microsoft.com/office/powerpoint/2010/main" val="3842344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5A651E-BBA7-4C71-A87D-6FE8609D6567}&quot;/&gt;&lt;filename val=&quot;D:\Users\ETHEM\AppData\Local\Temp\PR\data\asimages\{A05A651E-BBA7-4C71-A87D-6FE8609D6567}.png&quot;/&gt;&lt;hasEffects val=&quot;0&quot;/&gt;&lt;left val=&quot;2.16&quot;/&gt;&lt;top val=&quot;2.16&quot;/&gt;&lt;width val=&quot;728.16&quot;/&gt;&lt;height val=&quot;475.4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26A8CE-699A-4A2E-999E-06E2D0DE33AB}&quot;/&gt;&lt;filename val=&quot;D:\Users\ETHEM\AppData\Local\Temp\PR\data\asimages\{DA26A8CE-699A-4A2E-999E-06E2D0DE33AB}.png&quot;/&gt;&lt;hasEffects val=&quot;1&quot;/&gt;&lt;left val=&quot;27.84&quot;/&gt;&lt;top val=&quot;111.84&quot;/&gt;&lt;width val=&quot;615.36&quot;/&gt;&lt;height val=&quot;327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127437-DF35-4844-95BB-5B83209E21C5}&quot;/&gt;&lt;filename val=&quot;D:\Users\ETHEM\AppData\Local\Temp\PR\data\asimages\{D9127437-DF35-4844-95BB-5B83209E21C5}.png&quot;/&gt;&lt;hasEffects val=&quot;1&quot;/&gt;&lt;left val=&quot;160.56&quot;/&gt;&lt;top val=&quot;-1.44&quot;/&gt;&lt;width val=&quot;383.76&quot;/&gt;&lt;height val=&quot;505.92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94AFDD-4FB3-4B98-81D5-877D1DF581EA}&quot;/&gt;&lt;filename val=&quot;D:\Users\ETHEM\AppData\Local\Temp\PR\data\asimages\{DC94AFDD-4FB3-4B98-81D5-877D1DF581EA}.png&quot;/&gt;&lt;hasEffects val=&quot;1&quot;/&gt;&lt;left val=&quot;-16.56&quot;/&gt;&lt;top val=&quot;-9.12&quot;/&gt;&lt;width val=&quot;656.16&quot;/&gt;&lt;height val=&quot;63.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0F85ED-61F8-4C1D-9BFA-4C50992C5AEC}&quot;/&gt;&lt;filename val=&quot;D:\Users\ETHEM\AppData\Local\Temp\PR\data\asimages\{820F85ED-61F8-4C1D-9BFA-4C50992C5AEC}.png&quot;/&gt;&lt;hasEffects val=&quot;1&quot;/&gt;&lt;left val=&quot;519.84&quot;/&gt;&lt;top val=&quot;-0.72&quot;/&gt;&lt;width val=&quot;193.92&quot;/&gt;&lt;height val=&quot;77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2479</Words>
  <Application>Microsoft Office PowerPoint</Application>
  <PresentationFormat>Widescreen</PresentationFormat>
  <Paragraphs>656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 Unicode MS</vt:lpstr>
      <vt:lpstr>ＭＳ Ｐゴシック</vt:lpstr>
      <vt:lpstr>Arial</vt:lpstr>
      <vt:lpstr>Arial Black</vt:lpstr>
      <vt:lpstr>Bookman Old Style</vt:lpstr>
      <vt:lpstr>Calibri</vt:lpstr>
      <vt:lpstr>Calibri Light</vt:lpstr>
      <vt:lpstr>Tahoma</vt:lpstr>
      <vt:lpstr>Times New Roman</vt:lpstr>
      <vt:lpstr>Wingdings</vt:lpstr>
      <vt:lpstr>Wingdings 2</vt:lpstr>
      <vt:lpstr>Office Theme</vt:lpstr>
      <vt:lpstr>PowerPoint Presentation</vt:lpstr>
      <vt:lpstr>Ridley Metodu</vt:lpstr>
      <vt:lpstr>PowerPoint Presentation</vt:lpstr>
      <vt:lpstr>PowerPoint Presentation</vt:lpstr>
      <vt:lpstr>PowerPoint Presentation</vt:lpstr>
      <vt:lpstr>Maksimum Potansiyel Kayıp Değerleri</vt:lpstr>
      <vt:lpstr>Ridley Metodu (Kontrol Önlemlerinin Yerine Getirilmesi Süreleri)</vt:lpstr>
      <vt:lpstr>Örnek</vt:lpstr>
      <vt:lpstr>Risk Puanlama Metodu</vt:lpstr>
      <vt:lpstr>Risk Puanlama Metodu Tablosu</vt:lpstr>
      <vt:lpstr>Risk Puanlama Metodu</vt:lpstr>
      <vt:lpstr>PowerPoint Presentation</vt:lpstr>
      <vt:lpstr>Hata Modu ve Etkileri Analizi (FMEA- Failure Mode and Effects Analysis) </vt:lpstr>
      <vt:lpstr>PowerPoint Presentation</vt:lpstr>
      <vt:lpstr>FMEA ÇEŞİTLERİ</vt:lpstr>
      <vt:lpstr>Sistem FMEA</vt:lpstr>
      <vt:lpstr>Tasarım FMEA</vt:lpstr>
      <vt:lpstr>Servis FMEA </vt:lpstr>
      <vt:lpstr>Proses FMEA </vt:lpstr>
      <vt:lpstr>FMEA Metodunun Unsurları</vt:lpstr>
      <vt:lpstr>PowerPoint Presentation</vt:lpstr>
      <vt:lpstr>PowerPoint Presentation</vt:lpstr>
      <vt:lpstr>PowerPoint Presentation</vt:lpstr>
      <vt:lpstr>Risk Öncelik Değeri (RÖD) </vt:lpstr>
      <vt:lpstr>Risk Öncelik Değeri (RÖD)</vt:lpstr>
      <vt:lpstr>ÖRNEK FMEA</vt:lpstr>
      <vt:lpstr>ÖRNEK FMEA</vt:lpstr>
      <vt:lpstr>PowerPoint Presentation</vt:lpstr>
      <vt:lpstr>Hata Ağacı Analizi </vt:lpstr>
      <vt:lpstr>PowerPoint Presentation</vt:lpstr>
      <vt:lpstr>PowerPoint Presentation</vt:lpstr>
      <vt:lpstr>Olay Ağacı Kavramı</vt:lpstr>
      <vt:lpstr>PowerPoint Presentation</vt:lpstr>
      <vt:lpstr>PowerPoint Presentation</vt:lpstr>
      <vt:lpstr>Soru:</vt:lpstr>
      <vt:lpstr>Soru:</vt:lpstr>
      <vt:lpstr>Soru 5</vt:lpstr>
      <vt:lpstr>Soru 6</vt:lpstr>
      <vt:lpstr>Soru 7</vt:lpstr>
      <vt:lpstr>PowerPoint Presentation</vt:lpstr>
      <vt:lpstr>PowerPoint Presentation</vt:lpstr>
      <vt:lpstr>PowerPoint Presentation</vt:lpstr>
      <vt:lpstr>Soru 25</vt:lpstr>
      <vt:lpstr>Soru 30</vt:lpstr>
      <vt:lpstr>PowerPoint Presentation</vt:lpstr>
      <vt:lpstr>PowerPoint Presentation</vt:lpstr>
      <vt:lpstr>PowerPoint Presentation</vt:lpstr>
      <vt:lpstr>RİSK ETMENLERİ;</vt:lpstr>
      <vt:lpstr>BİYOLOJİK RİSK ETMENLERİ        TIBBİ JEOLOJİ</vt:lpstr>
      <vt:lpstr> İnsan Sağlığına Etki Eden Mineraller &amp;Kayaçlar ile Sebep Oldukları Hastalıklar </vt:lpstr>
      <vt:lpstr>ASBEST GRUBU MİNERALLER</vt:lpstr>
      <vt:lpstr>KUVARS VE SİLİKAT GRUBU MİNERALLER:</vt:lpstr>
      <vt:lpstr>ZEOLİT GRUBU MİNERALLER</vt:lpstr>
      <vt:lpstr>PowerPoint Presentation</vt:lpstr>
      <vt:lpstr>MESLEK HASTALIKLARI;</vt:lpstr>
      <vt:lpstr>Mevzuata göre meslek hastalıklarının sınıflandırılması:</vt:lpstr>
      <vt:lpstr>PowerPoint Presentation</vt:lpstr>
      <vt:lpstr>6331 sayılı İş Sağlığı ve Güvenliği Kanunu Sağlık gözetimi MADDE 16:</vt:lpstr>
      <vt:lpstr>Biyolojik Etkenler, Enfeksiyon risk düzeyine göre  4 risk grubunda sınıflandırılır;</vt:lpstr>
      <vt:lpstr>PowerPoint Presentation</vt:lpstr>
      <vt:lpstr>Enfeksiyon Etkenlerinin Bulaşma Yolları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110</cp:revision>
  <dcterms:created xsi:type="dcterms:W3CDTF">2018-10-02T08:05:55Z</dcterms:created>
  <dcterms:modified xsi:type="dcterms:W3CDTF">2020-05-07T12:04:47Z</dcterms:modified>
</cp:coreProperties>
</file>