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1" r:id="rId2"/>
    <p:sldMasterId id="2147483703" r:id="rId3"/>
    <p:sldMasterId id="2147483716" r:id="rId4"/>
    <p:sldMasterId id="2147483732" r:id="rId5"/>
    <p:sldMasterId id="2147483747" r:id="rId6"/>
  </p:sldMasterIdLst>
  <p:notesMasterIdLst>
    <p:notesMasterId r:id="rId38"/>
  </p:notesMasterIdLst>
  <p:sldIdLst>
    <p:sldId id="589" r:id="rId7"/>
    <p:sldId id="690" r:id="rId8"/>
    <p:sldId id="433" r:id="rId9"/>
    <p:sldId id="709" r:id="rId10"/>
    <p:sldId id="691" r:id="rId11"/>
    <p:sldId id="614" r:id="rId12"/>
    <p:sldId id="615" r:id="rId13"/>
    <p:sldId id="692" r:id="rId14"/>
    <p:sldId id="616" r:id="rId15"/>
    <p:sldId id="694" r:id="rId16"/>
    <p:sldId id="617" r:id="rId17"/>
    <p:sldId id="618" r:id="rId18"/>
    <p:sldId id="693" r:id="rId19"/>
    <p:sldId id="619" r:id="rId20"/>
    <p:sldId id="653" r:id="rId21"/>
    <p:sldId id="657" r:id="rId22"/>
    <p:sldId id="570" r:id="rId23"/>
    <p:sldId id="695" r:id="rId24"/>
    <p:sldId id="658" r:id="rId25"/>
    <p:sldId id="587" r:id="rId26"/>
    <p:sldId id="572" r:id="rId27"/>
    <p:sldId id="573" r:id="rId28"/>
    <p:sldId id="696" r:id="rId29"/>
    <p:sldId id="660" r:id="rId30"/>
    <p:sldId id="588" r:id="rId31"/>
    <p:sldId id="697" r:id="rId32"/>
    <p:sldId id="663" r:id="rId33"/>
    <p:sldId id="677" r:id="rId34"/>
    <p:sldId id="599" r:id="rId35"/>
    <p:sldId id="600" r:id="rId36"/>
    <p:sldId id="601" r:id="rId3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E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60"/>
  </p:normalViewPr>
  <p:slideViewPr>
    <p:cSldViewPr>
      <p:cViewPr varScale="1">
        <p:scale>
          <a:sx n="53" d="100"/>
          <a:sy n="53" d="100"/>
        </p:scale>
        <p:origin x="3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0765C-4FEA-4267-8B04-66822A6F9D43}" type="datetimeFigureOut">
              <a:rPr lang="tr-TR" smtClean="0"/>
              <a:pPr/>
              <a:t>07.05.2020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1A1B3-1104-4B1C-A7FB-AD5943DD68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792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1D0C7-87EF-41D6-9135-F29C4C3201D7}" type="slidenum">
              <a:rPr lang="tr-TR" smtClean="0">
                <a:latin typeface="Times New Roman" pitchFamily="18" charset="0"/>
              </a:rPr>
              <a:pPr/>
              <a:t>6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7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1B3-1104-4B1C-A7FB-AD5943DD6813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893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E8EEC6-2175-4245-9222-DDACB0617193}" type="slidenum">
              <a:rPr lang="tr-TR" smtClean="0">
                <a:latin typeface="Times New Roman" pitchFamily="18" charset="0"/>
              </a:rPr>
              <a:pPr/>
              <a:t>7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6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51974-353F-4232-BD17-BFE93FF40DB8}" type="slidenum">
              <a:rPr lang="tr-TR" smtClean="0">
                <a:latin typeface="Times New Roman" pitchFamily="18" charset="0"/>
              </a:rPr>
              <a:pPr/>
              <a:t>9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9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5060F-DA3A-4E4D-8188-511CAD051ED8}" type="slidenum">
              <a:rPr lang="tr-TR" smtClean="0">
                <a:latin typeface="Times New Roman" pitchFamily="18" charset="0"/>
              </a:rPr>
              <a:pPr/>
              <a:t>11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92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3954E-B3F6-4019-96AE-7AFADB92EA9F}" type="slidenum">
              <a:rPr lang="tr-TR" smtClean="0">
                <a:latin typeface="Times New Roman" pitchFamily="18" charset="0"/>
              </a:rPr>
              <a:pPr/>
              <a:t>12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4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2AACB-5C09-4638-BF65-5F8668750198}" type="slidenum">
              <a:rPr lang="tr-TR" smtClean="0">
                <a:latin typeface="Times New Roman" pitchFamily="18" charset="0"/>
              </a:rPr>
              <a:pPr/>
              <a:t>14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58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571444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689595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1B3-1104-4B1C-A7FB-AD5943DD6813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854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6A1A70-06AF-47B4-B646-7BBECF447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7B21B-9D4D-4517-9AF3-0CA3C91560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C0C92-645C-4D0A-B336-BB1FC98080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769184-5F37-4D32-81C4-32F23E43BB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3F8E6-AAB3-48B7-A08D-39F7E42EC8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E4A40-003D-4AA6-B72B-20413C3EFBA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E4F80-F29A-4A7C-A051-9963C252AA7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657C3-2620-4790-8B29-282296A122C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7671B-C44D-499C-98BF-6A2EF70DA0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A4438-9728-446D-A8C6-9DE7DFCBDF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30A78-6ED1-4FE9-860F-BD08DE70B94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87D49-DAB6-4460-B3F5-86D8AAF67E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4C877-2BC7-42B1-BEE2-30CD192FC8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26B08-52BF-4DEF-8DA0-1A7A367FF6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A8D08-36DC-4167-9FD3-C6EFC5AC8C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90A82-0359-4D7D-97B0-5273311F1E4A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40C0E-E534-414C-A15B-79C99FB0DB5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139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DE4EE-00D9-4E47-9464-68C9492AF25E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79987-86B5-49AE-A9D6-461E5CB9658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3274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C8BBB-DFF0-4991-A087-73E5562AFA32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50AA8-8EAE-4763-B6FA-CF99742691A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9521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FB7AC-47F1-45C4-89D5-6F78CA7441F7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8DF9B-E37F-42C2-800D-78253F3C525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7451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AFCD1-1B68-40F9-B849-9D5FF9E9831D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3769E-BC36-4CA9-8C4A-0088505607F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632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8F2BD-8B0D-45C4-9E22-FFCA36A92AA4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B21DA-03EB-4563-9C18-093BAC67B3E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7003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22CA64-335A-40C2-BA87-21D46BDCCD13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B2DE5-3B34-4FF8-B9C0-A9D4D331D35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1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63F79-2BA2-44E7-954E-12052EAB6F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3C2A8B-7E7F-4EBF-AAC1-4591006C15A9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3D631-3576-4C04-8599-B3015263FE2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536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D733E-FADB-4DF1-815F-D6FC0827D511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9668A-4125-4A56-B2EF-2A9489C183E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012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C9851-00F2-4FB3-A61B-9CDE3E21FCB9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F021D-B05C-4986-A8AF-1E3CF11B84A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840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26E57-DA71-42CA-B297-7D42B7667A01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F2E35-A3D7-4D29-BAF1-15EA86A1CD5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934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557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F35D-26CF-437B-B534-8DC9F23E26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FA14-A372-4A3E-94BD-523DBE6E68E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7CC0F-E7A1-45B1-B6F7-2623026D47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8D25-4C28-43A2-9912-E72E050BFB5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FD05-A969-4103-8814-DBE25547BAD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BBF4-D5C5-41AB-8194-71A387D381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E3ED-4AC7-49F0-9BA0-F487037F371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87C0-AD45-4EED-A4D7-637BCD0A46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A45E-4793-4F5B-BF60-332EEDB0F4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C2602-77D7-46CD-8189-36CCB3A1C9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7E6A-E82F-414C-B963-6B5364350D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6AE2-97C5-4C25-BA9C-41372F1322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84CF-C1AF-4C0B-B309-579103B166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315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8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5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384C1-B97D-40FB-8163-0F88737DCF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6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56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792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47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193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597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436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047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295275" y="204788"/>
            <a:ext cx="8524875" cy="5597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504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A657B83-7667-4A88-840D-752FB6DBF6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535B9E-C3C4-4D99-923F-27D7A81B8D3D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8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41BA8-08F5-46DB-A278-9A68841887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DBF5F9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F35D-26CF-437B-B534-8DC9F23E2638}" type="slidenum">
              <a:rPr lang="tr-T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19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FA14-A372-4A3E-94BD-523DBE6E68E2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034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DBF5F9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7CC0F-E7A1-45B1-B6F7-2623026D47DE}" type="slidenum">
              <a:rPr lang="tr-T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24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8D25-4C28-43A2-9912-E72E050BFB57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77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FD05-A969-4103-8814-DBE25547BADA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464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E3ED-4AC7-49F0-9BA0-F487037F3710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561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87C0-AD45-4EED-A4D7-637BCD0A4602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396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A45E-4793-4F5B-BF60-332EEDB0F44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836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C2602-77D7-46CD-8189-36CCB3A1C9D3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280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7E6A-E82F-414C-B963-6B5364350D0D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4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B307-C460-48CF-8ED2-2C6F1BE7B7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6AE2-97C5-4C25-BA9C-41372F1322DD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665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84CF-C1AF-4C0B-B309-579103B166BB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6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60AB-B76B-47B8-9010-22AFFDFE78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D2DAF-C13A-4611-8631-5AFC8E9256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1FEA8D5-2327-4FEE-BCFC-E53FB13B0966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A5F7B-469F-4957-A53F-DCBD40967225}" type="slidenum">
              <a:rPr lang="en-US">
                <a:solidFill>
                  <a:srgbClr val="FFFFFF"/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F29FD9-5871-486E-BAB3-AB479A846358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DB4385-9EE6-48FA-8AC6-442C99A529F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48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70ACD46-4715-4703-AB86-55A4FA70E85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5/7/2020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3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rPr>
              <a:t>M.NECDET ÇARIKÇI </a:t>
            </a: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70ACD46-4715-4703-AB86-55A4FA70E851}" type="slidenum">
              <a:rPr lang="tr-TR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51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tr/url?sa=i&amp;rct=j&amp;q=&amp;esrc=s&amp;frm=1&amp;source=images&amp;cd=&amp;cad=rja&amp;docid=OIrZ3uRlzLzIjM&amp;tbnid=lQFWXzqweeSBCM:&amp;ved=0CAUQjRw&amp;url=http://www.agaclar.net/forum/sukulent-hastaliklari/30162.htm&amp;ei=FMN3Uf7VJYqctAayn4HgAw&amp;psig=AFQjCNEDF20LRhg3XCIJAPlX1X943EWZLQ&amp;ust=1366889613102699" TargetMode="Externa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tr/url?sa=i&amp;rct=j&amp;q=&amp;esrc=s&amp;frm=1&amp;source=images&amp;cd=&amp;cad=rja&amp;docid=FkFVXJxMxJsayM&amp;tbnid=c2riSFZtsNx2kM:&amp;ved=0CAUQjRw&amp;url=http://beodom.com/en/education/entries/principles-of-thermal-insulation-heat-transfer-via-conduction-convection-and-radiation&amp;ei=1rd3UcfaFMiHtQaH-YGYBQ&amp;bvm=bv.45580626,d.Yms&amp;psig=AFQjCNGaFZq687nDpJbRITnztk49wijJ7Q&amp;ust=1366886714793731" TargetMode="External"/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8800" dirty="0" smtClean="0">
                <a:solidFill>
                  <a:schemeClr val="bg1"/>
                </a:solidFill>
              </a:rPr>
              <a:t>YANGIN-I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11560" y="4265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r-TR" sz="8800" dirty="0" smtClean="0">
                <a:solidFill>
                  <a:schemeClr val="bg1"/>
                </a:solidFill>
              </a:rPr>
              <a:t>JFM 432</a:t>
            </a:r>
            <a:endParaRPr lang="tr-TR" sz="88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tr-TR" sz="8800" dirty="0" smtClean="0">
                <a:solidFill>
                  <a:schemeClr val="bg1"/>
                </a:solidFill>
              </a:rPr>
              <a:t>İş Sağlığı ve Güvenliği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Kimyasal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Maddelerin Depolanma </a:t>
            </a:r>
            <a:endParaRPr lang="tr-TR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Koşulları: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Kolay alevlenir kimyasal madde ile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oksitleyici ve/veya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patlayıcı bir kimyasal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madde bir arada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depolanmamalıdır. 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340768"/>
            <a:ext cx="4830750" cy="52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2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7 Dikdörtgen"/>
          <p:cNvSpPr>
            <a:spLocks noChangeArrowheads="1"/>
          </p:cNvSpPr>
          <p:nvPr/>
        </p:nvSpPr>
        <p:spPr bwMode="auto">
          <a:xfrm>
            <a:off x="571473" y="476250"/>
            <a:ext cx="58542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rgbClr val="99FF33"/>
                </a:solidFill>
              </a:rPr>
              <a:t>3- İhmal </a:t>
            </a:r>
            <a:r>
              <a:rPr lang="tr-TR" sz="2800" b="1" dirty="0">
                <a:solidFill>
                  <a:srgbClr val="99FF33"/>
                </a:solidFill>
              </a:rPr>
              <a:t>ve </a:t>
            </a:r>
            <a:r>
              <a:rPr lang="tr-TR" sz="2800" b="1" dirty="0" smtClean="0">
                <a:solidFill>
                  <a:srgbClr val="99FF33"/>
                </a:solidFill>
              </a:rPr>
              <a:t>dikkatsizli</a:t>
            </a:r>
            <a:r>
              <a:rPr lang="tr-TR" sz="3600" b="1" dirty="0" smtClean="0">
                <a:solidFill>
                  <a:srgbClr val="99FF33"/>
                </a:solidFill>
              </a:rPr>
              <a:t>k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473" y="1052736"/>
            <a:ext cx="832100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tr-TR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Yangın konusunda bilgili olmak </a:t>
            </a: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yetmez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endParaRPr lang="tr-TR" sz="24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Söndürülmeden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atılan bir kibrit veya </a:t>
            </a: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sigara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izmariti</a:t>
            </a: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endParaRPr lang="tr-TR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kapatmayı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unuttuğunuz LPG tüpü, </a:t>
            </a:r>
            <a:endParaRPr lang="tr-TR" sz="24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ateşi söndürülmemiş ocak, fişi prizde unutulan </a:t>
            </a: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ütü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tr-TR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büyük yangınlar çıkabilir. 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ChangeArrowheads="1"/>
          </p:cNvSpPr>
          <p:nvPr/>
        </p:nvSpPr>
        <p:spPr bwMode="auto">
          <a:xfrm>
            <a:off x="107504" y="1146810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İsteğimiz dışında meydana gelen kazalar yangına sebebiyet </a:t>
            </a:r>
            <a:r>
              <a:rPr lang="tr-TR" sz="2400" dirty="0">
                <a:solidFill>
                  <a:schemeClr val="bg1"/>
                </a:solidFill>
              </a:rPr>
              <a:t>verir</a:t>
            </a:r>
            <a:r>
              <a:rPr lang="tr-TR" sz="24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 algn="just">
              <a:buFont typeface="Arial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Trafik </a:t>
            </a:r>
            <a:r>
              <a:rPr lang="tr-TR" sz="2400" dirty="0">
                <a:solidFill>
                  <a:schemeClr val="bg1"/>
                </a:solidFill>
              </a:rPr>
              <a:t>kazaları </a:t>
            </a:r>
            <a:r>
              <a:rPr lang="tr-TR" sz="2400" dirty="0">
                <a:solidFill>
                  <a:srgbClr val="FF0000"/>
                </a:solidFill>
              </a:rPr>
              <a:t>araç yangınlarına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iş </a:t>
            </a:r>
            <a:r>
              <a:rPr lang="tr-TR" sz="2400" dirty="0">
                <a:solidFill>
                  <a:schemeClr val="bg1"/>
                </a:solidFill>
              </a:rPr>
              <a:t>kazaları </a:t>
            </a:r>
            <a:r>
              <a:rPr lang="tr-TR" sz="2400" dirty="0">
                <a:solidFill>
                  <a:srgbClr val="FF0000"/>
                </a:solidFill>
              </a:rPr>
              <a:t>makine ve bina yangınlarına </a:t>
            </a:r>
            <a:r>
              <a:rPr lang="tr-TR" sz="2400" dirty="0">
                <a:solidFill>
                  <a:schemeClr val="bg1"/>
                </a:solidFill>
              </a:rPr>
              <a:t>soba vb. cihazlarda meydana gelen kazalar </a:t>
            </a:r>
            <a:r>
              <a:rPr lang="tr-TR" sz="2400" dirty="0">
                <a:solidFill>
                  <a:srgbClr val="FF0000"/>
                </a:solidFill>
              </a:rPr>
              <a:t>bina </a:t>
            </a:r>
            <a:r>
              <a:rPr lang="tr-TR" sz="2400" dirty="0" smtClean="0">
                <a:solidFill>
                  <a:srgbClr val="FF0000"/>
                </a:solidFill>
              </a:rPr>
              <a:t>yangınlarına </a:t>
            </a:r>
            <a:r>
              <a:rPr lang="tr-TR" sz="2400" dirty="0">
                <a:solidFill>
                  <a:schemeClr val="bg1"/>
                </a:solidFill>
              </a:rPr>
              <a:t>sebebiyet verirler</a:t>
            </a:r>
            <a:r>
              <a:rPr lang="tr-TR" sz="24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Ancak, kazaların çogunda da insanların hata payı çok büyüktür.</a:t>
            </a:r>
          </a:p>
          <a:p>
            <a:pPr marL="285750" indent="-285750" algn="just">
              <a:buFont typeface="Arial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</p:txBody>
      </p:sp>
      <p:sp>
        <p:nvSpPr>
          <p:cNvPr id="78851" name="7 Dikdörtgen"/>
          <p:cNvSpPr>
            <a:spLocks noChangeArrowheads="1"/>
          </p:cNvSpPr>
          <p:nvPr/>
        </p:nvSpPr>
        <p:spPr bwMode="auto">
          <a:xfrm>
            <a:off x="323528" y="188640"/>
            <a:ext cx="51236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99FF33"/>
                </a:solidFill>
              </a:rPr>
              <a:t>4- Kazalar</a:t>
            </a:r>
            <a:endParaRPr lang="tr-TR" sz="2800" b="1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99FF33"/>
                </a:solidFill>
              </a:rPr>
              <a:t>5- Sıçrama </a:t>
            </a:r>
            <a:endParaRPr lang="tr-TR" sz="2400" b="1" dirty="0" smtClean="0">
              <a:solidFill>
                <a:srgbClr val="99FF33"/>
              </a:solidFill>
            </a:endParaRPr>
          </a:p>
          <a:p>
            <a:pPr algn="just"/>
            <a:endParaRPr lang="tr-TR" sz="2400" b="1" dirty="0">
              <a:solidFill>
                <a:srgbClr val="99FF33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Direkt </a:t>
            </a:r>
            <a:r>
              <a:rPr lang="tr-TR" sz="2400" dirty="0">
                <a:solidFill>
                  <a:schemeClr val="bg1"/>
                </a:solidFill>
              </a:rPr>
              <a:t>olarak yangın sebebi olmamakla birlikte yanıcı maddenin üzerine düştüğü zaman yangına sebebiyet veren, yanan </a:t>
            </a:r>
            <a:r>
              <a:rPr lang="tr-TR" sz="2400" dirty="0">
                <a:solidFill>
                  <a:srgbClr val="FF0000"/>
                </a:solidFill>
              </a:rPr>
              <a:t>cisimlerden koparak etrafa sıçrayan parçacıklardan </a:t>
            </a:r>
            <a:r>
              <a:rPr lang="tr-TR" sz="2400" dirty="0">
                <a:solidFill>
                  <a:schemeClr val="bg1"/>
                </a:solidFill>
              </a:rPr>
              <a:t>meydana gelen yangın etkenidir. </a:t>
            </a: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Fabrika </a:t>
            </a:r>
            <a:r>
              <a:rPr lang="tr-TR" sz="2400" dirty="0">
                <a:solidFill>
                  <a:schemeClr val="bg1"/>
                </a:solidFill>
              </a:rPr>
              <a:t>ve atölyelerde kaynak ve taşlama makinelerinden sıçrayan kıvılcımların etrafta bulunan benzin, talaş vb. maddeler üzerine düşmesi, 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sobadan </a:t>
            </a:r>
            <a:r>
              <a:rPr lang="tr-TR" sz="2400" dirty="0">
                <a:solidFill>
                  <a:schemeClr val="bg1"/>
                </a:solidFill>
              </a:rPr>
              <a:t>sıçrayan yanan kömür parçalarının halı, kilim vs.  maddeler üzerine düşmesi vb.</a:t>
            </a: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5229200"/>
            <a:ext cx="1271250" cy="12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9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ChangeArrowheads="1"/>
          </p:cNvSpPr>
          <p:nvPr/>
        </p:nvSpPr>
        <p:spPr bwMode="auto">
          <a:xfrm>
            <a:off x="251520" y="703374"/>
            <a:ext cx="86409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</a:rPr>
              <a:t>Çeşitli </a:t>
            </a:r>
            <a:r>
              <a:rPr lang="tr-TR" sz="2800" dirty="0">
                <a:solidFill>
                  <a:schemeClr val="bg1"/>
                </a:solidFill>
              </a:rPr>
              <a:t>amaçlar için bilerek ve isteyerek yangın çıkartılmasıdır. Tarla, ev </a:t>
            </a:r>
            <a:r>
              <a:rPr lang="tr-TR" sz="2800" dirty="0" smtClean="0">
                <a:solidFill>
                  <a:schemeClr val="bg1"/>
                </a:solidFill>
              </a:rPr>
              <a:t>ve işyeri </a:t>
            </a:r>
            <a:r>
              <a:rPr lang="tr-TR" sz="2800" dirty="0">
                <a:solidFill>
                  <a:schemeClr val="bg1"/>
                </a:solidFill>
              </a:rPr>
              <a:t>açmak amacıyla ormanların yakılması bina, işyeri ve tesislerin kundaklanması gibi kasti olaylar.</a:t>
            </a:r>
          </a:p>
          <a:p>
            <a:pPr algn="just"/>
            <a:endParaRPr lang="tr-TR" sz="2800" dirty="0">
              <a:solidFill>
                <a:schemeClr val="bg1"/>
              </a:solidFill>
            </a:endParaRPr>
          </a:p>
          <a:p>
            <a:pPr algn="just"/>
            <a:endParaRPr lang="tr-TR" sz="2800" dirty="0">
              <a:solidFill>
                <a:schemeClr val="bg1"/>
              </a:solidFill>
            </a:endParaRPr>
          </a:p>
          <a:p>
            <a:pPr algn="just"/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80899" name="7 Dikdörtgen"/>
          <p:cNvSpPr>
            <a:spLocks noChangeArrowheads="1"/>
          </p:cNvSpPr>
          <p:nvPr/>
        </p:nvSpPr>
        <p:spPr bwMode="auto">
          <a:xfrm>
            <a:off x="1260739" y="193116"/>
            <a:ext cx="48656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99FF33"/>
                </a:solidFill>
              </a:rPr>
              <a:t>6- Sabotaj</a:t>
            </a:r>
            <a:endParaRPr lang="tr-TR" sz="3200" b="1" dirty="0">
              <a:solidFill>
                <a:srgbClr val="99FF33"/>
              </a:solidFill>
            </a:endParaRPr>
          </a:p>
        </p:txBody>
      </p:sp>
      <p:sp>
        <p:nvSpPr>
          <p:cNvPr id="80900" name="8 Dikdörtgen"/>
          <p:cNvSpPr>
            <a:spLocks noChangeArrowheads="1"/>
          </p:cNvSpPr>
          <p:nvPr/>
        </p:nvSpPr>
        <p:spPr bwMode="auto">
          <a:xfrm>
            <a:off x="251520" y="3429000"/>
            <a:ext cx="5241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99FF33"/>
                </a:solidFill>
              </a:rPr>
              <a:t>7- Doğa Olayları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80901" name="9 Dikdörtgen"/>
          <p:cNvSpPr>
            <a:spLocks noChangeArrowheads="1"/>
          </p:cNvSpPr>
          <p:nvPr/>
        </p:nvSpPr>
        <p:spPr bwMode="auto">
          <a:xfrm>
            <a:off x="17200" y="3992874"/>
            <a:ext cx="32744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</a:rPr>
              <a:t>Kendiliğinden çıkan </a:t>
            </a:r>
            <a:r>
              <a:rPr lang="tr-TR" sz="2800" dirty="0">
                <a:solidFill>
                  <a:schemeClr val="bg1"/>
                </a:solidFill>
              </a:rPr>
              <a:t>yangınlardır. </a:t>
            </a:r>
            <a:endParaRPr lang="tr-TR" sz="2800" dirty="0" smtClean="0">
              <a:solidFill>
                <a:schemeClr val="bg1"/>
              </a:solidFill>
            </a:endParaRPr>
          </a:p>
          <a:p>
            <a:pPr algn="just"/>
            <a:r>
              <a:rPr lang="tr-TR" sz="2800" dirty="0" smtClean="0">
                <a:solidFill>
                  <a:srgbClr val="FF0000"/>
                </a:solidFill>
              </a:rPr>
              <a:t>Deprem</a:t>
            </a:r>
            <a:r>
              <a:rPr lang="tr-TR" sz="2800" dirty="0" smtClean="0">
                <a:solidFill>
                  <a:schemeClr val="bg1"/>
                </a:solidFill>
              </a:rPr>
              <a:t>,</a:t>
            </a:r>
            <a:r>
              <a:rPr lang="tr-TR" sz="2800" dirty="0" smtClean="0">
                <a:solidFill>
                  <a:srgbClr val="FF0000"/>
                </a:solidFill>
              </a:rPr>
              <a:t>yıldırım </a:t>
            </a:r>
            <a:r>
              <a:rPr lang="tr-TR" sz="2800" dirty="0">
                <a:solidFill>
                  <a:srgbClr val="FF0000"/>
                </a:solidFill>
              </a:rPr>
              <a:t>düşmesi</a:t>
            </a:r>
            <a:r>
              <a:rPr lang="tr-TR" sz="2800" dirty="0">
                <a:solidFill>
                  <a:schemeClr val="bg1"/>
                </a:solidFill>
              </a:rPr>
              <a:t>, </a:t>
            </a:r>
            <a:endParaRPr lang="tr-TR" sz="2800" dirty="0" smtClean="0">
              <a:solidFill>
                <a:schemeClr val="bg1"/>
              </a:solidFill>
            </a:endParaRPr>
          </a:p>
          <a:p>
            <a:pPr algn="just"/>
            <a:r>
              <a:rPr lang="tr-TR" sz="2800" dirty="0" smtClean="0">
                <a:solidFill>
                  <a:srgbClr val="FF0000"/>
                </a:solidFill>
              </a:rPr>
              <a:t>volkan püskürmesi</a:t>
            </a:r>
            <a:r>
              <a:rPr lang="tr-TR" sz="2800" dirty="0" smtClean="0">
                <a:solidFill>
                  <a:schemeClr val="bg1"/>
                </a:solidFill>
              </a:rPr>
              <a:t>,</a:t>
            </a:r>
          </a:p>
          <a:p>
            <a:pPr algn="just"/>
            <a:r>
              <a:rPr lang="tr-TR" sz="2800" dirty="0" smtClean="0">
                <a:solidFill>
                  <a:srgbClr val="FF0000"/>
                </a:solidFill>
              </a:rPr>
              <a:t>gök taşı </a:t>
            </a:r>
            <a:r>
              <a:rPr lang="tr-TR" sz="2800" dirty="0" smtClean="0">
                <a:solidFill>
                  <a:schemeClr val="bg1"/>
                </a:solidFill>
              </a:rPr>
              <a:t>vb</a:t>
            </a: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648" y="2996952"/>
            <a:ext cx="5719715" cy="3673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003" name="Group 59"/>
          <p:cNvGraphicFramePr>
            <a:graphicFrameLocks noGrp="1"/>
          </p:cNvGraphicFramePr>
          <p:nvPr/>
        </p:nvGraphicFramePr>
        <p:xfrm>
          <a:off x="684213" y="1484313"/>
          <a:ext cx="7489825" cy="4638041"/>
        </p:xfrm>
        <a:graphic>
          <a:graphicData uri="http://schemas.openxmlformats.org/drawingml/2006/table">
            <a:tbl>
              <a:tblPr/>
              <a:tblGrid>
                <a:gridCol w="4105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3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59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Sigara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/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üstüpü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5836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Elektrik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kontağı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3262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Baca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LPG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Kasıtlı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Kıvılcım sıçraması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Elektrik aletleri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2,60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Yakıtlar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Çocukların neden olduğu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2,60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Diğerleri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7330" name="2 Metin kutusu"/>
          <p:cNvSpPr txBox="1">
            <a:spLocks noChangeArrowheads="1"/>
          </p:cNvSpPr>
          <p:nvPr/>
        </p:nvSpPr>
        <p:spPr bwMode="auto">
          <a:xfrm>
            <a:off x="1403350" y="333375"/>
            <a:ext cx="571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/>
            <a:r>
              <a:rPr lang="en-US" b="1">
                <a:solidFill>
                  <a:srgbClr val="FF0000"/>
                </a:solidFill>
                <a:latin typeface="Arial Black" pitchFamily="34" charset="0"/>
              </a:rPr>
              <a:t>Türkiye Ortalama Yangın İstatistikleri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1ABE7-53D0-46F2-944E-3E4167B993D3}" type="slidenum">
              <a:rPr lang="tr-TR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26657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ChangeArrowheads="1"/>
          </p:cNvSpPr>
          <p:nvPr/>
        </p:nvSpPr>
        <p:spPr bwMode="gray">
          <a:xfrm>
            <a:off x="5062538" y="1555750"/>
            <a:ext cx="3757612" cy="360363"/>
          </a:xfrm>
          <a:prstGeom prst="rect">
            <a:avLst/>
          </a:prstGeom>
          <a:solidFill>
            <a:schemeClr val="hlink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</a:pPr>
            <a:r>
              <a:rPr lang="tr-TR" b="1">
                <a:ln>
                  <a:solidFill>
                    <a:srgbClr val="4BACC6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tr-TR" b="1" noProof="1">
              <a:ln>
                <a:solidFill>
                  <a:srgbClr val="4BACC6">
                    <a:lumMod val="20000"/>
                    <a:lumOff val="80000"/>
                  </a:srgbClr>
                </a:solidFill>
              </a:ln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99" name="Rectangle 13"/>
          <p:cNvSpPr>
            <a:spLocks noChangeArrowheads="1"/>
          </p:cNvSpPr>
          <p:nvPr/>
        </p:nvSpPr>
        <p:spPr bwMode="gray">
          <a:xfrm>
            <a:off x="323850" y="1555750"/>
            <a:ext cx="3757613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</a:pPr>
            <a:r>
              <a:rPr lang="tr-TR" b="1">
                <a:solidFill>
                  <a:srgbClr val="1F497D">
                    <a:lumMod val="20000"/>
                    <a:lumOff val="80000"/>
                  </a:srgbClr>
                </a:solidFill>
                <a:latin typeface="Calibri"/>
                <a:cs typeface="+mn-cs"/>
              </a:rPr>
              <a:t> </a:t>
            </a:r>
            <a:endParaRPr lang="tr-TR" b="1" noProof="1">
              <a:solidFill>
                <a:srgbClr val="1F497D">
                  <a:lumMod val="20000"/>
                  <a:lumOff val="8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gray">
          <a:xfrm>
            <a:off x="5062538" y="1916112"/>
            <a:ext cx="3757612" cy="27320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indent="-190500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r-TR" sz="2400" dirty="0">
                <a:solidFill>
                  <a:prstClr val="black"/>
                </a:solidFill>
                <a:latin typeface="Calibri"/>
                <a:cs typeface="+mn-cs"/>
              </a:rPr>
              <a:t>Maddenin ısı altında </a:t>
            </a:r>
            <a:r>
              <a:rPr lang="tr-TR" sz="2400" dirty="0" smtClean="0">
                <a:solidFill>
                  <a:prstClr val="black"/>
                </a:solidFill>
                <a:latin typeface="Calibri"/>
                <a:cs typeface="+mn-cs"/>
              </a:rPr>
              <a:t>havadaki </a:t>
            </a:r>
            <a:r>
              <a:rPr lang="tr-TR" sz="2400" dirty="0">
                <a:solidFill>
                  <a:prstClr val="black"/>
                </a:solidFill>
                <a:latin typeface="Calibri"/>
                <a:cs typeface="+mn-cs"/>
              </a:rPr>
              <a:t>serbest </a:t>
            </a:r>
            <a:r>
              <a:rPr lang="tr-TR" sz="2400" dirty="0" smtClean="0">
                <a:solidFill>
                  <a:prstClr val="black"/>
                </a:solidFill>
                <a:latin typeface="Calibri"/>
                <a:cs typeface="+mn-cs"/>
              </a:rPr>
              <a:t>Oksijen </a:t>
            </a:r>
            <a:r>
              <a:rPr lang="tr-TR" sz="2400" dirty="0">
                <a:solidFill>
                  <a:prstClr val="black"/>
                </a:solidFill>
                <a:latin typeface="Calibri"/>
                <a:cs typeface="+mn-cs"/>
              </a:rPr>
              <a:t>ile belirli oranlarda birleşmesi sonucu </a:t>
            </a:r>
            <a:r>
              <a:rPr lang="tr-TR" sz="2400" dirty="0" smtClean="0">
                <a:solidFill>
                  <a:prstClr val="black"/>
                </a:solidFill>
                <a:latin typeface="Calibri"/>
                <a:cs typeface="+mn-cs"/>
              </a:rPr>
              <a:t>meydana  gelen </a:t>
            </a:r>
            <a:r>
              <a:rPr lang="tr-TR" sz="2400" u="sng" dirty="0">
                <a:solidFill>
                  <a:prstClr val="black"/>
                </a:solidFill>
                <a:latin typeface="Calibri"/>
                <a:cs typeface="+mn-cs"/>
              </a:rPr>
              <a:t>zincirleme </a:t>
            </a:r>
            <a:r>
              <a:rPr lang="tr-TR" sz="2400" u="sng" dirty="0" smtClean="0">
                <a:solidFill>
                  <a:prstClr val="black"/>
                </a:solidFill>
                <a:latin typeface="Calibri"/>
                <a:cs typeface="+mn-cs"/>
              </a:rPr>
              <a:t>ekzotermik (ısı veren) </a:t>
            </a:r>
            <a:r>
              <a:rPr lang="tr-TR" sz="2400" u="sng" dirty="0">
                <a:solidFill>
                  <a:prstClr val="black"/>
                </a:solidFill>
                <a:latin typeface="Calibri"/>
                <a:cs typeface="+mn-cs"/>
              </a:rPr>
              <a:t>kimyasal </a:t>
            </a:r>
            <a:r>
              <a:rPr lang="tr-TR" sz="2400" dirty="0">
                <a:solidFill>
                  <a:prstClr val="black"/>
                </a:solidFill>
                <a:latin typeface="Calibri"/>
                <a:cs typeface="+mn-cs"/>
              </a:rPr>
              <a:t>reaksiyona YANMA denir</a:t>
            </a:r>
            <a:r>
              <a:rPr lang="tr-TR" dirty="0">
                <a:solidFill>
                  <a:prstClr val="black"/>
                </a:solidFill>
                <a:latin typeface="Calibri"/>
                <a:cs typeface="+mn-cs"/>
              </a:rPr>
              <a:t>. </a:t>
            </a:r>
          </a:p>
        </p:txBody>
      </p:sp>
      <p:sp>
        <p:nvSpPr>
          <p:cNvPr id="4101" name="Rectangle 14"/>
          <p:cNvSpPr>
            <a:spLocks noChangeArrowheads="1"/>
          </p:cNvSpPr>
          <p:nvPr/>
        </p:nvSpPr>
        <p:spPr bwMode="gray">
          <a:xfrm>
            <a:off x="331022" y="1855788"/>
            <a:ext cx="3757613" cy="5826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indent="-190500" fontAlgn="auto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400" dirty="0">
                <a:solidFill>
                  <a:prstClr val="black"/>
                </a:solidFill>
                <a:latin typeface="Calibri"/>
                <a:cs typeface="+mn-cs"/>
              </a:rPr>
              <a:t>Yanma  </a:t>
            </a:r>
            <a:endParaRPr lang="fr-FR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02" name="AutoShape 18"/>
          <p:cNvSpPr>
            <a:spLocks noChangeArrowheads="1"/>
          </p:cNvSpPr>
          <p:nvPr/>
        </p:nvSpPr>
        <p:spPr bwMode="auto">
          <a:xfrm>
            <a:off x="4400550" y="1735931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E9E9E9"/>
              </a:gs>
              <a:gs pos="100000">
                <a:srgbClr val="B2B2B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</a:pPr>
            <a:endParaRPr lang="tr-TR" noProof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03" name="AutoShape 18"/>
          <p:cNvSpPr>
            <a:spLocks noChangeArrowheads="1"/>
          </p:cNvSpPr>
          <p:nvPr/>
        </p:nvSpPr>
        <p:spPr bwMode="auto">
          <a:xfrm>
            <a:off x="4304506" y="1707356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</a:pPr>
            <a:endParaRPr lang="tr-TR" noProof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05" name="Başlık 1"/>
          <p:cNvSpPr>
            <a:spLocks noGrp="1"/>
          </p:cNvSpPr>
          <p:nvPr>
            <p:ph type="title"/>
          </p:nvPr>
        </p:nvSpPr>
        <p:spPr/>
        <p:txBody>
          <a:bodyPr lIns="91440" rIns="91440" anchor="ctr"/>
          <a:lstStyle/>
          <a:p>
            <a:r>
              <a:rPr lang="tr-TR" dirty="0" smtClean="0">
                <a:solidFill>
                  <a:srgbClr val="002060"/>
                </a:solidFill>
              </a:rPr>
              <a:t>Yanma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8" descr="güvenlik işareti yangı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75" y="3200400"/>
            <a:ext cx="2495163" cy="292020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3452808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411760" y="332656"/>
            <a:ext cx="5112568" cy="11430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YANMA ÇEŞİTLERİ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539552" y="1988840"/>
            <a:ext cx="8115328" cy="2664296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Yavaş yanma</a:t>
            </a:r>
          </a:p>
          <a:p>
            <a:r>
              <a:rPr lang="tr-TR" sz="3000" b="1" dirty="0" smtClean="0"/>
              <a:t>Kendi Kendine Yanma</a:t>
            </a:r>
          </a:p>
          <a:p>
            <a:r>
              <a:rPr lang="tr-TR" sz="3000" b="1" dirty="0" smtClean="0"/>
              <a:t>Hızlı yanma</a:t>
            </a:r>
          </a:p>
          <a:p>
            <a:pPr algn="just"/>
            <a:r>
              <a:rPr lang="tr-TR" sz="3000" b="1" dirty="0" smtClean="0"/>
              <a:t>Parlama  ve Patlama</a:t>
            </a:r>
          </a:p>
        </p:txBody>
      </p:sp>
      <p:sp>
        <p:nvSpPr>
          <p:cNvPr id="4" name="Down Arrow 3"/>
          <p:cNvSpPr/>
          <p:nvPr/>
        </p:nvSpPr>
        <p:spPr>
          <a:xfrm>
            <a:off x="5292080" y="2204864"/>
            <a:ext cx="360040" cy="18002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5472100" y="4036422"/>
            <a:ext cx="158376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Şiddeti artıyor.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66" y="2564904"/>
            <a:ext cx="8686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Demir </a:t>
            </a:r>
            <a:r>
              <a:rPr lang="tr-TR" dirty="0"/>
              <a:t>(Fe) ve </a:t>
            </a:r>
            <a:r>
              <a:rPr lang="tr-TR" dirty="0" smtClean="0"/>
              <a:t>Bakır </a:t>
            </a:r>
            <a:r>
              <a:rPr lang="tr-TR" dirty="0"/>
              <a:t>(Cu) gibi metallerin, zamanla havanın </a:t>
            </a:r>
            <a:r>
              <a:rPr lang="tr-TR" dirty="0" smtClean="0"/>
              <a:t>oksijeni </a:t>
            </a:r>
            <a:r>
              <a:rPr lang="tr-TR" dirty="0"/>
              <a:t>ile birleşmesi </a:t>
            </a:r>
            <a:r>
              <a:rPr lang="tr-TR" dirty="0" smtClean="0"/>
              <a:t>sonucunda;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(FeO ‘demir oksit’ </a:t>
            </a:r>
            <a:r>
              <a:rPr lang="tr-TR" dirty="0"/>
              <a:t>ve CuO  </a:t>
            </a:r>
            <a:r>
              <a:rPr lang="tr-TR" dirty="0" smtClean="0"/>
              <a:t>‘bakır oksit’ </a:t>
            </a:r>
            <a:r>
              <a:rPr lang="tr-TR" dirty="0"/>
              <a:t>oluşması) </a:t>
            </a:r>
            <a:endParaRPr lang="tr-TR" dirty="0" smtClean="0"/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>
          <a:xfrm>
            <a:off x="464066" y="116632"/>
            <a:ext cx="8229600" cy="216024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900" dirty="0" smtClean="0">
                <a:solidFill>
                  <a:schemeClr val="tx2"/>
                </a:solidFill>
              </a:rPr>
              <a:t>YAVAŞ YANMA</a:t>
            </a:r>
            <a:r>
              <a:rPr lang="tr-TR" dirty="0" smtClean="0">
                <a:solidFill>
                  <a:schemeClr val="tx2"/>
                </a:solidFill>
              </a:rPr>
              <a:t/>
            </a:r>
            <a:br>
              <a:rPr lang="tr-TR" dirty="0" smtClean="0">
                <a:solidFill>
                  <a:schemeClr val="tx2"/>
                </a:solidFill>
              </a:rPr>
            </a:br>
            <a:r>
              <a:rPr lang="tr-TR" b="1" dirty="0" smtClean="0"/>
              <a:t>(</a:t>
            </a:r>
            <a:r>
              <a:rPr lang="tr-TR" b="1" dirty="0"/>
              <a:t>Oksidasyon) </a:t>
            </a:r>
            <a:r>
              <a:rPr lang="tr-TR" dirty="0"/>
              <a:t/>
            </a:r>
            <a:br>
              <a:rPr lang="tr-TR" dirty="0"/>
            </a:b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859893"/>
            <a:ext cx="3533721" cy="18311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5112792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 smtClean="0"/>
              <a:t>Isı </a:t>
            </a:r>
            <a:r>
              <a:rPr lang="tr-TR" sz="2400" dirty="0"/>
              <a:t>ve ışık açığa çıkarmadan, </a:t>
            </a:r>
            <a:endParaRPr lang="tr-TR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 smtClean="0"/>
              <a:t>meydana </a:t>
            </a:r>
            <a:r>
              <a:rPr lang="tr-TR" sz="2400" dirty="0"/>
              <a:t>gelen </a:t>
            </a:r>
            <a:r>
              <a:rPr lang="tr-TR" sz="2400" dirty="0" smtClean="0"/>
              <a:t>yanma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 smtClean="0"/>
              <a:t>(oksitlenme </a:t>
            </a:r>
            <a:r>
              <a:rPr lang="tr-TR" sz="2400" dirty="0"/>
              <a:t>-paslanma) olayına denir. </a:t>
            </a:r>
          </a:p>
        </p:txBody>
      </p:sp>
    </p:spTree>
    <p:extLst>
      <p:ext uri="{BB962C8B-B14F-4D97-AF65-F5344CB8AC3E}">
        <p14:creationId xmlns:p14="http://schemas.microsoft.com/office/powerpoint/2010/main" val="1697998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596" name="Group 14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74268791"/>
              </p:ext>
            </p:extLst>
          </p:nvPr>
        </p:nvGraphicFramePr>
        <p:xfrm>
          <a:off x="608013" y="1608138"/>
          <a:ext cx="7894637" cy="4194176"/>
        </p:xfrm>
        <a:graphic>
          <a:graphicData uri="http://schemas.openxmlformats.org/drawingml/2006/table">
            <a:tbl>
              <a:tblPr/>
              <a:tblGrid>
                <a:gridCol w="1127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87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7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87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71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287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271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38200">
                <a:tc gridSpan="7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Karbonun Oksitlenmesi  (Tam yanma halinde )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97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2H</a:t>
                      </a:r>
                      <a:r>
                        <a:rPr kumimoji="0" lang="tr-T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tr-T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H</a:t>
                      </a:r>
                      <a:r>
                        <a:rPr kumimoji="0" lang="tr-T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ISI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tr-T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</a:t>
                      </a:r>
                      <a:r>
                        <a:rPr kumimoji="0" lang="tr-T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ISI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9788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Demirin Oksitlenmesi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4Fe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3O</a:t>
                      </a:r>
                      <a:r>
                        <a:rPr kumimoji="0" lang="tr-T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2Fe</a:t>
                      </a:r>
                      <a:r>
                        <a:rPr kumimoji="0" lang="tr-T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tr-TR" sz="2400" b="1" i="0" u="none" strike="noStrike" kern="1200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ISI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214" name="Group 35"/>
          <p:cNvGrpSpPr>
            <a:grpSpLocks/>
          </p:cNvGrpSpPr>
          <p:nvPr/>
        </p:nvGrpSpPr>
        <p:grpSpPr bwMode="auto">
          <a:xfrm>
            <a:off x="1992313" y="2455863"/>
            <a:ext cx="568325" cy="568325"/>
            <a:chOff x="2339" y="904"/>
            <a:chExt cx="358" cy="358"/>
          </a:xfrm>
        </p:grpSpPr>
        <p:sp>
          <p:nvSpPr>
            <p:cNvPr id="7239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de-DE" sz="1800">
                <a:solidFill>
                  <a:schemeClr val="tx1"/>
                </a:solidFill>
              </a:endParaRPr>
            </a:p>
          </p:txBody>
        </p:sp>
        <p:sp>
          <p:nvSpPr>
            <p:cNvPr id="7240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3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Aft>
                  <a:spcPct val="0"/>
                </a:spcAft>
                <a:defRPr/>
              </a:pPr>
              <a:endParaRPr lang="de-D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215" name="Group 35"/>
          <p:cNvGrpSpPr>
            <a:grpSpLocks/>
          </p:cNvGrpSpPr>
          <p:nvPr/>
        </p:nvGrpSpPr>
        <p:grpSpPr bwMode="auto">
          <a:xfrm>
            <a:off x="1978025" y="3324225"/>
            <a:ext cx="568325" cy="568325"/>
            <a:chOff x="2339" y="904"/>
            <a:chExt cx="358" cy="358"/>
          </a:xfrm>
        </p:grpSpPr>
        <p:sp>
          <p:nvSpPr>
            <p:cNvPr id="7236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de-DE" sz="1800">
                <a:solidFill>
                  <a:schemeClr val="tx1"/>
                </a:solidFill>
              </a:endParaRPr>
            </a:p>
          </p:txBody>
        </p:sp>
        <p:sp>
          <p:nvSpPr>
            <p:cNvPr id="7237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5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Aft>
                  <a:spcPct val="0"/>
                </a:spcAft>
                <a:defRPr/>
              </a:pPr>
              <a:endParaRPr lang="de-D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216" name="Group 35"/>
          <p:cNvGrpSpPr>
            <a:grpSpLocks/>
          </p:cNvGrpSpPr>
          <p:nvPr/>
        </p:nvGrpSpPr>
        <p:grpSpPr bwMode="auto">
          <a:xfrm>
            <a:off x="2009775" y="5000625"/>
            <a:ext cx="568325" cy="568325"/>
            <a:chOff x="2339" y="904"/>
            <a:chExt cx="358" cy="358"/>
          </a:xfrm>
        </p:grpSpPr>
        <p:sp>
          <p:nvSpPr>
            <p:cNvPr id="7233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de-DE" sz="1800">
                <a:solidFill>
                  <a:schemeClr val="tx1"/>
                </a:solidFill>
              </a:endParaRPr>
            </a:p>
          </p:txBody>
        </p:sp>
        <p:sp>
          <p:nvSpPr>
            <p:cNvPr id="7234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7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Aft>
                  <a:spcPct val="0"/>
                </a:spcAft>
                <a:defRPr/>
              </a:pPr>
              <a:endParaRPr lang="de-D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217" name="Group 35"/>
          <p:cNvGrpSpPr>
            <a:grpSpLocks/>
          </p:cNvGrpSpPr>
          <p:nvPr/>
        </p:nvGrpSpPr>
        <p:grpSpPr bwMode="auto">
          <a:xfrm>
            <a:off x="6494463" y="2465388"/>
            <a:ext cx="568325" cy="568325"/>
            <a:chOff x="2339" y="904"/>
            <a:chExt cx="358" cy="358"/>
          </a:xfrm>
        </p:grpSpPr>
        <p:sp>
          <p:nvSpPr>
            <p:cNvPr id="7230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de-DE" sz="1800">
                <a:solidFill>
                  <a:schemeClr val="tx1"/>
                </a:solidFill>
              </a:endParaRPr>
            </a:p>
          </p:txBody>
        </p:sp>
        <p:sp>
          <p:nvSpPr>
            <p:cNvPr id="7231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9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Aft>
                  <a:spcPct val="0"/>
                </a:spcAft>
                <a:defRPr/>
              </a:pPr>
              <a:endParaRPr lang="de-D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218" name="Group 35"/>
          <p:cNvGrpSpPr>
            <a:grpSpLocks/>
          </p:cNvGrpSpPr>
          <p:nvPr/>
        </p:nvGrpSpPr>
        <p:grpSpPr bwMode="auto">
          <a:xfrm>
            <a:off x="6480175" y="3333750"/>
            <a:ext cx="568325" cy="568325"/>
            <a:chOff x="2339" y="904"/>
            <a:chExt cx="358" cy="358"/>
          </a:xfrm>
        </p:grpSpPr>
        <p:sp>
          <p:nvSpPr>
            <p:cNvPr id="7227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de-DE" sz="1800">
                <a:solidFill>
                  <a:schemeClr val="tx1"/>
                </a:solidFill>
              </a:endParaRPr>
            </a:p>
          </p:txBody>
        </p:sp>
        <p:sp>
          <p:nvSpPr>
            <p:cNvPr id="7228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11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Aft>
                  <a:spcPct val="0"/>
                </a:spcAft>
                <a:defRPr/>
              </a:pPr>
              <a:endParaRPr lang="de-D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219" name="Group 35"/>
          <p:cNvGrpSpPr>
            <a:grpSpLocks/>
          </p:cNvGrpSpPr>
          <p:nvPr/>
        </p:nvGrpSpPr>
        <p:grpSpPr bwMode="auto">
          <a:xfrm>
            <a:off x="6511925" y="5010150"/>
            <a:ext cx="568325" cy="568325"/>
            <a:chOff x="2339" y="904"/>
            <a:chExt cx="358" cy="358"/>
          </a:xfrm>
        </p:grpSpPr>
        <p:sp>
          <p:nvSpPr>
            <p:cNvPr id="7224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de-DE" sz="1800">
                <a:solidFill>
                  <a:schemeClr val="tx1"/>
                </a:solidFill>
              </a:endParaRPr>
            </a:p>
          </p:txBody>
        </p:sp>
        <p:sp>
          <p:nvSpPr>
            <p:cNvPr id="7225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36893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Aft>
                  <a:spcPct val="0"/>
                </a:spcAft>
                <a:defRPr/>
              </a:pPr>
              <a:endParaRPr lang="de-DE" sz="1800">
                <a:solidFill>
                  <a:schemeClr val="tx1"/>
                </a:solidFill>
              </a:endParaRPr>
            </a:p>
          </p:txBody>
        </p:sp>
      </p:grpSp>
      <p:sp>
        <p:nvSpPr>
          <p:cNvPr id="7220" name="AutoShape 18"/>
          <p:cNvSpPr>
            <a:spLocks noChangeArrowheads="1"/>
          </p:cNvSpPr>
          <p:nvPr/>
        </p:nvSpPr>
        <p:spPr bwMode="auto">
          <a:xfrm>
            <a:off x="4386263" y="2332038"/>
            <a:ext cx="661987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7221" name="AutoShape 18"/>
          <p:cNvSpPr>
            <a:spLocks noChangeArrowheads="1"/>
          </p:cNvSpPr>
          <p:nvPr/>
        </p:nvSpPr>
        <p:spPr bwMode="auto">
          <a:xfrm>
            <a:off x="4397375" y="327342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7222" name="AutoShape 18"/>
          <p:cNvSpPr>
            <a:spLocks noChangeArrowheads="1"/>
          </p:cNvSpPr>
          <p:nvPr/>
        </p:nvSpPr>
        <p:spPr bwMode="auto">
          <a:xfrm>
            <a:off x="4408488" y="4784725"/>
            <a:ext cx="661987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7223" name="Rectangle 149"/>
          <p:cNvSpPr>
            <a:spLocks noChangeArrowheads="1"/>
          </p:cNvSpPr>
          <p:nvPr/>
        </p:nvSpPr>
        <p:spPr bwMode="gray">
          <a:xfrm>
            <a:off x="300038" y="204788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0" hangingPunct="0">
              <a:lnSpc>
                <a:spcPct val="90000"/>
              </a:lnSpc>
              <a:spcAft>
                <a:spcPct val="0"/>
              </a:spcAft>
            </a:pPr>
            <a:r>
              <a:rPr lang="tr-TR" sz="4400" dirty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Oksidasyon</a:t>
            </a:r>
          </a:p>
        </p:txBody>
      </p:sp>
    </p:spTree>
    <p:extLst>
      <p:ext uri="{BB962C8B-B14F-4D97-AF65-F5344CB8AC3E}">
        <p14:creationId xmlns:p14="http://schemas.microsoft.com/office/powerpoint/2010/main" val="41989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30857"/>
            <a:ext cx="8220075" cy="3686175"/>
          </a:xfrm>
          <a:prstGeom prst="rect">
            <a:avLst/>
          </a:prstGeom>
        </p:spPr>
      </p:pic>
      <p:sp>
        <p:nvSpPr>
          <p:cNvPr id="7" name="26 Dikdörtgen"/>
          <p:cNvSpPr/>
          <p:nvPr/>
        </p:nvSpPr>
        <p:spPr>
          <a:xfrm>
            <a:off x="185093" y="3645024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Bell MT" panose="02020503060305020303" pitchFamily="18" charset="0"/>
              </a:rPr>
              <a:t>Yanma</a:t>
            </a:r>
            <a:r>
              <a:rPr lang="tr-TR" sz="2400" dirty="0" smtClean="0">
                <a:latin typeface="Bell MT" panose="02020503060305020303" pitchFamily="18" charset="0"/>
              </a:rPr>
              <a:t> </a:t>
            </a:r>
            <a:r>
              <a:rPr lang="tr-TR" sz="2400" b="1" u="sng" dirty="0" smtClean="0">
                <a:latin typeface="Bell MT" panose="02020503060305020303" pitchFamily="18" charset="0"/>
              </a:rPr>
              <a:t>kimyasal </a:t>
            </a:r>
            <a:r>
              <a:rPr lang="tr-TR" sz="2400" dirty="0" smtClean="0">
                <a:latin typeface="Bell MT" panose="02020503060305020303" pitchFamily="18" charset="0"/>
              </a:rPr>
              <a:t>bir reaksiyondur.</a:t>
            </a:r>
          </a:p>
          <a:p>
            <a:endParaRPr lang="tr-TR" sz="2400" dirty="0">
              <a:latin typeface="Bell MT" panose="02020503060305020303" pitchFamily="18" charset="0"/>
            </a:endParaRPr>
          </a:p>
          <a:p>
            <a:endParaRPr lang="tr-TR" sz="2400" dirty="0"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latin typeface="Bell MT" panose="02020503060305020303" pitchFamily="18" charset="0"/>
              </a:rPr>
              <a:t>Yanıcı maddeyi yeterli oksijenli ortamda tutuşma </a:t>
            </a:r>
            <a:r>
              <a:rPr lang="tr-TR" sz="2400" dirty="0" smtClean="0">
                <a:latin typeface="Bell MT" panose="02020503060305020303" pitchFamily="18" charset="0"/>
              </a:rPr>
              <a:t>sıcaklığına kadar ısıtan </a:t>
            </a:r>
            <a:r>
              <a:rPr lang="tr-TR" sz="2400" dirty="0">
                <a:latin typeface="Bell MT" panose="02020503060305020303" pitchFamily="18" charset="0"/>
              </a:rPr>
              <a:t>bir ısı kaynağı yanmayı </a:t>
            </a:r>
            <a:r>
              <a:rPr lang="tr-TR" sz="2400" dirty="0" smtClean="0">
                <a:latin typeface="Bell MT" panose="02020503060305020303" pitchFamily="18" charset="0"/>
              </a:rPr>
              <a:t> başlatmakta </a:t>
            </a:r>
            <a:r>
              <a:rPr lang="tr-TR" sz="2400" dirty="0">
                <a:latin typeface="Bell MT" panose="02020503060305020303" pitchFamily="18" charset="0"/>
              </a:rPr>
              <a:t>ve bu </a:t>
            </a:r>
            <a:r>
              <a:rPr lang="tr-TR" sz="2400" b="1" dirty="0">
                <a:solidFill>
                  <a:srgbClr val="0070C0"/>
                </a:solidFill>
                <a:latin typeface="Bell MT" panose="02020503060305020303" pitchFamily="18" charset="0"/>
              </a:rPr>
              <a:t>ekzotermik</a:t>
            </a:r>
            <a:r>
              <a:rPr lang="tr-TR" sz="2400" dirty="0">
                <a:latin typeface="Bell MT" panose="02020503060305020303" pitchFamily="18" charset="0"/>
              </a:rPr>
              <a:t> zincirleme reaksiyon </a:t>
            </a:r>
            <a:r>
              <a:rPr lang="tr-TR" sz="2400" dirty="0" smtClean="0">
                <a:latin typeface="Bell MT" panose="02020503060305020303" pitchFamily="18" charset="0"/>
              </a:rPr>
              <a:t>sonucu </a:t>
            </a:r>
            <a:r>
              <a:rPr lang="tr-TR" sz="2400" dirty="0">
                <a:latin typeface="Bell MT" panose="02020503060305020303" pitchFamily="18" charset="0"/>
              </a:rPr>
              <a:t>ayrıca </a:t>
            </a:r>
            <a:r>
              <a:rPr lang="tr-TR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ısı enerjisi </a:t>
            </a:r>
            <a:r>
              <a:rPr lang="tr-TR" sz="2400" dirty="0" smtClean="0">
                <a:latin typeface="Bell MT" panose="02020503060305020303" pitchFamily="18" charset="0"/>
              </a:rPr>
              <a:t>açığa </a:t>
            </a:r>
            <a:r>
              <a:rPr lang="tr-TR" sz="2400" dirty="0">
                <a:latin typeface="Bell MT" panose="02020503060305020303" pitchFamily="18" charset="0"/>
              </a:rPr>
              <a:t>çıkmaktadır.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1920" y="188640"/>
            <a:ext cx="1946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tr-TR" sz="2400" b="1" dirty="0">
                <a:cs typeface="Times New Roman" pitchFamily="18" charset="0"/>
              </a:rPr>
              <a:t>Yangın Nedir?</a:t>
            </a:r>
          </a:p>
        </p:txBody>
      </p:sp>
    </p:spTree>
    <p:extLst>
      <p:ext uri="{BB962C8B-B14F-4D97-AF65-F5344CB8AC3E}">
        <p14:creationId xmlns:p14="http://schemas.microsoft.com/office/powerpoint/2010/main" val="4229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20880" cy="93610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>
                <a:solidFill>
                  <a:schemeClr val="tx2"/>
                </a:solidFill>
              </a:rPr>
              <a:t>KENDİ KENDİNE YANMA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683568" y="2714620"/>
            <a:ext cx="8460432" cy="3630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/>
              <a:t>Örn: Bitkisel kökenli yağlı maddelerin, havadaki oksijenle normal hava ısısında birleşerek çürümeye (oksitlenmeye) başlamasıdır.</a:t>
            </a:r>
          </a:p>
          <a:p>
            <a:pPr>
              <a:buNone/>
            </a:pPr>
            <a:endParaRPr lang="tr-TR" sz="2400" dirty="0"/>
          </a:p>
          <a:p>
            <a:pPr>
              <a:buNone/>
            </a:pPr>
            <a:r>
              <a:rPr lang="tr-TR" sz="2400" dirty="0" smtClean="0"/>
              <a:t> Bu oksitlenme ile zaman içerisinde ortamdaki ısı yükselir, şayet ısı alev almaya yetecek dereceye ulaşırsa kendi kendine yanma gerçekleşir. </a:t>
            </a:r>
          </a:p>
        </p:txBody>
      </p:sp>
      <p:sp>
        <p:nvSpPr>
          <p:cNvPr id="4" name="1 İçerik Yer Tutucusu"/>
          <p:cNvSpPr txBox="1">
            <a:spLocks/>
          </p:cNvSpPr>
          <p:nvPr/>
        </p:nvSpPr>
        <p:spPr bwMode="auto">
          <a:xfrm>
            <a:off x="285720" y="1571612"/>
            <a:ext cx="8460432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Yavaş yanmanın zaman içerisinde hızlı yanma olayına dönüşmesi halidir.</a:t>
            </a:r>
          </a:p>
        </p:txBody>
      </p:sp>
      <p:pic>
        <p:nvPicPr>
          <p:cNvPr id="5" name="Picture 2" descr="http://www.agaclar.net/forum/attachments/sukulent-hastaliklari/367830d1360192958-problem53-5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9077" y="4987494"/>
            <a:ext cx="408941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72" y="2695268"/>
            <a:ext cx="5158673" cy="3037988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487567" y="20618"/>
            <a:ext cx="4176464" cy="9348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HIZLI YANMA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539552" y="884355"/>
            <a:ext cx="8363272" cy="18290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400" dirty="0" smtClean="0"/>
              <a:t>İki grupta incelenebilir:</a:t>
            </a:r>
          </a:p>
          <a:p>
            <a:pPr algn="ctr"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u="sng" dirty="0" smtClean="0">
                <a:solidFill>
                  <a:srgbClr val="FF0000"/>
                </a:solidFill>
              </a:rPr>
              <a:t>  Alevli yanma</a:t>
            </a:r>
            <a:r>
              <a:rPr lang="tr-TR" sz="2400" dirty="0" smtClean="0">
                <a:solidFill>
                  <a:srgbClr val="FF0000"/>
                </a:solidFill>
              </a:rPr>
              <a:t> : </a:t>
            </a:r>
            <a:r>
              <a:rPr lang="tr-TR" sz="2400" dirty="0" smtClean="0"/>
              <a:t>Yanmanın bütün belirtilerinin oluştuğu bir olaydır.   </a:t>
            </a:r>
          </a:p>
          <a:p>
            <a:pPr>
              <a:buNone/>
            </a:pPr>
            <a:r>
              <a:rPr lang="tr-TR" sz="2400" dirty="0" smtClean="0"/>
              <a:t>  Yanmanın belirtileri alev, ısı, ışıktır. </a:t>
            </a:r>
          </a:p>
        </p:txBody>
      </p:sp>
      <p:sp>
        <p:nvSpPr>
          <p:cNvPr id="5" name="4 Dikdörtgen"/>
          <p:cNvSpPr/>
          <p:nvPr/>
        </p:nvSpPr>
        <p:spPr>
          <a:xfrm>
            <a:off x="-108520" y="5621438"/>
            <a:ext cx="9252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u="sng" dirty="0" smtClean="0">
                <a:solidFill>
                  <a:srgbClr val="FF0000"/>
                </a:solidFill>
              </a:rPr>
              <a:t>Alevsiz yanma (Korlaşma= Kor halinde yanma):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/>
              <a:t>Bazı maddelerin  yanması korlaşma halinde olmakta, alevlenme olmamaktadır. (kok ve odun kömürü ile sigara)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67544" y="1988840"/>
            <a:ext cx="8676456" cy="500066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Parlayıcı maddelerin belli oranda hava ile homojen karışımları, çok kolay bir şekilde  alev alarak yanmasına sebep olurlar. Bu tür yanmalara parlama adı verilir. Kolayca ateş alan maddelerde görülen bir olaydır. </a:t>
            </a:r>
          </a:p>
          <a:p>
            <a:pPr>
              <a:buNone/>
            </a:pPr>
            <a:r>
              <a:rPr lang="tr-TR" sz="2000" dirty="0" smtClean="0"/>
              <a:t>  Örnek: benzin  buharlarının  yanması gibi..</a:t>
            </a:r>
          </a:p>
          <a:p>
            <a:pPr>
              <a:lnSpc>
                <a:spcPct val="150000"/>
              </a:lnSpc>
            </a:pPr>
            <a:r>
              <a:rPr lang="tr-TR" sz="2800" b="1" dirty="0">
                <a:solidFill>
                  <a:srgbClr val="0032CC"/>
                </a:solidFill>
                <a:latin typeface="Arial" panose="020B0604020202020204" pitchFamily="34" charset="0"/>
              </a:rPr>
              <a:t>Parlama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; Kolay tutuşabilen 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maddelerde (</a:t>
            </a:r>
            <a:r>
              <a:rPr lang="tr-TR" sz="2800" dirty="0">
                <a:solidFill>
                  <a:srgbClr val="0032CC"/>
                </a:solidFill>
                <a:latin typeface="Arial" panose="020B0604020202020204" pitchFamily="34" charset="0"/>
              </a:rPr>
              <a:t>benzin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) görülen 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yanma olayıdır. Sürekli değildir. 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Gerek normal yanmada gerekse parlama şeklindeki yanmada </a:t>
            </a:r>
            <a:r>
              <a:rPr lang="tr-TR" sz="2800" dirty="0">
                <a:solidFill>
                  <a:srgbClr val="0032CC"/>
                </a:solidFill>
                <a:latin typeface="Arial" panose="020B0604020202020204" pitchFamily="34" charset="0"/>
              </a:rPr>
              <a:t>basınç oluşmamaktadır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tr-TR" sz="2800" dirty="0"/>
          </a:p>
          <a:p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95536" y="1556792"/>
            <a:ext cx="212219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PARLAMA</a:t>
            </a:r>
            <a:endParaRPr lang="tr-TR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2 Başlık"/>
          <p:cNvSpPr txBox="1">
            <a:spLocks/>
          </p:cNvSpPr>
          <p:nvPr/>
        </p:nvSpPr>
        <p:spPr bwMode="auto">
          <a:xfrm>
            <a:off x="1643042" y="285728"/>
            <a:ext cx="6000792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PARLAMA ve PATLAMA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Başlık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PARLAMA ve PATLAMA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431380"/>
            <a:ext cx="859413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tr-TR" sz="32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>
              <a:buNone/>
            </a:pPr>
            <a:r>
              <a:rPr lang="tr-TR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PATLAMA</a:t>
            </a:r>
            <a:r>
              <a:rPr lang="tr-TR" sz="2400" dirty="0">
                <a:latin typeface="Arial" charset="0"/>
              </a:rPr>
              <a:t> </a:t>
            </a:r>
            <a:endParaRPr lang="tr-TR" sz="2400" dirty="0" smtClean="0">
              <a:latin typeface="Arial" charset="0"/>
            </a:endParaRPr>
          </a:p>
          <a:p>
            <a:pPr>
              <a:buNone/>
            </a:pPr>
            <a:endParaRPr lang="tr-TR" sz="2400" dirty="0">
              <a:latin typeface="Arial" charset="0"/>
            </a:endParaRPr>
          </a:p>
          <a:p>
            <a:r>
              <a:rPr lang="tr-TR" sz="2400" dirty="0"/>
              <a:t>Maddenin tamamının ısı veya vurma-çarpma gibi bir etki altında bir  anda büyük ölçüde genişleyerek  yüksek basınçta çeşitli gazlar oluşturması ve etrafını zorlayıp patlamalar şeklinde  yanması olayıdır. </a:t>
            </a:r>
          </a:p>
          <a:p>
            <a:pPr>
              <a:buNone/>
            </a:pPr>
            <a:r>
              <a:rPr lang="tr-TR" sz="2400" dirty="0"/>
              <a:t>Örnek: Asetilen gazının patlaması. </a:t>
            </a:r>
          </a:p>
          <a:p>
            <a:pPr>
              <a:lnSpc>
                <a:spcPct val="150000"/>
              </a:lnSpc>
            </a:pPr>
            <a:endParaRPr lang="tr-TR" sz="2400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err="1" smtClean="0">
                <a:latin typeface="Arial" panose="020B0604020202020204" pitchFamily="34" charset="0"/>
              </a:rPr>
              <a:t>Patlama</a:t>
            </a:r>
            <a:r>
              <a:rPr lang="es-ES" sz="2400" dirty="0" smtClean="0">
                <a:latin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</a:rPr>
              <a:t>ve </a:t>
            </a:r>
            <a:r>
              <a:rPr lang="es-ES" sz="2400" dirty="0" err="1">
                <a:latin typeface="Arial" panose="020B0604020202020204" pitchFamily="34" charset="0"/>
              </a:rPr>
              <a:t>parlama</a:t>
            </a:r>
            <a:r>
              <a:rPr lang="es-ES" sz="2400" dirty="0">
                <a:latin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</a:rPr>
              <a:t>seklinde</a:t>
            </a:r>
            <a:r>
              <a:rPr lang="es-ES" sz="2400" dirty="0">
                <a:latin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</a:rPr>
              <a:t>yanmanın</a:t>
            </a:r>
            <a:r>
              <a:rPr lang="es-ES" sz="2400" dirty="0">
                <a:latin typeface="Arial" panose="020B0604020202020204" pitchFamily="34" charset="0"/>
              </a:rPr>
              <a:t>, </a:t>
            </a:r>
            <a:r>
              <a:rPr lang="es-ES" sz="2400" dirty="0" err="1">
                <a:latin typeface="Arial" panose="020B0604020202020204" pitchFamily="34" charset="0"/>
              </a:rPr>
              <a:t>hızlı</a:t>
            </a:r>
            <a:r>
              <a:rPr lang="es-ES" sz="2400" dirty="0">
                <a:latin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</a:rPr>
              <a:t>yanmadan </a:t>
            </a:r>
            <a:r>
              <a:rPr lang="tr-TR" sz="2400" dirty="0">
                <a:latin typeface="Arial" panose="020B0604020202020204" pitchFamily="34" charset="0"/>
              </a:rPr>
              <a:t>farkı, </a:t>
            </a:r>
            <a:r>
              <a:rPr lang="tr-TR" sz="2400" dirty="0">
                <a:solidFill>
                  <a:srgbClr val="0032CC"/>
                </a:solidFill>
                <a:latin typeface="Arial" panose="020B0604020202020204" pitchFamily="34" charset="0"/>
              </a:rPr>
              <a:t>enerji boşalma hızının çok yüksek </a:t>
            </a:r>
            <a:r>
              <a:rPr lang="es-E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olmasıdır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71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3"/>
          <p:cNvGrpSpPr>
            <a:grpSpLocks/>
          </p:cNvGrpSpPr>
          <p:nvPr/>
        </p:nvGrpSpPr>
        <p:grpSpPr bwMode="auto">
          <a:xfrm>
            <a:off x="1588" y="3249613"/>
            <a:ext cx="9144000" cy="1676400"/>
            <a:chOff x="0" y="2086"/>
            <a:chExt cx="5760" cy="1056"/>
          </a:xfrm>
        </p:grpSpPr>
        <p:sp>
          <p:nvSpPr>
            <p:cNvPr id="52238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/>
            <a:p>
              <a:pPr algn="ctr" eaLnBrk="0" hangingPunct="0"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52239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/>
            <a:p>
              <a:pPr algn="ctr" eaLnBrk="0" hangingPunct="0"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52227" name="Group 62"/>
          <p:cNvGrpSpPr>
            <a:grpSpLocks/>
          </p:cNvGrpSpPr>
          <p:nvPr/>
        </p:nvGrpSpPr>
        <p:grpSpPr bwMode="auto">
          <a:xfrm>
            <a:off x="2949575" y="3106992"/>
            <a:ext cx="3248025" cy="3055938"/>
            <a:chOff x="1869" y="1671"/>
            <a:chExt cx="2046" cy="1925"/>
          </a:xfrm>
        </p:grpSpPr>
        <p:sp>
          <p:nvSpPr>
            <p:cNvPr id="52232" name="Freeform 31"/>
            <p:cNvSpPr>
              <a:spLocks/>
            </p:cNvSpPr>
            <p:nvPr/>
          </p:nvSpPr>
          <p:spPr bwMode="gray">
            <a:xfrm>
              <a:off x="2127" y="2069"/>
              <a:ext cx="750" cy="1312"/>
            </a:xfrm>
            <a:custGeom>
              <a:avLst/>
              <a:gdLst>
                <a:gd name="T0" fmla="*/ 0 w 1859"/>
                <a:gd name="T1" fmla="*/ 0 h 3212"/>
                <a:gd name="T2" fmla="*/ 0 w 1859"/>
                <a:gd name="T3" fmla="*/ 0 h 3212"/>
                <a:gd name="T4" fmla="*/ 0 w 1859"/>
                <a:gd name="T5" fmla="*/ 0 h 3212"/>
                <a:gd name="T6" fmla="*/ 0 w 1859"/>
                <a:gd name="T7" fmla="*/ 0 h 3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9"/>
                <a:gd name="T13" fmla="*/ 0 h 3212"/>
                <a:gd name="T14" fmla="*/ 1859 w 1859"/>
                <a:gd name="T15" fmla="*/ 3212 h 3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9" h="3212">
                  <a:moveTo>
                    <a:pt x="1859" y="0"/>
                  </a:moveTo>
                  <a:lnTo>
                    <a:pt x="0" y="3212"/>
                  </a:lnTo>
                  <a:lnTo>
                    <a:pt x="1859" y="1769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50000">
                  <a:srgbClr val="A922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33" name="Freeform 35"/>
            <p:cNvSpPr>
              <a:spLocks/>
            </p:cNvSpPr>
            <p:nvPr/>
          </p:nvSpPr>
          <p:spPr bwMode="gray">
            <a:xfrm>
              <a:off x="2137" y="2797"/>
              <a:ext cx="1505" cy="591"/>
            </a:xfrm>
            <a:custGeom>
              <a:avLst/>
              <a:gdLst>
                <a:gd name="T0" fmla="*/ 0 w 3730"/>
                <a:gd name="T1" fmla="*/ 0 h 1448"/>
                <a:gd name="T2" fmla="*/ 0 w 3730"/>
                <a:gd name="T3" fmla="*/ 0 h 1448"/>
                <a:gd name="T4" fmla="*/ 0 w 3730"/>
                <a:gd name="T5" fmla="*/ 0 h 1448"/>
                <a:gd name="T6" fmla="*/ 0 w 3730"/>
                <a:gd name="T7" fmla="*/ 0 h 1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0"/>
                <a:gd name="T13" fmla="*/ 0 h 1448"/>
                <a:gd name="T14" fmla="*/ 3730 w 3730"/>
                <a:gd name="T15" fmla="*/ 1448 h 1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0" h="1448">
                  <a:moveTo>
                    <a:pt x="1859" y="0"/>
                  </a:moveTo>
                  <a:lnTo>
                    <a:pt x="0" y="1441"/>
                  </a:lnTo>
                  <a:lnTo>
                    <a:pt x="3730" y="1448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50000">
                  <a:srgbClr val="A92200"/>
                </a:gs>
                <a:gs pos="100000">
                  <a:srgbClr val="FF3300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34" name="Freeform 39"/>
            <p:cNvSpPr>
              <a:spLocks/>
            </p:cNvSpPr>
            <p:nvPr/>
          </p:nvSpPr>
          <p:spPr bwMode="gray">
            <a:xfrm>
              <a:off x="2886" y="2072"/>
              <a:ext cx="760" cy="1313"/>
            </a:xfrm>
            <a:custGeom>
              <a:avLst/>
              <a:gdLst>
                <a:gd name="T0" fmla="*/ 126 w 1871"/>
                <a:gd name="T1" fmla="*/ 218 h 3220"/>
                <a:gd name="T2" fmla="*/ 0 w 1871"/>
                <a:gd name="T3" fmla="*/ 0 h 3220"/>
                <a:gd name="T4" fmla="*/ 0 w 1871"/>
                <a:gd name="T5" fmla="*/ 120 h 3220"/>
                <a:gd name="T6" fmla="*/ 126 w 1871"/>
                <a:gd name="T7" fmla="*/ 218 h 3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1"/>
                <a:gd name="T13" fmla="*/ 0 h 3220"/>
                <a:gd name="T14" fmla="*/ 1871 w 1871"/>
                <a:gd name="T15" fmla="*/ 3220 h 3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1" h="3220">
                  <a:moveTo>
                    <a:pt x="1871" y="3220"/>
                  </a:moveTo>
                  <a:lnTo>
                    <a:pt x="0" y="0"/>
                  </a:lnTo>
                  <a:lnTo>
                    <a:pt x="0" y="1770"/>
                  </a:lnTo>
                  <a:lnTo>
                    <a:pt x="1871" y="3220"/>
                  </a:ln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50000">
                  <a:srgbClr val="A92200"/>
                </a:gs>
                <a:gs pos="100000">
                  <a:srgbClr val="FF3300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cxnSp>
          <p:nvCxnSpPr>
            <p:cNvPr id="52235" name="Gerade Verbindung mit Pfeil 12"/>
            <p:cNvCxnSpPr>
              <a:cxnSpLocks noChangeShapeType="1"/>
            </p:cNvCxnSpPr>
            <p:nvPr/>
          </p:nvCxnSpPr>
          <p:spPr bwMode="gray">
            <a:xfrm rot="5400000" flipH="1" flipV="1">
              <a:off x="2317" y="2233"/>
              <a:ext cx="1126" cy="2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52236" name="Gerade Verbindung mit Pfeil 13"/>
            <p:cNvCxnSpPr>
              <a:cxnSpLocks noChangeShapeType="1"/>
            </p:cNvCxnSpPr>
            <p:nvPr/>
          </p:nvCxnSpPr>
          <p:spPr bwMode="gray">
            <a:xfrm rot="10800000" flipV="1">
              <a:off x="1869" y="2790"/>
              <a:ext cx="1014" cy="801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37" name="Gerade Verbindung mit Pfeil 16"/>
            <p:cNvCxnSpPr>
              <a:cxnSpLocks noChangeShapeType="1"/>
            </p:cNvCxnSpPr>
            <p:nvPr/>
          </p:nvCxnSpPr>
          <p:spPr bwMode="gray">
            <a:xfrm>
              <a:off x="2880" y="2797"/>
              <a:ext cx="1035" cy="799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</p:grpSp>
      <p:sp>
        <p:nvSpPr>
          <p:cNvPr id="52228" name="Text Box 19"/>
          <p:cNvSpPr txBox="1">
            <a:spLocks noChangeArrowheads="1"/>
          </p:cNvSpPr>
          <p:nvPr/>
        </p:nvSpPr>
        <p:spPr bwMode="gray">
          <a:xfrm>
            <a:off x="1725611" y="6173342"/>
            <a:ext cx="2447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4000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4000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4000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4000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b="1" dirty="0">
                <a:solidFill>
                  <a:srgbClr val="FF0000"/>
                </a:solidFill>
              </a:rPr>
              <a:t>PATLAMA</a:t>
            </a:r>
            <a:endParaRPr lang="tr-TR" b="1" noProof="1">
              <a:solidFill>
                <a:srgbClr val="FF0000"/>
              </a:solidFill>
            </a:endParaRPr>
          </a:p>
        </p:txBody>
      </p:sp>
      <p:pic>
        <p:nvPicPr>
          <p:cNvPr id="5223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80469" y="5602543"/>
            <a:ext cx="4679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88" y="951958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400" dirty="0"/>
              <a:t>Patlama kısa sürede yüksek ısı enerjisi meydana </a:t>
            </a:r>
            <a:r>
              <a:rPr lang="tr-TR" sz="2400" dirty="0" smtClean="0"/>
              <a:t>getirebilen, </a:t>
            </a:r>
            <a:r>
              <a:rPr lang="tr-TR" sz="2400" dirty="0"/>
              <a:t>çok hızlı gerçekleşen bir kimyasal reaksiyondur. </a:t>
            </a:r>
            <a:r>
              <a:rPr lang="tr-TR" sz="2400" dirty="0" smtClean="0"/>
              <a:t>(1/700-1/1000 sn de)</a:t>
            </a:r>
          </a:p>
          <a:p>
            <a:pPr>
              <a:buFont typeface="Wingdings" pitchFamily="2" charset="2"/>
              <a:buChar char="§"/>
            </a:pPr>
            <a:endParaRPr lang="tr-TR" sz="2400" dirty="0" smtClean="0"/>
          </a:p>
          <a:p>
            <a:pPr>
              <a:buFont typeface="Wingdings" pitchFamily="2" charset="2"/>
              <a:buChar char="§"/>
            </a:pPr>
            <a:r>
              <a:rPr lang="tr-TR" sz="2400" dirty="0" smtClean="0"/>
              <a:t>Meydana gelen ısıdan dolayı önceden var olan veya reaksiyonla oluşan gaz halindeki maddeler hızlı şekilde genleşir ve </a:t>
            </a:r>
            <a:r>
              <a:rPr lang="tr-TR" sz="2400" u="sng" dirty="0" smtClean="0"/>
              <a:t>basınç dalgaları </a:t>
            </a:r>
            <a:r>
              <a:rPr lang="tr-TR" sz="2400" dirty="0" smtClean="0"/>
              <a:t>oluşturur.</a:t>
            </a:r>
          </a:p>
          <a:p>
            <a:pPr>
              <a:buFont typeface="Wingdings" pitchFamily="2" charset="2"/>
              <a:buChar char="§"/>
            </a:pPr>
            <a:endParaRPr lang="tr-TR" sz="2000" dirty="0" smtClean="0"/>
          </a:p>
          <a:p>
            <a:pPr>
              <a:buFont typeface="Wingdings" pitchFamily="2" charset="2"/>
              <a:buChar char="§"/>
            </a:pPr>
            <a:r>
              <a:rPr lang="tr-TR" sz="2400" dirty="0" smtClean="0"/>
              <a:t>Bu olay </a:t>
            </a:r>
            <a:r>
              <a:rPr lang="tr-TR" sz="2400" b="1" dirty="0" smtClean="0"/>
              <a:t>kapalı alanlarda</a:t>
            </a:r>
            <a:r>
              <a:rPr lang="tr-TR" sz="2400" dirty="0" smtClean="0"/>
              <a:t> çok şiddetli seyreder.</a:t>
            </a:r>
            <a:endParaRPr lang="tr-TR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32617"/>
            <a:ext cx="236252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119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2051720"/>
          </a:xfrm>
        </p:spPr>
        <p:txBody>
          <a:bodyPr>
            <a:normAutofit fontScale="90000"/>
          </a:bodyPr>
          <a:lstStyle/>
          <a:p>
            <a:r>
              <a:rPr lang="tr-TR" sz="3600" dirty="0" smtClean="0"/>
              <a:t>DOLU BİR YAKIT TANKI MI?</a:t>
            </a:r>
            <a:br>
              <a:rPr lang="tr-TR" sz="3600" dirty="0" smtClean="0"/>
            </a:br>
            <a:r>
              <a:rPr lang="tr-TR" sz="3600" dirty="0" smtClean="0"/>
              <a:t>BOŞ BİR YAKIT TANKI MI?</a:t>
            </a:r>
            <a:br>
              <a:rPr lang="tr-TR" sz="3600" dirty="0" smtClean="0"/>
            </a:br>
            <a:r>
              <a:rPr lang="tr-TR" sz="3600" dirty="0" smtClean="0"/>
              <a:t>HANGİSİNİ TERCİH EDERSİNİZ?</a:t>
            </a:r>
            <a:br>
              <a:rPr lang="tr-TR" sz="3600" dirty="0" smtClean="0"/>
            </a:br>
            <a:endParaRPr lang="tr-TR" sz="3600" dirty="0"/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0560" y="4077072"/>
            <a:ext cx="5112568" cy="24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3118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03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ChangeArrowheads="1"/>
          </p:cNvSpPr>
          <p:nvPr/>
        </p:nvSpPr>
        <p:spPr bwMode="gray">
          <a:xfrm>
            <a:off x="276225" y="1185863"/>
            <a:ext cx="2711450" cy="9715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/>
              <a:t>KONDÜKSİYON</a:t>
            </a:r>
            <a:endParaRPr lang="en-GB" b="1"/>
          </a:p>
        </p:txBody>
      </p:sp>
      <p:sp>
        <p:nvSpPr>
          <p:cNvPr id="65539" name="Rectangle 7"/>
          <p:cNvSpPr>
            <a:spLocks noChangeArrowheads="1"/>
          </p:cNvSpPr>
          <p:nvPr/>
        </p:nvSpPr>
        <p:spPr bwMode="gray">
          <a:xfrm>
            <a:off x="3168650" y="1185863"/>
            <a:ext cx="2711450" cy="9715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 dirty="0"/>
              <a:t> KONVEKSİYON</a:t>
            </a:r>
            <a:endParaRPr lang="en-GB" b="1" dirty="0"/>
          </a:p>
        </p:txBody>
      </p:sp>
      <p:sp>
        <p:nvSpPr>
          <p:cNvPr id="65540" name="Rectangle 7"/>
          <p:cNvSpPr>
            <a:spLocks noChangeArrowheads="1"/>
          </p:cNvSpPr>
          <p:nvPr/>
        </p:nvSpPr>
        <p:spPr bwMode="gray">
          <a:xfrm>
            <a:off x="6061075" y="1185863"/>
            <a:ext cx="2711450" cy="9715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/>
              <a:t>RADYASYON</a:t>
            </a:r>
            <a:endParaRPr lang="en-GB" b="1"/>
          </a:p>
        </p:txBody>
      </p:sp>
      <p:sp>
        <p:nvSpPr>
          <p:cNvPr id="65541" name="Rectangle 3"/>
          <p:cNvSpPr>
            <a:spLocks noChangeArrowheads="1"/>
          </p:cNvSpPr>
          <p:nvPr/>
        </p:nvSpPr>
        <p:spPr bwMode="gray">
          <a:xfrm>
            <a:off x="276225" y="2157413"/>
            <a:ext cx="2711450" cy="1054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>
                <a:solidFill>
                  <a:schemeClr val="tx1"/>
                </a:solidFill>
              </a:rPr>
              <a:t>Katı cisimler vasıtası ile ısının nakli</a:t>
            </a:r>
          </a:p>
        </p:txBody>
      </p:sp>
      <p:sp>
        <p:nvSpPr>
          <p:cNvPr id="65542" name="Rectangle 3"/>
          <p:cNvSpPr>
            <a:spLocks noChangeArrowheads="1"/>
          </p:cNvSpPr>
          <p:nvPr/>
        </p:nvSpPr>
        <p:spPr bwMode="gray">
          <a:xfrm>
            <a:off x="3168650" y="2157413"/>
            <a:ext cx="2711450" cy="1054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>
                <a:solidFill>
                  <a:schemeClr val="tx1"/>
                </a:solidFill>
              </a:rPr>
              <a:t>Isının hava sirkülasyonu yolu  ile nakli</a:t>
            </a:r>
          </a:p>
        </p:txBody>
      </p:sp>
      <p:sp>
        <p:nvSpPr>
          <p:cNvPr id="65543" name="Rectangle 3"/>
          <p:cNvSpPr>
            <a:spLocks noChangeArrowheads="1"/>
          </p:cNvSpPr>
          <p:nvPr/>
        </p:nvSpPr>
        <p:spPr bwMode="gray">
          <a:xfrm>
            <a:off x="6061075" y="2157413"/>
            <a:ext cx="2711450" cy="1054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>
                <a:solidFill>
                  <a:schemeClr val="tx1"/>
                </a:solidFill>
              </a:rPr>
              <a:t>Işın nakli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 rot="5400000">
            <a:off x="4514850" y="3184525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5545" name="AutoShape 18"/>
          <p:cNvSpPr>
            <a:spLocks noChangeArrowheads="1"/>
          </p:cNvSpPr>
          <p:nvPr/>
        </p:nvSpPr>
        <p:spPr bwMode="auto">
          <a:xfrm>
            <a:off x="2836863" y="1260475"/>
            <a:ext cx="661987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65546" name="AutoShape 18"/>
          <p:cNvSpPr>
            <a:spLocks noChangeArrowheads="1"/>
          </p:cNvSpPr>
          <p:nvPr/>
        </p:nvSpPr>
        <p:spPr bwMode="auto">
          <a:xfrm>
            <a:off x="5743575" y="1258888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65547" name="Rectangle 2"/>
          <p:cNvSpPr>
            <a:spLocks noChangeArrowheads="1"/>
          </p:cNvSpPr>
          <p:nvPr/>
        </p:nvSpPr>
        <p:spPr bwMode="gray">
          <a:xfrm>
            <a:off x="300038" y="204788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tr-TR" sz="2600" b="1" dirty="0"/>
              <a:t>Yangının Yayılması</a:t>
            </a:r>
          </a:p>
        </p:txBody>
      </p:sp>
      <p:pic>
        <p:nvPicPr>
          <p:cNvPr id="65548" name="Picture 14" descr="cond_conv_ra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359150"/>
            <a:ext cx="8472487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415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2" descr="http://beodom.com/assets/images/education/principles-thermal-insulation/heat-transmittance-mean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692696"/>
            <a:ext cx="858503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3707904" y="1196752"/>
            <a:ext cx="2880320" cy="9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tr-TR" sz="2400" b="1" dirty="0" smtClean="0">
                <a:solidFill>
                  <a:srgbClr val="FF0000"/>
                </a:solidFill>
              </a:rPr>
              <a:t>Elini tavanın sapının yakması gibi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323528" y="5445224"/>
            <a:ext cx="2880320" cy="9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tr-TR" sz="2400" b="1" dirty="0" smtClean="0">
                <a:solidFill>
                  <a:srgbClr val="FF0000"/>
                </a:solidFill>
              </a:rPr>
              <a:t>Tencerede alttan ısınan su yukarı doğru da ısınır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3923928" y="5478571"/>
            <a:ext cx="2880320" cy="9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tr-TR" sz="2400" b="1" dirty="0" smtClean="0">
                <a:solidFill>
                  <a:srgbClr val="FF0000"/>
                </a:solidFill>
              </a:rPr>
              <a:t>Kalorifer yanması ile ısının çıkması gibi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ondu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8136904" cy="542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2 Dikdörtgen"/>
          <p:cNvSpPr>
            <a:spLocks noChangeArrowheads="1"/>
          </p:cNvSpPr>
          <p:nvPr/>
        </p:nvSpPr>
        <p:spPr bwMode="auto">
          <a:xfrm>
            <a:off x="899592" y="332656"/>
            <a:ext cx="50720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500" b="1" dirty="0">
                <a:solidFill>
                  <a:srgbClr val="FF0000"/>
                </a:solidFill>
                <a:latin typeface="Constantia" pitchFamily="18" charset="0"/>
              </a:rPr>
              <a:t>YANGIN YAYILIMI</a:t>
            </a:r>
            <a:endParaRPr lang="tr-TR" sz="3500" b="1" dirty="0">
              <a:latin typeface="Constantia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688128" y="5589240"/>
            <a:ext cx="57150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10" descr="283892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0"/>
            <a:ext cx="1062722" cy="97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07504" y="1484784"/>
            <a:ext cx="9036496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tr-TR" sz="1400" dirty="0" smtClean="0">
              <a:cs typeface="Times New Roman" pitchFamily="18" charset="0"/>
            </a:endParaRPr>
          </a:p>
          <a:p>
            <a:pPr eaLnBrk="0" hangingPunct="0"/>
            <a:endParaRPr lang="en-US" sz="1400" dirty="0">
              <a:cs typeface="Times New Roman" pitchFamily="18" charset="0"/>
            </a:endParaRPr>
          </a:p>
          <a:p>
            <a:pPr eaLnBrk="0" hangingPunct="0"/>
            <a:endParaRPr lang="en-US" sz="1400" dirty="0">
              <a:cs typeface="Times New Roman" pitchFamily="18" charset="0"/>
            </a:endParaRPr>
          </a:p>
          <a:p>
            <a:pPr eaLnBrk="0" hangingPunct="0"/>
            <a:endParaRPr lang="en-US" sz="1400" dirty="0">
              <a:cs typeface="Times New Roman" pitchFamily="18" charset="0"/>
            </a:endParaRPr>
          </a:p>
          <a:p>
            <a:pPr eaLnBrk="0" hangingPunct="0"/>
            <a:endParaRPr lang="en-US" sz="1400" dirty="0">
              <a:cs typeface="Times New Roman" pitchFamily="18" charset="0"/>
            </a:endParaRPr>
          </a:p>
          <a:p>
            <a:pPr eaLnBrk="0" hangingPunct="0"/>
            <a:endParaRPr lang="en-US" sz="1400" dirty="0">
              <a:cs typeface="Times New Roman" pitchFamily="18" charset="0"/>
            </a:endParaRPr>
          </a:p>
          <a:p>
            <a:pPr eaLnBrk="0" hangingPunct="0"/>
            <a:endParaRPr lang="en-US" sz="1200" dirty="0">
              <a:cs typeface="Times New Roman" pitchFamily="18" charset="0"/>
            </a:endParaRPr>
          </a:p>
          <a:p>
            <a:pPr eaLnBrk="0" hangingPunct="0"/>
            <a:r>
              <a:rPr lang="en-US" sz="1400" dirty="0">
                <a:cs typeface="Times New Roman" pitchFamily="18" charset="0"/>
              </a:rPr>
              <a:t> </a:t>
            </a:r>
            <a:endParaRPr lang="en-US" sz="1200" dirty="0">
              <a:cs typeface="Times New Roman" pitchFamily="18" charset="0"/>
            </a:endParaRPr>
          </a:p>
          <a:p>
            <a:pPr eaLnBrk="0" hangingPunct="0"/>
            <a:r>
              <a:rPr lang="tr-TR" b="1" i="1" dirty="0" smtClean="0"/>
              <a:t>Yangının 3 bileşeni vardır: Yangın, bu üç bileşenin kontrolsuz  </a:t>
            </a:r>
            <a:r>
              <a:rPr lang="tr-TR" b="1" i="1" dirty="0"/>
              <a:t>etkileşimi sonucunda meydana gelen </a:t>
            </a:r>
            <a:r>
              <a:rPr lang="tr-TR" sz="2400" b="1" i="1" dirty="0"/>
              <a:t>kimyasal </a:t>
            </a:r>
            <a:r>
              <a:rPr lang="tr-TR" b="1" i="1" dirty="0"/>
              <a:t>bir </a:t>
            </a:r>
            <a:r>
              <a:rPr lang="tr-TR" b="1" i="1" dirty="0" smtClean="0"/>
              <a:t>olaydır.</a:t>
            </a:r>
            <a:endParaRPr lang="en-US" b="1" i="1" dirty="0"/>
          </a:p>
          <a:p>
            <a:pPr eaLnBrk="0" hangingPunct="0"/>
            <a:r>
              <a:rPr lang="en-US" sz="1400" dirty="0">
                <a:cs typeface="Times New Roman" pitchFamily="18" charset="0"/>
              </a:rPr>
              <a:t> </a:t>
            </a:r>
          </a:p>
          <a:p>
            <a:pPr eaLnBrk="0" hangingPunct="0"/>
            <a:endParaRPr lang="en-US" sz="1200" dirty="0">
              <a:cs typeface="Times New Roman" pitchFamily="18" charset="0"/>
            </a:endParaRPr>
          </a:p>
          <a:p>
            <a:pPr eaLnBrk="0" hangingPunct="0"/>
            <a:r>
              <a:rPr lang="en-US" sz="1400" dirty="0">
                <a:cs typeface="Times New Roman" pitchFamily="18" charset="0"/>
              </a:rPr>
              <a:t> </a:t>
            </a:r>
            <a:endParaRPr lang="en-US" sz="1200" dirty="0">
              <a:cs typeface="Times New Roman" pitchFamily="18" charset="0"/>
            </a:endParaRPr>
          </a:p>
          <a:p>
            <a:pPr eaLnBrk="0" hangingPunct="0"/>
            <a:r>
              <a:rPr lang="tr-TR" sz="4000" b="1" dirty="0">
                <a:solidFill>
                  <a:srgbClr val="FF0000"/>
                </a:solidFill>
              </a:rPr>
              <a:t>Oksijen</a:t>
            </a:r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tr-TR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tr-TR" sz="4000" b="1" dirty="0" smtClean="0">
                <a:solidFill>
                  <a:srgbClr val="FF0000"/>
                </a:solidFill>
              </a:rPr>
              <a:t>Isı Kaynağı - </a:t>
            </a:r>
            <a:r>
              <a:rPr lang="tr-TR" sz="4000" b="1" dirty="0">
                <a:solidFill>
                  <a:srgbClr val="FF0000"/>
                </a:solidFill>
              </a:rPr>
              <a:t>Yanıcı </a:t>
            </a:r>
            <a:r>
              <a:rPr lang="tr-TR" sz="4000" b="1" dirty="0" smtClean="0">
                <a:solidFill>
                  <a:srgbClr val="FF0000"/>
                </a:solidFill>
              </a:rPr>
              <a:t>Madde</a:t>
            </a:r>
          </a:p>
          <a:p>
            <a:pPr eaLnBrk="0" hangingPunct="0"/>
            <a:endParaRPr lang="tr-TR" sz="4000" b="1" dirty="0">
              <a:cs typeface="Times New Roman" pitchFamily="18" charset="0"/>
            </a:endParaRPr>
          </a:p>
          <a:p>
            <a:pPr eaLnBrk="0" hangingPunct="0"/>
            <a:r>
              <a:rPr lang="tr-TR" sz="4000" b="1" dirty="0" smtClean="0">
                <a:cs typeface="Times New Roman" pitchFamily="18" charset="0"/>
              </a:rPr>
              <a:t>Birinin aynı ortamda bulunmaması halinde yanma gerçekleşmez!</a:t>
            </a:r>
            <a:endParaRPr lang="en-US" sz="4000" b="1" dirty="0">
              <a:cs typeface="Times New Roman" pitchFamily="18" charset="0"/>
            </a:endParaRPr>
          </a:p>
          <a:p>
            <a:pPr eaLnBrk="0" hangingPunct="0"/>
            <a:endParaRPr lang="en-US" sz="4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483769" y="91529"/>
            <a:ext cx="3528392" cy="2977431"/>
            <a:chOff x="3643306" y="1357298"/>
            <a:chExt cx="2288268" cy="1930953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643306" y="1357298"/>
              <a:ext cx="2288268" cy="1930953"/>
              <a:chOff x="4089" y="890"/>
              <a:chExt cx="2033" cy="1816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4089" y="890"/>
                <a:ext cx="2033" cy="1816"/>
                <a:chOff x="4804" y="1082"/>
                <a:chExt cx="1248" cy="1203"/>
              </a:xfrm>
            </p:grpSpPr>
            <p:sp>
              <p:nvSpPr>
                <p:cNvPr id="11" name="Freeform 16"/>
                <p:cNvSpPr>
                  <a:spLocks/>
                </p:cNvSpPr>
                <p:nvPr/>
              </p:nvSpPr>
              <p:spPr bwMode="auto">
                <a:xfrm>
                  <a:off x="4817" y="1082"/>
                  <a:ext cx="1217" cy="1171"/>
                </a:xfrm>
                <a:custGeom>
                  <a:avLst/>
                  <a:gdLst>
                    <a:gd name="T0" fmla="*/ 24 w 1217"/>
                    <a:gd name="T1" fmla="*/ 1167 h 1171"/>
                    <a:gd name="T2" fmla="*/ 0 w 1217"/>
                    <a:gd name="T3" fmla="*/ 1039 h 1171"/>
                    <a:gd name="T4" fmla="*/ 28 w 1217"/>
                    <a:gd name="T5" fmla="*/ 1027 h 1171"/>
                    <a:gd name="T6" fmla="*/ 76 w 1217"/>
                    <a:gd name="T7" fmla="*/ 1014 h 1171"/>
                    <a:gd name="T8" fmla="*/ 61 w 1217"/>
                    <a:gd name="T9" fmla="*/ 899 h 1171"/>
                    <a:gd name="T10" fmla="*/ 88 w 1217"/>
                    <a:gd name="T11" fmla="*/ 814 h 1171"/>
                    <a:gd name="T12" fmla="*/ 101 w 1217"/>
                    <a:gd name="T13" fmla="*/ 895 h 1171"/>
                    <a:gd name="T14" fmla="*/ 150 w 1217"/>
                    <a:gd name="T15" fmla="*/ 878 h 1171"/>
                    <a:gd name="T16" fmla="*/ 137 w 1217"/>
                    <a:gd name="T17" fmla="*/ 755 h 1171"/>
                    <a:gd name="T18" fmla="*/ 165 w 1217"/>
                    <a:gd name="T19" fmla="*/ 674 h 1171"/>
                    <a:gd name="T20" fmla="*/ 173 w 1217"/>
                    <a:gd name="T21" fmla="*/ 694 h 1171"/>
                    <a:gd name="T22" fmla="*/ 199 w 1217"/>
                    <a:gd name="T23" fmla="*/ 747 h 1171"/>
                    <a:gd name="T24" fmla="*/ 225 w 1217"/>
                    <a:gd name="T25" fmla="*/ 666 h 1171"/>
                    <a:gd name="T26" fmla="*/ 242 w 1217"/>
                    <a:gd name="T27" fmla="*/ 512 h 1171"/>
                    <a:gd name="T28" fmla="*/ 252 w 1217"/>
                    <a:gd name="T29" fmla="*/ 478 h 1171"/>
                    <a:gd name="T30" fmla="*/ 270 w 1217"/>
                    <a:gd name="T31" fmla="*/ 563 h 1171"/>
                    <a:gd name="T32" fmla="*/ 340 w 1217"/>
                    <a:gd name="T33" fmla="*/ 502 h 1171"/>
                    <a:gd name="T34" fmla="*/ 357 w 1217"/>
                    <a:gd name="T35" fmla="*/ 434 h 1171"/>
                    <a:gd name="T36" fmla="*/ 362 w 1217"/>
                    <a:gd name="T37" fmla="*/ 482 h 1171"/>
                    <a:gd name="T38" fmla="*/ 424 w 1217"/>
                    <a:gd name="T39" fmla="*/ 438 h 1171"/>
                    <a:gd name="T40" fmla="*/ 441 w 1217"/>
                    <a:gd name="T41" fmla="*/ 338 h 1171"/>
                    <a:gd name="T42" fmla="*/ 428 w 1217"/>
                    <a:gd name="T43" fmla="*/ 222 h 1171"/>
                    <a:gd name="T44" fmla="*/ 477 w 1217"/>
                    <a:gd name="T45" fmla="*/ 294 h 1171"/>
                    <a:gd name="T46" fmla="*/ 533 w 1217"/>
                    <a:gd name="T47" fmla="*/ 270 h 1171"/>
                    <a:gd name="T48" fmla="*/ 550 w 1217"/>
                    <a:gd name="T49" fmla="*/ 162 h 1171"/>
                    <a:gd name="T50" fmla="*/ 599 w 1217"/>
                    <a:gd name="T51" fmla="*/ 60 h 1171"/>
                    <a:gd name="T52" fmla="*/ 631 w 1217"/>
                    <a:gd name="T53" fmla="*/ 44 h 1171"/>
                    <a:gd name="T54" fmla="*/ 639 w 1217"/>
                    <a:gd name="T55" fmla="*/ 158 h 1171"/>
                    <a:gd name="T56" fmla="*/ 705 w 1217"/>
                    <a:gd name="T57" fmla="*/ 166 h 1171"/>
                    <a:gd name="T58" fmla="*/ 719 w 1217"/>
                    <a:gd name="T59" fmla="*/ 166 h 1171"/>
                    <a:gd name="T60" fmla="*/ 715 w 1217"/>
                    <a:gd name="T61" fmla="*/ 258 h 1171"/>
                    <a:gd name="T62" fmla="*/ 761 w 1217"/>
                    <a:gd name="T63" fmla="*/ 244 h 1171"/>
                    <a:gd name="T64" fmla="*/ 789 w 1217"/>
                    <a:gd name="T65" fmla="*/ 224 h 1171"/>
                    <a:gd name="T66" fmla="*/ 761 w 1217"/>
                    <a:gd name="T67" fmla="*/ 310 h 1171"/>
                    <a:gd name="T68" fmla="*/ 776 w 1217"/>
                    <a:gd name="T69" fmla="*/ 424 h 1171"/>
                    <a:gd name="T70" fmla="*/ 838 w 1217"/>
                    <a:gd name="T71" fmla="*/ 386 h 1171"/>
                    <a:gd name="T72" fmla="*/ 877 w 1217"/>
                    <a:gd name="T73" fmla="*/ 358 h 1171"/>
                    <a:gd name="T74" fmla="*/ 859 w 1217"/>
                    <a:gd name="T75" fmla="*/ 482 h 1171"/>
                    <a:gd name="T76" fmla="*/ 922 w 1217"/>
                    <a:gd name="T77" fmla="*/ 519 h 1171"/>
                    <a:gd name="T78" fmla="*/ 965 w 1217"/>
                    <a:gd name="T79" fmla="*/ 434 h 1171"/>
                    <a:gd name="T80" fmla="*/ 939 w 1217"/>
                    <a:gd name="T81" fmla="*/ 546 h 1171"/>
                    <a:gd name="T82" fmla="*/ 943 w 1217"/>
                    <a:gd name="T83" fmla="*/ 659 h 1171"/>
                    <a:gd name="T84" fmla="*/ 1014 w 1217"/>
                    <a:gd name="T85" fmla="*/ 718 h 1171"/>
                    <a:gd name="T86" fmla="*/ 1018 w 1217"/>
                    <a:gd name="T87" fmla="*/ 630 h 1171"/>
                    <a:gd name="T88" fmla="*/ 1048 w 1217"/>
                    <a:gd name="T89" fmla="*/ 530 h 1171"/>
                    <a:gd name="T90" fmla="*/ 1056 w 1217"/>
                    <a:gd name="T91" fmla="*/ 646 h 1171"/>
                    <a:gd name="T92" fmla="*/ 1076 w 1217"/>
                    <a:gd name="T93" fmla="*/ 795 h 1171"/>
                    <a:gd name="T94" fmla="*/ 1097 w 1217"/>
                    <a:gd name="T95" fmla="*/ 870 h 1171"/>
                    <a:gd name="T96" fmla="*/ 1140 w 1217"/>
                    <a:gd name="T97" fmla="*/ 810 h 1171"/>
                    <a:gd name="T98" fmla="*/ 1150 w 1217"/>
                    <a:gd name="T99" fmla="*/ 870 h 1171"/>
                    <a:gd name="T100" fmla="*/ 1154 w 1217"/>
                    <a:gd name="T101" fmla="*/ 975 h 1171"/>
                    <a:gd name="T102" fmla="*/ 1189 w 1217"/>
                    <a:gd name="T103" fmla="*/ 931 h 1171"/>
                    <a:gd name="T104" fmla="*/ 1210 w 1217"/>
                    <a:gd name="T105" fmla="*/ 966 h 1171"/>
                    <a:gd name="T106" fmla="*/ 1213 w 1217"/>
                    <a:gd name="T107" fmla="*/ 1075 h 1171"/>
                    <a:gd name="T108" fmla="*/ 1080 w 1217"/>
                    <a:gd name="T109" fmla="*/ 1167 h 117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217"/>
                    <a:gd name="T166" fmla="*/ 0 h 1171"/>
                    <a:gd name="T167" fmla="*/ 1217 w 1217"/>
                    <a:gd name="T168" fmla="*/ 1171 h 117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217" h="1171">
                      <a:moveTo>
                        <a:pt x="586" y="1163"/>
                      </a:moveTo>
                      <a:lnTo>
                        <a:pt x="53" y="1171"/>
                      </a:lnTo>
                      <a:lnTo>
                        <a:pt x="24" y="1167"/>
                      </a:lnTo>
                      <a:lnTo>
                        <a:pt x="19" y="1115"/>
                      </a:lnTo>
                      <a:lnTo>
                        <a:pt x="4" y="1075"/>
                      </a:lnTo>
                      <a:lnTo>
                        <a:pt x="0" y="1039"/>
                      </a:lnTo>
                      <a:lnTo>
                        <a:pt x="13" y="983"/>
                      </a:lnTo>
                      <a:lnTo>
                        <a:pt x="15" y="1006"/>
                      </a:lnTo>
                      <a:lnTo>
                        <a:pt x="28" y="1027"/>
                      </a:lnTo>
                      <a:lnTo>
                        <a:pt x="53" y="1035"/>
                      </a:lnTo>
                      <a:lnTo>
                        <a:pt x="71" y="1027"/>
                      </a:lnTo>
                      <a:lnTo>
                        <a:pt x="76" y="1014"/>
                      </a:lnTo>
                      <a:lnTo>
                        <a:pt x="61" y="979"/>
                      </a:lnTo>
                      <a:lnTo>
                        <a:pt x="53" y="931"/>
                      </a:lnTo>
                      <a:lnTo>
                        <a:pt x="61" y="899"/>
                      </a:lnTo>
                      <a:lnTo>
                        <a:pt x="76" y="839"/>
                      </a:lnTo>
                      <a:lnTo>
                        <a:pt x="63" y="790"/>
                      </a:lnTo>
                      <a:lnTo>
                        <a:pt x="88" y="814"/>
                      </a:lnTo>
                      <a:lnTo>
                        <a:pt x="101" y="843"/>
                      </a:lnTo>
                      <a:lnTo>
                        <a:pt x="98" y="866"/>
                      </a:lnTo>
                      <a:lnTo>
                        <a:pt x="101" y="895"/>
                      </a:lnTo>
                      <a:lnTo>
                        <a:pt x="113" y="899"/>
                      </a:lnTo>
                      <a:lnTo>
                        <a:pt x="124" y="895"/>
                      </a:lnTo>
                      <a:lnTo>
                        <a:pt x="150" y="878"/>
                      </a:lnTo>
                      <a:lnTo>
                        <a:pt x="158" y="839"/>
                      </a:lnTo>
                      <a:lnTo>
                        <a:pt x="154" y="803"/>
                      </a:lnTo>
                      <a:lnTo>
                        <a:pt x="137" y="755"/>
                      </a:lnTo>
                      <a:lnTo>
                        <a:pt x="137" y="718"/>
                      </a:lnTo>
                      <a:lnTo>
                        <a:pt x="150" y="694"/>
                      </a:lnTo>
                      <a:lnTo>
                        <a:pt x="165" y="674"/>
                      </a:lnTo>
                      <a:lnTo>
                        <a:pt x="165" y="655"/>
                      </a:lnTo>
                      <a:lnTo>
                        <a:pt x="173" y="670"/>
                      </a:lnTo>
                      <a:lnTo>
                        <a:pt x="173" y="694"/>
                      </a:lnTo>
                      <a:lnTo>
                        <a:pt x="162" y="714"/>
                      </a:lnTo>
                      <a:lnTo>
                        <a:pt x="178" y="744"/>
                      </a:lnTo>
                      <a:lnTo>
                        <a:pt x="199" y="747"/>
                      </a:lnTo>
                      <a:lnTo>
                        <a:pt x="221" y="738"/>
                      </a:lnTo>
                      <a:lnTo>
                        <a:pt x="231" y="711"/>
                      </a:lnTo>
                      <a:lnTo>
                        <a:pt x="225" y="666"/>
                      </a:lnTo>
                      <a:lnTo>
                        <a:pt x="213" y="602"/>
                      </a:lnTo>
                      <a:lnTo>
                        <a:pt x="217" y="550"/>
                      </a:lnTo>
                      <a:lnTo>
                        <a:pt x="242" y="512"/>
                      </a:lnTo>
                      <a:lnTo>
                        <a:pt x="242" y="475"/>
                      </a:lnTo>
                      <a:lnTo>
                        <a:pt x="242" y="458"/>
                      </a:lnTo>
                      <a:lnTo>
                        <a:pt x="252" y="478"/>
                      </a:lnTo>
                      <a:lnTo>
                        <a:pt x="266" y="508"/>
                      </a:lnTo>
                      <a:lnTo>
                        <a:pt x="266" y="538"/>
                      </a:lnTo>
                      <a:lnTo>
                        <a:pt x="270" y="563"/>
                      </a:lnTo>
                      <a:lnTo>
                        <a:pt x="291" y="563"/>
                      </a:lnTo>
                      <a:lnTo>
                        <a:pt x="319" y="550"/>
                      </a:lnTo>
                      <a:lnTo>
                        <a:pt x="340" y="502"/>
                      </a:lnTo>
                      <a:lnTo>
                        <a:pt x="336" y="475"/>
                      </a:lnTo>
                      <a:lnTo>
                        <a:pt x="340" y="454"/>
                      </a:lnTo>
                      <a:lnTo>
                        <a:pt x="357" y="434"/>
                      </a:lnTo>
                      <a:lnTo>
                        <a:pt x="348" y="454"/>
                      </a:lnTo>
                      <a:lnTo>
                        <a:pt x="357" y="472"/>
                      </a:lnTo>
                      <a:lnTo>
                        <a:pt x="362" y="482"/>
                      </a:lnTo>
                      <a:lnTo>
                        <a:pt x="383" y="486"/>
                      </a:lnTo>
                      <a:lnTo>
                        <a:pt x="410" y="478"/>
                      </a:lnTo>
                      <a:lnTo>
                        <a:pt x="424" y="438"/>
                      </a:lnTo>
                      <a:lnTo>
                        <a:pt x="420" y="410"/>
                      </a:lnTo>
                      <a:lnTo>
                        <a:pt x="420" y="368"/>
                      </a:lnTo>
                      <a:lnTo>
                        <a:pt x="441" y="338"/>
                      </a:lnTo>
                      <a:lnTo>
                        <a:pt x="453" y="298"/>
                      </a:lnTo>
                      <a:lnTo>
                        <a:pt x="449" y="262"/>
                      </a:lnTo>
                      <a:lnTo>
                        <a:pt x="428" y="222"/>
                      </a:lnTo>
                      <a:lnTo>
                        <a:pt x="449" y="232"/>
                      </a:lnTo>
                      <a:lnTo>
                        <a:pt x="477" y="270"/>
                      </a:lnTo>
                      <a:lnTo>
                        <a:pt x="477" y="294"/>
                      </a:lnTo>
                      <a:lnTo>
                        <a:pt x="498" y="306"/>
                      </a:lnTo>
                      <a:lnTo>
                        <a:pt x="516" y="290"/>
                      </a:lnTo>
                      <a:lnTo>
                        <a:pt x="533" y="270"/>
                      </a:lnTo>
                      <a:lnTo>
                        <a:pt x="533" y="236"/>
                      </a:lnTo>
                      <a:lnTo>
                        <a:pt x="533" y="198"/>
                      </a:lnTo>
                      <a:lnTo>
                        <a:pt x="550" y="162"/>
                      </a:lnTo>
                      <a:lnTo>
                        <a:pt x="565" y="128"/>
                      </a:lnTo>
                      <a:lnTo>
                        <a:pt x="586" y="96"/>
                      </a:lnTo>
                      <a:lnTo>
                        <a:pt x="599" y="60"/>
                      </a:lnTo>
                      <a:lnTo>
                        <a:pt x="614" y="36"/>
                      </a:lnTo>
                      <a:lnTo>
                        <a:pt x="622" y="0"/>
                      </a:lnTo>
                      <a:lnTo>
                        <a:pt x="631" y="44"/>
                      </a:lnTo>
                      <a:lnTo>
                        <a:pt x="622" y="80"/>
                      </a:lnTo>
                      <a:lnTo>
                        <a:pt x="631" y="148"/>
                      </a:lnTo>
                      <a:lnTo>
                        <a:pt x="639" y="158"/>
                      </a:lnTo>
                      <a:lnTo>
                        <a:pt x="662" y="180"/>
                      </a:lnTo>
                      <a:lnTo>
                        <a:pt x="691" y="180"/>
                      </a:lnTo>
                      <a:lnTo>
                        <a:pt x="705" y="166"/>
                      </a:lnTo>
                      <a:lnTo>
                        <a:pt x="708" y="148"/>
                      </a:lnTo>
                      <a:lnTo>
                        <a:pt x="712" y="128"/>
                      </a:lnTo>
                      <a:lnTo>
                        <a:pt x="719" y="166"/>
                      </a:lnTo>
                      <a:lnTo>
                        <a:pt x="708" y="192"/>
                      </a:lnTo>
                      <a:lnTo>
                        <a:pt x="708" y="218"/>
                      </a:lnTo>
                      <a:lnTo>
                        <a:pt x="715" y="258"/>
                      </a:lnTo>
                      <a:lnTo>
                        <a:pt x="736" y="276"/>
                      </a:lnTo>
                      <a:lnTo>
                        <a:pt x="757" y="266"/>
                      </a:lnTo>
                      <a:lnTo>
                        <a:pt x="761" y="244"/>
                      </a:lnTo>
                      <a:lnTo>
                        <a:pt x="768" y="218"/>
                      </a:lnTo>
                      <a:lnTo>
                        <a:pt x="776" y="188"/>
                      </a:lnTo>
                      <a:lnTo>
                        <a:pt x="789" y="224"/>
                      </a:lnTo>
                      <a:lnTo>
                        <a:pt x="789" y="254"/>
                      </a:lnTo>
                      <a:lnTo>
                        <a:pt x="781" y="288"/>
                      </a:lnTo>
                      <a:lnTo>
                        <a:pt x="761" y="310"/>
                      </a:lnTo>
                      <a:lnTo>
                        <a:pt x="748" y="346"/>
                      </a:lnTo>
                      <a:lnTo>
                        <a:pt x="753" y="394"/>
                      </a:lnTo>
                      <a:lnTo>
                        <a:pt x="776" y="424"/>
                      </a:lnTo>
                      <a:lnTo>
                        <a:pt x="802" y="427"/>
                      </a:lnTo>
                      <a:lnTo>
                        <a:pt x="828" y="416"/>
                      </a:lnTo>
                      <a:lnTo>
                        <a:pt x="838" y="386"/>
                      </a:lnTo>
                      <a:lnTo>
                        <a:pt x="855" y="358"/>
                      </a:lnTo>
                      <a:lnTo>
                        <a:pt x="859" y="324"/>
                      </a:lnTo>
                      <a:lnTo>
                        <a:pt x="877" y="358"/>
                      </a:lnTo>
                      <a:lnTo>
                        <a:pt x="863" y="402"/>
                      </a:lnTo>
                      <a:lnTo>
                        <a:pt x="865" y="438"/>
                      </a:lnTo>
                      <a:lnTo>
                        <a:pt x="859" y="482"/>
                      </a:lnTo>
                      <a:lnTo>
                        <a:pt x="865" y="516"/>
                      </a:lnTo>
                      <a:lnTo>
                        <a:pt x="890" y="530"/>
                      </a:lnTo>
                      <a:lnTo>
                        <a:pt x="922" y="519"/>
                      </a:lnTo>
                      <a:lnTo>
                        <a:pt x="930" y="482"/>
                      </a:lnTo>
                      <a:lnTo>
                        <a:pt x="947" y="460"/>
                      </a:lnTo>
                      <a:lnTo>
                        <a:pt x="965" y="434"/>
                      </a:lnTo>
                      <a:lnTo>
                        <a:pt x="955" y="478"/>
                      </a:lnTo>
                      <a:lnTo>
                        <a:pt x="955" y="508"/>
                      </a:lnTo>
                      <a:lnTo>
                        <a:pt x="939" y="546"/>
                      </a:lnTo>
                      <a:lnTo>
                        <a:pt x="934" y="570"/>
                      </a:lnTo>
                      <a:lnTo>
                        <a:pt x="934" y="615"/>
                      </a:lnTo>
                      <a:lnTo>
                        <a:pt x="943" y="659"/>
                      </a:lnTo>
                      <a:lnTo>
                        <a:pt x="965" y="694"/>
                      </a:lnTo>
                      <a:lnTo>
                        <a:pt x="992" y="714"/>
                      </a:lnTo>
                      <a:lnTo>
                        <a:pt x="1014" y="718"/>
                      </a:lnTo>
                      <a:lnTo>
                        <a:pt x="1031" y="700"/>
                      </a:lnTo>
                      <a:lnTo>
                        <a:pt x="1027" y="666"/>
                      </a:lnTo>
                      <a:lnTo>
                        <a:pt x="1018" y="630"/>
                      </a:lnTo>
                      <a:lnTo>
                        <a:pt x="1018" y="586"/>
                      </a:lnTo>
                      <a:lnTo>
                        <a:pt x="1039" y="560"/>
                      </a:lnTo>
                      <a:lnTo>
                        <a:pt x="1048" y="530"/>
                      </a:lnTo>
                      <a:lnTo>
                        <a:pt x="1056" y="570"/>
                      </a:lnTo>
                      <a:lnTo>
                        <a:pt x="1044" y="604"/>
                      </a:lnTo>
                      <a:lnTo>
                        <a:pt x="1056" y="646"/>
                      </a:lnTo>
                      <a:lnTo>
                        <a:pt x="1084" y="694"/>
                      </a:lnTo>
                      <a:lnTo>
                        <a:pt x="1084" y="738"/>
                      </a:lnTo>
                      <a:lnTo>
                        <a:pt x="1076" y="795"/>
                      </a:lnTo>
                      <a:lnTo>
                        <a:pt x="1076" y="834"/>
                      </a:lnTo>
                      <a:lnTo>
                        <a:pt x="1080" y="858"/>
                      </a:lnTo>
                      <a:lnTo>
                        <a:pt x="1097" y="870"/>
                      </a:lnTo>
                      <a:lnTo>
                        <a:pt x="1119" y="858"/>
                      </a:lnTo>
                      <a:lnTo>
                        <a:pt x="1129" y="834"/>
                      </a:lnTo>
                      <a:lnTo>
                        <a:pt x="1140" y="810"/>
                      </a:lnTo>
                      <a:lnTo>
                        <a:pt x="1154" y="774"/>
                      </a:lnTo>
                      <a:lnTo>
                        <a:pt x="1158" y="838"/>
                      </a:lnTo>
                      <a:lnTo>
                        <a:pt x="1150" y="870"/>
                      </a:lnTo>
                      <a:lnTo>
                        <a:pt x="1150" y="902"/>
                      </a:lnTo>
                      <a:lnTo>
                        <a:pt x="1146" y="943"/>
                      </a:lnTo>
                      <a:lnTo>
                        <a:pt x="1154" y="975"/>
                      </a:lnTo>
                      <a:lnTo>
                        <a:pt x="1181" y="975"/>
                      </a:lnTo>
                      <a:lnTo>
                        <a:pt x="1189" y="958"/>
                      </a:lnTo>
                      <a:lnTo>
                        <a:pt x="1189" y="931"/>
                      </a:lnTo>
                      <a:lnTo>
                        <a:pt x="1210" y="902"/>
                      </a:lnTo>
                      <a:lnTo>
                        <a:pt x="1206" y="939"/>
                      </a:lnTo>
                      <a:lnTo>
                        <a:pt x="1210" y="966"/>
                      </a:lnTo>
                      <a:lnTo>
                        <a:pt x="1210" y="1002"/>
                      </a:lnTo>
                      <a:lnTo>
                        <a:pt x="1217" y="1035"/>
                      </a:lnTo>
                      <a:lnTo>
                        <a:pt x="1213" y="1075"/>
                      </a:lnTo>
                      <a:lnTo>
                        <a:pt x="1206" y="1119"/>
                      </a:lnTo>
                      <a:lnTo>
                        <a:pt x="1158" y="1139"/>
                      </a:lnTo>
                      <a:lnTo>
                        <a:pt x="1080" y="1167"/>
                      </a:lnTo>
                      <a:lnTo>
                        <a:pt x="578" y="1163"/>
                      </a:lnTo>
                      <a:lnTo>
                        <a:pt x="586" y="116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" name="Freeform 17"/>
                <p:cNvSpPr>
                  <a:spLocks/>
                </p:cNvSpPr>
                <p:nvPr/>
              </p:nvSpPr>
              <p:spPr bwMode="auto">
                <a:xfrm>
                  <a:off x="4818" y="1082"/>
                  <a:ext cx="1218" cy="1172"/>
                </a:xfrm>
                <a:custGeom>
                  <a:avLst/>
                  <a:gdLst>
                    <a:gd name="T0" fmla="*/ 24 w 1218"/>
                    <a:gd name="T1" fmla="*/ 1168 h 1172"/>
                    <a:gd name="T2" fmla="*/ 0 w 1218"/>
                    <a:gd name="T3" fmla="*/ 1040 h 1172"/>
                    <a:gd name="T4" fmla="*/ 28 w 1218"/>
                    <a:gd name="T5" fmla="*/ 1028 h 1172"/>
                    <a:gd name="T6" fmla="*/ 76 w 1218"/>
                    <a:gd name="T7" fmla="*/ 1015 h 1172"/>
                    <a:gd name="T8" fmla="*/ 61 w 1218"/>
                    <a:gd name="T9" fmla="*/ 899 h 1172"/>
                    <a:gd name="T10" fmla="*/ 88 w 1218"/>
                    <a:gd name="T11" fmla="*/ 815 h 1172"/>
                    <a:gd name="T12" fmla="*/ 101 w 1218"/>
                    <a:gd name="T13" fmla="*/ 895 h 1172"/>
                    <a:gd name="T14" fmla="*/ 150 w 1218"/>
                    <a:gd name="T15" fmla="*/ 879 h 1172"/>
                    <a:gd name="T16" fmla="*/ 137 w 1218"/>
                    <a:gd name="T17" fmla="*/ 755 h 1172"/>
                    <a:gd name="T18" fmla="*/ 165 w 1218"/>
                    <a:gd name="T19" fmla="*/ 675 h 1172"/>
                    <a:gd name="T20" fmla="*/ 173 w 1218"/>
                    <a:gd name="T21" fmla="*/ 694 h 1172"/>
                    <a:gd name="T22" fmla="*/ 199 w 1218"/>
                    <a:gd name="T23" fmla="*/ 748 h 1172"/>
                    <a:gd name="T24" fmla="*/ 227 w 1218"/>
                    <a:gd name="T25" fmla="*/ 667 h 1172"/>
                    <a:gd name="T26" fmla="*/ 242 w 1218"/>
                    <a:gd name="T27" fmla="*/ 514 h 1172"/>
                    <a:gd name="T28" fmla="*/ 252 w 1218"/>
                    <a:gd name="T29" fmla="*/ 479 h 1172"/>
                    <a:gd name="T30" fmla="*/ 270 w 1218"/>
                    <a:gd name="T31" fmla="*/ 563 h 1172"/>
                    <a:gd name="T32" fmla="*/ 340 w 1218"/>
                    <a:gd name="T33" fmla="*/ 502 h 1172"/>
                    <a:gd name="T34" fmla="*/ 357 w 1218"/>
                    <a:gd name="T35" fmla="*/ 435 h 1172"/>
                    <a:gd name="T36" fmla="*/ 363 w 1218"/>
                    <a:gd name="T37" fmla="*/ 483 h 1172"/>
                    <a:gd name="T38" fmla="*/ 424 w 1218"/>
                    <a:gd name="T39" fmla="*/ 439 h 1172"/>
                    <a:gd name="T40" fmla="*/ 441 w 1218"/>
                    <a:gd name="T41" fmla="*/ 339 h 1172"/>
                    <a:gd name="T42" fmla="*/ 428 w 1218"/>
                    <a:gd name="T43" fmla="*/ 222 h 1172"/>
                    <a:gd name="T44" fmla="*/ 477 w 1218"/>
                    <a:gd name="T45" fmla="*/ 294 h 1172"/>
                    <a:gd name="T46" fmla="*/ 535 w 1218"/>
                    <a:gd name="T47" fmla="*/ 270 h 1172"/>
                    <a:gd name="T48" fmla="*/ 550 w 1218"/>
                    <a:gd name="T49" fmla="*/ 162 h 1172"/>
                    <a:gd name="T50" fmla="*/ 599 w 1218"/>
                    <a:gd name="T51" fmla="*/ 60 h 1172"/>
                    <a:gd name="T52" fmla="*/ 631 w 1218"/>
                    <a:gd name="T53" fmla="*/ 44 h 1172"/>
                    <a:gd name="T54" fmla="*/ 640 w 1218"/>
                    <a:gd name="T55" fmla="*/ 158 h 1172"/>
                    <a:gd name="T56" fmla="*/ 705 w 1218"/>
                    <a:gd name="T57" fmla="*/ 166 h 1172"/>
                    <a:gd name="T58" fmla="*/ 720 w 1218"/>
                    <a:gd name="T59" fmla="*/ 166 h 1172"/>
                    <a:gd name="T60" fmla="*/ 715 w 1218"/>
                    <a:gd name="T61" fmla="*/ 258 h 1172"/>
                    <a:gd name="T62" fmla="*/ 762 w 1218"/>
                    <a:gd name="T63" fmla="*/ 244 h 1172"/>
                    <a:gd name="T64" fmla="*/ 790 w 1218"/>
                    <a:gd name="T65" fmla="*/ 226 h 1172"/>
                    <a:gd name="T66" fmla="*/ 762 w 1218"/>
                    <a:gd name="T67" fmla="*/ 310 h 1172"/>
                    <a:gd name="T68" fmla="*/ 777 w 1218"/>
                    <a:gd name="T69" fmla="*/ 424 h 1172"/>
                    <a:gd name="T70" fmla="*/ 838 w 1218"/>
                    <a:gd name="T71" fmla="*/ 387 h 1172"/>
                    <a:gd name="T72" fmla="*/ 878 w 1218"/>
                    <a:gd name="T73" fmla="*/ 358 h 1172"/>
                    <a:gd name="T74" fmla="*/ 859 w 1218"/>
                    <a:gd name="T75" fmla="*/ 483 h 1172"/>
                    <a:gd name="T76" fmla="*/ 923 w 1218"/>
                    <a:gd name="T77" fmla="*/ 519 h 1172"/>
                    <a:gd name="T78" fmla="*/ 967 w 1218"/>
                    <a:gd name="T79" fmla="*/ 435 h 1172"/>
                    <a:gd name="T80" fmla="*/ 939 w 1218"/>
                    <a:gd name="T81" fmla="*/ 546 h 1172"/>
                    <a:gd name="T82" fmla="*/ 944 w 1218"/>
                    <a:gd name="T83" fmla="*/ 659 h 1172"/>
                    <a:gd name="T84" fmla="*/ 1015 w 1218"/>
                    <a:gd name="T85" fmla="*/ 719 h 1172"/>
                    <a:gd name="T86" fmla="*/ 1019 w 1218"/>
                    <a:gd name="T87" fmla="*/ 631 h 1172"/>
                    <a:gd name="T88" fmla="*/ 1050 w 1218"/>
                    <a:gd name="T89" fmla="*/ 531 h 1172"/>
                    <a:gd name="T90" fmla="*/ 1057 w 1218"/>
                    <a:gd name="T91" fmla="*/ 646 h 1172"/>
                    <a:gd name="T92" fmla="*/ 1077 w 1218"/>
                    <a:gd name="T93" fmla="*/ 796 h 1172"/>
                    <a:gd name="T94" fmla="*/ 1098 w 1218"/>
                    <a:gd name="T95" fmla="*/ 871 h 1172"/>
                    <a:gd name="T96" fmla="*/ 1142 w 1218"/>
                    <a:gd name="T97" fmla="*/ 811 h 1172"/>
                    <a:gd name="T98" fmla="*/ 1151 w 1218"/>
                    <a:gd name="T99" fmla="*/ 871 h 1172"/>
                    <a:gd name="T100" fmla="*/ 1155 w 1218"/>
                    <a:gd name="T101" fmla="*/ 976 h 1172"/>
                    <a:gd name="T102" fmla="*/ 1190 w 1218"/>
                    <a:gd name="T103" fmla="*/ 932 h 1172"/>
                    <a:gd name="T104" fmla="*/ 1211 w 1218"/>
                    <a:gd name="T105" fmla="*/ 967 h 1172"/>
                    <a:gd name="T106" fmla="*/ 1214 w 1218"/>
                    <a:gd name="T107" fmla="*/ 1076 h 1172"/>
                    <a:gd name="T108" fmla="*/ 1081 w 1218"/>
                    <a:gd name="T109" fmla="*/ 1168 h 117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218"/>
                    <a:gd name="T166" fmla="*/ 0 h 1172"/>
                    <a:gd name="T167" fmla="*/ 1218 w 1218"/>
                    <a:gd name="T168" fmla="*/ 1172 h 117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218" h="1172">
                      <a:moveTo>
                        <a:pt x="587" y="1164"/>
                      </a:moveTo>
                      <a:lnTo>
                        <a:pt x="53" y="1172"/>
                      </a:lnTo>
                      <a:lnTo>
                        <a:pt x="24" y="1168"/>
                      </a:lnTo>
                      <a:lnTo>
                        <a:pt x="19" y="1116"/>
                      </a:lnTo>
                      <a:lnTo>
                        <a:pt x="4" y="1076"/>
                      </a:lnTo>
                      <a:lnTo>
                        <a:pt x="0" y="1040"/>
                      </a:lnTo>
                      <a:lnTo>
                        <a:pt x="13" y="984"/>
                      </a:lnTo>
                      <a:lnTo>
                        <a:pt x="15" y="1007"/>
                      </a:lnTo>
                      <a:lnTo>
                        <a:pt x="28" y="1028"/>
                      </a:lnTo>
                      <a:lnTo>
                        <a:pt x="53" y="1036"/>
                      </a:lnTo>
                      <a:lnTo>
                        <a:pt x="72" y="1028"/>
                      </a:lnTo>
                      <a:lnTo>
                        <a:pt x="76" y="1015"/>
                      </a:lnTo>
                      <a:lnTo>
                        <a:pt x="61" y="980"/>
                      </a:lnTo>
                      <a:lnTo>
                        <a:pt x="53" y="932"/>
                      </a:lnTo>
                      <a:lnTo>
                        <a:pt x="61" y="899"/>
                      </a:lnTo>
                      <a:lnTo>
                        <a:pt x="76" y="840"/>
                      </a:lnTo>
                      <a:lnTo>
                        <a:pt x="63" y="790"/>
                      </a:lnTo>
                      <a:lnTo>
                        <a:pt x="88" y="815"/>
                      </a:lnTo>
                      <a:lnTo>
                        <a:pt x="101" y="844"/>
                      </a:lnTo>
                      <a:lnTo>
                        <a:pt x="98" y="867"/>
                      </a:lnTo>
                      <a:lnTo>
                        <a:pt x="101" y="895"/>
                      </a:lnTo>
                      <a:lnTo>
                        <a:pt x="115" y="899"/>
                      </a:lnTo>
                      <a:lnTo>
                        <a:pt x="125" y="895"/>
                      </a:lnTo>
                      <a:lnTo>
                        <a:pt x="150" y="879"/>
                      </a:lnTo>
                      <a:lnTo>
                        <a:pt x="158" y="840"/>
                      </a:lnTo>
                      <a:lnTo>
                        <a:pt x="154" y="803"/>
                      </a:lnTo>
                      <a:lnTo>
                        <a:pt x="137" y="755"/>
                      </a:lnTo>
                      <a:lnTo>
                        <a:pt x="137" y="719"/>
                      </a:lnTo>
                      <a:lnTo>
                        <a:pt x="150" y="694"/>
                      </a:lnTo>
                      <a:lnTo>
                        <a:pt x="165" y="675"/>
                      </a:lnTo>
                      <a:lnTo>
                        <a:pt x="165" y="655"/>
                      </a:lnTo>
                      <a:lnTo>
                        <a:pt x="173" y="671"/>
                      </a:lnTo>
                      <a:lnTo>
                        <a:pt x="173" y="694"/>
                      </a:lnTo>
                      <a:lnTo>
                        <a:pt x="162" y="715"/>
                      </a:lnTo>
                      <a:lnTo>
                        <a:pt x="178" y="746"/>
                      </a:lnTo>
                      <a:lnTo>
                        <a:pt x="199" y="748"/>
                      </a:lnTo>
                      <a:lnTo>
                        <a:pt x="221" y="738"/>
                      </a:lnTo>
                      <a:lnTo>
                        <a:pt x="231" y="711"/>
                      </a:lnTo>
                      <a:lnTo>
                        <a:pt x="227" y="667"/>
                      </a:lnTo>
                      <a:lnTo>
                        <a:pt x="213" y="602"/>
                      </a:lnTo>
                      <a:lnTo>
                        <a:pt x="217" y="550"/>
                      </a:lnTo>
                      <a:lnTo>
                        <a:pt x="242" y="514"/>
                      </a:lnTo>
                      <a:lnTo>
                        <a:pt x="242" y="475"/>
                      </a:lnTo>
                      <a:lnTo>
                        <a:pt x="242" y="458"/>
                      </a:lnTo>
                      <a:lnTo>
                        <a:pt x="252" y="479"/>
                      </a:lnTo>
                      <a:lnTo>
                        <a:pt x="266" y="510"/>
                      </a:lnTo>
                      <a:lnTo>
                        <a:pt x="266" y="538"/>
                      </a:lnTo>
                      <a:lnTo>
                        <a:pt x="270" y="563"/>
                      </a:lnTo>
                      <a:lnTo>
                        <a:pt x="291" y="563"/>
                      </a:lnTo>
                      <a:lnTo>
                        <a:pt x="319" y="550"/>
                      </a:lnTo>
                      <a:lnTo>
                        <a:pt x="340" y="502"/>
                      </a:lnTo>
                      <a:lnTo>
                        <a:pt x="336" y="475"/>
                      </a:lnTo>
                      <a:lnTo>
                        <a:pt x="340" y="454"/>
                      </a:lnTo>
                      <a:lnTo>
                        <a:pt x="357" y="435"/>
                      </a:lnTo>
                      <a:lnTo>
                        <a:pt x="349" y="454"/>
                      </a:lnTo>
                      <a:lnTo>
                        <a:pt x="357" y="472"/>
                      </a:lnTo>
                      <a:lnTo>
                        <a:pt x="363" y="483"/>
                      </a:lnTo>
                      <a:lnTo>
                        <a:pt x="385" y="487"/>
                      </a:lnTo>
                      <a:lnTo>
                        <a:pt x="410" y="479"/>
                      </a:lnTo>
                      <a:lnTo>
                        <a:pt x="424" y="439"/>
                      </a:lnTo>
                      <a:lnTo>
                        <a:pt x="420" y="410"/>
                      </a:lnTo>
                      <a:lnTo>
                        <a:pt x="420" y="370"/>
                      </a:lnTo>
                      <a:lnTo>
                        <a:pt x="441" y="339"/>
                      </a:lnTo>
                      <a:lnTo>
                        <a:pt x="454" y="298"/>
                      </a:lnTo>
                      <a:lnTo>
                        <a:pt x="449" y="262"/>
                      </a:lnTo>
                      <a:lnTo>
                        <a:pt x="428" y="222"/>
                      </a:lnTo>
                      <a:lnTo>
                        <a:pt x="449" y="232"/>
                      </a:lnTo>
                      <a:lnTo>
                        <a:pt x="477" y="270"/>
                      </a:lnTo>
                      <a:lnTo>
                        <a:pt x="477" y="294"/>
                      </a:lnTo>
                      <a:lnTo>
                        <a:pt x="498" y="306"/>
                      </a:lnTo>
                      <a:lnTo>
                        <a:pt x="518" y="291"/>
                      </a:lnTo>
                      <a:lnTo>
                        <a:pt x="535" y="270"/>
                      </a:lnTo>
                      <a:lnTo>
                        <a:pt x="535" y="236"/>
                      </a:lnTo>
                      <a:lnTo>
                        <a:pt x="535" y="198"/>
                      </a:lnTo>
                      <a:lnTo>
                        <a:pt x="550" y="162"/>
                      </a:lnTo>
                      <a:lnTo>
                        <a:pt x="566" y="130"/>
                      </a:lnTo>
                      <a:lnTo>
                        <a:pt x="587" y="96"/>
                      </a:lnTo>
                      <a:lnTo>
                        <a:pt x="599" y="60"/>
                      </a:lnTo>
                      <a:lnTo>
                        <a:pt x="615" y="36"/>
                      </a:lnTo>
                      <a:lnTo>
                        <a:pt x="623" y="0"/>
                      </a:lnTo>
                      <a:lnTo>
                        <a:pt x="631" y="44"/>
                      </a:lnTo>
                      <a:lnTo>
                        <a:pt x="623" y="82"/>
                      </a:lnTo>
                      <a:lnTo>
                        <a:pt x="631" y="148"/>
                      </a:lnTo>
                      <a:lnTo>
                        <a:pt x="640" y="158"/>
                      </a:lnTo>
                      <a:lnTo>
                        <a:pt x="662" y="180"/>
                      </a:lnTo>
                      <a:lnTo>
                        <a:pt x="693" y="180"/>
                      </a:lnTo>
                      <a:lnTo>
                        <a:pt x="705" y="166"/>
                      </a:lnTo>
                      <a:lnTo>
                        <a:pt x="710" y="148"/>
                      </a:lnTo>
                      <a:lnTo>
                        <a:pt x="714" y="130"/>
                      </a:lnTo>
                      <a:lnTo>
                        <a:pt x="720" y="166"/>
                      </a:lnTo>
                      <a:lnTo>
                        <a:pt x="710" y="192"/>
                      </a:lnTo>
                      <a:lnTo>
                        <a:pt x="710" y="218"/>
                      </a:lnTo>
                      <a:lnTo>
                        <a:pt x="715" y="258"/>
                      </a:lnTo>
                      <a:lnTo>
                        <a:pt x="736" y="278"/>
                      </a:lnTo>
                      <a:lnTo>
                        <a:pt x="759" y="266"/>
                      </a:lnTo>
                      <a:lnTo>
                        <a:pt x="762" y="244"/>
                      </a:lnTo>
                      <a:lnTo>
                        <a:pt x="769" y="218"/>
                      </a:lnTo>
                      <a:lnTo>
                        <a:pt x="777" y="188"/>
                      </a:lnTo>
                      <a:lnTo>
                        <a:pt x="790" y="226"/>
                      </a:lnTo>
                      <a:lnTo>
                        <a:pt x="790" y="254"/>
                      </a:lnTo>
                      <a:lnTo>
                        <a:pt x="781" y="288"/>
                      </a:lnTo>
                      <a:lnTo>
                        <a:pt x="762" y="310"/>
                      </a:lnTo>
                      <a:lnTo>
                        <a:pt x="749" y="346"/>
                      </a:lnTo>
                      <a:lnTo>
                        <a:pt x="753" y="394"/>
                      </a:lnTo>
                      <a:lnTo>
                        <a:pt x="777" y="424"/>
                      </a:lnTo>
                      <a:lnTo>
                        <a:pt x="802" y="427"/>
                      </a:lnTo>
                      <a:lnTo>
                        <a:pt x="830" y="418"/>
                      </a:lnTo>
                      <a:lnTo>
                        <a:pt x="838" y="387"/>
                      </a:lnTo>
                      <a:lnTo>
                        <a:pt x="855" y="358"/>
                      </a:lnTo>
                      <a:lnTo>
                        <a:pt x="859" y="326"/>
                      </a:lnTo>
                      <a:lnTo>
                        <a:pt x="878" y="358"/>
                      </a:lnTo>
                      <a:lnTo>
                        <a:pt x="864" y="402"/>
                      </a:lnTo>
                      <a:lnTo>
                        <a:pt x="865" y="439"/>
                      </a:lnTo>
                      <a:lnTo>
                        <a:pt x="859" y="483"/>
                      </a:lnTo>
                      <a:lnTo>
                        <a:pt x="865" y="518"/>
                      </a:lnTo>
                      <a:lnTo>
                        <a:pt x="892" y="531"/>
                      </a:lnTo>
                      <a:lnTo>
                        <a:pt x="923" y="519"/>
                      </a:lnTo>
                      <a:lnTo>
                        <a:pt x="931" y="483"/>
                      </a:lnTo>
                      <a:lnTo>
                        <a:pt x="948" y="462"/>
                      </a:lnTo>
                      <a:lnTo>
                        <a:pt x="967" y="435"/>
                      </a:lnTo>
                      <a:lnTo>
                        <a:pt x="956" y="479"/>
                      </a:lnTo>
                      <a:lnTo>
                        <a:pt x="956" y="510"/>
                      </a:lnTo>
                      <a:lnTo>
                        <a:pt x="939" y="546"/>
                      </a:lnTo>
                      <a:lnTo>
                        <a:pt x="935" y="571"/>
                      </a:lnTo>
                      <a:lnTo>
                        <a:pt x="935" y="615"/>
                      </a:lnTo>
                      <a:lnTo>
                        <a:pt x="944" y="659"/>
                      </a:lnTo>
                      <a:lnTo>
                        <a:pt x="967" y="694"/>
                      </a:lnTo>
                      <a:lnTo>
                        <a:pt x="992" y="715"/>
                      </a:lnTo>
                      <a:lnTo>
                        <a:pt x="1015" y="719"/>
                      </a:lnTo>
                      <a:lnTo>
                        <a:pt x="1032" y="702"/>
                      </a:lnTo>
                      <a:lnTo>
                        <a:pt x="1028" y="667"/>
                      </a:lnTo>
                      <a:lnTo>
                        <a:pt x="1019" y="631"/>
                      </a:lnTo>
                      <a:lnTo>
                        <a:pt x="1019" y="587"/>
                      </a:lnTo>
                      <a:lnTo>
                        <a:pt x="1040" y="562"/>
                      </a:lnTo>
                      <a:lnTo>
                        <a:pt x="1050" y="531"/>
                      </a:lnTo>
                      <a:lnTo>
                        <a:pt x="1057" y="571"/>
                      </a:lnTo>
                      <a:lnTo>
                        <a:pt x="1046" y="606"/>
                      </a:lnTo>
                      <a:lnTo>
                        <a:pt x="1057" y="646"/>
                      </a:lnTo>
                      <a:lnTo>
                        <a:pt x="1085" y="694"/>
                      </a:lnTo>
                      <a:lnTo>
                        <a:pt x="1085" y="738"/>
                      </a:lnTo>
                      <a:lnTo>
                        <a:pt x="1077" y="796"/>
                      </a:lnTo>
                      <a:lnTo>
                        <a:pt x="1077" y="834"/>
                      </a:lnTo>
                      <a:lnTo>
                        <a:pt x="1081" y="859"/>
                      </a:lnTo>
                      <a:lnTo>
                        <a:pt x="1098" y="871"/>
                      </a:lnTo>
                      <a:lnTo>
                        <a:pt x="1121" y="859"/>
                      </a:lnTo>
                      <a:lnTo>
                        <a:pt x="1130" y="834"/>
                      </a:lnTo>
                      <a:lnTo>
                        <a:pt x="1142" y="811"/>
                      </a:lnTo>
                      <a:lnTo>
                        <a:pt x="1155" y="775"/>
                      </a:lnTo>
                      <a:lnTo>
                        <a:pt x="1159" y="838"/>
                      </a:lnTo>
                      <a:lnTo>
                        <a:pt x="1151" y="871"/>
                      </a:lnTo>
                      <a:lnTo>
                        <a:pt x="1151" y="903"/>
                      </a:lnTo>
                      <a:lnTo>
                        <a:pt x="1146" y="944"/>
                      </a:lnTo>
                      <a:lnTo>
                        <a:pt x="1155" y="976"/>
                      </a:lnTo>
                      <a:lnTo>
                        <a:pt x="1183" y="976"/>
                      </a:lnTo>
                      <a:lnTo>
                        <a:pt x="1190" y="959"/>
                      </a:lnTo>
                      <a:lnTo>
                        <a:pt x="1190" y="932"/>
                      </a:lnTo>
                      <a:lnTo>
                        <a:pt x="1211" y="903"/>
                      </a:lnTo>
                      <a:lnTo>
                        <a:pt x="1208" y="940"/>
                      </a:lnTo>
                      <a:lnTo>
                        <a:pt x="1211" y="967"/>
                      </a:lnTo>
                      <a:lnTo>
                        <a:pt x="1211" y="1003"/>
                      </a:lnTo>
                      <a:lnTo>
                        <a:pt x="1218" y="1036"/>
                      </a:lnTo>
                      <a:lnTo>
                        <a:pt x="1214" y="1076"/>
                      </a:lnTo>
                      <a:lnTo>
                        <a:pt x="1208" y="1120"/>
                      </a:lnTo>
                      <a:lnTo>
                        <a:pt x="1159" y="1140"/>
                      </a:lnTo>
                      <a:lnTo>
                        <a:pt x="1081" y="1168"/>
                      </a:lnTo>
                      <a:lnTo>
                        <a:pt x="578" y="1164"/>
                      </a:lnTo>
                      <a:lnTo>
                        <a:pt x="587" y="116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3" name="Freeform 18"/>
                <p:cNvSpPr>
                  <a:spLocks/>
                </p:cNvSpPr>
                <p:nvPr/>
              </p:nvSpPr>
              <p:spPr bwMode="auto">
                <a:xfrm>
                  <a:off x="4804" y="2194"/>
                  <a:ext cx="1246" cy="90"/>
                </a:xfrm>
                <a:custGeom>
                  <a:avLst/>
                  <a:gdLst>
                    <a:gd name="T0" fmla="*/ 4 w 1246"/>
                    <a:gd name="T1" fmla="*/ 90 h 90"/>
                    <a:gd name="T2" fmla="*/ 176 w 1246"/>
                    <a:gd name="T3" fmla="*/ 0 h 90"/>
                    <a:gd name="T4" fmla="*/ 1073 w 1246"/>
                    <a:gd name="T5" fmla="*/ 0 h 90"/>
                    <a:gd name="T6" fmla="*/ 1246 w 1246"/>
                    <a:gd name="T7" fmla="*/ 90 h 90"/>
                    <a:gd name="T8" fmla="*/ 0 w 1246"/>
                    <a:gd name="T9" fmla="*/ 90 h 90"/>
                    <a:gd name="T10" fmla="*/ 4 w 1246"/>
                    <a:gd name="T11" fmla="*/ 90 h 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46"/>
                    <a:gd name="T19" fmla="*/ 0 h 90"/>
                    <a:gd name="T20" fmla="*/ 1246 w 1246"/>
                    <a:gd name="T21" fmla="*/ 90 h 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46" h="90">
                      <a:moveTo>
                        <a:pt x="4" y="90"/>
                      </a:moveTo>
                      <a:lnTo>
                        <a:pt x="176" y="0"/>
                      </a:lnTo>
                      <a:lnTo>
                        <a:pt x="1073" y="0"/>
                      </a:lnTo>
                      <a:lnTo>
                        <a:pt x="1246" y="90"/>
                      </a:lnTo>
                      <a:lnTo>
                        <a:pt x="0" y="90"/>
                      </a:lnTo>
                      <a:lnTo>
                        <a:pt x="4" y="9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" name="Freeform 19"/>
                <p:cNvSpPr>
                  <a:spLocks/>
                </p:cNvSpPr>
                <p:nvPr/>
              </p:nvSpPr>
              <p:spPr bwMode="auto">
                <a:xfrm>
                  <a:off x="4804" y="2194"/>
                  <a:ext cx="1248" cy="91"/>
                </a:xfrm>
                <a:custGeom>
                  <a:avLst/>
                  <a:gdLst>
                    <a:gd name="T0" fmla="*/ 4 w 1248"/>
                    <a:gd name="T1" fmla="*/ 91 h 91"/>
                    <a:gd name="T2" fmla="*/ 178 w 1248"/>
                    <a:gd name="T3" fmla="*/ 0 h 91"/>
                    <a:gd name="T4" fmla="*/ 1074 w 1248"/>
                    <a:gd name="T5" fmla="*/ 0 h 91"/>
                    <a:gd name="T6" fmla="*/ 1248 w 1248"/>
                    <a:gd name="T7" fmla="*/ 91 h 91"/>
                    <a:gd name="T8" fmla="*/ 0 w 1248"/>
                    <a:gd name="T9" fmla="*/ 91 h 91"/>
                    <a:gd name="T10" fmla="*/ 4 w 1248"/>
                    <a:gd name="T11" fmla="*/ 91 h 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48"/>
                    <a:gd name="T19" fmla="*/ 0 h 91"/>
                    <a:gd name="T20" fmla="*/ 1248 w 1248"/>
                    <a:gd name="T21" fmla="*/ 91 h 9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48" h="91">
                      <a:moveTo>
                        <a:pt x="4" y="91"/>
                      </a:moveTo>
                      <a:lnTo>
                        <a:pt x="178" y="0"/>
                      </a:lnTo>
                      <a:lnTo>
                        <a:pt x="1074" y="0"/>
                      </a:lnTo>
                      <a:lnTo>
                        <a:pt x="1248" y="91"/>
                      </a:lnTo>
                      <a:lnTo>
                        <a:pt x="0" y="91"/>
                      </a:lnTo>
                      <a:lnTo>
                        <a:pt x="4" y="9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" name="Freeform 20"/>
                <p:cNvSpPr>
                  <a:spLocks/>
                </p:cNvSpPr>
                <p:nvPr/>
              </p:nvSpPr>
              <p:spPr bwMode="auto">
                <a:xfrm>
                  <a:off x="4808" y="1308"/>
                  <a:ext cx="619" cy="976"/>
                </a:xfrm>
                <a:custGeom>
                  <a:avLst/>
                  <a:gdLst>
                    <a:gd name="T0" fmla="*/ 0 w 619"/>
                    <a:gd name="T1" fmla="*/ 976 h 976"/>
                    <a:gd name="T2" fmla="*/ 172 w 619"/>
                    <a:gd name="T3" fmla="*/ 885 h 976"/>
                    <a:gd name="T4" fmla="*/ 619 w 619"/>
                    <a:gd name="T5" fmla="*/ 180 h 976"/>
                    <a:gd name="T6" fmla="*/ 619 w 619"/>
                    <a:gd name="T7" fmla="*/ 0 h 976"/>
                    <a:gd name="T8" fmla="*/ 0 w 619"/>
                    <a:gd name="T9" fmla="*/ 976 h 9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9"/>
                    <a:gd name="T16" fmla="*/ 0 h 976"/>
                    <a:gd name="T17" fmla="*/ 619 w 619"/>
                    <a:gd name="T18" fmla="*/ 976 h 9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9" h="976">
                      <a:moveTo>
                        <a:pt x="0" y="976"/>
                      </a:moveTo>
                      <a:lnTo>
                        <a:pt x="172" y="885"/>
                      </a:lnTo>
                      <a:lnTo>
                        <a:pt x="619" y="180"/>
                      </a:lnTo>
                      <a:lnTo>
                        <a:pt x="619" y="0"/>
                      </a:lnTo>
                      <a:lnTo>
                        <a:pt x="0" y="97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6" name="Freeform 21"/>
                <p:cNvSpPr>
                  <a:spLocks/>
                </p:cNvSpPr>
                <p:nvPr/>
              </p:nvSpPr>
              <p:spPr bwMode="auto">
                <a:xfrm>
                  <a:off x="4808" y="1308"/>
                  <a:ext cx="621" cy="977"/>
                </a:xfrm>
                <a:custGeom>
                  <a:avLst/>
                  <a:gdLst>
                    <a:gd name="T0" fmla="*/ 0 w 621"/>
                    <a:gd name="T1" fmla="*/ 977 h 977"/>
                    <a:gd name="T2" fmla="*/ 174 w 621"/>
                    <a:gd name="T3" fmla="*/ 886 h 977"/>
                    <a:gd name="T4" fmla="*/ 621 w 621"/>
                    <a:gd name="T5" fmla="*/ 180 h 977"/>
                    <a:gd name="T6" fmla="*/ 621 w 621"/>
                    <a:gd name="T7" fmla="*/ 0 h 977"/>
                    <a:gd name="T8" fmla="*/ 0 w 621"/>
                    <a:gd name="T9" fmla="*/ 977 h 9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1"/>
                    <a:gd name="T16" fmla="*/ 0 h 977"/>
                    <a:gd name="T17" fmla="*/ 621 w 621"/>
                    <a:gd name="T18" fmla="*/ 977 h 9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1" h="977">
                      <a:moveTo>
                        <a:pt x="0" y="977"/>
                      </a:moveTo>
                      <a:lnTo>
                        <a:pt x="174" y="886"/>
                      </a:lnTo>
                      <a:lnTo>
                        <a:pt x="621" y="180"/>
                      </a:lnTo>
                      <a:lnTo>
                        <a:pt x="621" y="0"/>
                      </a:lnTo>
                      <a:lnTo>
                        <a:pt x="0" y="97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" name="Freeform 22"/>
                <p:cNvSpPr>
                  <a:spLocks/>
                </p:cNvSpPr>
                <p:nvPr/>
              </p:nvSpPr>
              <p:spPr bwMode="auto">
                <a:xfrm>
                  <a:off x="5429" y="1304"/>
                  <a:ext cx="621" cy="980"/>
                </a:xfrm>
                <a:custGeom>
                  <a:avLst/>
                  <a:gdLst>
                    <a:gd name="T0" fmla="*/ 0 w 621"/>
                    <a:gd name="T1" fmla="*/ 8 h 980"/>
                    <a:gd name="T2" fmla="*/ 0 w 621"/>
                    <a:gd name="T3" fmla="*/ 184 h 980"/>
                    <a:gd name="T4" fmla="*/ 444 w 621"/>
                    <a:gd name="T5" fmla="*/ 889 h 980"/>
                    <a:gd name="T6" fmla="*/ 621 w 621"/>
                    <a:gd name="T7" fmla="*/ 980 h 980"/>
                    <a:gd name="T8" fmla="*/ 0 w 621"/>
                    <a:gd name="T9" fmla="*/ 0 h 980"/>
                    <a:gd name="T10" fmla="*/ 0 w 621"/>
                    <a:gd name="T11" fmla="*/ 8 h 9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1"/>
                    <a:gd name="T19" fmla="*/ 0 h 980"/>
                    <a:gd name="T20" fmla="*/ 621 w 621"/>
                    <a:gd name="T21" fmla="*/ 980 h 9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1" h="980">
                      <a:moveTo>
                        <a:pt x="0" y="8"/>
                      </a:moveTo>
                      <a:lnTo>
                        <a:pt x="0" y="184"/>
                      </a:lnTo>
                      <a:lnTo>
                        <a:pt x="444" y="889"/>
                      </a:lnTo>
                      <a:lnTo>
                        <a:pt x="621" y="980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" name="Freeform 23"/>
                <p:cNvSpPr>
                  <a:spLocks/>
                </p:cNvSpPr>
                <p:nvPr/>
              </p:nvSpPr>
              <p:spPr bwMode="auto">
                <a:xfrm>
                  <a:off x="5429" y="1304"/>
                  <a:ext cx="623" cy="981"/>
                </a:xfrm>
                <a:custGeom>
                  <a:avLst/>
                  <a:gdLst>
                    <a:gd name="T0" fmla="*/ 0 w 623"/>
                    <a:gd name="T1" fmla="*/ 8 h 981"/>
                    <a:gd name="T2" fmla="*/ 0 w 623"/>
                    <a:gd name="T3" fmla="*/ 184 h 981"/>
                    <a:gd name="T4" fmla="*/ 445 w 623"/>
                    <a:gd name="T5" fmla="*/ 890 h 981"/>
                    <a:gd name="T6" fmla="*/ 623 w 623"/>
                    <a:gd name="T7" fmla="*/ 981 h 981"/>
                    <a:gd name="T8" fmla="*/ 0 w 623"/>
                    <a:gd name="T9" fmla="*/ 0 h 981"/>
                    <a:gd name="T10" fmla="*/ 0 w 623"/>
                    <a:gd name="T11" fmla="*/ 8 h 9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3"/>
                    <a:gd name="T19" fmla="*/ 0 h 981"/>
                    <a:gd name="T20" fmla="*/ 623 w 623"/>
                    <a:gd name="T21" fmla="*/ 981 h 98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3" h="981">
                      <a:moveTo>
                        <a:pt x="0" y="8"/>
                      </a:moveTo>
                      <a:lnTo>
                        <a:pt x="0" y="184"/>
                      </a:lnTo>
                      <a:lnTo>
                        <a:pt x="445" y="890"/>
                      </a:lnTo>
                      <a:lnTo>
                        <a:pt x="623" y="981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9" name="Freeform 24"/>
                <p:cNvSpPr>
                  <a:spLocks/>
                </p:cNvSpPr>
                <p:nvPr/>
              </p:nvSpPr>
              <p:spPr bwMode="auto">
                <a:xfrm>
                  <a:off x="5116" y="1400"/>
                  <a:ext cx="38" cy="120"/>
                </a:xfrm>
                <a:custGeom>
                  <a:avLst/>
                  <a:gdLst>
                    <a:gd name="T0" fmla="*/ 8 w 38"/>
                    <a:gd name="T1" fmla="*/ 108 h 120"/>
                    <a:gd name="T2" fmla="*/ 12 w 38"/>
                    <a:gd name="T3" fmla="*/ 92 h 120"/>
                    <a:gd name="T4" fmla="*/ 34 w 38"/>
                    <a:gd name="T5" fmla="*/ 72 h 120"/>
                    <a:gd name="T6" fmla="*/ 38 w 38"/>
                    <a:gd name="T7" fmla="*/ 54 h 120"/>
                    <a:gd name="T8" fmla="*/ 30 w 38"/>
                    <a:gd name="T9" fmla="*/ 25 h 120"/>
                    <a:gd name="T10" fmla="*/ 26 w 38"/>
                    <a:gd name="T11" fmla="*/ 0 h 120"/>
                    <a:gd name="T12" fmla="*/ 14 w 38"/>
                    <a:gd name="T13" fmla="*/ 21 h 120"/>
                    <a:gd name="T14" fmla="*/ 22 w 38"/>
                    <a:gd name="T15" fmla="*/ 44 h 120"/>
                    <a:gd name="T16" fmla="*/ 4 w 38"/>
                    <a:gd name="T17" fmla="*/ 68 h 120"/>
                    <a:gd name="T18" fmla="*/ 0 w 38"/>
                    <a:gd name="T19" fmla="*/ 92 h 120"/>
                    <a:gd name="T20" fmla="*/ 0 w 38"/>
                    <a:gd name="T21" fmla="*/ 108 h 120"/>
                    <a:gd name="T22" fmla="*/ 12 w 38"/>
                    <a:gd name="T23" fmla="*/ 120 h 120"/>
                    <a:gd name="T24" fmla="*/ 8 w 38"/>
                    <a:gd name="T25" fmla="*/ 108 h 1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8"/>
                    <a:gd name="T40" fmla="*/ 0 h 120"/>
                    <a:gd name="T41" fmla="*/ 38 w 38"/>
                    <a:gd name="T42" fmla="*/ 120 h 1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8" h="120">
                      <a:moveTo>
                        <a:pt x="8" y="108"/>
                      </a:moveTo>
                      <a:lnTo>
                        <a:pt x="12" y="92"/>
                      </a:lnTo>
                      <a:lnTo>
                        <a:pt x="34" y="72"/>
                      </a:lnTo>
                      <a:lnTo>
                        <a:pt x="38" y="54"/>
                      </a:lnTo>
                      <a:lnTo>
                        <a:pt x="30" y="25"/>
                      </a:lnTo>
                      <a:lnTo>
                        <a:pt x="26" y="0"/>
                      </a:lnTo>
                      <a:lnTo>
                        <a:pt x="14" y="21"/>
                      </a:lnTo>
                      <a:lnTo>
                        <a:pt x="22" y="44"/>
                      </a:lnTo>
                      <a:lnTo>
                        <a:pt x="4" y="68"/>
                      </a:lnTo>
                      <a:lnTo>
                        <a:pt x="0" y="92"/>
                      </a:lnTo>
                      <a:lnTo>
                        <a:pt x="0" y="108"/>
                      </a:lnTo>
                      <a:lnTo>
                        <a:pt x="12" y="120"/>
                      </a:lnTo>
                      <a:lnTo>
                        <a:pt x="8" y="10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" name="Freeform 25"/>
                <p:cNvSpPr>
                  <a:spLocks/>
                </p:cNvSpPr>
                <p:nvPr/>
              </p:nvSpPr>
              <p:spPr bwMode="auto">
                <a:xfrm>
                  <a:off x="5116" y="1400"/>
                  <a:ext cx="41" cy="121"/>
                </a:xfrm>
                <a:custGeom>
                  <a:avLst/>
                  <a:gdLst>
                    <a:gd name="T0" fmla="*/ 9 w 41"/>
                    <a:gd name="T1" fmla="*/ 109 h 121"/>
                    <a:gd name="T2" fmla="*/ 13 w 41"/>
                    <a:gd name="T3" fmla="*/ 92 h 121"/>
                    <a:gd name="T4" fmla="*/ 37 w 41"/>
                    <a:gd name="T5" fmla="*/ 73 h 121"/>
                    <a:gd name="T6" fmla="*/ 41 w 41"/>
                    <a:gd name="T7" fmla="*/ 56 h 121"/>
                    <a:gd name="T8" fmla="*/ 32 w 41"/>
                    <a:gd name="T9" fmla="*/ 25 h 121"/>
                    <a:gd name="T10" fmla="*/ 28 w 41"/>
                    <a:gd name="T11" fmla="*/ 0 h 121"/>
                    <a:gd name="T12" fmla="*/ 14 w 41"/>
                    <a:gd name="T13" fmla="*/ 21 h 121"/>
                    <a:gd name="T14" fmla="*/ 24 w 41"/>
                    <a:gd name="T15" fmla="*/ 44 h 121"/>
                    <a:gd name="T16" fmla="*/ 4 w 41"/>
                    <a:gd name="T17" fmla="*/ 69 h 121"/>
                    <a:gd name="T18" fmla="*/ 0 w 41"/>
                    <a:gd name="T19" fmla="*/ 92 h 121"/>
                    <a:gd name="T20" fmla="*/ 0 w 41"/>
                    <a:gd name="T21" fmla="*/ 109 h 121"/>
                    <a:gd name="T22" fmla="*/ 13 w 41"/>
                    <a:gd name="T23" fmla="*/ 121 h 121"/>
                    <a:gd name="T24" fmla="*/ 9 w 41"/>
                    <a:gd name="T25" fmla="*/ 109 h 1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1"/>
                    <a:gd name="T40" fmla="*/ 0 h 121"/>
                    <a:gd name="T41" fmla="*/ 41 w 41"/>
                    <a:gd name="T42" fmla="*/ 121 h 1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1" h="121">
                      <a:moveTo>
                        <a:pt x="9" y="109"/>
                      </a:moveTo>
                      <a:lnTo>
                        <a:pt x="13" y="92"/>
                      </a:lnTo>
                      <a:lnTo>
                        <a:pt x="37" y="73"/>
                      </a:lnTo>
                      <a:lnTo>
                        <a:pt x="41" y="56"/>
                      </a:lnTo>
                      <a:lnTo>
                        <a:pt x="32" y="25"/>
                      </a:lnTo>
                      <a:lnTo>
                        <a:pt x="28" y="0"/>
                      </a:lnTo>
                      <a:lnTo>
                        <a:pt x="14" y="21"/>
                      </a:lnTo>
                      <a:lnTo>
                        <a:pt x="24" y="44"/>
                      </a:lnTo>
                      <a:lnTo>
                        <a:pt x="4" y="69"/>
                      </a:lnTo>
                      <a:lnTo>
                        <a:pt x="0" y="92"/>
                      </a:lnTo>
                      <a:lnTo>
                        <a:pt x="0" y="109"/>
                      </a:lnTo>
                      <a:lnTo>
                        <a:pt x="13" y="121"/>
                      </a:lnTo>
                      <a:lnTo>
                        <a:pt x="9" y="10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" name="Freeform 26"/>
                <p:cNvSpPr>
                  <a:spLocks/>
                </p:cNvSpPr>
                <p:nvPr/>
              </p:nvSpPr>
              <p:spPr bwMode="auto">
                <a:xfrm>
                  <a:off x="5744" y="1396"/>
                  <a:ext cx="32" cy="116"/>
                </a:xfrm>
                <a:custGeom>
                  <a:avLst/>
                  <a:gdLst>
                    <a:gd name="T0" fmla="*/ 16 w 32"/>
                    <a:gd name="T1" fmla="*/ 90 h 116"/>
                    <a:gd name="T2" fmla="*/ 24 w 32"/>
                    <a:gd name="T3" fmla="*/ 80 h 116"/>
                    <a:gd name="T4" fmla="*/ 24 w 32"/>
                    <a:gd name="T5" fmla="*/ 54 h 116"/>
                    <a:gd name="T6" fmla="*/ 20 w 32"/>
                    <a:gd name="T7" fmla="*/ 40 h 116"/>
                    <a:gd name="T8" fmla="*/ 32 w 32"/>
                    <a:gd name="T9" fmla="*/ 21 h 116"/>
                    <a:gd name="T10" fmla="*/ 24 w 32"/>
                    <a:gd name="T11" fmla="*/ 0 h 116"/>
                    <a:gd name="T12" fmla="*/ 20 w 32"/>
                    <a:gd name="T13" fmla="*/ 18 h 116"/>
                    <a:gd name="T14" fmla="*/ 4 w 32"/>
                    <a:gd name="T15" fmla="*/ 44 h 116"/>
                    <a:gd name="T16" fmla="*/ 8 w 32"/>
                    <a:gd name="T17" fmla="*/ 68 h 116"/>
                    <a:gd name="T18" fmla="*/ 0 w 32"/>
                    <a:gd name="T19" fmla="*/ 88 h 116"/>
                    <a:gd name="T20" fmla="*/ 0 w 32"/>
                    <a:gd name="T21" fmla="*/ 116 h 116"/>
                    <a:gd name="T22" fmla="*/ 12 w 32"/>
                    <a:gd name="T23" fmla="*/ 102 h 116"/>
                    <a:gd name="T24" fmla="*/ 16 w 32"/>
                    <a:gd name="T25" fmla="*/ 90 h 1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2"/>
                    <a:gd name="T40" fmla="*/ 0 h 116"/>
                    <a:gd name="T41" fmla="*/ 32 w 32"/>
                    <a:gd name="T42" fmla="*/ 116 h 1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2" h="116">
                      <a:moveTo>
                        <a:pt x="16" y="90"/>
                      </a:moveTo>
                      <a:lnTo>
                        <a:pt x="24" y="80"/>
                      </a:lnTo>
                      <a:lnTo>
                        <a:pt x="24" y="54"/>
                      </a:lnTo>
                      <a:lnTo>
                        <a:pt x="20" y="40"/>
                      </a:lnTo>
                      <a:lnTo>
                        <a:pt x="32" y="21"/>
                      </a:lnTo>
                      <a:lnTo>
                        <a:pt x="24" y="0"/>
                      </a:lnTo>
                      <a:lnTo>
                        <a:pt x="20" y="18"/>
                      </a:lnTo>
                      <a:lnTo>
                        <a:pt x="4" y="44"/>
                      </a:lnTo>
                      <a:lnTo>
                        <a:pt x="8" y="68"/>
                      </a:lnTo>
                      <a:lnTo>
                        <a:pt x="0" y="88"/>
                      </a:lnTo>
                      <a:lnTo>
                        <a:pt x="0" y="116"/>
                      </a:lnTo>
                      <a:lnTo>
                        <a:pt x="12" y="102"/>
                      </a:lnTo>
                      <a:lnTo>
                        <a:pt x="16" y="9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5744" y="1396"/>
                  <a:ext cx="33" cy="117"/>
                </a:xfrm>
                <a:custGeom>
                  <a:avLst/>
                  <a:gdLst>
                    <a:gd name="T0" fmla="*/ 17 w 33"/>
                    <a:gd name="T1" fmla="*/ 92 h 117"/>
                    <a:gd name="T2" fmla="*/ 25 w 33"/>
                    <a:gd name="T3" fmla="*/ 81 h 117"/>
                    <a:gd name="T4" fmla="*/ 25 w 33"/>
                    <a:gd name="T5" fmla="*/ 56 h 117"/>
                    <a:gd name="T6" fmla="*/ 21 w 33"/>
                    <a:gd name="T7" fmla="*/ 40 h 117"/>
                    <a:gd name="T8" fmla="*/ 33 w 33"/>
                    <a:gd name="T9" fmla="*/ 21 h 117"/>
                    <a:gd name="T10" fmla="*/ 25 w 33"/>
                    <a:gd name="T11" fmla="*/ 0 h 117"/>
                    <a:gd name="T12" fmla="*/ 21 w 33"/>
                    <a:gd name="T13" fmla="*/ 18 h 117"/>
                    <a:gd name="T14" fmla="*/ 4 w 33"/>
                    <a:gd name="T15" fmla="*/ 44 h 117"/>
                    <a:gd name="T16" fmla="*/ 8 w 33"/>
                    <a:gd name="T17" fmla="*/ 69 h 117"/>
                    <a:gd name="T18" fmla="*/ 0 w 33"/>
                    <a:gd name="T19" fmla="*/ 88 h 117"/>
                    <a:gd name="T20" fmla="*/ 0 w 33"/>
                    <a:gd name="T21" fmla="*/ 117 h 117"/>
                    <a:gd name="T22" fmla="*/ 12 w 33"/>
                    <a:gd name="T23" fmla="*/ 104 h 117"/>
                    <a:gd name="T24" fmla="*/ 17 w 33"/>
                    <a:gd name="T25" fmla="*/ 92 h 1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"/>
                    <a:gd name="T40" fmla="*/ 0 h 117"/>
                    <a:gd name="T41" fmla="*/ 33 w 33"/>
                    <a:gd name="T42" fmla="*/ 117 h 1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" h="117">
                      <a:moveTo>
                        <a:pt x="17" y="92"/>
                      </a:moveTo>
                      <a:lnTo>
                        <a:pt x="25" y="81"/>
                      </a:lnTo>
                      <a:lnTo>
                        <a:pt x="25" y="56"/>
                      </a:lnTo>
                      <a:lnTo>
                        <a:pt x="21" y="40"/>
                      </a:lnTo>
                      <a:lnTo>
                        <a:pt x="33" y="21"/>
                      </a:lnTo>
                      <a:lnTo>
                        <a:pt x="25" y="0"/>
                      </a:lnTo>
                      <a:lnTo>
                        <a:pt x="21" y="18"/>
                      </a:lnTo>
                      <a:lnTo>
                        <a:pt x="4" y="44"/>
                      </a:lnTo>
                      <a:lnTo>
                        <a:pt x="8" y="69"/>
                      </a:lnTo>
                      <a:lnTo>
                        <a:pt x="0" y="88"/>
                      </a:lnTo>
                      <a:lnTo>
                        <a:pt x="0" y="117"/>
                      </a:lnTo>
                      <a:lnTo>
                        <a:pt x="12" y="104"/>
                      </a:lnTo>
                      <a:lnTo>
                        <a:pt x="17" y="9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5943" y="1724"/>
                  <a:ext cx="35" cy="96"/>
                </a:xfrm>
                <a:custGeom>
                  <a:avLst/>
                  <a:gdLst>
                    <a:gd name="T0" fmla="*/ 28 w 35"/>
                    <a:gd name="T1" fmla="*/ 84 h 96"/>
                    <a:gd name="T2" fmla="*/ 24 w 35"/>
                    <a:gd name="T3" fmla="*/ 69 h 96"/>
                    <a:gd name="T4" fmla="*/ 4 w 35"/>
                    <a:gd name="T5" fmla="*/ 60 h 96"/>
                    <a:gd name="T6" fmla="*/ 0 w 35"/>
                    <a:gd name="T7" fmla="*/ 40 h 96"/>
                    <a:gd name="T8" fmla="*/ 8 w 35"/>
                    <a:gd name="T9" fmla="*/ 17 h 96"/>
                    <a:gd name="T10" fmla="*/ 12 w 35"/>
                    <a:gd name="T11" fmla="*/ 0 h 96"/>
                    <a:gd name="T12" fmla="*/ 20 w 35"/>
                    <a:gd name="T13" fmla="*/ 13 h 96"/>
                    <a:gd name="T14" fmla="*/ 16 w 35"/>
                    <a:gd name="T15" fmla="*/ 36 h 96"/>
                    <a:gd name="T16" fmla="*/ 28 w 35"/>
                    <a:gd name="T17" fmla="*/ 56 h 96"/>
                    <a:gd name="T18" fmla="*/ 35 w 35"/>
                    <a:gd name="T19" fmla="*/ 69 h 96"/>
                    <a:gd name="T20" fmla="*/ 32 w 35"/>
                    <a:gd name="T21" fmla="*/ 88 h 96"/>
                    <a:gd name="T22" fmla="*/ 24 w 35"/>
                    <a:gd name="T23" fmla="*/ 96 h 96"/>
                    <a:gd name="T24" fmla="*/ 28 w 35"/>
                    <a:gd name="T25" fmla="*/ 84 h 9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96"/>
                    <a:gd name="T41" fmla="*/ 35 w 35"/>
                    <a:gd name="T42" fmla="*/ 96 h 9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96">
                      <a:moveTo>
                        <a:pt x="28" y="84"/>
                      </a:moveTo>
                      <a:lnTo>
                        <a:pt x="24" y="69"/>
                      </a:lnTo>
                      <a:lnTo>
                        <a:pt x="4" y="60"/>
                      </a:lnTo>
                      <a:lnTo>
                        <a:pt x="0" y="40"/>
                      </a:lnTo>
                      <a:lnTo>
                        <a:pt x="8" y="17"/>
                      </a:lnTo>
                      <a:lnTo>
                        <a:pt x="12" y="0"/>
                      </a:lnTo>
                      <a:lnTo>
                        <a:pt x="20" y="13"/>
                      </a:lnTo>
                      <a:lnTo>
                        <a:pt x="16" y="36"/>
                      </a:lnTo>
                      <a:lnTo>
                        <a:pt x="28" y="56"/>
                      </a:lnTo>
                      <a:lnTo>
                        <a:pt x="35" y="69"/>
                      </a:lnTo>
                      <a:lnTo>
                        <a:pt x="32" y="88"/>
                      </a:lnTo>
                      <a:lnTo>
                        <a:pt x="24" y="96"/>
                      </a:lnTo>
                      <a:lnTo>
                        <a:pt x="28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auto">
                <a:xfrm>
                  <a:off x="5943" y="1724"/>
                  <a:ext cx="37" cy="96"/>
                </a:xfrm>
                <a:custGeom>
                  <a:avLst/>
                  <a:gdLst>
                    <a:gd name="T0" fmla="*/ 29 w 37"/>
                    <a:gd name="T1" fmla="*/ 84 h 96"/>
                    <a:gd name="T2" fmla="*/ 25 w 37"/>
                    <a:gd name="T3" fmla="*/ 69 h 96"/>
                    <a:gd name="T4" fmla="*/ 4 w 37"/>
                    <a:gd name="T5" fmla="*/ 60 h 96"/>
                    <a:gd name="T6" fmla="*/ 0 w 37"/>
                    <a:gd name="T7" fmla="*/ 40 h 96"/>
                    <a:gd name="T8" fmla="*/ 8 w 37"/>
                    <a:gd name="T9" fmla="*/ 17 h 96"/>
                    <a:gd name="T10" fmla="*/ 12 w 37"/>
                    <a:gd name="T11" fmla="*/ 0 h 96"/>
                    <a:gd name="T12" fmla="*/ 21 w 37"/>
                    <a:gd name="T13" fmla="*/ 13 h 96"/>
                    <a:gd name="T14" fmla="*/ 16 w 37"/>
                    <a:gd name="T15" fmla="*/ 36 h 96"/>
                    <a:gd name="T16" fmla="*/ 29 w 37"/>
                    <a:gd name="T17" fmla="*/ 56 h 96"/>
                    <a:gd name="T18" fmla="*/ 37 w 37"/>
                    <a:gd name="T19" fmla="*/ 69 h 96"/>
                    <a:gd name="T20" fmla="*/ 33 w 37"/>
                    <a:gd name="T21" fmla="*/ 88 h 96"/>
                    <a:gd name="T22" fmla="*/ 25 w 37"/>
                    <a:gd name="T23" fmla="*/ 96 h 96"/>
                    <a:gd name="T24" fmla="*/ 29 w 37"/>
                    <a:gd name="T25" fmla="*/ 84 h 9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7"/>
                    <a:gd name="T40" fmla="*/ 0 h 96"/>
                    <a:gd name="T41" fmla="*/ 37 w 37"/>
                    <a:gd name="T42" fmla="*/ 96 h 9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7" h="96">
                      <a:moveTo>
                        <a:pt x="29" y="84"/>
                      </a:moveTo>
                      <a:lnTo>
                        <a:pt x="25" y="69"/>
                      </a:lnTo>
                      <a:lnTo>
                        <a:pt x="4" y="60"/>
                      </a:lnTo>
                      <a:lnTo>
                        <a:pt x="0" y="40"/>
                      </a:lnTo>
                      <a:lnTo>
                        <a:pt x="8" y="17"/>
                      </a:lnTo>
                      <a:lnTo>
                        <a:pt x="12" y="0"/>
                      </a:lnTo>
                      <a:lnTo>
                        <a:pt x="21" y="13"/>
                      </a:lnTo>
                      <a:lnTo>
                        <a:pt x="16" y="36"/>
                      </a:lnTo>
                      <a:lnTo>
                        <a:pt x="29" y="56"/>
                      </a:lnTo>
                      <a:lnTo>
                        <a:pt x="37" y="69"/>
                      </a:lnTo>
                      <a:lnTo>
                        <a:pt x="33" y="88"/>
                      </a:lnTo>
                      <a:lnTo>
                        <a:pt x="25" y="96"/>
                      </a:lnTo>
                      <a:lnTo>
                        <a:pt x="29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auto">
                <a:xfrm>
                  <a:off x="5335" y="1082"/>
                  <a:ext cx="26" cy="128"/>
                </a:xfrm>
                <a:custGeom>
                  <a:avLst/>
                  <a:gdLst>
                    <a:gd name="T0" fmla="*/ 11 w 26"/>
                    <a:gd name="T1" fmla="*/ 28 h 128"/>
                    <a:gd name="T2" fmla="*/ 0 w 26"/>
                    <a:gd name="T3" fmla="*/ 44 h 128"/>
                    <a:gd name="T4" fmla="*/ 4 w 26"/>
                    <a:gd name="T5" fmla="*/ 70 h 128"/>
                    <a:gd name="T6" fmla="*/ 11 w 26"/>
                    <a:gd name="T7" fmla="*/ 88 h 128"/>
                    <a:gd name="T8" fmla="*/ 4 w 26"/>
                    <a:gd name="T9" fmla="*/ 106 h 128"/>
                    <a:gd name="T10" fmla="*/ 11 w 26"/>
                    <a:gd name="T11" fmla="*/ 128 h 128"/>
                    <a:gd name="T12" fmla="*/ 14 w 26"/>
                    <a:gd name="T13" fmla="*/ 106 h 128"/>
                    <a:gd name="T14" fmla="*/ 26 w 26"/>
                    <a:gd name="T15" fmla="*/ 80 h 128"/>
                    <a:gd name="T16" fmla="*/ 18 w 26"/>
                    <a:gd name="T17" fmla="*/ 52 h 128"/>
                    <a:gd name="T18" fmla="*/ 26 w 26"/>
                    <a:gd name="T19" fmla="*/ 32 h 128"/>
                    <a:gd name="T20" fmla="*/ 18 w 26"/>
                    <a:gd name="T21" fmla="*/ 0 h 128"/>
                    <a:gd name="T22" fmla="*/ 11 w 26"/>
                    <a:gd name="T23" fmla="*/ 15 h 128"/>
                    <a:gd name="T24" fmla="*/ 11 w 26"/>
                    <a:gd name="T25" fmla="*/ 28 h 1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6"/>
                    <a:gd name="T40" fmla="*/ 0 h 128"/>
                    <a:gd name="T41" fmla="*/ 26 w 26"/>
                    <a:gd name="T42" fmla="*/ 128 h 1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6" h="128">
                      <a:moveTo>
                        <a:pt x="11" y="28"/>
                      </a:moveTo>
                      <a:lnTo>
                        <a:pt x="0" y="44"/>
                      </a:lnTo>
                      <a:lnTo>
                        <a:pt x="4" y="70"/>
                      </a:lnTo>
                      <a:lnTo>
                        <a:pt x="11" y="88"/>
                      </a:lnTo>
                      <a:lnTo>
                        <a:pt x="4" y="106"/>
                      </a:lnTo>
                      <a:lnTo>
                        <a:pt x="11" y="128"/>
                      </a:lnTo>
                      <a:lnTo>
                        <a:pt x="14" y="106"/>
                      </a:lnTo>
                      <a:lnTo>
                        <a:pt x="26" y="80"/>
                      </a:lnTo>
                      <a:lnTo>
                        <a:pt x="18" y="52"/>
                      </a:lnTo>
                      <a:lnTo>
                        <a:pt x="26" y="32"/>
                      </a:lnTo>
                      <a:lnTo>
                        <a:pt x="18" y="0"/>
                      </a:lnTo>
                      <a:lnTo>
                        <a:pt x="11" y="15"/>
                      </a:lnTo>
                      <a:lnTo>
                        <a:pt x="11" y="2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5335" y="1082"/>
                  <a:ext cx="29" cy="130"/>
                </a:xfrm>
                <a:custGeom>
                  <a:avLst/>
                  <a:gdLst>
                    <a:gd name="T0" fmla="*/ 11 w 29"/>
                    <a:gd name="T1" fmla="*/ 30 h 130"/>
                    <a:gd name="T2" fmla="*/ 0 w 29"/>
                    <a:gd name="T3" fmla="*/ 44 h 130"/>
                    <a:gd name="T4" fmla="*/ 4 w 29"/>
                    <a:gd name="T5" fmla="*/ 70 h 130"/>
                    <a:gd name="T6" fmla="*/ 11 w 29"/>
                    <a:gd name="T7" fmla="*/ 90 h 130"/>
                    <a:gd name="T8" fmla="*/ 4 w 29"/>
                    <a:gd name="T9" fmla="*/ 107 h 130"/>
                    <a:gd name="T10" fmla="*/ 11 w 29"/>
                    <a:gd name="T11" fmla="*/ 130 h 130"/>
                    <a:gd name="T12" fmla="*/ 17 w 29"/>
                    <a:gd name="T13" fmla="*/ 107 h 130"/>
                    <a:gd name="T14" fmla="*/ 29 w 29"/>
                    <a:gd name="T15" fmla="*/ 82 h 130"/>
                    <a:gd name="T16" fmla="*/ 21 w 29"/>
                    <a:gd name="T17" fmla="*/ 52 h 130"/>
                    <a:gd name="T18" fmla="*/ 29 w 29"/>
                    <a:gd name="T19" fmla="*/ 34 h 130"/>
                    <a:gd name="T20" fmla="*/ 21 w 29"/>
                    <a:gd name="T21" fmla="*/ 0 h 130"/>
                    <a:gd name="T22" fmla="*/ 11 w 29"/>
                    <a:gd name="T23" fmla="*/ 16 h 130"/>
                    <a:gd name="T24" fmla="*/ 11 w 29"/>
                    <a:gd name="T25" fmla="*/ 30 h 1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130"/>
                    <a:gd name="T41" fmla="*/ 29 w 29"/>
                    <a:gd name="T42" fmla="*/ 130 h 13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130">
                      <a:moveTo>
                        <a:pt x="11" y="30"/>
                      </a:moveTo>
                      <a:lnTo>
                        <a:pt x="0" y="44"/>
                      </a:lnTo>
                      <a:lnTo>
                        <a:pt x="4" y="70"/>
                      </a:lnTo>
                      <a:lnTo>
                        <a:pt x="11" y="90"/>
                      </a:lnTo>
                      <a:lnTo>
                        <a:pt x="4" y="107"/>
                      </a:lnTo>
                      <a:lnTo>
                        <a:pt x="11" y="130"/>
                      </a:lnTo>
                      <a:lnTo>
                        <a:pt x="17" y="107"/>
                      </a:lnTo>
                      <a:lnTo>
                        <a:pt x="29" y="82"/>
                      </a:lnTo>
                      <a:lnTo>
                        <a:pt x="21" y="52"/>
                      </a:lnTo>
                      <a:lnTo>
                        <a:pt x="29" y="34"/>
                      </a:lnTo>
                      <a:lnTo>
                        <a:pt x="21" y="0"/>
                      </a:lnTo>
                      <a:lnTo>
                        <a:pt x="11" y="16"/>
                      </a:lnTo>
                      <a:lnTo>
                        <a:pt x="11" y="3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8" name="Rectangle 32"/>
              <p:cNvSpPr>
                <a:spLocks noChangeArrowheads="1"/>
              </p:cNvSpPr>
              <p:nvPr/>
            </p:nvSpPr>
            <p:spPr bwMode="auto">
              <a:xfrm rot="-3377593">
                <a:off x="4273" y="1914"/>
                <a:ext cx="822" cy="13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tr-TR" sz="1400" b="1">
                    <a:solidFill>
                      <a:srgbClr val="FF0000"/>
                    </a:solidFill>
                    <a:cs typeface="Arial" pitchFamily="34" charset="0"/>
                  </a:rPr>
                  <a:t>YANICI MADDE</a:t>
                </a:r>
                <a:endParaRPr lang="en-US" sz="14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Rectangle 33"/>
              <p:cNvSpPr>
                <a:spLocks noChangeArrowheads="1"/>
              </p:cNvSpPr>
              <p:nvPr/>
            </p:nvSpPr>
            <p:spPr bwMode="auto">
              <a:xfrm rot="3369242">
                <a:off x="5303" y="1976"/>
                <a:ext cx="492" cy="13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0000"/>
                    </a:solidFill>
                    <a:cs typeface="Arial" pitchFamily="34" charset="0"/>
                  </a:rPr>
                  <a:t>O</a:t>
                </a:r>
                <a:r>
                  <a:rPr lang="tr-TR" sz="1400" b="1">
                    <a:solidFill>
                      <a:srgbClr val="FF0000"/>
                    </a:solidFill>
                    <a:cs typeface="Arial" pitchFamily="34" charset="0"/>
                  </a:rPr>
                  <a:t>KSİJEN</a:t>
                </a:r>
                <a:endParaRPr lang="en-US" sz="14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Rectangle 34"/>
              <p:cNvSpPr>
                <a:spLocks noChangeArrowheads="1"/>
              </p:cNvSpPr>
              <p:nvPr/>
            </p:nvSpPr>
            <p:spPr bwMode="auto">
              <a:xfrm>
                <a:off x="5011" y="2570"/>
                <a:ext cx="137" cy="13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tr-TR" sz="1400" b="1">
                    <a:solidFill>
                      <a:srgbClr val="FF0000"/>
                    </a:solidFill>
                    <a:cs typeface="Arial" pitchFamily="34" charset="0"/>
                  </a:rPr>
                  <a:t>ISI</a:t>
                </a:r>
                <a:endParaRPr lang="en-US" sz="14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3078" name="Picture 6" descr="FLAMES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2" y="2214554"/>
              <a:ext cx="685800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63435" y="82918"/>
            <a:ext cx="2684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</a:rPr>
              <a:t>Yangın Üçgeni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723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konveksiy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814387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2 Dikdörtgen"/>
          <p:cNvSpPr>
            <a:spLocks noChangeArrowheads="1"/>
          </p:cNvSpPr>
          <p:nvPr/>
        </p:nvSpPr>
        <p:spPr bwMode="auto">
          <a:xfrm>
            <a:off x="1187624" y="404664"/>
            <a:ext cx="3998912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rgbClr val="FF0000"/>
                </a:solidFill>
                <a:latin typeface="Constantia" pitchFamily="18" charset="0"/>
              </a:rPr>
              <a:t>YANGIN YAYILIMI</a:t>
            </a:r>
            <a:endParaRPr lang="tr-TR" sz="3500" b="1" dirty="0">
              <a:latin typeface="Constantia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267612" y="6311624"/>
            <a:ext cx="10001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8" descr="ANd9GcTm7vnidyY7w5sY99KCb0H9XJUptixpGRawploXSrKXSr4htemSG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14290"/>
            <a:ext cx="1421399" cy="87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radyasy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5725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3 Dikdörtgen"/>
          <p:cNvSpPr>
            <a:spLocks noChangeArrowheads="1"/>
          </p:cNvSpPr>
          <p:nvPr/>
        </p:nvSpPr>
        <p:spPr bwMode="auto">
          <a:xfrm>
            <a:off x="899592" y="404664"/>
            <a:ext cx="399891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rgbClr val="FF0000"/>
                </a:solidFill>
                <a:latin typeface="Constantia" pitchFamily="18" charset="0"/>
              </a:rPr>
              <a:t>YANGIN YAYILIMI</a:t>
            </a:r>
            <a:endParaRPr lang="tr-TR" sz="3500" b="1" dirty="0">
              <a:latin typeface="Constantia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28596" y="6165304"/>
            <a:ext cx="714380" cy="35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9" descr="rad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14290"/>
            <a:ext cx="1578025" cy="88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3660026" cy="3140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0"/>
            <a:ext cx="3528392" cy="3213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903686"/>
            <a:ext cx="3679241" cy="288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3567009"/>
            <a:ext cx="3240360" cy="329099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7504" y="3429000"/>
            <a:ext cx="9036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9999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80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6 Dikdörtgen"/>
          <p:cNvSpPr>
            <a:spLocks noGrp="1"/>
          </p:cNvSpPr>
          <p:nvPr>
            <p:ph idx="1"/>
          </p:nvPr>
        </p:nvSpPr>
        <p:spPr>
          <a:xfrm>
            <a:off x="58366" y="6095037"/>
            <a:ext cx="9266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1800" dirty="0" smtClean="0"/>
              <a:t>Yangın, yararlanmak amacı ile yakılan ateş dışında denetlenemeyecek aşamalara ulaşması muhtemel olan, iş ve insan güvenliği  için risk oluşturan  ve müdahale gerektiren  yanma olayıdır.</a:t>
            </a:r>
            <a:endParaRPr lang="tr-TR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2" y="9159"/>
            <a:ext cx="5338926" cy="3307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282525"/>
            <a:ext cx="7042951" cy="279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ChangeArrowheads="1"/>
          </p:cNvSpPr>
          <p:nvPr/>
        </p:nvSpPr>
        <p:spPr bwMode="auto">
          <a:xfrm>
            <a:off x="539552" y="1412776"/>
            <a:ext cx="78581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A —   Yangından korunma </a:t>
            </a:r>
            <a:r>
              <a:rPr lang="tr-TR" sz="2400" b="1" dirty="0">
                <a:solidFill>
                  <a:schemeClr val="bg1"/>
                </a:solidFill>
                <a:latin typeface="Arial" pitchFamily="34" charset="0"/>
              </a:rPr>
              <a:t>önlemlerinin alınmaması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,</a:t>
            </a:r>
          </a:p>
          <a:p>
            <a:endParaRPr lang="tr-TR" sz="2400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B —   Bilgisizlik, </a:t>
            </a:r>
          </a:p>
          <a:p>
            <a:endParaRPr lang="tr-TR" sz="2400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Arial" pitchFamily="34" charset="0"/>
              </a:rPr>
              <a:t>C —   İhmal ve dikkatsizlik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,</a:t>
            </a:r>
          </a:p>
          <a:p>
            <a:endParaRPr lang="tr-TR" sz="2400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Arial" pitchFamily="34" charset="0"/>
              </a:rPr>
              <a:t>D —   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Kazalar,</a:t>
            </a:r>
          </a:p>
          <a:p>
            <a:endParaRPr lang="tr-TR" sz="2400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Arial" pitchFamily="34" charset="0"/>
              </a:rPr>
              <a:t>E —   Sıçrama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,</a:t>
            </a:r>
          </a:p>
          <a:p>
            <a:endParaRPr lang="tr-TR" sz="2400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Arial" pitchFamily="34" charset="0"/>
              </a:rPr>
              <a:t>F —   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Sabotaj,</a:t>
            </a:r>
          </a:p>
          <a:p>
            <a:endParaRPr lang="tr-TR" sz="2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G —  Doğa olayları.</a:t>
            </a:r>
            <a:endParaRPr lang="tr-TR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4755" name="Text Box 7"/>
          <p:cNvSpPr txBox="1">
            <a:spLocks noChangeArrowheads="1"/>
          </p:cNvSpPr>
          <p:nvPr/>
        </p:nvSpPr>
        <p:spPr bwMode="auto">
          <a:xfrm>
            <a:off x="642910" y="357166"/>
            <a:ext cx="67866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000" b="1" dirty="0" smtClean="0">
                <a:solidFill>
                  <a:srgbClr val="FFC000"/>
                </a:solidFill>
              </a:rPr>
              <a:t>YANGININ TEMEL NEDENLERİ</a:t>
            </a:r>
            <a:endParaRPr lang="tr-TR" sz="3000" b="1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1840" y="2132856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srgbClr val="FFC000"/>
                </a:solidFill>
              </a:rPr>
              <a:t>Soba /kalorifer sistemlerini yanlış yerleştirmek, tavan arasına ve çatıya kolay tutuşabilen sıvılar koymak vb..) </a:t>
            </a:r>
          </a:p>
          <a:p>
            <a:r>
              <a:rPr lang="tr-TR" sz="1600" dirty="0" smtClean="0">
                <a:solidFill>
                  <a:srgbClr val="FFC000"/>
                </a:solidFill>
              </a:rPr>
              <a:t>Soba bacaları yılda 2, kalorifer bacaları yılda 1 temizlenmeli</a:t>
            </a:r>
            <a:endParaRPr lang="tr-TR" sz="16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28960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Söndürülmeden </a:t>
            </a:r>
            <a:r>
              <a:rPr lang="tr-TR" dirty="0">
                <a:solidFill>
                  <a:srgbClr val="FFC000"/>
                </a:solidFill>
              </a:rPr>
              <a:t>atılan sigara izmariti, </a:t>
            </a:r>
            <a:r>
              <a:rPr lang="tr-TR" dirty="0" smtClean="0">
                <a:solidFill>
                  <a:srgbClr val="FFC000"/>
                </a:solidFill>
              </a:rPr>
              <a:t>prizde </a:t>
            </a:r>
            <a:r>
              <a:rPr lang="tr-TR" dirty="0">
                <a:solidFill>
                  <a:srgbClr val="FFC000"/>
                </a:solidFill>
              </a:rPr>
              <a:t>unutulan ütü vb..)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1800" y="3730306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(</a:t>
            </a:r>
            <a:r>
              <a:rPr lang="tr-TR" dirty="0">
                <a:solidFill>
                  <a:srgbClr val="FFC000"/>
                </a:solidFill>
              </a:rPr>
              <a:t>Düşme, çarpma vb..)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20" y="5167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(</a:t>
            </a:r>
            <a:r>
              <a:rPr lang="tr-TR" dirty="0">
                <a:solidFill>
                  <a:srgbClr val="FFC000"/>
                </a:solidFill>
              </a:rPr>
              <a:t>Kasten çıkarılan yangınlar, terör eylemleri vb..)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91880" y="59370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(</a:t>
            </a:r>
            <a:r>
              <a:rPr lang="tr-TR" dirty="0">
                <a:solidFill>
                  <a:srgbClr val="FFC000"/>
                </a:solidFill>
              </a:rPr>
              <a:t>Yıldırım düşmesi, depremler vb..)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ChangeArrowheads="1"/>
          </p:cNvSpPr>
          <p:nvPr/>
        </p:nvSpPr>
        <p:spPr bwMode="auto">
          <a:xfrm>
            <a:off x="179512" y="553998"/>
            <a:ext cx="856895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>
              <a:buAutoNum type="arabicPeriod"/>
            </a:pPr>
            <a:r>
              <a:rPr lang="tr-TR" sz="2400" b="1" dirty="0" smtClean="0">
                <a:solidFill>
                  <a:srgbClr val="99FF33"/>
                </a:solidFill>
                <a:cs typeface="Times New Roman" pitchFamily="18" charset="0"/>
              </a:rPr>
              <a:t>Yangından Korunma Önlemlerinin Alınmaması</a:t>
            </a:r>
          </a:p>
          <a:p>
            <a:pPr marL="342900" indent="-342900" algn="just">
              <a:buAutoNum type="arabicPeriod"/>
            </a:pPr>
            <a:endParaRPr lang="tr-TR" sz="2400" b="1" dirty="0" smtClean="0">
              <a:solidFill>
                <a:srgbClr val="99FF33"/>
              </a:solidFill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tr-TR" sz="2400" b="1" dirty="0">
              <a:solidFill>
                <a:srgbClr val="99FF33"/>
              </a:solidFill>
              <a:cs typeface="Times New Roman" pitchFamily="18" charset="0"/>
            </a:endParaRPr>
          </a:p>
          <a:p>
            <a:pPr algn="just"/>
            <a:endParaRPr lang="tr-TR" sz="2400" b="1" dirty="0" smtClean="0">
              <a:solidFill>
                <a:srgbClr val="99FF33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Yangına  neden olan  etmenlerin başında kullanılan malzemelerde</a:t>
            </a:r>
            <a:r>
              <a:rPr lang="tr-TR" sz="2400" dirty="0" smtClean="0">
                <a:solidFill>
                  <a:srgbClr val="FF0000"/>
                </a:solidFill>
                <a:cs typeface="Times New Roman" pitchFamily="18" charset="0"/>
              </a:rPr>
              <a:t> yanmaya karşı </a:t>
            </a: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doğru seçimin yapılmamış olması, ve özelliklerine uygun koruyucu  önlemlerin  alınmaması gelmektedir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:</a:t>
            </a:r>
            <a:endParaRPr lang="tr-TR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Elektrik 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sistemiyle ilgili  </a:t>
            </a:r>
            <a:r>
              <a:rPr lang="tr-TR" sz="2400" dirty="0">
                <a:solidFill>
                  <a:srgbClr val="FF0000"/>
                </a:solidFill>
                <a:cs typeface="Times New Roman" pitchFamily="18" charset="0"/>
              </a:rPr>
              <a:t>tesisat </a:t>
            </a:r>
            <a:r>
              <a:rPr lang="tr-TR" sz="2400" dirty="0" smtClean="0">
                <a:solidFill>
                  <a:srgbClr val="FF0000"/>
                </a:solidFill>
                <a:cs typeface="Times New Roman" pitchFamily="18" charset="0"/>
              </a:rPr>
              <a:t>ve sigorta 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sistemlerinin yeterli düzeyde </a:t>
            </a: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yapılmaması veya tesisata </a:t>
            </a:r>
            <a:r>
              <a:rPr lang="tr-TR" sz="2400" dirty="0" smtClean="0">
                <a:solidFill>
                  <a:srgbClr val="FF0000"/>
                </a:solidFill>
                <a:cs typeface="Times New Roman" pitchFamily="18" charset="0"/>
              </a:rPr>
              <a:t>aşırı yük </a:t>
            </a: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verilmesi,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tr-TR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5451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binalarda </a:t>
            </a:r>
            <a:r>
              <a:rPr lang="tr-TR" sz="2400" dirty="0">
                <a:solidFill>
                  <a:srgbClr val="FF0000"/>
                </a:solidFill>
                <a:cs typeface="Times New Roman" pitchFamily="18" charset="0"/>
              </a:rPr>
              <a:t>çatı kirişleri ile baca ilişkilerinin 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gereği gibi düzenlenmemesi, </a:t>
            </a:r>
            <a:r>
              <a:rPr lang="tr-TR" sz="2400" dirty="0">
                <a:solidFill>
                  <a:srgbClr val="FF0000"/>
                </a:solidFill>
                <a:cs typeface="Times New Roman" pitchFamily="18" charset="0"/>
              </a:rPr>
              <a:t>bacaların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 yeterli özenle sıvanmaması</a:t>
            </a: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,</a:t>
            </a:r>
          </a:p>
          <a:p>
            <a:pPr algn="just"/>
            <a:endParaRPr lang="tr-TR" sz="24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tr-TR" sz="24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Likit Petrol Gazı kullanırken tüp kullanımı ile ilgili </a:t>
            </a:r>
            <a:r>
              <a:rPr lang="tr-TR" sz="2400" dirty="0">
                <a:solidFill>
                  <a:srgbClr val="FF0000"/>
                </a:solidFill>
                <a:cs typeface="Times New Roman" pitchFamily="18" charset="0"/>
              </a:rPr>
              <a:t>gerekli önlemlerin alınmaması, </a:t>
            </a:r>
            <a:endParaRPr lang="tr-TR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tr-TR" sz="2400" dirty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soba ve kalorifer sistemlerinde gerekli tertibatın alınmayışı ve bacaların </a:t>
            </a:r>
            <a:r>
              <a:rPr lang="tr-TR" sz="2400" dirty="0">
                <a:solidFill>
                  <a:srgbClr val="FF0000"/>
                </a:solidFill>
                <a:cs typeface="Times New Roman" pitchFamily="18" charset="0"/>
              </a:rPr>
              <a:t>periyodik temizlik 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ve b</a:t>
            </a:r>
            <a:r>
              <a:rPr lang="tr-TR" sz="2400" dirty="0">
                <a:solidFill>
                  <a:srgbClr val="FF0000"/>
                </a:solidFill>
                <a:cs typeface="Times New Roman" pitchFamily="18" charset="0"/>
              </a:rPr>
              <a:t>akımlarının 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yapılmaması, yangın bölme duvarlarının bulunmaması vb</a:t>
            </a: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tr-TR" sz="2400" dirty="0">
                <a:solidFill>
                  <a:srgbClr val="FFFF00"/>
                </a:solidFill>
              </a:rPr>
              <a:t>* Soba bacaları yılda en az 2, kalorifer ve mutfak bacaları ise yılda 1 kez temizlenmelidir.</a:t>
            </a:r>
            <a:endParaRPr lang="tr-TR" sz="2400" dirty="0">
              <a:solidFill>
                <a:srgbClr val="FFFF00"/>
              </a:solidFill>
              <a:cs typeface="Times New Roman" pitchFamily="18" charset="0"/>
            </a:endParaRPr>
          </a:p>
          <a:p>
            <a:pPr algn="just"/>
            <a:endParaRPr lang="tr-TR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3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ChangeArrowheads="1"/>
          </p:cNvSpPr>
          <p:nvPr/>
        </p:nvSpPr>
        <p:spPr bwMode="auto">
          <a:xfrm>
            <a:off x="539552" y="2060848"/>
            <a:ext cx="796451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Kullanılan madde ve malzemelerin yangına neden olabilecek özelliklerinin bilinmemesi,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FF0000"/>
                </a:solidFill>
              </a:rPr>
              <a:t>Yangın önlemlerinin</a:t>
            </a:r>
            <a:r>
              <a:rPr lang="tr-TR" sz="2400" dirty="0" smtClean="0">
                <a:solidFill>
                  <a:schemeClr val="bg1"/>
                </a:solidFill>
              </a:rPr>
              <a:t> ne şekilde alınacağını bilmemek ve öğrenmemek,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 * Yakıt depoları gibi yerlerde </a:t>
            </a:r>
            <a:r>
              <a:rPr lang="tr-TR" sz="2400" dirty="0" smtClean="0">
                <a:solidFill>
                  <a:srgbClr val="FF0000"/>
                </a:solidFill>
              </a:rPr>
              <a:t>kıvılcım</a:t>
            </a:r>
            <a:r>
              <a:rPr lang="tr-TR" sz="2400" dirty="0" smtClean="0">
                <a:solidFill>
                  <a:schemeClr val="bg1"/>
                </a:solidFill>
              </a:rPr>
              <a:t> çıkartacak etkenlerin bilinmemesi,</a:t>
            </a: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 * Tehlikeli </a:t>
            </a:r>
            <a:r>
              <a:rPr lang="tr-TR" sz="2400" dirty="0" smtClean="0">
                <a:solidFill>
                  <a:srgbClr val="FF0000"/>
                </a:solidFill>
              </a:rPr>
              <a:t>kimyasal maddelerin depolanması </a:t>
            </a:r>
            <a:r>
              <a:rPr lang="tr-TR" sz="2400" dirty="0" smtClean="0">
                <a:solidFill>
                  <a:schemeClr val="bg1"/>
                </a:solidFill>
              </a:rPr>
              <a:t>ve kullanılması ile ilgili mevzuatın bilinmemesi vb. çok sayıda etmen sayılabilir.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76803" name="7 Dikdörtgen"/>
          <p:cNvSpPr>
            <a:spLocks noChangeArrowheads="1"/>
          </p:cNvSpPr>
          <p:nvPr/>
        </p:nvSpPr>
        <p:spPr bwMode="auto">
          <a:xfrm>
            <a:off x="683568" y="279812"/>
            <a:ext cx="53037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99FF33"/>
                </a:solidFill>
              </a:rPr>
              <a:t>2-</a:t>
            </a:r>
            <a:r>
              <a:rPr lang="tr-TR" sz="3600" b="1" dirty="0" smtClean="0">
                <a:solidFill>
                  <a:srgbClr val="99FF33"/>
                </a:solidFill>
              </a:rPr>
              <a:t> </a:t>
            </a:r>
            <a:r>
              <a:rPr lang="tr-TR" sz="2800" b="1" dirty="0" smtClean="0">
                <a:solidFill>
                  <a:srgbClr val="99FF33"/>
                </a:solidFill>
              </a:rPr>
              <a:t>Bilgisizlik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35808" y="908720"/>
            <a:ext cx="6268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</a:rPr>
              <a:t>Yangına karşı önlemlerin nasıl 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</a:rPr>
              <a:t>alınacağını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</a:rPr>
              <a:t>bilmek 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</a:rPr>
              <a:t>gerekir. 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nd_1275_slide">
  <a:themeElements>
    <a:clrScheme name="Ofis Teması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Ofis Teması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s Teması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d_1279_slide">
  <a:themeElements>
    <a:clrScheme name="Ofis Teması 2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ACAE6"/>
      </a:accent1>
      <a:accent2>
        <a:srgbClr val="B9B5F7"/>
      </a:accent2>
      <a:accent3>
        <a:srgbClr val="ADB8E2"/>
      </a:accent3>
      <a:accent4>
        <a:srgbClr val="DADADA"/>
      </a:accent4>
      <a:accent5>
        <a:srgbClr val="C4E1F0"/>
      </a:accent5>
      <a:accent6>
        <a:srgbClr val="A7A4E0"/>
      </a:accent6>
      <a:hlink>
        <a:srgbClr val="A6C3FF"/>
      </a:hlink>
      <a:folHlink>
        <a:srgbClr val="D9C3E0"/>
      </a:folHlink>
    </a:clrScheme>
    <a:fontScheme name="Ofis Teması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s Teması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3229</TotalTime>
  <Words>1075</Words>
  <Application>Microsoft Office PowerPoint</Application>
  <PresentationFormat>On-screen Show (4:3)</PresentationFormat>
  <Paragraphs>246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Arial Black</vt:lpstr>
      <vt:lpstr>Bell MT</vt:lpstr>
      <vt:lpstr>Calibri</vt:lpstr>
      <vt:lpstr>Constantia</vt:lpstr>
      <vt:lpstr>Times New Roman</vt:lpstr>
      <vt:lpstr>Verdana</vt:lpstr>
      <vt:lpstr>Wingdings</vt:lpstr>
      <vt:lpstr>Wingdings 2</vt:lpstr>
      <vt:lpstr>ind_1275_slide</vt:lpstr>
      <vt:lpstr>ind_1279_slide</vt:lpstr>
      <vt:lpstr>Ofis Teması</vt:lpstr>
      <vt:lpstr>Akış</vt:lpstr>
      <vt:lpstr>Office Theme</vt:lpstr>
      <vt:lpstr>1_Akış</vt:lpstr>
      <vt:lpstr>YANGIN-I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Yanma  </vt:lpstr>
      <vt:lpstr>YANMA ÇEŞİTLERİ</vt:lpstr>
      <vt:lpstr>YAVAŞ YANMA (Oksidasyon)  </vt:lpstr>
      <vt:lpstr>PowerPoint Presentation</vt:lpstr>
      <vt:lpstr>KENDİ KENDİNE YANMA</vt:lpstr>
      <vt:lpstr>HIZLI YANMA</vt:lpstr>
      <vt:lpstr>PowerPoint Presentation</vt:lpstr>
      <vt:lpstr>PARLAMA ve PATLAMA</vt:lpstr>
      <vt:lpstr>PowerPoint Presentation</vt:lpstr>
      <vt:lpstr>DOLU BİR YAKIT TANKI MI? BOŞ BİR YAKIT TANKI MI? HANGİSİNİ TERCİH EDERSİNİZ?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AYDEMiR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Sağlığı ve Güvenliğine Genel Bakış ve Güvenlik Kültürü</dc:title>
  <dc:creator>BILGISAYAR</dc:creator>
  <cp:lastModifiedBy>Review</cp:lastModifiedBy>
  <cp:revision>341</cp:revision>
  <dcterms:created xsi:type="dcterms:W3CDTF">2012-12-06T17:59:33Z</dcterms:created>
  <dcterms:modified xsi:type="dcterms:W3CDTF">2020-05-07T11:47:14Z</dcterms:modified>
</cp:coreProperties>
</file>