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404" r:id="rId3"/>
    <p:sldId id="433" r:id="rId4"/>
    <p:sldId id="407" r:id="rId5"/>
    <p:sldId id="439" r:id="rId6"/>
    <p:sldId id="486" r:id="rId7"/>
    <p:sldId id="487" r:id="rId8"/>
    <p:sldId id="488" r:id="rId9"/>
    <p:sldId id="489" r:id="rId10"/>
    <p:sldId id="411" r:id="rId11"/>
    <p:sldId id="413" r:id="rId12"/>
    <p:sldId id="490" r:id="rId13"/>
    <p:sldId id="464" r:id="rId14"/>
    <p:sldId id="414" r:id="rId15"/>
    <p:sldId id="415" r:id="rId16"/>
    <p:sldId id="416" r:id="rId17"/>
    <p:sldId id="379"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83" autoAdjust="0"/>
    <p:restoredTop sz="94660"/>
  </p:normalViewPr>
  <p:slideViewPr>
    <p:cSldViewPr snapToGrid="0">
      <p:cViewPr varScale="1">
        <p:scale>
          <a:sx n="37" d="100"/>
          <a:sy n="37" d="100"/>
        </p:scale>
        <p:origin x="18"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3ED0F-F43C-4D83-9403-C7C896DAA58C}" type="datetimeFigureOut">
              <a:rPr lang="tr-TR" smtClean="0"/>
              <a:t>07.05.2020</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7B200-085B-42BD-8C0E-FFABAC0FD0E7}" type="slidenum">
              <a:rPr lang="tr-TR" smtClean="0"/>
              <a:t>‹#›</a:t>
            </a:fld>
            <a:endParaRPr lang="tr-TR"/>
          </a:p>
        </p:txBody>
      </p:sp>
    </p:spTree>
    <p:extLst>
      <p:ext uri="{BB962C8B-B14F-4D97-AF65-F5344CB8AC3E}">
        <p14:creationId xmlns:p14="http://schemas.microsoft.com/office/powerpoint/2010/main" val="74240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package" Target="../embeddings/Microsoft_Excel_Worksheet1.xls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2069774" y="4772074"/>
              <a:ext cx="7387663" cy="1754326"/>
            </a:xfrm>
            <a:prstGeom prst="rect">
              <a:avLst/>
            </a:prstGeom>
          </p:spPr>
          <p:txBody>
            <a:bodyPr wrap="none">
              <a:spAutoFit/>
            </a:bodyPr>
            <a:lstStyle/>
            <a:p>
              <a:pPr algn="ctr"/>
              <a:r>
                <a:rPr lang="tr-TR" sz="5400" b="1" smtClean="0">
                  <a:solidFill>
                    <a:srgbClr val="FF0000"/>
                  </a:solidFill>
                </a:rPr>
                <a:t>JFM </a:t>
              </a:r>
              <a:r>
                <a:rPr lang="tr-TR" sz="5400" b="1">
                  <a:solidFill>
                    <a:srgbClr val="FF0000"/>
                  </a:solidFill>
                </a:rPr>
                <a:t>432</a:t>
              </a:r>
            </a:p>
            <a:p>
              <a:r>
                <a:rPr lang="tr-TR" sz="5400" b="1" dirty="0" smtClean="0">
                  <a:solidFill>
                    <a:srgbClr val="FF0000"/>
                  </a:solidFill>
                </a:rPr>
                <a:t>İŞ 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4497460" y="5586416"/>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3252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4294967295"/>
          </p:nvPr>
        </p:nvSpPr>
        <p:spPr>
          <a:xfrm>
            <a:off x="3071664" y="1052736"/>
            <a:ext cx="6876256" cy="5256212"/>
          </a:xfrm>
        </p:spPr>
        <p:txBody>
          <a:bodyPr/>
          <a:lstStyle/>
          <a:p>
            <a:pPr marL="0" indent="0">
              <a:buNone/>
            </a:pPr>
            <a:r>
              <a:rPr lang="tr-TR" sz="3200" dirty="0" smtClean="0">
                <a:solidFill>
                  <a:schemeClr val="tx2"/>
                </a:solidFill>
              </a:rPr>
              <a:t>(</a:t>
            </a:r>
            <a:r>
              <a:rPr lang="tr-TR" sz="3200" dirty="0" smtClean="0">
                <a:solidFill>
                  <a:srgbClr val="FF0000"/>
                </a:solidFill>
              </a:rPr>
              <a:t>1</a:t>
            </a:r>
            <a:r>
              <a:rPr lang="tr-TR" sz="3200" dirty="0" smtClean="0">
                <a:solidFill>
                  <a:schemeClr val="tx2"/>
                </a:solidFill>
              </a:rPr>
              <a:t>) </a:t>
            </a:r>
            <a:r>
              <a:rPr lang="tr-TR" sz="2400" dirty="0" smtClean="0">
                <a:solidFill>
                  <a:schemeClr val="tx2"/>
                </a:solidFill>
              </a:rPr>
              <a:t>Risk </a:t>
            </a:r>
            <a:r>
              <a:rPr lang="tr-TR" sz="2400" dirty="0">
                <a:solidFill>
                  <a:schemeClr val="tx2"/>
                </a:solidFill>
              </a:rPr>
              <a:t>değerlendirmesi dokümante </a:t>
            </a:r>
            <a:r>
              <a:rPr lang="tr-TR" sz="2400" dirty="0" smtClean="0">
                <a:solidFill>
                  <a:schemeClr val="tx2"/>
                </a:solidFill>
              </a:rPr>
              <a:t>edilmelidir.</a:t>
            </a:r>
          </a:p>
          <a:p>
            <a:pPr marL="0" indent="0">
              <a:buNone/>
            </a:pPr>
            <a:endParaRPr lang="tr-TR" sz="2400" dirty="0">
              <a:solidFill>
                <a:schemeClr val="tx2"/>
              </a:solidFill>
            </a:endParaRPr>
          </a:p>
          <a:p>
            <a:pPr marL="0" indent="0"/>
            <a:r>
              <a:rPr lang="tr-TR" sz="2400" dirty="0">
                <a:solidFill>
                  <a:schemeClr val="tx2"/>
                </a:solidFill>
              </a:rPr>
              <a:t> Gerçekleştiren kişilerin isim ve unvanları</a:t>
            </a:r>
          </a:p>
          <a:p>
            <a:pPr marL="0" indent="0"/>
            <a:r>
              <a:rPr lang="tr-TR" sz="2400" dirty="0">
                <a:solidFill>
                  <a:schemeClr val="tx2"/>
                </a:solidFill>
              </a:rPr>
              <a:t> Gerçekleştirildiği tarih ve geçerlilik tarihi</a:t>
            </a:r>
          </a:p>
          <a:p>
            <a:pPr marL="0" indent="0"/>
            <a:r>
              <a:rPr lang="tr-TR" sz="2400" dirty="0">
                <a:solidFill>
                  <a:schemeClr val="tx2"/>
                </a:solidFill>
              </a:rPr>
              <a:t> İşyerindeki farklı bölümlerin adı</a:t>
            </a:r>
          </a:p>
          <a:p>
            <a:pPr marL="0" indent="0"/>
            <a:r>
              <a:rPr lang="tr-TR" sz="2400" dirty="0">
                <a:solidFill>
                  <a:schemeClr val="tx2"/>
                </a:solidFill>
              </a:rPr>
              <a:t> Belirlenen tehlike kaynakları ile tehlikeler</a:t>
            </a:r>
          </a:p>
          <a:p>
            <a:pPr marL="0" indent="0"/>
            <a:r>
              <a:rPr lang="tr-TR" sz="2400" dirty="0">
                <a:solidFill>
                  <a:schemeClr val="tx2"/>
                </a:solidFill>
              </a:rPr>
              <a:t> Tespit edilen riskler</a:t>
            </a:r>
          </a:p>
          <a:p>
            <a:pPr marL="0" indent="0"/>
            <a:r>
              <a:rPr lang="tr-TR" sz="2400" dirty="0">
                <a:solidFill>
                  <a:schemeClr val="tx2"/>
                </a:solidFill>
              </a:rPr>
              <a:t> Risk analizinde kullanılan yöntemler</a:t>
            </a:r>
          </a:p>
          <a:p>
            <a:pPr marL="0" indent="0"/>
            <a:r>
              <a:rPr lang="tr-TR" sz="2400" dirty="0">
                <a:solidFill>
                  <a:schemeClr val="tx2"/>
                </a:solidFill>
              </a:rPr>
              <a:t> Risklerin analiz sonuçları</a:t>
            </a:r>
          </a:p>
          <a:p>
            <a:pPr marL="0" indent="0"/>
            <a:r>
              <a:rPr lang="tr-TR" sz="2400" dirty="0">
                <a:solidFill>
                  <a:schemeClr val="tx2"/>
                </a:solidFill>
              </a:rPr>
              <a:t> Düzeltici ve önleyici kontrol tedbirleri</a:t>
            </a:r>
          </a:p>
          <a:p>
            <a:pPr marL="0" indent="0"/>
            <a:r>
              <a:rPr lang="tr-TR" sz="2400" dirty="0">
                <a:solidFill>
                  <a:schemeClr val="tx2"/>
                </a:solidFill>
              </a:rPr>
              <a:t> Uygulama sonrasında tespit edilen risk seviyeleri</a:t>
            </a:r>
          </a:p>
        </p:txBody>
      </p:sp>
      <p:sp>
        <p:nvSpPr>
          <p:cNvPr id="83971" name="Text Box 3"/>
          <p:cNvSpPr>
            <a:spLocks noGrp="1" noChangeArrowheads="1"/>
          </p:cNvSpPr>
          <p:nvPr>
            <p:ph type="title" idx="4294967295"/>
          </p:nvPr>
        </p:nvSpPr>
        <p:spPr>
          <a:xfrm>
            <a:off x="2459038" y="260350"/>
            <a:ext cx="8208962" cy="649288"/>
          </a:xfrm>
        </p:spPr>
        <p:txBody>
          <a:bodyPr/>
          <a:lstStyle/>
          <a:p>
            <a:pPr>
              <a:spcBef>
                <a:spcPct val="50000"/>
              </a:spcBef>
            </a:pPr>
            <a:r>
              <a:rPr lang="tr-TR" sz="3600" b="1">
                <a:solidFill>
                  <a:schemeClr val="tx2"/>
                </a:solidFill>
              </a:rPr>
              <a:t>Dokümantasyon</a:t>
            </a:r>
          </a:p>
        </p:txBody>
      </p:sp>
    </p:spTree>
    <p:extLst>
      <p:ext uri="{BB962C8B-B14F-4D97-AF65-F5344CB8AC3E}">
        <p14:creationId xmlns:p14="http://schemas.microsoft.com/office/powerpoint/2010/main" val="333282389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4912" y="319087"/>
            <a:ext cx="9782175" cy="6219825"/>
          </a:xfrm>
          <a:prstGeom prst="rect">
            <a:avLst/>
          </a:prstGeom>
        </p:spPr>
      </p:pic>
    </p:spTree>
    <p:extLst>
      <p:ext uri="{BB962C8B-B14F-4D97-AF65-F5344CB8AC3E}">
        <p14:creationId xmlns:p14="http://schemas.microsoft.com/office/powerpoint/2010/main" val="137507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018" y="12526"/>
            <a:ext cx="10036017" cy="1615827"/>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Değerlendirme Tablosu</a:t>
            </a:r>
            <a:endParaRPr lang="tr-TR" sz="6600" b="1" i="1" dirty="0">
              <a:ln w="1905"/>
              <a:solidFill>
                <a:srgbClr val="FF0000"/>
              </a:solidFill>
              <a:effectLst>
                <a:innerShdw blurRad="69850" dist="43180" dir="5400000">
                  <a:srgbClr val="000000">
                    <a:alpha val="65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75416572"/>
              </p:ext>
            </p:extLst>
          </p:nvPr>
        </p:nvGraphicFramePr>
        <p:xfrm>
          <a:off x="756388" y="1528144"/>
          <a:ext cx="10335647" cy="4935136"/>
        </p:xfrm>
        <a:graphic>
          <a:graphicData uri="http://schemas.openxmlformats.org/presentationml/2006/ole">
            <mc:AlternateContent xmlns:mc="http://schemas.openxmlformats.org/markup-compatibility/2006">
              <mc:Choice xmlns:v="urn:schemas-microsoft-com:vml" Requires="v">
                <p:oleObj spid="_x0000_s2062" name="Worksheet" r:id="rId4" imgW="9096257" imgH="4343459" progId="Excel.Sheet.12">
                  <p:embed/>
                </p:oleObj>
              </mc:Choice>
              <mc:Fallback>
                <p:oleObj name="Worksheet" r:id="rId4" imgW="9096257" imgH="4343459" progId="Excel.Sheet.12">
                  <p:embed/>
                  <p:pic>
                    <p:nvPicPr>
                      <p:cNvPr id="0" name=""/>
                      <p:cNvPicPr/>
                      <p:nvPr/>
                    </p:nvPicPr>
                    <p:blipFill>
                      <a:blip r:embed="rId5"/>
                      <a:stretch>
                        <a:fillRect/>
                      </a:stretch>
                    </p:blipFill>
                    <p:spPr>
                      <a:xfrm>
                        <a:off x="756388" y="1528144"/>
                        <a:ext cx="10335647" cy="4935136"/>
                      </a:xfrm>
                      <a:prstGeom prst="rect">
                        <a:avLst/>
                      </a:prstGeom>
                    </p:spPr>
                  </p:pic>
                </p:oleObj>
              </mc:Fallback>
            </mc:AlternateContent>
          </a:graphicData>
        </a:graphic>
      </p:graphicFrame>
    </p:spTree>
    <p:extLst>
      <p:ext uri="{BB962C8B-B14F-4D97-AF65-F5344CB8AC3E}">
        <p14:creationId xmlns:p14="http://schemas.microsoft.com/office/powerpoint/2010/main" val="178014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2406040" y="6391936"/>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74958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4000" b="1" dirty="0">
                <a:solidFill>
                  <a:schemeClr val="accent4">
                    <a:lumMod val="50000"/>
                  </a:schemeClr>
                </a:solidFill>
              </a:rPr>
              <a:t>Risk değerlendirmesinin yenilenmesi</a:t>
            </a:r>
            <a:r>
              <a:rPr lang="en-GB" sz="4000" dirty="0">
                <a:solidFill>
                  <a:schemeClr val="accent4">
                    <a:lumMod val="50000"/>
                  </a:schemeClr>
                </a:solidFill>
              </a:rPr>
              <a:t/>
            </a:r>
            <a:br>
              <a:rPr lang="en-GB" sz="4000" dirty="0">
                <a:solidFill>
                  <a:schemeClr val="accent4">
                    <a:lumMod val="50000"/>
                  </a:schemeClr>
                </a:solidFill>
              </a:rPr>
            </a:br>
            <a:endParaRPr lang="en-US" sz="4000" dirty="0">
              <a:solidFill>
                <a:schemeClr val="accent4">
                  <a:lumMod val="50000"/>
                </a:schemeClr>
              </a:solidFill>
            </a:endParaRPr>
          </a:p>
        </p:txBody>
      </p:sp>
      <p:sp>
        <p:nvSpPr>
          <p:cNvPr id="3" name="Content Placeholder 2"/>
          <p:cNvSpPr>
            <a:spLocks noGrp="1"/>
          </p:cNvSpPr>
          <p:nvPr>
            <p:ph idx="1"/>
          </p:nvPr>
        </p:nvSpPr>
        <p:spPr>
          <a:xfrm>
            <a:off x="1919536" y="1196752"/>
            <a:ext cx="8352928" cy="5400600"/>
          </a:xfrm>
        </p:spPr>
        <p:txBody>
          <a:bodyPr>
            <a:normAutofit fontScale="92500"/>
          </a:bodyPr>
          <a:lstStyle/>
          <a:p>
            <a:pPr marL="0" indent="0">
              <a:buNone/>
            </a:pPr>
            <a:r>
              <a:rPr lang="tr-TR" sz="2400" b="1" dirty="0"/>
              <a:t>MADDE 12 –</a:t>
            </a:r>
            <a:r>
              <a:rPr lang="tr-TR" sz="2400" dirty="0"/>
              <a:t> </a:t>
            </a:r>
          </a:p>
          <a:p>
            <a:pPr marL="457200" indent="-457200">
              <a:buAutoNum type="arabicParenBoth"/>
            </a:pPr>
            <a:r>
              <a:rPr lang="tr-TR" sz="2400" dirty="0"/>
              <a:t>Yapılmış olan risk değerlendirmesi; tehlike sınıfına göre </a:t>
            </a:r>
            <a:r>
              <a:rPr lang="tr-TR" sz="2400" dirty="0">
                <a:solidFill>
                  <a:srgbClr val="FF0000"/>
                </a:solidFill>
              </a:rPr>
              <a:t>çok</a:t>
            </a:r>
            <a:r>
              <a:rPr lang="tr-TR" sz="2400" dirty="0"/>
              <a:t> </a:t>
            </a:r>
            <a:r>
              <a:rPr lang="tr-TR" sz="2400" dirty="0">
                <a:solidFill>
                  <a:srgbClr val="FF0000"/>
                </a:solidFill>
              </a:rPr>
              <a:t>tehlikeli, tehlikeli ve az tehlikeli </a:t>
            </a:r>
            <a:r>
              <a:rPr lang="tr-TR" sz="2400" dirty="0"/>
              <a:t>işyerlerinde sırasıyla en geç </a:t>
            </a:r>
            <a:r>
              <a:rPr lang="tr-TR" sz="2400" dirty="0">
                <a:solidFill>
                  <a:srgbClr val="FF0000"/>
                </a:solidFill>
              </a:rPr>
              <a:t>iki, dört   ve  altı yılda     </a:t>
            </a:r>
            <a:r>
              <a:rPr lang="tr-TR" sz="2400" dirty="0"/>
              <a:t>bir yenilenir.</a:t>
            </a:r>
          </a:p>
          <a:p>
            <a:pPr marL="457200" indent="-457200">
              <a:buAutoNum type="arabicParenBoth"/>
            </a:pPr>
            <a:endParaRPr lang="tr-TR" sz="2400" dirty="0"/>
          </a:p>
          <a:p>
            <a:pPr marL="457200" indent="-457200">
              <a:buAutoNum type="arabicParenBoth"/>
            </a:pPr>
            <a:endParaRPr lang="tr-TR" sz="2400" dirty="0"/>
          </a:p>
          <a:p>
            <a:pPr marL="457200" indent="-457200">
              <a:buAutoNum type="arabicParenBoth"/>
            </a:pPr>
            <a:endParaRPr lang="en-GB" sz="2400" dirty="0"/>
          </a:p>
          <a:p>
            <a:pPr marL="0" indent="0">
              <a:buNone/>
            </a:pPr>
            <a:r>
              <a:rPr lang="tr-TR" sz="2400" dirty="0"/>
              <a:t>(2) Aşağıda belirtilen durumlarda ortaya çıkabilecek yeni risklerin, işyerinin tamamını veya bir bölümünü etkiliyor olması göz önünde bulundurularak risk değerlendirmesi tamamen veya kısmen yenilenir.</a:t>
            </a:r>
            <a:endParaRPr lang="en-GB" sz="2400" dirty="0"/>
          </a:p>
          <a:p>
            <a:pPr marL="0" indent="0">
              <a:buNone/>
            </a:pPr>
            <a:r>
              <a:rPr lang="tr-TR" sz="2400" dirty="0"/>
              <a:t>	a) İşyerinin taşınması veya binalarda değişiklik yapılması.</a:t>
            </a:r>
            <a:endParaRPr lang="en-GB" sz="2400" dirty="0"/>
          </a:p>
          <a:p>
            <a:pPr marL="0" indent="0">
              <a:buNone/>
            </a:pPr>
            <a:r>
              <a:rPr lang="tr-TR" sz="2400" dirty="0"/>
              <a:t>	b) İşyerinde uygulanan teknoloji, kullanılan madde ve ekipmanlarda değişiklikler meydana gelmesi.</a:t>
            </a:r>
            <a:endParaRPr lang="en-GB" sz="2400" dirty="0"/>
          </a:p>
          <a:p>
            <a:pPr marL="0" indent="0">
              <a:buNone/>
            </a:pPr>
            <a:r>
              <a:rPr lang="tr-TR" sz="2400" dirty="0"/>
              <a:t>	c) Üretim yönteminde değişiklikler olması.</a:t>
            </a:r>
            <a:endParaRPr lang="en-GB" sz="2400" dirty="0"/>
          </a:p>
          <a:p>
            <a:endParaRPr lang="en-US" sz="2400" dirty="0"/>
          </a:p>
          <a:p>
            <a:endParaRPr lang="en-US" sz="2400" dirty="0"/>
          </a:p>
        </p:txBody>
      </p:sp>
      <p:graphicFrame>
        <p:nvGraphicFramePr>
          <p:cNvPr id="4" name="Tablo 3"/>
          <p:cNvGraphicFramePr>
            <a:graphicFrameLocks noGrp="1"/>
          </p:cNvGraphicFramePr>
          <p:nvPr>
            <p:extLst/>
          </p:nvPr>
        </p:nvGraphicFramePr>
        <p:xfrm>
          <a:off x="2711624" y="2780928"/>
          <a:ext cx="6096000" cy="74168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tr-TR" dirty="0" smtClean="0"/>
                        <a:t>ÇOK TEHLİKELİ</a:t>
                      </a:r>
                      <a:endParaRPr lang="tr-TR" dirty="0"/>
                    </a:p>
                  </a:txBody>
                  <a:tcPr/>
                </a:tc>
                <a:tc>
                  <a:txBody>
                    <a:bodyPr/>
                    <a:lstStyle/>
                    <a:p>
                      <a:pPr algn="ctr"/>
                      <a:r>
                        <a:rPr lang="tr-TR" dirty="0" smtClean="0"/>
                        <a:t>TEHLİKELİ</a:t>
                      </a:r>
                      <a:endParaRPr lang="tr-TR" dirty="0"/>
                    </a:p>
                  </a:txBody>
                  <a:tcPr/>
                </a:tc>
                <a:tc>
                  <a:txBody>
                    <a:bodyPr/>
                    <a:lstStyle/>
                    <a:p>
                      <a:pPr algn="ctr"/>
                      <a:r>
                        <a:rPr lang="tr-TR" dirty="0" smtClean="0"/>
                        <a:t>AZ TEHLİKELİ</a:t>
                      </a:r>
                      <a:endParaRPr lang="tr-TR" dirty="0"/>
                    </a:p>
                  </a:txBody>
                  <a:tcPr/>
                </a:tc>
              </a:tr>
              <a:tr h="370840">
                <a:tc>
                  <a:txBody>
                    <a:bodyPr/>
                    <a:lstStyle/>
                    <a:p>
                      <a:pPr algn="ctr"/>
                      <a:r>
                        <a:rPr lang="tr-TR" dirty="0" smtClean="0"/>
                        <a:t>2 Yılda Bir</a:t>
                      </a:r>
                      <a:endParaRPr lang="tr-TR" dirty="0"/>
                    </a:p>
                  </a:txBody>
                  <a:tcPr/>
                </a:tc>
                <a:tc>
                  <a:txBody>
                    <a:bodyPr/>
                    <a:lstStyle/>
                    <a:p>
                      <a:pPr algn="ctr"/>
                      <a:r>
                        <a:rPr lang="tr-TR" dirty="0" smtClean="0"/>
                        <a:t>4 Yılda Bir</a:t>
                      </a:r>
                      <a:endParaRPr lang="tr-TR" dirty="0"/>
                    </a:p>
                  </a:txBody>
                  <a:tcPr/>
                </a:tc>
                <a:tc>
                  <a:txBody>
                    <a:bodyPr/>
                    <a:lstStyle/>
                    <a:p>
                      <a:pPr algn="ctr"/>
                      <a:r>
                        <a:rPr lang="tr-TR" dirty="0" smtClean="0"/>
                        <a:t>6 Yılda Bir</a:t>
                      </a:r>
                      <a:endParaRPr lang="tr-TR" dirty="0"/>
                    </a:p>
                  </a:txBody>
                  <a:tcPr/>
                </a:tc>
              </a:tr>
            </a:tbl>
          </a:graphicData>
        </a:graphic>
      </p:graphicFrame>
    </p:spTree>
    <p:extLst>
      <p:ext uri="{BB962C8B-B14F-4D97-AF65-F5344CB8AC3E}">
        <p14:creationId xmlns:p14="http://schemas.microsoft.com/office/powerpoint/2010/main" val="1656829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04664"/>
            <a:ext cx="8229600" cy="1143000"/>
          </a:xfrm>
        </p:spPr>
        <p:txBody>
          <a:bodyPr>
            <a:normAutofit fontScale="90000"/>
          </a:bodyPr>
          <a:lstStyle/>
          <a:p>
            <a:r>
              <a:rPr lang="tr-TR" sz="4000" b="1" dirty="0">
                <a:solidFill>
                  <a:schemeClr val="accent4">
                    <a:lumMod val="50000"/>
                  </a:schemeClr>
                </a:solidFill>
              </a:rPr>
              <a:t>Risk değerlendirmesinin yenilenmesi</a:t>
            </a:r>
            <a:r>
              <a:rPr lang="en-GB" sz="4000" dirty="0">
                <a:solidFill>
                  <a:schemeClr val="accent4">
                    <a:lumMod val="50000"/>
                  </a:schemeClr>
                </a:solidFill>
              </a:rPr>
              <a:t/>
            </a:r>
            <a:br>
              <a:rPr lang="en-GB" sz="4000" dirty="0">
                <a:solidFill>
                  <a:schemeClr val="accent4">
                    <a:lumMod val="50000"/>
                  </a:schemeClr>
                </a:solidFill>
              </a:rPr>
            </a:br>
            <a:endParaRPr lang="en-US" sz="4000" dirty="0"/>
          </a:p>
        </p:txBody>
      </p:sp>
      <p:sp>
        <p:nvSpPr>
          <p:cNvPr id="3" name="Content Placeholder 2"/>
          <p:cNvSpPr>
            <a:spLocks noGrp="1"/>
          </p:cNvSpPr>
          <p:nvPr>
            <p:ph idx="1"/>
          </p:nvPr>
        </p:nvSpPr>
        <p:spPr>
          <a:xfrm>
            <a:off x="1991544" y="1556793"/>
            <a:ext cx="8229600" cy="4525963"/>
          </a:xfrm>
        </p:spPr>
        <p:txBody>
          <a:bodyPr/>
          <a:lstStyle/>
          <a:p>
            <a:pPr marL="0" indent="0">
              <a:buNone/>
            </a:pPr>
            <a:r>
              <a:rPr lang="tr-TR" dirty="0"/>
              <a:t>	</a:t>
            </a:r>
            <a:r>
              <a:rPr lang="tr-TR" sz="2400" dirty="0"/>
              <a:t>ç) İş kazası, meslek hastalığı veya ramak kala olay meydana gelmesi.</a:t>
            </a:r>
            <a:endParaRPr lang="en-GB" sz="2400" dirty="0"/>
          </a:p>
          <a:p>
            <a:pPr marL="0" indent="0">
              <a:buNone/>
            </a:pPr>
            <a:r>
              <a:rPr lang="tr-TR" sz="2400" dirty="0"/>
              <a:t>	d) Çalışma ortamına ait sınır değerlere ilişkin bir mevzuat değişikliği olması.</a:t>
            </a:r>
            <a:endParaRPr lang="en-GB" sz="2400" dirty="0"/>
          </a:p>
          <a:p>
            <a:pPr marL="0" indent="0">
              <a:buNone/>
            </a:pPr>
            <a:r>
              <a:rPr lang="tr-TR" sz="2400" dirty="0"/>
              <a:t>	e) Çalışma ortamı ölçümü ve sağlık gözetim sonuçlarına göre gerekli görülmesi.</a:t>
            </a:r>
            <a:endParaRPr lang="en-GB" sz="2400" dirty="0"/>
          </a:p>
          <a:p>
            <a:pPr marL="0" indent="0">
              <a:buNone/>
            </a:pPr>
            <a:r>
              <a:rPr lang="tr-TR" sz="2400" dirty="0"/>
              <a:t>	f) İşyeri dışından kaynaklanan ve işyerini etkileyebilecek yeni bir tehlikenin ortaya çıkması.</a:t>
            </a:r>
            <a:endParaRPr lang="en-US" sz="2400" dirty="0"/>
          </a:p>
          <a:p>
            <a:endParaRPr lang="en-US" dirty="0"/>
          </a:p>
        </p:txBody>
      </p:sp>
    </p:spTree>
    <p:extLst>
      <p:ext uri="{BB962C8B-B14F-4D97-AF65-F5344CB8AC3E}">
        <p14:creationId xmlns:p14="http://schemas.microsoft.com/office/powerpoint/2010/main" val="2401445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940" y="886173"/>
            <a:ext cx="10515600" cy="4351338"/>
          </a:xfrm>
        </p:spPr>
        <p:txBody>
          <a:bodyPr>
            <a:normAutofit lnSpcReduction="10000"/>
          </a:bodyPr>
          <a:lstStyle/>
          <a:p>
            <a:pPr marL="514350" indent="-514350">
              <a:buAutoNum type="arabicParenR"/>
            </a:pPr>
            <a:r>
              <a:rPr lang="tr-TR" dirty="0" smtClean="0"/>
              <a:t>İşe yeni başlanması durumunda.............</a:t>
            </a:r>
          </a:p>
          <a:p>
            <a:pPr marL="514350" indent="-514350">
              <a:buAutoNum type="arabicParenR"/>
            </a:pPr>
            <a:endParaRPr lang="tr-TR" dirty="0"/>
          </a:p>
          <a:p>
            <a:pPr marL="514350" indent="-514350">
              <a:buAutoNum type="arabicParenR"/>
            </a:pPr>
            <a:r>
              <a:rPr lang="tr-TR" dirty="0" smtClean="0"/>
              <a:t>İşteki herhangi bir değişiklik durumunda.............</a:t>
            </a:r>
          </a:p>
          <a:p>
            <a:pPr marL="514350" indent="-514350">
              <a:buAutoNum type="arabicParenR"/>
            </a:pPr>
            <a:endParaRPr lang="tr-TR" dirty="0"/>
          </a:p>
          <a:p>
            <a:pPr marL="514350" indent="-514350">
              <a:buAutoNum type="arabicParenR"/>
            </a:pPr>
            <a:r>
              <a:rPr lang="tr-TR" dirty="0" smtClean="0"/>
              <a:t>İş kazası / meslek hastalığı durumunda..............</a:t>
            </a:r>
          </a:p>
          <a:p>
            <a:pPr marL="0" indent="0">
              <a:buNone/>
            </a:pPr>
            <a:endParaRPr lang="tr-TR" dirty="0" smtClean="0"/>
          </a:p>
          <a:p>
            <a:pPr marL="0" indent="0">
              <a:buNone/>
            </a:pPr>
            <a:endParaRPr lang="tr-TR" dirty="0"/>
          </a:p>
          <a:p>
            <a:pPr marL="0" indent="0">
              <a:buNone/>
            </a:pPr>
            <a:endParaRPr lang="tr-TR" dirty="0"/>
          </a:p>
          <a:p>
            <a:pPr marL="0" indent="0">
              <a:buNone/>
            </a:pPr>
            <a:r>
              <a:rPr lang="tr-TR" i="1" dirty="0" smtClean="0">
                <a:solidFill>
                  <a:srgbClr val="FF0000"/>
                </a:solidFill>
                <a:effectLst>
                  <a:outerShdw blurRad="38100" dist="38100" dir="2700000" algn="tl">
                    <a:srgbClr val="000000">
                      <a:alpha val="43137"/>
                    </a:srgbClr>
                  </a:outerShdw>
                </a:effectLst>
              </a:rPr>
              <a:t>.......normal süresini beklemeden Risk Değerlendirmesi yapılır!!</a:t>
            </a:r>
          </a:p>
        </p:txBody>
      </p:sp>
    </p:spTree>
    <p:extLst>
      <p:ext uri="{BB962C8B-B14F-4D97-AF65-F5344CB8AC3E}">
        <p14:creationId xmlns:p14="http://schemas.microsoft.com/office/powerpoint/2010/main" val="3922815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Başlık"/>
          <p:cNvSpPr>
            <a:spLocks noGrp="1"/>
          </p:cNvSpPr>
          <p:nvPr>
            <p:ph type="title"/>
          </p:nvPr>
        </p:nvSpPr>
        <p:spPr>
          <a:xfrm>
            <a:off x="2135188" y="2565400"/>
            <a:ext cx="7543800" cy="1295400"/>
          </a:xfrm>
        </p:spPr>
        <p:txBody>
          <a:bodyPr>
            <a:normAutofit fontScale="90000"/>
          </a:bodyPr>
          <a:lstStyle/>
          <a:p>
            <a:pPr algn="ctr">
              <a:defRPr/>
            </a:pPr>
            <a:r>
              <a:rPr lang="tr-TR" b="1" dirty="0" smtClean="0">
                <a:effectLst>
                  <a:outerShdw blurRad="38100" dist="38100" dir="2700000" algn="tl">
                    <a:srgbClr val="000000">
                      <a:alpha val="43137"/>
                    </a:srgbClr>
                  </a:outerShdw>
                </a:effectLst>
              </a:rPr>
              <a:t>Mevzuat Açısından Risk Değerlendirmesi</a:t>
            </a:r>
          </a:p>
        </p:txBody>
      </p:sp>
      <p:sp>
        <p:nvSpPr>
          <p:cNvPr id="3" name="1 Başlık"/>
          <p:cNvSpPr txBox="1">
            <a:spLocks/>
          </p:cNvSpPr>
          <p:nvPr/>
        </p:nvSpPr>
        <p:spPr>
          <a:xfrm>
            <a:off x="346054" y="400485"/>
            <a:ext cx="1557902" cy="55149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tr-TR" b="1" dirty="0" smtClean="0">
                <a:effectLst>
                  <a:outerShdw blurRad="38100" dist="38100" dir="2700000" algn="tl">
                    <a:srgbClr val="000000">
                      <a:alpha val="43137"/>
                    </a:srgbClr>
                  </a:outerShdw>
                </a:effectLst>
              </a:rPr>
              <a:t>EK</a:t>
            </a:r>
          </a:p>
        </p:txBody>
      </p:sp>
    </p:spTree>
    <p:extLst>
      <p:ext uri="{BB962C8B-B14F-4D97-AF65-F5344CB8AC3E}">
        <p14:creationId xmlns:p14="http://schemas.microsoft.com/office/powerpoint/2010/main" val="310376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919288" y="1557338"/>
            <a:ext cx="8208962" cy="2520950"/>
          </a:xfrm>
        </p:spPr>
        <p:txBody>
          <a:bodyPr/>
          <a:lstStyle/>
          <a:p>
            <a:pPr algn="just">
              <a:defRPr/>
            </a:pPr>
            <a:r>
              <a:rPr lang="tr-TR" dirty="0" smtClean="0"/>
              <a:t> </a:t>
            </a:r>
            <a:r>
              <a:rPr lang="tr-TR" b="1" dirty="0" smtClean="0"/>
              <a:t>30/6/2012 tarihli 28339 sayılı Resmi Gazetede yayınlanan 6331 sayılı İş Sağlığı ve Güvenliği Kanununun 10. maddesinin 1. fıkrasına göre, </a:t>
            </a:r>
            <a:r>
              <a:rPr lang="tr-TR" b="1" dirty="0">
                <a:solidFill>
                  <a:srgbClr val="FF0000"/>
                </a:solidFill>
                <a:effectLst>
                  <a:outerShdw blurRad="38100" dist="38100" dir="2700000" algn="tl">
                    <a:srgbClr val="000000">
                      <a:alpha val="43137"/>
                    </a:srgbClr>
                  </a:outerShdw>
                </a:effectLst>
              </a:rPr>
              <a:t>İşveren, iş sağlığı ve güvenliği yönünden risk değerlendirmesi yapmak veya yaptırmakla yükümlüdür. </a:t>
            </a:r>
            <a:r>
              <a:rPr lang="tr-TR" b="1" dirty="0" smtClean="0">
                <a:solidFill>
                  <a:srgbClr val="FF0000"/>
                </a:solidFill>
                <a:effectLst>
                  <a:outerShdw blurRad="38100" dist="38100" dir="2700000" algn="tl">
                    <a:srgbClr val="000000">
                      <a:alpha val="43137"/>
                    </a:srgbClr>
                  </a:outerShdw>
                </a:effectLst>
              </a:rPr>
              <a:t> </a:t>
            </a:r>
          </a:p>
        </p:txBody>
      </p:sp>
      <p:sp>
        <p:nvSpPr>
          <p:cNvPr id="4" name="Rectangle 3"/>
          <p:cNvSpPr txBox="1">
            <a:spLocks noChangeArrowheads="1"/>
          </p:cNvSpPr>
          <p:nvPr/>
        </p:nvSpPr>
        <p:spPr bwMode="auto">
          <a:xfrm>
            <a:off x="1920876" y="4292600"/>
            <a:ext cx="82073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just">
              <a:defRPr/>
            </a:pPr>
            <a:r>
              <a:rPr lang="tr-TR" b="1" dirty="0"/>
              <a:t>6331 sayılı İş Sağlığı ve Güvenliği Kanununun 26. maddesinin 1. fıkrasının ç bendine göre, </a:t>
            </a:r>
            <a:r>
              <a:rPr lang="tr-TR" b="1" dirty="0">
                <a:solidFill>
                  <a:srgbClr val="FF0000"/>
                </a:solidFill>
                <a:effectLst>
                  <a:outerShdw blurRad="38100" dist="38100" dir="2700000" algn="tl">
                    <a:srgbClr val="000000">
                      <a:alpha val="43137"/>
                    </a:srgbClr>
                  </a:outerShdw>
                </a:effectLst>
              </a:rPr>
              <a:t>risk değerlendirmesi yapmayan veya yaptırmayan işverene 3000 TL, aykırılığın devam ettiği her ay için 4500 TL idari para cezası verilir.  </a:t>
            </a:r>
          </a:p>
        </p:txBody>
      </p:sp>
      <p:sp>
        <p:nvSpPr>
          <p:cNvPr id="6" name="Rectangle 2"/>
          <p:cNvSpPr>
            <a:spLocks noGrp="1" noChangeArrowheads="1"/>
          </p:cNvSpPr>
          <p:nvPr>
            <p:ph type="title"/>
          </p:nvPr>
        </p:nvSpPr>
        <p:spPr>
          <a:xfrm>
            <a:off x="1631951" y="836613"/>
            <a:ext cx="8785225" cy="577850"/>
          </a:xfrm>
        </p:spPr>
        <p:txBody>
          <a:bodyPr>
            <a:noAutofit/>
          </a:bodyPr>
          <a:lstStyle/>
          <a:p>
            <a:pPr algn="ctr">
              <a:defRPr/>
            </a:pPr>
            <a:r>
              <a:rPr lang="tr-TR" b="1" dirty="0">
                <a:effectLst>
                  <a:outerShdw blurRad="38100" dist="38100" dir="2700000" algn="tl">
                    <a:srgbClr val="000000">
                      <a:alpha val="43137"/>
                    </a:srgbClr>
                  </a:outerShdw>
                </a:effectLst>
              </a:rPr>
              <a:t>Mevzuatta İşverenin Yükümlülükleri</a:t>
            </a:r>
          </a:p>
        </p:txBody>
      </p:sp>
    </p:spTree>
    <p:extLst>
      <p:ext uri="{BB962C8B-B14F-4D97-AF65-F5344CB8AC3E}">
        <p14:creationId xmlns:p14="http://schemas.microsoft.com/office/powerpoint/2010/main" val="515946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19" y="99060"/>
            <a:ext cx="9508299" cy="6721362"/>
          </a:xfrm>
        </p:spPr>
        <p:txBody>
          <a:bodyPr>
            <a:noAutofit/>
          </a:bodyPr>
          <a:lstStyle/>
          <a:p>
            <a:pPr marL="0" indent="0">
              <a:buNone/>
            </a:pPr>
            <a:r>
              <a:rPr lang="tr-TR" sz="2400" dirty="0" smtClean="0"/>
              <a:t>Planla</a:t>
            </a:r>
          </a:p>
          <a:p>
            <a:pPr marL="0" indent="0">
              <a:buNone/>
            </a:pPr>
            <a:r>
              <a:rPr lang="tr-TR" sz="2400" dirty="0" smtClean="0"/>
              <a:t>İş yerindeki çalışmaları sınıfla</a:t>
            </a:r>
          </a:p>
          <a:p>
            <a:pPr marL="0" indent="0">
              <a:buNone/>
            </a:pPr>
            <a:r>
              <a:rPr lang="tr-TR" sz="2400" dirty="0" smtClean="0"/>
              <a:t>Bilgi veri topla</a:t>
            </a:r>
          </a:p>
          <a:p>
            <a:pPr marL="0" indent="0">
              <a:buNone/>
            </a:pPr>
            <a:endParaRPr lang="tr-TR" sz="2400" dirty="0" smtClean="0"/>
          </a:p>
          <a:p>
            <a:pPr marL="0" indent="0">
              <a:buNone/>
            </a:pPr>
            <a:r>
              <a:rPr lang="tr-TR" sz="2400" dirty="0" smtClean="0"/>
              <a:t>Tehlikeleri tanımla</a:t>
            </a:r>
          </a:p>
          <a:p>
            <a:pPr marL="0" indent="0">
              <a:buNone/>
            </a:pPr>
            <a:endParaRPr lang="tr-TR" sz="2400" dirty="0" smtClean="0"/>
          </a:p>
          <a:p>
            <a:pPr marL="0" indent="0">
              <a:buNone/>
            </a:pPr>
            <a:r>
              <a:rPr lang="tr-TR" sz="2400" dirty="0" smtClean="0"/>
              <a:t>Risk analizi- tahmin</a:t>
            </a:r>
          </a:p>
          <a:p>
            <a:pPr marL="0" indent="0">
              <a:buNone/>
            </a:pPr>
            <a:endParaRPr lang="tr-TR" sz="2400" dirty="0" smtClean="0"/>
          </a:p>
          <a:p>
            <a:pPr marL="0" indent="0">
              <a:buNone/>
            </a:pPr>
            <a:r>
              <a:rPr lang="tr-TR" sz="2400" dirty="0" smtClean="0"/>
              <a:t>Risk değerlendirmesi (riskler kabul edilebilir mi edilemez mi?)</a:t>
            </a:r>
          </a:p>
          <a:p>
            <a:pPr marL="0" indent="0">
              <a:buNone/>
            </a:pPr>
            <a:endParaRPr lang="tr-TR" sz="2400" dirty="0" smtClean="0"/>
          </a:p>
          <a:p>
            <a:pPr marL="0" indent="0">
              <a:buNone/>
            </a:pPr>
            <a:r>
              <a:rPr lang="tr-TR" sz="2400" dirty="0" smtClean="0"/>
              <a:t>Kontrol Önlemleri</a:t>
            </a:r>
          </a:p>
          <a:p>
            <a:pPr marL="0" indent="0">
              <a:buNone/>
            </a:pPr>
            <a:endParaRPr lang="tr-TR" sz="2400" dirty="0" smtClean="0"/>
          </a:p>
          <a:p>
            <a:pPr marL="0" indent="0">
              <a:buNone/>
            </a:pPr>
            <a:r>
              <a:rPr lang="tr-TR" sz="2400" dirty="0" smtClean="0"/>
              <a:t>Rapor hazırla (Dökümante et)</a:t>
            </a:r>
          </a:p>
          <a:p>
            <a:pPr marL="0" indent="0">
              <a:buNone/>
            </a:pPr>
            <a:endParaRPr lang="tr-TR" sz="2400" dirty="0" smtClean="0"/>
          </a:p>
          <a:p>
            <a:pPr marL="0" indent="0">
              <a:buNone/>
            </a:pPr>
            <a:r>
              <a:rPr lang="tr-TR" sz="2400" dirty="0" smtClean="0"/>
              <a:t>Güncelle</a:t>
            </a:r>
            <a:endParaRPr lang="tr-TR" sz="2400" dirty="0"/>
          </a:p>
        </p:txBody>
      </p:sp>
      <p:sp>
        <p:nvSpPr>
          <p:cNvPr id="4" name="Rectangle 3"/>
          <p:cNvSpPr/>
          <p:nvPr/>
        </p:nvSpPr>
        <p:spPr>
          <a:xfrm>
            <a:off x="5681787" y="494516"/>
            <a:ext cx="5494261" cy="1458413"/>
          </a:xfrm>
          <a:prstGeom prst="rect">
            <a:avLst/>
          </a:prstGeom>
        </p:spPr>
        <p:txBody>
          <a:bodyPr wrap="none">
            <a:spAutoFit/>
          </a:bodyPr>
          <a:lstStyle/>
          <a:p>
            <a:pPr algn="ctr">
              <a:lnSpc>
                <a:spcPct val="150000"/>
              </a:lnSpc>
            </a:pPr>
            <a:r>
              <a:rPr lang="tr-TR" sz="6600" b="1" i="1" dirty="0" smtClean="0">
                <a:ln w="1905"/>
                <a:solidFill>
                  <a:srgbClr val="FF0000"/>
                </a:solidFill>
                <a:effectLst>
                  <a:innerShdw blurRad="69850" dist="43180" dir="5400000">
                    <a:srgbClr val="000000">
                      <a:alpha val="65000"/>
                    </a:srgbClr>
                  </a:innerShdw>
                </a:effectLst>
              </a:rPr>
              <a:t>RİSK YÖNETİMİ</a:t>
            </a:r>
            <a:endParaRPr lang="tr-TR" sz="6600" b="1" i="1" dirty="0">
              <a:ln w="1905"/>
              <a:solidFill>
                <a:srgbClr val="FF0000"/>
              </a:solidFill>
              <a:effectLst>
                <a:innerShdw blurRad="69850" dist="43180" dir="5400000">
                  <a:srgbClr val="000000">
                    <a:alpha val="65000"/>
                  </a:srgbClr>
                </a:innerShdw>
              </a:effectLst>
            </a:endParaRPr>
          </a:p>
        </p:txBody>
      </p:sp>
      <p:sp>
        <p:nvSpPr>
          <p:cNvPr id="6" name="Down Arrow 5"/>
          <p:cNvSpPr/>
          <p:nvPr/>
        </p:nvSpPr>
        <p:spPr>
          <a:xfrm>
            <a:off x="1233813" y="609265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own Arrow 6"/>
          <p:cNvSpPr/>
          <p:nvPr/>
        </p:nvSpPr>
        <p:spPr>
          <a:xfrm>
            <a:off x="1196235" y="415550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own Arrow 7"/>
          <p:cNvSpPr/>
          <p:nvPr/>
        </p:nvSpPr>
        <p:spPr>
          <a:xfrm>
            <a:off x="1196235" y="318693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own Arrow 8"/>
          <p:cNvSpPr/>
          <p:nvPr/>
        </p:nvSpPr>
        <p:spPr>
          <a:xfrm>
            <a:off x="1196235" y="2410129"/>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own Arrow 9"/>
          <p:cNvSpPr/>
          <p:nvPr/>
        </p:nvSpPr>
        <p:spPr>
          <a:xfrm>
            <a:off x="1233813" y="1519311"/>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1233813" y="5124084"/>
            <a:ext cx="400833" cy="462332"/>
          </a:xfrm>
          <a:prstGeom prst="down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5-Point Star 13"/>
          <p:cNvSpPr/>
          <p:nvPr/>
        </p:nvSpPr>
        <p:spPr>
          <a:xfrm>
            <a:off x="3082018" y="4617841"/>
            <a:ext cx="613776" cy="42848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2041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1992313" y="2708276"/>
            <a:ext cx="8229600" cy="2430463"/>
          </a:xfrm>
        </p:spPr>
        <p:txBody>
          <a:bodyPr/>
          <a:lstStyle/>
          <a:p>
            <a:pPr algn="just" eaLnBrk="1" hangingPunct="1"/>
            <a:r>
              <a:rPr lang="tr-TR" b="1" dirty="0" smtClean="0"/>
              <a:t>30/6/2012 tarihli 28339 sayılı Resmi Gazetede yayınlanan 6331 sayılı İş Sağlığı ve Güvenliği Kanununun 30 maddesine göre çıkarılan yönetmeliklerdeki </a:t>
            </a:r>
            <a:r>
              <a:rPr lang="tr-TR" b="1" dirty="0" smtClean="0">
                <a:solidFill>
                  <a:srgbClr val="FF0000"/>
                </a:solidFill>
                <a:effectLst>
                  <a:outerShdw blurRad="38100" dist="38100" dir="2700000" algn="tl">
                    <a:srgbClr val="000000">
                      <a:alpha val="43137"/>
                    </a:srgbClr>
                  </a:outerShdw>
                </a:effectLst>
              </a:rPr>
              <a:t>risk değerlendirmesi </a:t>
            </a:r>
            <a:r>
              <a:rPr lang="tr-TR" b="1" dirty="0" smtClean="0"/>
              <a:t>ile ilgili maddeler</a:t>
            </a:r>
            <a:endParaRPr lang="tr-TR" dirty="0" smtClean="0"/>
          </a:p>
        </p:txBody>
      </p:sp>
      <p:sp>
        <p:nvSpPr>
          <p:cNvPr id="5" name="Rectangle 2"/>
          <p:cNvSpPr>
            <a:spLocks noGrp="1" noChangeArrowheads="1"/>
          </p:cNvSpPr>
          <p:nvPr>
            <p:ph type="title"/>
          </p:nvPr>
        </p:nvSpPr>
        <p:spPr>
          <a:xfrm>
            <a:off x="1631951" y="908050"/>
            <a:ext cx="8785225" cy="577850"/>
          </a:xfrm>
        </p:spPr>
        <p:txBody>
          <a:bodyPr>
            <a:noAutofit/>
          </a:bodyPr>
          <a:lstStyle/>
          <a:p>
            <a:pPr algn="ctr">
              <a:defRPr/>
            </a:pPr>
            <a:r>
              <a:rPr lang="tr-TR" b="1" dirty="0">
                <a:effectLst>
                  <a:outerShdw blurRad="38100" dist="38100" dir="2700000" algn="tl">
                    <a:srgbClr val="000000">
                      <a:alpha val="43137"/>
                    </a:srgbClr>
                  </a:outerShdw>
                </a:effectLst>
              </a:rPr>
              <a:t>Mevzuatta İşverenin Yükümlülükleri</a:t>
            </a:r>
          </a:p>
        </p:txBody>
      </p:sp>
    </p:spTree>
    <p:extLst>
      <p:ext uri="{BB962C8B-B14F-4D97-AF65-F5344CB8AC3E}">
        <p14:creationId xmlns:p14="http://schemas.microsoft.com/office/powerpoint/2010/main" val="1078074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75520" y="1772816"/>
            <a:ext cx="8712968" cy="4679974"/>
          </a:xfrm>
        </p:spPr>
        <p:txBody>
          <a:bodyPr/>
          <a:lstStyle/>
          <a:p>
            <a:pPr algn="just">
              <a:defRPr/>
            </a:pPr>
            <a:r>
              <a:rPr lang="tr-TR" dirty="0" smtClean="0"/>
              <a:t> </a:t>
            </a:r>
            <a:r>
              <a:rPr lang="tr-TR" sz="2000" dirty="0"/>
              <a:t>İş Sağlığı ve Güvenliği Kanununun 10 uncu ve 30 uncu maddelerine dayanılarak hazırlanan </a:t>
            </a:r>
            <a:r>
              <a:rPr lang="tr-TR" sz="2000" b="1" dirty="0"/>
              <a:t>İş Sağlığı ve Güvenliği Risk Değerlendirmesi Yönetmeliğinin 5. maddesine göre;</a:t>
            </a:r>
          </a:p>
          <a:p>
            <a:pPr algn="just">
              <a:defRPr/>
            </a:pPr>
            <a:endParaRPr lang="tr-TR" sz="1000" b="1" dirty="0"/>
          </a:p>
          <a:p>
            <a:r>
              <a:rPr lang="tr-TR" sz="2000" dirty="0"/>
              <a:t>(1) İşveren; çalışma ortamının ve çalışanların sağlık ve güvenliğini sağlama, sürdürme ve geliştirme amacı ile iş sağlığı ve güvenliği yönünden risk değerlendirmesi yapar veya yaptırır.</a:t>
            </a:r>
          </a:p>
          <a:p>
            <a:endParaRPr lang="tr-TR" sz="1000" dirty="0"/>
          </a:p>
          <a:p>
            <a:r>
              <a:rPr lang="tr-TR" sz="2000" dirty="0"/>
              <a:t>(2) Risk değerlendirmesinin gerçekleştirilmiş olması; işverenin, işyerinde iş sağlığı ve güvenliğinin sağlanması yükümlülüğünü ortadan kaldırmaz.</a:t>
            </a:r>
          </a:p>
          <a:p>
            <a:endParaRPr lang="tr-TR" sz="1000" dirty="0"/>
          </a:p>
          <a:p>
            <a:r>
              <a:rPr lang="tr-TR" sz="2000" dirty="0"/>
              <a:t>(3) İşveren, risk değerlendirmesi çalışmalarında görevlendirilen kişi veya kişilere risk değerlendirmesi ile ilgili ihtiyaç duydukları her türlü bilgi ve belgeyi temin eder.</a:t>
            </a:r>
            <a:endParaRPr lang="tr-TR" b="1" dirty="0" smtClean="0">
              <a:solidFill>
                <a:srgbClr val="FF0000"/>
              </a:solidFill>
              <a:effectLst>
                <a:outerShdw blurRad="38100" dist="38100" dir="2700000" algn="tl">
                  <a:srgbClr val="000000">
                    <a:alpha val="43137"/>
                  </a:srgbClr>
                </a:outerShdw>
              </a:effectLst>
            </a:endParaRPr>
          </a:p>
        </p:txBody>
      </p:sp>
      <p:sp>
        <p:nvSpPr>
          <p:cNvPr id="6"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244358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14488"/>
            <a:ext cx="8712968" cy="3158662"/>
          </a:xfrm>
        </p:spPr>
        <p:txBody>
          <a:bodyPr>
            <a:normAutofit lnSpcReduction="10000"/>
          </a:bodyPr>
          <a:lstStyle/>
          <a:p>
            <a:r>
              <a:rPr lang="tr-TR" sz="1800" b="1" dirty="0"/>
              <a:t>MADDE 6 –</a:t>
            </a:r>
            <a:r>
              <a:rPr lang="tr-TR" sz="1800" dirty="0"/>
              <a:t>(1) Risk değerlendirmesi, işverenin oluşturduğu bir ekip tarafından gerçekleştirilir. Risk değerlendirmesi ekibi aşağıdakilerden oluşur.</a:t>
            </a:r>
          </a:p>
          <a:p>
            <a:endParaRPr lang="tr-TR" sz="1800" dirty="0"/>
          </a:p>
          <a:p>
            <a:r>
              <a:rPr lang="tr-TR" sz="1800" dirty="0"/>
              <a:t>a) İşveren veya işveren vekili.</a:t>
            </a:r>
          </a:p>
          <a:p>
            <a:r>
              <a:rPr lang="tr-TR" sz="1800" dirty="0"/>
              <a:t>b) İşyerinde sağlık ve güvenlik hizmetini yürüten iş güvenliği uzmanları ile işyeri hekimleri.</a:t>
            </a:r>
          </a:p>
          <a:p>
            <a:r>
              <a:rPr lang="tr-TR" sz="1800" dirty="0"/>
              <a:t>c) İşyerindeki çalışan temsilcileri.</a:t>
            </a:r>
          </a:p>
          <a:p>
            <a:r>
              <a:rPr lang="tr-TR" sz="1800" dirty="0"/>
              <a:t>ç) İşyerindeki destek elemanları.</a:t>
            </a:r>
          </a:p>
          <a:p>
            <a:r>
              <a:rPr lang="tr-TR" sz="1800" dirty="0"/>
              <a:t>d) İşyerindeki bütün birimleri temsil edecek şekilde belirlenen ve işyerinde yürütülen çalışmalar, mevcut veya muhtemel tehlike kaynakları ile riskler konusunda bilgi sahibi çalışanlar.</a:t>
            </a:r>
          </a:p>
        </p:txBody>
      </p:sp>
      <p:sp>
        <p:nvSpPr>
          <p:cNvPr id="4" name="3 Dikdörtgen"/>
          <p:cNvSpPr/>
          <p:nvPr/>
        </p:nvSpPr>
        <p:spPr>
          <a:xfrm>
            <a:off x="1809720" y="5429264"/>
            <a:ext cx="8572560" cy="923330"/>
          </a:xfrm>
          <a:prstGeom prst="rect">
            <a:avLst/>
          </a:prstGeom>
        </p:spPr>
        <p:txBody>
          <a:bodyPr wrap="square">
            <a:spAutoFit/>
          </a:bodyPr>
          <a:lstStyle/>
          <a:p>
            <a:r>
              <a:rPr lang="tr-TR" b="1" dirty="0">
                <a:solidFill>
                  <a:srgbClr val="FF0000"/>
                </a:solidFill>
              </a:rPr>
              <a:t>Destek elemanı: </a:t>
            </a:r>
            <a:r>
              <a:rPr lang="tr-TR" dirty="0">
                <a:solidFill>
                  <a:schemeClr val="accent2">
                    <a:lumMod val="75000"/>
                  </a:schemeClr>
                </a:solidFill>
              </a:rPr>
              <a:t>İşyerinde, asli görevinin yanında iş sağlığı ve güvenliği ile ilgili önleme, koruma, tahliye, yangınla mücadele, ilk yardım ve benzeri konularda özel olarak görevlendirilmiş personeldir.</a:t>
            </a:r>
          </a:p>
        </p:txBody>
      </p:sp>
      <p:sp>
        <p:nvSpPr>
          <p:cNvPr id="7"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935546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85926"/>
            <a:ext cx="8712968" cy="3158662"/>
          </a:xfrm>
        </p:spPr>
        <p:txBody>
          <a:bodyPr>
            <a:normAutofit fontScale="85000" lnSpcReduction="20000"/>
          </a:bodyPr>
          <a:lstStyle/>
          <a:p>
            <a:r>
              <a:rPr lang="tr-TR" sz="2000" dirty="0"/>
              <a:t>(2) İşveren, ihtiyaç duyulduğunda bu ekibe destek olmak üzere işyeri dışındaki kişi ve kuruluşlardan hizmet alabilir.</a:t>
            </a:r>
          </a:p>
          <a:p>
            <a:endParaRPr lang="tr-TR" sz="2000" dirty="0"/>
          </a:p>
          <a:p>
            <a:r>
              <a:rPr lang="tr-TR" sz="2000" dirty="0"/>
              <a:t>(3) Risk değerlendirmesi çalışmalarının koordinasyonu işveren veya işveren tarafından ekip içinden görevlendirilen bir kişi tarafından da sağlanabilir.</a:t>
            </a:r>
          </a:p>
          <a:p>
            <a:endParaRPr lang="tr-TR" sz="2000" dirty="0"/>
          </a:p>
          <a:p>
            <a:r>
              <a:rPr lang="tr-TR" sz="2000" dirty="0"/>
              <a:t>(4) İşveren, risk değerlendirmesi çalışmalarında görevlendirilen kişi veya kişilerin görevlerini yerine getirmeleri amacıyla araç, gereç, mekân ve zaman gibi gerekli bütün ihtiyaçlarını karşılar, görevlerini yürütmeleri sebebiyle hak ve yetkilerini kısıtlayamaz.</a:t>
            </a:r>
          </a:p>
          <a:p>
            <a:endParaRPr lang="tr-TR" sz="2000" dirty="0"/>
          </a:p>
          <a:p>
            <a:r>
              <a:rPr lang="tr-TR" sz="2000" dirty="0"/>
              <a:t>(5) Risk değerlendirmesi çalışmalarında görevlendirilen kişi veya kişiler işveren tarafından sağlanan bilgi ve belgeleri korur ve gizli tutar.</a:t>
            </a:r>
            <a:endParaRPr lang="tr-TR" b="1" dirty="0">
              <a:solidFill>
                <a:srgbClr val="FF0000"/>
              </a:solidFill>
              <a:effectLst>
                <a:outerShdw blurRad="38100" dist="38100" dir="2700000" algn="tl">
                  <a:srgbClr val="000000">
                    <a:alpha val="43137"/>
                  </a:srgbClr>
                </a:outerShdw>
              </a:effectLst>
            </a:endParaRP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0443908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571744"/>
            <a:ext cx="8712968" cy="2448272"/>
          </a:xfrm>
        </p:spPr>
        <p:txBody>
          <a:bodyPr>
            <a:normAutofit lnSpcReduction="10000"/>
          </a:bodyPr>
          <a:lstStyle/>
          <a:p>
            <a:r>
              <a:rPr lang="tr-TR" sz="2000" b="1" dirty="0"/>
              <a:t>MADDE 7 –</a:t>
            </a:r>
            <a:r>
              <a:rPr lang="tr-TR" sz="2000" dirty="0"/>
              <a:t>(1) Risk değerlendirmesi; tüm işyerleri için tasarım veya kuruluş aşamasından başlamak üzere tehlikeleri tanımlama, riskleri belirleme ve analiz etme, risk kontrol tedbirlerinin kararlaştırılması, dokümantasyon, yapılan çalışmaların güncellenmesi ve gerektiğinde yenileme aşamaları izlenerek gerçekleştirilir.</a:t>
            </a:r>
          </a:p>
          <a:p>
            <a:endParaRPr lang="tr-TR" sz="2000" dirty="0"/>
          </a:p>
          <a:p>
            <a:r>
              <a:rPr lang="tr-TR" sz="2000" dirty="0"/>
              <a:t>(2) Çalışanların risk değerlendirmesi çalışması yapılırken ihtiyaç duyulan her aşamada sürece katılarak görüşlerinin alınması sağlanır.</a:t>
            </a:r>
            <a:endParaRPr lang="tr-TR" b="1" dirty="0">
              <a:solidFill>
                <a:srgbClr val="FF0000"/>
              </a:solidFill>
              <a:effectLst>
                <a:outerShdw blurRad="38100" dist="38100" dir="2700000" algn="tl">
                  <a:srgbClr val="000000">
                    <a:alpha val="43137"/>
                  </a:srgbClr>
                </a:outerShdw>
              </a:effectLst>
            </a:endParaRP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1824832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428736"/>
            <a:ext cx="8712968" cy="5072098"/>
          </a:xfrm>
        </p:spPr>
        <p:txBody>
          <a:bodyPr>
            <a:normAutofit lnSpcReduction="10000"/>
          </a:bodyPr>
          <a:lstStyle/>
          <a:p>
            <a:pPr marL="0" indent="0">
              <a:buNone/>
            </a:pPr>
            <a:r>
              <a:rPr lang="tr-TR" sz="1800" b="1" dirty="0"/>
              <a:t>MADDE 8 –</a:t>
            </a:r>
            <a:r>
              <a:rPr lang="tr-TR" sz="1800" dirty="0"/>
              <a:t>(1) Tehlikeler tanımlanırken çalışma ortamı, çalışanlar ve işyerine ilişkin ilgisine göre asgari olarak aşağıda belirtilen bilgiler toplanır.</a:t>
            </a:r>
          </a:p>
          <a:p>
            <a:endParaRPr lang="tr-TR" sz="1800" dirty="0"/>
          </a:p>
          <a:p>
            <a:r>
              <a:rPr lang="tr-TR" sz="1800" dirty="0"/>
              <a:t>a) İşyeri bina ve eklentileri.</a:t>
            </a:r>
          </a:p>
          <a:p>
            <a:r>
              <a:rPr lang="tr-TR" sz="1800" dirty="0"/>
              <a:t>b) İşyerinde yürütülen faaliyetler ile iş ve işlemler.</a:t>
            </a:r>
          </a:p>
          <a:p>
            <a:r>
              <a:rPr lang="tr-TR" sz="1800" dirty="0"/>
              <a:t>c) Üretim süreç ve teknikleri.</a:t>
            </a:r>
          </a:p>
          <a:p>
            <a:r>
              <a:rPr lang="tr-TR" sz="1800" dirty="0"/>
              <a:t>ç) İş ekipmanları.</a:t>
            </a:r>
          </a:p>
          <a:p>
            <a:r>
              <a:rPr lang="tr-TR" sz="1800" dirty="0"/>
              <a:t>d) Kullanılan maddeler.</a:t>
            </a:r>
          </a:p>
          <a:p>
            <a:r>
              <a:rPr lang="tr-TR" sz="1800" dirty="0"/>
              <a:t>e) Artık ve atıklarla ilgili işlemler.</a:t>
            </a:r>
          </a:p>
          <a:p>
            <a:r>
              <a:rPr lang="tr-TR" sz="1800" dirty="0"/>
              <a:t>f) Organizasyon ve hiyerarşik yapı, görev, yetki ve sorumluluklar.</a:t>
            </a:r>
          </a:p>
          <a:p>
            <a:r>
              <a:rPr lang="tr-TR" sz="1800" dirty="0"/>
              <a:t>g) Çalışanların tecrübe ve düşünceleri.</a:t>
            </a:r>
          </a:p>
          <a:p>
            <a:r>
              <a:rPr lang="tr-TR" sz="1800" dirty="0"/>
              <a:t>ğ) İşe başlamadan önce ilgili mevzuat gereği alınacak çalışma izin belgeleri.</a:t>
            </a:r>
          </a:p>
          <a:p>
            <a:r>
              <a:rPr lang="tr-TR" sz="1800" dirty="0"/>
              <a:t>h) Çalışanların eğitim, yaş, cinsiyet ve benzeri özellikleri ile sağlık gözetimi kayıtları.</a:t>
            </a:r>
          </a:p>
          <a:p>
            <a:r>
              <a:rPr lang="tr-TR" sz="1800" dirty="0"/>
              <a:t>ı) Genç, yaşlı, engelli, gebe veya emziren çalışanlar gibi özel politika gerektiren gruplar ile kadın çalışanların durumu.</a:t>
            </a:r>
          </a:p>
        </p:txBody>
      </p:sp>
      <p:sp>
        <p:nvSpPr>
          <p:cNvPr id="5" name="Rectangle 2"/>
          <p:cNvSpPr>
            <a:spLocks noGrp="1" noChangeArrowheads="1"/>
          </p:cNvSpPr>
          <p:nvPr>
            <p:ph type="title"/>
          </p:nvPr>
        </p:nvSpPr>
        <p:spPr>
          <a:xfrm>
            <a:off x="1666845" y="428604"/>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4268402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85000" lnSpcReduction="20000"/>
          </a:bodyPr>
          <a:lstStyle/>
          <a:p>
            <a:r>
              <a:rPr lang="tr-TR" sz="1800" dirty="0"/>
              <a:t>i) İşyerinin teftiş sonuçları.</a:t>
            </a:r>
          </a:p>
          <a:p>
            <a:r>
              <a:rPr lang="tr-TR" sz="1800" dirty="0"/>
              <a:t>j) Meslek hastalığı kayıtları.</a:t>
            </a:r>
          </a:p>
          <a:p>
            <a:r>
              <a:rPr lang="tr-TR" sz="1800" dirty="0"/>
              <a:t>k) İş kazası kayıtları.</a:t>
            </a:r>
          </a:p>
          <a:p>
            <a:r>
              <a:rPr lang="tr-TR" sz="1800" dirty="0"/>
              <a:t>l) İşyerinde meydana gelen ancak yaralanma veya ölüme neden olmadığı halde işyeri ya da iş ekipmanının zarara uğramasına yol açan olaylara ilişkin kayıtlar.</a:t>
            </a:r>
          </a:p>
          <a:p>
            <a:r>
              <a:rPr lang="tr-TR" sz="1800" dirty="0"/>
              <a:t>m) Ramak kala olay kayıtları.</a:t>
            </a:r>
          </a:p>
          <a:p>
            <a:r>
              <a:rPr lang="tr-TR" sz="1800" dirty="0"/>
              <a:t>n) Malzeme güvenlik bilgi formları.</a:t>
            </a:r>
          </a:p>
          <a:p>
            <a:r>
              <a:rPr lang="tr-TR" sz="1800" dirty="0"/>
              <a:t>o) Ortam ve kişisel </a:t>
            </a:r>
            <a:r>
              <a:rPr lang="tr-TR" sz="1800" dirty="0" err="1"/>
              <a:t>maruziyet</a:t>
            </a:r>
            <a:r>
              <a:rPr lang="tr-TR" sz="1800" dirty="0"/>
              <a:t> düzeyi ölçüm sonuçları.</a:t>
            </a:r>
          </a:p>
          <a:p>
            <a:r>
              <a:rPr lang="tr-TR" sz="1800" dirty="0"/>
              <a:t>ö) Varsa daha önce yapılmış risk değerlendirmesi çalışmaları.</a:t>
            </a:r>
          </a:p>
          <a:p>
            <a:r>
              <a:rPr lang="tr-TR" sz="1800" dirty="0"/>
              <a:t>p) Acil durum planları.</a:t>
            </a:r>
          </a:p>
          <a:p>
            <a:r>
              <a:rPr lang="tr-TR" sz="1800" dirty="0"/>
              <a:t>r) Sağlık ve güvenlik planı ve patlamadan korunma dokümanı gibi belirli işyerlerinde hazırlanması gereken dokümanlar.</a:t>
            </a:r>
          </a:p>
          <a:p>
            <a:endParaRPr lang="tr-TR" sz="1800" dirty="0"/>
          </a:p>
        </p:txBody>
      </p:sp>
      <p:sp>
        <p:nvSpPr>
          <p:cNvPr id="7"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393626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92500" lnSpcReduction="20000"/>
          </a:bodyPr>
          <a:lstStyle/>
          <a:p>
            <a:r>
              <a:rPr lang="tr-TR" sz="1800" dirty="0"/>
              <a:t>(2) Tehlikelere ilişkin bilgiler toplanırken </a:t>
            </a:r>
            <a:r>
              <a:rPr lang="tr-TR" sz="1800" dirty="0" err="1"/>
              <a:t>aynıüretim</a:t>
            </a:r>
            <a:r>
              <a:rPr lang="tr-TR" sz="1800" dirty="0"/>
              <a:t>, yöntem ve teknikleri ile üretim yapan benzer işyerlerinde meydana gelen iş kazaları ve ortaya çıkan meslek hastalıkları da değerlendirilebilir.</a:t>
            </a:r>
          </a:p>
          <a:p>
            <a:endParaRPr lang="tr-TR" sz="1800" dirty="0"/>
          </a:p>
          <a:p>
            <a:r>
              <a:rPr lang="tr-TR" sz="1800" dirty="0"/>
              <a:t>(3) Toplanan bilgiler ışığında; iş sağlığı ve güvenliği ile ilgili mevzuatta yer alan hükümler de dikkate alınarak, çalışma ortamında bulunan fiziksel, kimyasal, biyolojik, </a:t>
            </a:r>
            <a:r>
              <a:rPr lang="tr-TR" sz="1800" dirty="0" err="1"/>
              <a:t>psikososyal</a:t>
            </a:r>
            <a:r>
              <a:rPr lang="tr-TR" sz="1800" dirty="0"/>
              <a:t>, ergonomik ve benzeri tehlike kaynaklarından oluşan veya bunların etkileşimi sonucu ortaya çıkabilecek tehlikeler belirlenir ve kayda alınır. Bu belirleme yapılırken aşağıdaki hususlar, bu hususlardan etkilenecekler ve ne şekilde etkilenebilecekleri göz önünde bulundurulur.</a:t>
            </a:r>
          </a:p>
          <a:p>
            <a:endParaRPr lang="tr-TR" sz="1800" dirty="0"/>
          </a:p>
          <a:p>
            <a:r>
              <a:rPr lang="tr-TR" sz="1800" dirty="0"/>
              <a:t>a) İşletmenin yeri nedeniyle ortaya çıkabilecek tehlikeler.</a:t>
            </a:r>
          </a:p>
          <a:p>
            <a:r>
              <a:rPr lang="tr-TR" sz="1800" dirty="0"/>
              <a:t>b) Seçilen alanda, işyeri bina ve eklentilerinin plana uygun yerleştirilmemesi veya planda olmayan ilavelerin yapılmasından kaynaklanabilecek tehlikeler.</a:t>
            </a:r>
          </a:p>
          <a:p>
            <a:endParaRPr lang="tr-TR" sz="1800" dirty="0"/>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615320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normAutofit fontScale="92500"/>
          </a:bodyPr>
          <a:lstStyle/>
          <a:p>
            <a:r>
              <a:rPr lang="tr-TR" sz="1800" dirty="0"/>
              <a:t>c) İşyeri bina ve eklentilerinin yapı ve yapım </a:t>
            </a:r>
            <a:r>
              <a:rPr lang="tr-TR" sz="1800" dirty="0" err="1"/>
              <a:t>tarzıile</a:t>
            </a:r>
            <a:r>
              <a:rPr lang="tr-TR" sz="1800" dirty="0"/>
              <a:t> seçilen yapı malzemelerinden kaynaklanabilecek tehlikeler.</a:t>
            </a:r>
          </a:p>
          <a:p>
            <a:r>
              <a:rPr lang="tr-TR" sz="1800" dirty="0"/>
              <a:t>ç) Bakım ve onarım işleri de dahil işyerinde yürütülecek her türlü faaliyet esnasında çalışma usulleri, vardiya düzeni, ekip çalışması, organizasyon, nezaret sistemi, hiyerarşik düzen, ziyaretçi veya işyeri çalışanı olmayan diğer kişiler gibi faktörlerden kaynaklanabilecek tehlikeler.</a:t>
            </a:r>
          </a:p>
          <a:p>
            <a:r>
              <a:rPr lang="tr-TR" sz="1800" dirty="0"/>
              <a:t>d) İşin yürütümü, üretim teknikleri, kullanılan maddeler, makine ve ekipman, araç ve gereçler ile bunların çalışanların fiziksel özelliklerine uygun tasarlanmaması veya kullanılmamasından kaynaklanabilecek tehlikeler.</a:t>
            </a:r>
          </a:p>
          <a:p>
            <a:r>
              <a:rPr lang="tr-TR" sz="1800" dirty="0"/>
              <a:t>e) Kuvvetli akım, aydınlatma, paratoner, topraklama gibi elektrik tesisatının bileşenleri ile ısıtma, havalandırma, atmosferik ve çevresel şartlardan korunma, drenaj, arıtma, yangın önleme ve mücadele </a:t>
            </a:r>
            <a:r>
              <a:rPr lang="tr-TR" sz="1800" dirty="0" err="1"/>
              <a:t>ekipmanıile</a:t>
            </a:r>
            <a:r>
              <a:rPr lang="tr-TR" sz="1800" dirty="0"/>
              <a:t> benzeri yardımcı tesisat ve donanımlardan kaynaklanabilecek tehlikeler.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607709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928802"/>
            <a:ext cx="8712968" cy="3306668"/>
          </a:xfrm>
        </p:spPr>
        <p:txBody>
          <a:bodyPr/>
          <a:lstStyle/>
          <a:p>
            <a:r>
              <a:rPr lang="tr-TR" sz="1800" dirty="0"/>
              <a:t>f) İşyerinde yanma, parlama veya patlama ihtimali olan maddelerin işlenmesi, kullanılması, taşınması, depolanması ya da imha edilmesinden kaynaklanabilecek tehlikeler.</a:t>
            </a:r>
          </a:p>
          <a:p>
            <a:r>
              <a:rPr lang="tr-TR" sz="1800" dirty="0"/>
              <a:t>g) Çalışma ortamına ilişkin hijyen koşulları ile çalışanların kişisel hijyen alışkanlıklarından kaynaklanabilecek tehlikeler.</a:t>
            </a:r>
          </a:p>
          <a:p>
            <a:r>
              <a:rPr lang="tr-TR" sz="1800" dirty="0"/>
              <a:t>ğ) Çalışanın, işyeri içerisindeki ulaşım yollarının kullanımından kaynaklanabilecek tehlikeler.</a:t>
            </a:r>
          </a:p>
          <a:p>
            <a:r>
              <a:rPr lang="tr-TR" sz="1800" dirty="0"/>
              <a:t>h) Çalışanların iş sağlığı ve güvenliği ile ilgili yeterli eğitim almaması, bilgilendirilmemesi, çalışanlara uygun talimat verilmemesi veya çalışma izni prosedürü gereken durumlarda bu izin olmaksızın çalışılmasından kaynaklanabilecek tehlikeler.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353848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81200" y="2565400"/>
            <a:ext cx="8229600" cy="3125716"/>
          </a:xfrm>
        </p:spPr>
        <p:txBody>
          <a:bodyPr/>
          <a:lstStyle/>
          <a:p>
            <a:pPr marL="0" indent="0" algn="ctr">
              <a:buNone/>
              <a:defRPr/>
            </a:pPr>
            <a:r>
              <a:rPr lang="tr-TR" sz="3600" b="1" dirty="0">
                <a:solidFill>
                  <a:schemeClr val="tx2"/>
                </a:solidFill>
                <a:effectLst>
                  <a:outerShdw blurRad="38100" dist="38100" dir="2700000" algn="tl">
                    <a:srgbClr val="000000">
                      <a:alpha val="43137"/>
                    </a:srgbClr>
                  </a:outerShdw>
                </a:effectLst>
                <a:latin typeface="+mj-lt"/>
                <a:ea typeface="+mj-ea"/>
                <a:cs typeface="+mj-cs"/>
              </a:rPr>
              <a:t>3. ADIM  </a:t>
            </a:r>
          </a:p>
          <a:p>
            <a:pPr marL="0" indent="0" algn="ctr">
              <a:buNone/>
              <a:defRPr/>
            </a:pPr>
            <a:r>
              <a:rPr lang="tr-TR" sz="3600" b="1" dirty="0">
                <a:solidFill>
                  <a:schemeClr val="tx2"/>
                </a:solidFill>
                <a:effectLst>
                  <a:outerShdw blurRad="38100" dist="38100" dir="2700000" algn="tl">
                    <a:srgbClr val="000000">
                      <a:alpha val="43137"/>
                    </a:srgbClr>
                  </a:outerShdw>
                </a:effectLst>
                <a:latin typeface="+mj-lt"/>
                <a:ea typeface="+mj-ea"/>
                <a:cs typeface="+mj-cs"/>
              </a:rPr>
              <a:t>KONTROL TEDBİRLERİNE KARAR </a:t>
            </a:r>
            <a:r>
              <a:rPr lang="tr-TR" sz="3600" b="1" dirty="0" smtClean="0">
                <a:solidFill>
                  <a:schemeClr val="tx2"/>
                </a:solidFill>
                <a:effectLst>
                  <a:outerShdw blurRad="38100" dist="38100" dir="2700000" algn="tl">
                    <a:srgbClr val="000000">
                      <a:alpha val="43137"/>
                    </a:srgbClr>
                  </a:outerShdw>
                </a:effectLst>
                <a:latin typeface="+mj-lt"/>
                <a:ea typeface="+mj-ea"/>
                <a:cs typeface="+mj-cs"/>
              </a:rPr>
              <a:t>VER</a:t>
            </a:r>
          </a:p>
          <a:p>
            <a:pPr marL="0" indent="0" algn="ctr">
              <a:buNone/>
              <a:defRPr/>
            </a:pPr>
            <a:endParaRPr lang="tr-TR" sz="3600" b="1" dirty="0">
              <a:solidFill>
                <a:schemeClr val="tx2"/>
              </a:solidFill>
              <a:effectLst>
                <a:outerShdw blurRad="38100" dist="38100" dir="2700000" algn="tl">
                  <a:srgbClr val="000000">
                    <a:alpha val="43137"/>
                  </a:srgbClr>
                </a:outerShdw>
              </a:effectLst>
              <a:latin typeface="+mj-lt"/>
              <a:ea typeface="+mj-ea"/>
              <a:cs typeface="+mj-cs"/>
            </a:endParaRPr>
          </a:p>
          <a:p>
            <a:pPr marL="0" indent="0" algn="ctr">
              <a:buNone/>
              <a:defRPr/>
            </a:pPr>
            <a:r>
              <a:rPr lang="tr-TR" sz="3600" b="1" dirty="0" smtClean="0">
                <a:solidFill>
                  <a:schemeClr val="tx2"/>
                </a:solidFill>
                <a:effectLst>
                  <a:outerShdw blurRad="38100" dist="38100" dir="2700000" algn="tl">
                    <a:srgbClr val="000000">
                      <a:alpha val="43137"/>
                    </a:srgbClr>
                  </a:outerShdw>
                </a:effectLst>
                <a:latin typeface="+mj-lt"/>
                <a:ea typeface="+mj-ea"/>
                <a:cs typeface="+mj-cs"/>
              </a:rPr>
              <a:t>(ÖNLEM  AL)</a:t>
            </a:r>
          </a:p>
          <a:p>
            <a:pPr algn="ctr">
              <a:defRPr/>
            </a:pPr>
            <a:endParaRPr lang="tr-TR" sz="3600" b="1" dirty="0">
              <a:solidFill>
                <a:schemeClr val="tx2"/>
              </a:solidFill>
              <a:effectLst>
                <a:outerShdw blurRad="38100" dist="38100" dir="2700000" algn="tl">
                  <a:srgbClr val="000000">
                    <a:alpha val="43137"/>
                  </a:srgbClr>
                </a:outerShdw>
              </a:effectLst>
              <a:latin typeface="+mj-lt"/>
              <a:ea typeface="+mj-ea"/>
              <a:cs typeface="+mj-cs"/>
            </a:endParaRPr>
          </a:p>
        </p:txBody>
      </p:sp>
      <p:sp>
        <p:nvSpPr>
          <p:cNvPr id="4" name="Rectangle 3"/>
          <p:cNvSpPr/>
          <p:nvPr/>
        </p:nvSpPr>
        <p:spPr>
          <a:xfrm>
            <a:off x="850850" y="5956238"/>
            <a:ext cx="10024604" cy="707886"/>
          </a:xfrm>
          <a:prstGeom prst="rect">
            <a:avLst/>
          </a:prstGeom>
        </p:spPr>
        <p:txBody>
          <a:bodyPr wrap="none">
            <a:spAutoFit/>
          </a:bodyPr>
          <a:lstStyle/>
          <a:p>
            <a:r>
              <a:rPr lang="tr-TR" sz="4000" dirty="0" smtClean="0">
                <a:solidFill>
                  <a:srgbClr val="FF0000"/>
                </a:solidFill>
              </a:rPr>
              <a:t>Amaç: Kabul edilebilir risk düzeylerine indirmek</a:t>
            </a:r>
            <a:endParaRPr lang="tr-TR" sz="4000" dirty="0">
              <a:solidFill>
                <a:srgbClr val="FF0000"/>
              </a:solidFill>
            </a:endParaRPr>
          </a:p>
        </p:txBody>
      </p:sp>
    </p:spTree>
    <p:extLst>
      <p:ext uri="{BB962C8B-B14F-4D97-AF65-F5344CB8AC3E}">
        <p14:creationId xmlns:p14="http://schemas.microsoft.com/office/powerpoint/2010/main" val="459405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571744"/>
            <a:ext cx="8712968" cy="1928826"/>
          </a:xfrm>
        </p:spPr>
        <p:txBody>
          <a:bodyPr/>
          <a:lstStyle/>
          <a:p>
            <a:r>
              <a:rPr lang="tr-TR" sz="1800" dirty="0"/>
              <a:t>(4) Çalışma ortamında bulunan fiziksel, kimyasal, biyolojik, </a:t>
            </a:r>
            <a:r>
              <a:rPr lang="tr-TR" sz="1800" dirty="0" err="1"/>
              <a:t>psikososyal</a:t>
            </a:r>
            <a:r>
              <a:rPr lang="tr-TR" sz="1800" dirty="0"/>
              <a:t>, ergonomik ve benzeri tehlike kaynaklarının neden olduğu tehlikeler ile ilgili işyerinde daha önce kontrol, ölçüm, inceleme ve araştırma çalışması yapılmamış ise risk değerlendirmesi çalışmalarında kullanılmak üzere; bu tehlikelerin, nitelik ve niceliklerini ve çalışanların bunlara </a:t>
            </a:r>
            <a:r>
              <a:rPr lang="tr-TR" sz="1800" dirty="0" err="1"/>
              <a:t>maruziyet</a:t>
            </a:r>
            <a:r>
              <a:rPr lang="tr-TR" sz="1800" dirty="0"/>
              <a:t> seviyelerini belirlemek amacıyla gerekli bütün kontrol, ölçüm, inceleme ve araştırmalar yapılır.</a:t>
            </a:r>
          </a:p>
        </p:txBody>
      </p:sp>
      <p:sp>
        <p:nvSpPr>
          <p:cNvPr id="5" name="Rectangle 2"/>
          <p:cNvSpPr>
            <a:spLocks noGrp="1" noChangeArrowheads="1"/>
          </p:cNvSpPr>
          <p:nvPr>
            <p:ph type="title"/>
          </p:nvPr>
        </p:nvSpPr>
        <p:spPr>
          <a:xfrm>
            <a:off x="1666845" y="1000108"/>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1453321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357430"/>
            <a:ext cx="8712968" cy="2735164"/>
          </a:xfrm>
        </p:spPr>
        <p:txBody>
          <a:bodyPr/>
          <a:lstStyle/>
          <a:p>
            <a:r>
              <a:rPr lang="tr-TR" sz="1800" b="1" dirty="0"/>
              <a:t>MADDE 9 –</a:t>
            </a:r>
            <a:r>
              <a:rPr lang="tr-TR" sz="1800" dirty="0"/>
              <a:t>(1) Tespit edilmiş olan tehlikelerin her biri ayrı ayrı dikkate alınarak bu tehlikelerden kaynaklanabilecek risklerin hangi sıklıkta oluşabileceği ile bu risklerden kimlerin, nelerin, ne şekilde ve hangi şiddette zarar görebileceği belirlenir. Bu belirleme yapılırken mevcut kontrol tedbirlerinin etkisi de göz önünde bulundurulur.</a:t>
            </a:r>
          </a:p>
          <a:p>
            <a:endParaRPr lang="tr-TR" sz="1800" dirty="0"/>
          </a:p>
          <a:p>
            <a:r>
              <a:rPr lang="tr-TR" sz="1800" dirty="0"/>
              <a:t>(2) Toplanan bilgi ve veriler ışığında belirlenen riskler; işletmenin faaliyetine ilişkin özellikleri, işyerindeki tehlike veya risklerin nitelikleri ve işyerinin kısıtları gibi faktörler ya da ulusal veya uluslararası standartlar esas alınarak seçilen yöntemlerden biri veya birkaçı bir arada kullanılarak analiz edilir.</a:t>
            </a:r>
          </a:p>
        </p:txBody>
      </p:sp>
      <p:sp>
        <p:nvSpPr>
          <p:cNvPr id="5" name="Rectangle 2"/>
          <p:cNvSpPr>
            <a:spLocks noGrp="1" noChangeArrowheads="1"/>
          </p:cNvSpPr>
          <p:nvPr>
            <p:ph type="title"/>
          </p:nvPr>
        </p:nvSpPr>
        <p:spPr>
          <a:xfrm>
            <a:off x="1524001" y="1071546"/>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4190168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357430"/>
            <a:ext cx="8712968" cy="2735164"/>
          </a:xfrm>
        </p:spPr>
        <p:txBody>
          <a:bodyPr>
            <a:normAutofit lnSpcReduction="10000"/>
          </a:bodyPr>
          <a:lstStyle/>
          <a:p>
            <a:r>
              <a:rPr lang="tr-TR" sz="1800" dirty="0"/>
              <a:t>(3) İşyerinde birbirinden farklı işlerin yürütüldüğü bölümlerin bulunması halinde birinci ve ikinci fıkralardaki hususlar her bir bölüm için tekrarlanır.</a:t>
            </a:r>
          </a:p>
          <a:p>
            <a:endParaRPr lang="tr-TR" sz="1800" dirty="0"/>
          </a:p>
          <a:p>
            <a:r>
              <a:rPr lang="tr-TR" sz="1800" dirty="0"/>
              <a:t>(4) Analizin ayrı ayrı bölümler için yapılması halinde bölümlerin etkileşimleri de dikkate alınarak bir bütün olarak ele alınıp sonuçlandırılır.</a:t>
            </a:r>
          </a:p>
          <a:p>
            <a:endParaRPr lang="tr-TR" sz="1800" dirty="0"/>
          </a:p>
          <a:p>
            <a:r>
              <a:rPr lang="tr-TR" sz="1800" dirty="0"/>
              <a:t>(5) Analiz edilen riskler, kontrol tedbirlerine karar verilmek üzere etkilerinin büyüklüğüne ve önemlerine göre en yüksek risk seviyesine sahip olandan başlanarak sıralanır ve yazılı hale getirilir.</a:t>
            </a:r>
          </a:p>
        </p:txBody>
      </p:sp>
      <p:sp>
        <p:nvSpPr>
          <p:cNvPr id="5" name="Rectangle 2"/>
          <p:cNvSpPr>
            <a:spLocks noGrp="1" noChangeArrowheads="1"/>
          </p:cNvSpPr>
          <p:nvPr>
            <p:ph type="title"/>
          </p:nvPr>
        </p:nvSpPr>
        <p:spPr>
          <a:xfrm>
            <a:off x="1666845" y="1000108"/>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743777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071678"/>
            <a:ext cx="8712968" cy="3663858"/>
          </a:xfrm>
        </p:spPr>
        <p:txBody>
          <a:bodyPr>
            <a:normAutofit lnSpcReduction="10000"/>
          </a:bodyPr>
          <a:lstStyle/>
          <a:p>
            <a:r>
              <a:rPr lang="tr-TR" sz="1600" b="1" dirty="0"/>
              <a:t>MADDE 10 –</a:t>
            </a:r>
            <a:r>
              <a:rPr lang="tr-TR" sz="1600" dirty="0"/>
              <a:t>(1) Risklerin kontrolünde şu adımlar uygulanır.</a:t>
            </a:r>
          </a:p>
          <a:p>
            <a:r>
              <a:rPr lang="tr-TR" sz="1600" dirty="0"/>
              <a:t>a) </a:t>
            </a:r>
            <a:r>
              <a:rPr lang="tr-TR" sz="1600" b="1" dirty="0">
                <a:solidFill>
                  <a:schemeClr val="accent2">
                    <a:lumMod val="75000"/>
                  </a:schemeClr>
                </a:solidFill>
              </a:rPr>
              <a:t>Planlama:</a:t>
            </a:r>
            <a:r>
              <a:rPr lang="tr-TR" sz="1600" dirty="0"/>
              <a:t> Analiz edilerek etkilerinin büyüklüğüne ve önemine göre sıralı hale getirilen risklerin kontrolü amacıyla bir planlama yapılır.</a:t>
            </a:r>
          </a:p>
          <a:p>
            <a:r>
              <a:rPr lang="tr-TR" sz="1600" dirty="0"/>
              <a:t>b) </a:t>
            </a:r>
            <a:r>
              <a:rPr lang="tr-TR" sz="1600" b="1" dirty="0">
                <a:solidFill>
                  <a:schemeClr val="accent2">
                    <a:lumMod val="75000"/>
                  </a:schemeClr>
                </a:solidFill>
              </a:rPr>
              <a:t>Risk kontrol tedbirlerinin kararlaştırılması: </a:t>
            </a:r>
            <a:r>
              <a:rPr lang="tr-TR" sz="1600" dirty="0"/>
              <a:t>Riskin tamamen bertaraf edilmesi, bu mümkün değil ise riskin kabul edilebilir seviyeye indirilmesi için aşağıdaki adımlar uygulanır.</a:t>
            </a:r>
          </a:p>
          <a:p>
            <a:r>
              <a:rPr lang="tr-TR" sz="1600" dirty="0"/>
              <a:t>1) Tehlike veya tehlike kaynaklarının ortadan kaldırılması.</a:t>
            </a:r>
          </a:p>
          <a:p>
            <a:r>
              <a:rPr lang="tr-TR" sz="1600" dirty="0"/>
              <a:t>2) Tehlikelinin, tehlikeli olmayanla veya daha az tehlikeli olanla değiştirilmesi.</a:t>
            </a:r>
          </a:p>
          <a:p>
            <a:r>
              <a:rPr lang="tr-TR" sz="1600" dirty="0"/>
              <a:t>3) Riskler ile kaynağında mücadele edilmesi.</a:t>
            </a:r>
          </a:p>
          <a:p>
            <a:r>
              <a:rPr lang="tr-TR" sz="1600" dirty="0"/>
              <a:t>c) </a:t>
            </a:r>
            <a:r>
              <a:rPr lang="tr-TR" sz="1600" b="1" dirty="0">
                <a:solidFill>
                  <a:schemeClr val="accent2">
                    <a:lumMod val="75000"/>
                  </a:schemeClr>
                </a:solidFill>
              </a:rPr>
              <a:t>Risk kontrol tedbirlerinin uygulanması: </a:t>
            </a:r>
            <a:r>
              <a:rPr lang="tr-TR" sz="1600" dirty="0"/>
              <a:t>Kararlaştırılan tedbirlerin iş ve işlem basamakları, işlemi yapacak kişi ya da işyeri bölümü, sorumlu kişi ya da işyeri bölümü, başlama ve bitiş tarihi ile benzeri bilgileri içeren planlar hazırlanır. Bu planlar işverence uygulamaya konulur.</a:t>
            </a:r>
          </a:p>
          <a:p>
            <a:r>
              <a:rPr lang="tr-TR" sz="1600" dirty="0"/>
              <a:t>ç) </a:t>
            </a:r>
            <a:r>
              <a:rPr lang="tr-TR" sz="1600" b="1" dirty="0">
                <a:solidFill>
                  <a:schemeClr val="accent2">
                    <a:lumMod val="75000"/>
                  </a:schemeClr>
                </a:solidFill>
              </a:rPr>
              <a:t>Uygulamaların izlenmesi: </a:t>
            </a:r>
            <a:r>
              <a:rPr lang="tr-TR" sz="1600" dirty="0"/>
              <a:t>Hazırlanan planların uygulama adımları düzenli olarak izlenir, denetlenir ve aksayan yönler tespit edilerek gerekli düzeltici ve önleyici işlemler tamamlanır.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97043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071678"/>
            <a:ext cx="8712968" cy="1857388"/>
          </a:xfrm>
        </p:spPr>
        <p:txBody>
          <a:bodyPr>
            <a:normAutofit fontScale="92500" lnSpcReduction="20000"/>
          </a:bodyPr>
          <a:lstStyle/>
          <a:p>
            <a:r>
              <a:rPr lang="tr-TR" sz="2000" dirty="0"/>
              <a:t>(2) Risk kontrol adımları uygulanırken toplu korunma önlemlerine, kişisel korunma önlemlerine göre öncelik verilmesi ve uygulanacak önlemlerin yeni risklere neden olmaması sağlanır.</a:t>
            </a:r>
          </a:p>
          <a:p>
            <a:endParaRPr lang="tr-TR" sz="2000" dirty="0"/>
          </a:p>
          <a:p>
            <a:r>
              <a:rPr lang="tr-TR" sz="2000" dirty="0"/>
              <a:t>(3) Belirlenen risk için kontrol tedbirlerinin hayata geçirilmesinden sonra yeniden risk seviyesi tespiti yapılır. Yeni seviye, kabul edilebilir risk seviyesinin üzerinde ise bu maddedeki adımlar tekrarlanır.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243631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1500174"/>
            <a:ext cx="8712968" cy="4735428"/>
          </a:xfrm>
        </p:spPr>
        <p:txBody>
          <a:bodyPr>
            <a:normAutofit lnSpcReduction="10000"/>
          </a:bodyPr>
          <a:lstStyle/>
          <a:p>
            <a:r>
              <a:rPr lang="tr-TR" sz="1600" b="1" dirty="0"/>
              <a:t>MADDE 11 –</a:t>
            </a:r>
            <a:r>
              <a:rPr lang="tr-TR" sz="1600" dirty="0"/>
              <a:t>(1) Risk değerlendirmesi asgarî aşağıdaki hususları kapsayacak şekilde </a:t>
            </a:r>
            <a:r>
              <a:rPr lang="tr-TR" sz="1600" dirty="0" err="1"/>
              <a:t>dokümante</a:t>
            </a:r>
            <a:r>
              <a:rPr lang="tr-TR" sz="1600" dirty="0"/>
              <a:t> edilir.</a:t>
            </a:r>
          </a:p>
          <a:p>
            <a:r>
              <a:rPr lang="tr-TR" sz="1600" dirty="0"/>
              <a:t>a) İşyerinin unvanı, adresi ve işverenin adı.</a:t>
            </a:r>
          </a:p>
          <a:p>
            <a:r>
              <a:rPr lang="tr-TR" sz="1600" dirty="0"/>
              <a:t>b) Gerçekleştiren kişilerin isim ve unvanları ile bunlardan iş güvenliği uzmanı ve işyeri hekimi olanların Bakanlıkça verilmiş belge bilgileri.</a:t>
            </a:r>
          </a:p>
          <a:p>
            <a:r>
              <a:rPr lang="tr-TR" sz="1600" dirty="0"/>
              <a:t>c) Gerçekleştirildiği tarih ve geçerlilik tarihi.</a:t>
            </a:r>
          </a:p>
          <a:p>
            <a:r>
              <a:rPr lang="tr-TR" sz="1600" dirty="0"/>
              <a:t>ç) Risk değerlendirmesi işyerindeki farklı bölümler için ayrı ayrı yapılmışsa her birinin adı.</a:t>
            </a:r>
          </a:p>
          <a:p>
            <a:r>
              <a:rPr lang="tr-TR" sz="1600" dirty="0"/>
              <a:t>d) Belirlenen tehlike kaynakları ile tehlikeler.</a:t>
            </a:r>
          </a:p>
          <a:p>
            <a:r>
              <a:rPr lang="tr-TR" sz="1600" dirty="0"/>
              <a:t>e) Tespit edilen riskler.</a:t>
            </a:r>
          </a:p>
          <a:p>
            <a:r>
              <a:rPr lang="tr-TR" sz="1600" dirty="0"/>
              <a:t>f) Risk analizinde kullanılan yöntem veya yöntemler.</a:t>
            </a:r>
          </a:p>
          <a:p>
            <a:r>
              <a:rPr lang="tr-TR" sz="1600" dirty="0"/>
              <a:t>g) Tespit edilen risklerin önem ve öncelik sırasını da içeren analiz sonuçları.</a:t>
            </a:r>
          </a:p>
          <a:p>
            <a:r>
              <a:rPr lang="tr-TR" sz="1600" dirty="0"/>
              <a:t>ğ) Düzeltici ve önleyici kontrol tedbirleri, gerçekleştirilme tarihleri ve sonrasında tespit edilen risk seviyesi.</a:t>
            </a:r>
          </a:p>
          <a:p>
            <a:r>
              <a:rPr lang="tr-TR" sz="1600" dirty="0"/>
              <a:t>(2) Risk değerlendirmesi dokümanının sayfaları numaralandırılarak; gerçekleştiren kişiler tarafından her sayfası paraflanıp, son sayfası imzalanır ve işyerinde saklanır.</a:t>
            </a:r>
          </a:p>
          <a:p>
            <a:r>
              <a:rPr lang="tr-TR" sz="1600" dirty="0"/>
              <a:t>(3) Risk değerlendirmesi dokümanı elektronik ve benzeri ortamlarda hazırlanıp arşivlenebilir.</a:t>
            </a:r>
          </a:p>
        </p:txBody>
      </p:sp>
      <p:sp>
        <p:nvSpPr>
          <p:cNvPr id="5" name="Rectangle 2"/>
          <p:cNvSpPr>
            <a:spLocks noGrp="1" noChangeArrowheads="1"/>
          </p:cNvSpPr>
          <p:nvPr>
            <p:ph type="title"/>
          </p:nvPr>
        </p:nvSpPr>
        <p:spPr>
          <a:xfrm>
            <a:off x="1666845" y="714356"/>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956774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785926"/>
            <a:ext cx="8712968" cy="3949610"/>
          </a:xfrm>
        </p:spPr>
        <p:txBody>
          <a:bodyPr/>
          <a:lstStyle/>
          <a:p>
            <a:r>
              <a:rPr lang="tr-TR" sz="1600" b="1" dirty="0"/>
              <a:t>MADDE 12 –</a:t>
            </a:r>
            <a:r>
              <a:rPr lang="tr-TR" sz="1600" dirty="0"/>
              <a:t>(1) Yapılmış olan risk değerlendirmesi; tehlike sınıfına göre çok tehlikeli, tehlikeli ve az tehlikeli işyerlerinde sırasıyla en geç iki, dört ve altı yılda bir yenilenir.</a:t>
            </a:r>
          </a:p>
          <a:p>
            <a:r>
              <a:rPr lang="tr-TR" sz="1600" dirty="0"/>
              <a:t>(2) Aşağıda belirtilen durumlarda ortaya çıkabilecek yeni risklerin, işyerinin tamamını veya bir bölümünü etkiliyor olması göz önünde bulundurularak risk değerlendirmesi tamamen veya kısmen yenilenir.</a:t>
            </a:r>
          </a:p>
          <a:p>
            <a:r>
              <a:rPr lang="tr-TR" sz="1600" dirty="0"/>
              <a:t>a) İşyerinin taşınması veya binalarda değişiklik yapılması.</a:t>
            </a:r>
          </a:p>
          <a:p>
            <a:r>
              <a:rPr lang="tr-TR" sz="1600" dirty="0"/>
              <a:t>b) İşyerinde uygulanan teknoloji, kullanılan madde ve ekipmanlarda değişiklikler meydana gelmesi.</a:t>
            </a:r>
          </a:p>
          <a:p>
            <a:r>
              <a:rPr lang="tr-TR" sz="1600" dirty="0"/>
              <a:t>c) Üretim yönteminde değişiklikler olması.</a:t>
            </a:r>
          </a:p>
          <a:p>
            <a:r>
              <a:rPr lang="tr-TR" sz="1600" dirty="0"/>
              <a:t>ç) İş kazası, meslek hastalığı veya ramak kala olay meydana gelmesi.</a:t>
            </a:r>
          </a:p>
          <a:p>
            <a:r>
              <a:rPr lang="tr-TR" sz="1600" dirty="0"/>
              <a:t>d) Çalışma ortamına ait sınır değerlere ilişkin bir mevzuat değişikliği olması.</a:t>
            </a:r>
          </a:p>
          <a:p>
            <a:r>
              <a:rPr lang="tr-TR" sz="1600" dirty="0"/>
              <a:t>e) Çalışma ortamı ölçümü ve sağlık gözetim sonuçlarına göre gerekli görülmesi.</a:t>
            </a:r>
          </a:p>
          <a:p>
            <a:r>
              <a:rPr lang="tr-TR" sz="1600" dirty="0"/>
              <a:t>f) İşyeri dışından kaynaklanan ve işyerini etkileyebilecek yeni bir tehlikenin ortaya çıkması.</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771410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666844" y="2000240"/>
            <a:ext cx="8712968" cy="3878172"/>
          </a:xfrm>
        </p:spPr>
        <p:txBody>
          <a:bodyPr/>
          <a:lstStyle/>
          <a:p>
            <a:r>
              <a:rPr lang="tr-TR" sz="1600" b="1" dirty="0"/>
              <a:t>MADDE 13 –</a:t>
            </a:r>
            <a:r>
              <a:rPr lang="tr-TR" sz="1600" dirty="0"/>
              <a:t>(1) Kanunun 29 uncu maddesi gereğince büyük kaza önleme politika belgesi veya güvenlik raporu hazırlanan işyerlerinde; bu belge ve raporlarda değerlendirilmiş riskler, bu Yönetmeliğe göre yapılacak risk değerlendirmesinde dikkate alınarak kullanılır.</a:t>
            </a:r>
          </a:p>
          <a:p>
            <a:endParaRPr lang="tr-TR" sz="1600" b="1" dirty="0"/>
          </a:p>
          <a:p>
            <a:r>
              <a:rPr lang="tr-TR" sz="1600" b="1" dirty="0"/>
              <a:t>MADDE 14 –</a:t>
            </a:r>
            <a:r>
              <a:rPr lang="tr-TR" sz="1600" dirty="0"/>
              <a:t>(1) Aynı çalışma alanını birden fazla işverenin paylaşması durumunda, yürütülen işler için diğer işverenlerin yürüttüğü işler de göz önünde bulundurularak </a:t>
            </a:r>
            <a:r>
              <a:rPr lang="tr-TR" sz="1600" dirty="0" err="1"/>
              <a:t>ayrıayrı</a:t>
            </a:r>
            <a:r>
              <a:rPr lang="tr-TR" sz="1600" dirty="0"/>
              <a:t> risk değerlendirmesi gerçekleştirilir. İşverenler, risk değerlendirmesi çalışmalarını, koordinasyon içinde yürütür, birbirlerini ve çalışan temsilcilerini tespit edilen riskler konusunda bilgilendirir.</a:t>
            </a:r>
          </a:p>
          <a:p>
            <a:endParaRPr lang="tr-TR" sz="1600" dirty="0"/>
          </a:p>
          <a:p>
            <a:r>
              <a:rPr lang="tr-TR" sz="1600" dirty="0"/>
              <a:t>(2) Birden fazla işyerinin bulunduğu iş merkezleri, iş hanları, sanayi bölgeleri veya siteleri gibi yerlerde, işyerlerinde ayrı ayrı gerçekleştirilen risk değerlendirmesi çalışmalarının koordinasyonu yönetim tarafından yürütülür. Yönetim; bu koordinasyonun yürütümünde, işyerlerinde </a:t>
            </a:r>
            <a:r>
              <a:rPr lang="tr-TR" sz="1600" dirty="0" err="1"/>
              <a:t>işsağlığı</a:t>
            </a:r>
            <a:r>
              <a:rPr lang="tr-TR" sz="1600" dirty="0"/>
              <a:t> ve güvenliği yönünden diğer işyerlerini etkileyecek tehlikeler hususunda gerekli tedbirleri almaları için ilgili işverenleri uyarır. Bu uyarılara uymayan işverenleri Bakanlığa bildirir.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2090390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2428868"/>
            <a:ext cx="8712968" cy="3015786"/>
          </a:xfrm>
        </p:spPr>
        <p:txBody>
          <a:bodyPr/>
          <a:lstStyle/>
          <a:p>
            <a:r>
              <a:rPr lang="tr-TR" sz="1600" b="1" dirty="0"/>
              <a:t>MADDE 15 –</a:t>
            </a:r>
            <a:r>
              <a:rPr lang="tr-TR" sz="1600" dirty="0"/>
              <a:t>(1) Bir işyerinde bir veya daha fazla alt işveren bulunması halinde:</a:t>
            </a:r>
          </a:p>
          <a:p>
            <a:r>
              <a:rPr lang="tr-TR" sz="1600" dirty="0"/>
              <a:t>a) Her alt işveren yürüttükleri işlerle ilgili olarak, bu Yönetmelik hükümleri uyarınca gerekli risk değerlendirmesi çalışmalarını yapar veya yaptırır.</a:t>
            </a:r>
          </a:p>
          <a:p>
            <a:r>
              <a:rPr lang="tr-TR" sz="1600" dirty="0"/>
              <a:t>b) Alt işverenlerin risk değerlendirmesi çalışmaları konusunda asıl işverenin sorumluluk alanları ile ilgili ihtiyaç duydukları bilgi ve belgeler asıl işverence sağlanır.</a:t>
            </a:r>
          </a:p>
          <a:p>
            <a:r>
              <a:rPr lang="tr-TR" sz="1600" dirty="0"/>
              <a:t>c) Asıl işveren, alt işverenlerce yürütülen risk değerlendirmesi çalışmalarını denetler ve bu konudaki çalışmaları koordine eder.</a:t>
            </a:r>
          </a:p>
          <a:p>
            <a:r>
              <a:rPr lang="tr-TR" sz="1600" dirty="0"/>
              <a:t>(2) Alt işverenler hazırladıkları risk değerlendirmesinin bir nüshasını asıl işverene verir. Asıl işveren; bu risk değerlendirmesi çalışmalarını kendi çalışmasıyla bütünleştirerek, risk kontrol tedbirlerinin uygulanıp uygulanmadığını izler, denetler ve uygunsuzlukların giderilmesini sağlar.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126227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1738282" y="1928802"/>
            <a:ext cx="8712968" cy="3672408"/>
          </a:xfrm>
        </p:spPr>
        <p:txBody>
          <a:bodyPr/>
          <a:lstStyle/>
          <a:p>
            <a:r>
              <a:rPr lang="tr-TR" sz="1600" b="1" dirty="0"/>
              <a:t>MADDE 16 – </a:t>
            </a:r>
            <a:r>
              <a:rPr lang="tr-TR" sz="1600" dirty="0"/>
              <a:t>(1)İşyerinde çalışanlar, çalışan temsilcileri ve başka işyerlerinden çalışmak üzere gelen çalışanlar ve bunların işverenleri; işyerinde karşılaşılabilecek sağlık ve güvenlik riskleri ile düzeltici ve önleyici tedbirler hakkında bilgilendirilir.</a:t>
            </a:r>
          </a:p>
          <a:p>
            <a:endParaRPr lang="tr-TR" sz="1600" b="1" dirty="0"/>
          </a:p>
          <a:p>
            <a:r>
              <a:rPr lang="tr-TR" sz="1600" b="1" dirty="0"/>
              <a:t>MADDE 17 –</a:t>
            </a:r>
            <a:r>
              <a:rPr lang="tr-TR" sz="1600" dirty="0"/>
              <a:t>(1) İşverenlere, risk değerlendirmesi ile ilgili yükümlülükleri bakımından yardımcı olmak veya yol göstermek amacıyla risk değerlendirmesi rehberleri hazırlanabilir. Rehberler işyerinde çalışan sayısı ve işyerinin bulunduğu tehlike sınıfı göz önüne alınarak; sektör, meslek veya yapılan işlere özgü olabilir.</a:t>
            </a:r>
          </a:p>
          <a:p>
            <a:endParaRPr lang="tr-TR" sz="1600" dirty="0"/>
          </a:p>
          <a:p>
            <a:r>
              <a:rPr lang="tr-TR" sz="1600" dirty="0"/>
              <a:t>(2) Kamu kurum ve kuruluşları, kamu kurumu niteliğindeki meslek kuruluşları, işçi-işveren ve memur sendikaları ile kamu yararına çalışan sivil toplum kuruluşları faaliyet gösterdikleri sektörde rehber çalışmalarında bulunabilir. Bakanlıkça, bu Yönetmelik hükümlerine uygunluğu yönünden değerlendirilerek onaylanan taslaklar, Bakanlık tarafından sektör, meslek veya yapılan işlere özgü risk değerlendirmesi uygulama rehberleri olarak yayımlanır.</a:t>
            </a:r>
          </a:p>
        </p:txBody>
      </p:sp>
      <p:sp>
        <p:nvSpPr>
          <p:cNvPr id="5" name="Rectangle 2"/>
          <p:cNvSpPr>
            <a:spLocks noGrp="1" noChangeArrowheads="1"/>
          </p:cNvSpPr>
          <p:nvPr>
            <p:ph type="title"/>
          </p:nvPr>
        </p:nvSpPr>
        <p:spPr>
          <a:xfrm>
            <a:off x="1631505" y="836712"/>
            <a:ext cx="8785225" cy="766490"/>
          </a:xfrm>
        </p:spPr>
        <p:txBody>
          <a:bodyPr>
            <a:noAutofit/>
          </a:bodyPr>
          <a:lstStyle/>
          <a:p>
            <a:pPr algn="ctr">
              <a:defRPr/>
            </a:pPr>
            <a:r>
              <a:rPr lang="tr-TR" sz="2800" b="1" dirty="0"/>
              <a:t>İş Sağlığı ve Güvenliği Risk Değerlendirmesi Yönetmeliği</a:t>
            </a:r>
            <a:br>
              <a:rPr lang="tr-TR" sz="2800" b="1" dirty="0"/>
            </a:br>
            <a:r>
              <a:rPr lang="tr-TR" sz="2000" b="1" i="1" dirty="0"/>
              <a:t>(Resmi Gazete Tarihi: 29.12.2012 Resmi Gazete Sayısı: 28512)</a:t>
            </a:r>
          </a:p>
        </p:txBody>
      </p:sp>
    </p:spTree>
    <p:extLst>
      <p:ext uri="{BB962C8B-B14F-4D97-AF65-F5344CB8AC3E}">
        <p14:creationId xmlns:p14="http://schemas.microsoft.com/office/powerpoint/2010/main" val="337980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608181" y="326764"/>
            <a:ext cx="8424862" cy="646113"/>
          </a:xfrm>
          <a:prstGeom prst="rect">
            <a:avLst/>
          </a:prstGeom>
          <a:noFill/>
          <a:ln w="9525">
            <a:noFill/>
            <a:miter lim="800000"/>
            <a:headEnd/>
            <a:tailEnd/>
          </a:ln>
        </p:spPr>
        <p:txBody>
          <a:bodyPr>
            <a:spAutoFit/>
          </a:bodyPr>
          <a:lstStyle/>
          <a:p>
            <a:pPr>
              <a:spcBef>
                <a:spcPct val="50000"/>
              </a:spcBef>
              <a:defRPr/>
            </a:pPr>
            <a:r>
              <a:rPr lang="tr-TR" sz="3600" b="1" dirty="0">
                <a:solidFill>
                  <a:srgbClr val="04617B"/>
                </a:solidFill>
                <a:effectLst>
                  <a:outerShdw blurRad="38100" dist="38100" dir="2700000" algn="tl">
                    <a:srgbClr val="000000">
                      <a:alpha val="43137"/>
                    </a:srgbClr>
                  </a:outerShdw>
                </a:effectLst>
                <a:latin typeface="Calibri"/>
                <a:cs typeface="Arial" charset="0"/>
              </a:rPr>
              <a:t>Risk kontrol önlemlerinin hiyerarşik düzeni</a:t>
            </a:r>
          </a:p>
        </p:txBody>
      </p:sp>
      <p:sp>
        <p:nvSpPr>
          <p:cNvPr id="8" name="Text Box 3"/>
          <p:cNvSpPr txBox="1">
            <a:spLocks noChangeArrowheads="1"/>
          </p:cNvSpPr>
          <p:nvPr/>
        </p:nvSpPr>
        <p:spPr bwMode="auto">
          <a:xfrm>
            <a:off x="1608181" y="1324606"/>
            <a:ext cx="7500937" cy="5262979"/>
          </a:xfrm>
          <a:prstGeom prst="rect">
            <a:avLst/>
          </a:prstGeom>
          <a:noFill/>
          <a:ln w="9525">
            <a:noFill/>
            <a:miter lim="800000"/>
            <a:headEnd/>
            <a:tailEnd/>
          </a:ln>
        </p:spPr>
        <p:txBody>
          <a:bodyPr>
            <a:spAutoFit/>
          </a:bodyPr>
          <a:lstStyle/>
          <a:p>
            <a:pPr>
              <a:defRPr/>
            </a:pPr>
            <a:r>
              <a:rPr lang="tr-TR" sz="2600" b="1" dirty="0">
                <a:solidFill>
                  <a:srgbClr val="FF0000"/>
                </a:solidFill>
                <a:latin typeface="+mn-lt"/>
                <a:cs typeface="+mn-cs"/>
              </a:rPr>
              <a:t>1-Tehlikelerin ortadan kaldırılması,</a:t>
            </a:r>
          </a:p>
          <a:p>
            <a:pPr>
              <a:defRPr/>
            </a:pPr>
            <a:r>
              <a:rPr lang="tr-TR" sz="2600" dirty="0">
                <a:latin typeface="+mn-lt"/>
                <a:cs typeface="+mn-cs"/>
              </a:rPr>
              <a:t> (Riskleri kaynağında yok etmeye çalışmak) </a:t>
            </a:r>
            <a:endParaRPr lang="tr-TR" sz="2600" dirty="0" smtClean="0">
              <a:latin typeface="+mn-lt"/>
              <a:cs typeface="+mn-cs"/>
            </a:endParaRPr>
          </a:p>
          <a:p>
            <a:pPr>
              <a:defRPr/>
            </a:pPr>
            <a:endParaRPr lang="tr-TR" sz="2600" dirty="0">
              <a:latin typeface="+mn-lt"/>
              <a:cs typeface="+mn-cs"/>
            </a:endParaRPr>
          </a:p>
          <a:p>
            <a:pPr>
              <a:defRPr/>
            </a:pPr>
            <a:r>
              <a:rPr lang="tr-TR" sz="2600" b="1" dirty="0">
                <a:solidFill>
                  <a:srgbClr val="FF0000"/>
                </a:solidFill>
                <a:latin typeface="+mn-lt"/>
                <a:cs typeface="+mn-cs"/>
              </a:rPr>
              <a:t>2-Tehlikeli olanı daha az tehlikeli olanla değiştirmek, (İkame</a:t>
            </a:r>
            <a:r>
              <a:rPr lang="tr-TR" sz="2600" b="1" dirty="0" smtClean="0">
                <a:solidFill>
                  <a:srgbClr val="FF0000"/>
                </a:solidFill>
                <a:latin typeface="+mn-lt"/>
                <a:cs typeface="+mn-cs"/>
              </a:rPr>
              <a:t>)</a:t>
            </a:r>
          </a:p>
          <a:p>
            <a:pPr>
              <a:defRPr/>
            </a:pPr>
            <a:endParaRPr lang="tr-TR" sz="2600" b="1" dirty="0">
              <a:solidFill>
                <a:srgbClr val="FF0000"/>
              </a:solidFill>
              <a:latin typeface="+mn-lt"/>
              <a:cs typeface="+mn-cs"/>
            </a:endParaRPr>
          </a:p>
          <a:p>
            <a:pPr>
              <a:defRPr/>
            </a:pPr>
            <a:r>
              <a:rPr lang="tr-TR" sz="2600" b="1" dirty="0">
                <a:solidFill>
                  <a:srgbClr val="FF0000"/>
                </a:solidFill>
                <a:latin typeface="+mn-lt"/>
                <a:cs typeface="+mn-cs"/>
              </a:rPr>
              <a:t>3-Mühendislik önlemlerini uygulamak;</a:t>
            </a:r>
          </a:p>
          <a:p>
            <a:pPr>
              <a:buFontTx/>
              <a:buChar char="•"/>
              <a:defRPr/>
            </a:pPr>
            <a:r>
              <a:rPr lang="tr-TR" sz="2600" dirty="0">
                <a:latin typeface="+mn-lt"/>
                <a:cs typeface="+mn-cs"/>
              </a:rPr>
              <a:t>Otomasyon,</a:t>
            </a:r>
          </a:p>
          <a:p>
            <a:pPr>
              <a:buFontTx/>
              <a:buChar char="•"/>
              <a:defRPr/>
            </a:pPr>
            <a:r>
              <a:rPr lang="tr-TR" sz="2600" dirty="0">
                <a:latin typeface="+mn-lt"/>
                <a:cs typeface="+mn-cs"/>
              </a:rPr>
              <a:t>Tecrit,(ayırma)</a:t>
            </a:r>
          </a:p>
          <a:p>
            <a:pPr>
              <a:buFontTx/>
              <a:buChar char="•"/>
              <a:defRPr/>
            </a:pPr>
            <a:r>
              <a:rPr lang="tr-TR" sz="2600" dirty="0">
                <a:latin typeface="+mn-lt"/>
                <a:cs typeface="+mn-cs"/>
              </a:rPr>
              <a:t>Uzaklaştırma,</a:t>
            </a:r>
          </a:p>
          <a:p>
            <a:pPr>
              <a:buFontTx/>
              <a:buChar char="•"/>
              <a:defRPr/>
            </a:pPr>
            <a:r>
              <a:rPr lang="tr-TR" sz="2600" dirty="0">
                <a:latin typeface="+mn-lt"/>
                <a:cs typeface="+mn-cs"/>
              </a:rPr>
              <a:t>Havalandırma,</a:t>
            </a:r>
          </a:p>
          <a:p>
            <a:pPr>
              <a:buFontTx/>
              <a:buChar char="•"/>
              <a:defRPr/>
            </a:pPr>
            <a:r>
              <a:rPr lang="tr-TR" sz="2600" dirty="0">
                <a:latin typeface="+mn-lt"/>
                <a:cs typeface="+mn-cs"/>
              </a:rPr>
              <a:t>Ergonomik yaklaşımlardan yararlanma.</a:t>
            </a:r>
          </a:p>
          <a:p>
            <a:pPr>
              <a:defRPr/>
            </a:pPr>
            <a:endParaRPr lang="tr-TR" sz="2400" b="1" dirty="0">
              <a:solidFill>
                <a:srgbClr val="F3FC40"/>
              </a:solidFill>
              <a:latin typeface="Arial" charset="0"/>
              <a:cs typeface="Arial" charset="0"/>
            </a:endParaRPr>
          </a:p>
        </p:txBody>
      </p:sp>
    </p:spTree>
    <p:extLst>
      <p:ext uri="{BB962C8B-B14F-4D97-AF65-F5344CB8AC3E}">
        <p14:creationId xmlns:p14="http://schemas.microsoft.com/office/powerpoint/2010/main" val="3096371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331639" y="538620"/>
            <a:ext cx="10142201" cy="4493538"/>
          </a:xfrm>
          <a:prstGeom prst="rect">
            <a:avLst/>
          </a:prstGeom>
          <a:noFill/>
          <a:ln w="9525">
            <a:noFill/>
            <a:miter lim="800000"/>
            <a:headEnd/>
            <a:tailEnd/>
          </a:ln>
        </p:spPr>
        <p:txBody>
          <a:bodyPr wrap="square">
            <a:spAutoFit/>
          </a:bodyPr>
          <a:lstStyle/>
          <a:p>
            <a:pPr>
              <a:defRPr/>
            </a:pPr>
            <a:r>
              <a:rPr lang="tr-TR" sz="2600" b="1" dirty="0">
                <a:solidFill>
                  <a:srgbClr val="FF0000"/>
                </a:solidFill>
                <a:latin typeface="+mn-lt"/>
                <a:cs typeface="+mn-cs"/>
              </a:rPr>
              <a:t>4-İdari </a:t>
            </a:r>
            <a:r>
              <a:rPr lang="tr-TR" sz="2600" b="1" dirty="0" smtClean="0">
                <a:solidFill>
                  <a:srgbClr val="FF0000"/>
                </a:solidFill>
                <a:latin typeface="+mn-lt"/>
                <a:cs typeface="+mn-cs"/>
              </a:rPr>
              <a:t>önlemler/İşaretler/uyarılar</a:t>
            </a:r>
          </a:p>
          <a:p>
            <a:pPr>
              <a:defRPr/>
            </a:pPr>
            <a:endParaRPr lang="tr-TR" sz="2600" b="1" dirty="0">
              <a:solidFill>
                <a:srgbClr val="FF0000"/>
              </a:solidFill>
              <a:latin typeface="+mn-lt"/>
              <a:cs typeface="+mn-cs"/>
            </a:endParaRPr>
          </a:p>
          <a:p>
            <a:pPr marL="342900" indent="-342900">
              <a:buFontTx/>
              <a:buChar char="•"/>
              <a:defRPr/>
            </a:pPr>
            <a:r>
              <a:rPr lang="tr-TR" sz="2600" dirty="0">
                <a:latin typeface="+mn-lt"/>
                <a:cs typeface="+mn-cs"/>
              </a:rPr>
              <a:t>Çalışma süreleri,</a:t>
            </a:r>
          </a:p>
          <a:p>
            <a:pPr marL="342900" indent="-342900">
              <a:buFontTx/>
              <a:buChar char="•"/>
              <a:defRPr/>
            </a:pPr>
            <a:r>
              <a:rPr lang="tr-TR" sz="2600" dirty="0">
                <a:latin typeface="+mn-lt"/>
                <a:cs typeface="+mn-cs"/>
              </a:rPr>
              <a:t>İşyeri düzeni,</a:t>
            </a:r>
          </a:p>
          <a:p>
            <a:pPr marL="342900" indent="-342900">
              <a:buFontTx/>
              <a:buChar char="•"/>
              <a:defRPr/>
            </a:pPr>
            <a:r>
              <a:rPr lang="tr-TR" sz="2600" dirty="0">
                <a:latin typeface="+mn-lt"/>
                <a:cs typeface="+mn-cs"/>
              </a:rPr>
              <a:t>Eğitim ve Öğretim,</a:t>
            </a:r>
          </a:p>
          <a:p>
            <a:pPr marL="342900" indent="-342900">
              <a:buFontTx/>
              <a:buChar char="•"/>
              <a:defRPr/>
            </a:pPr>
            <a:r>
              <a:rPr lang="tr-TR" sz="2600" dirty="0">
                <a:latin typeface="+mn-lt"/>
                <a:cs typeface="+mn-cs"/>
              </a:rPr>
              <a:t>Planlı bakım-onarım</a:t>
            </a:r>
          </a:p>
          <a:p>
            <a:pPr marL="342900" indent="-342900">
              <a:buFontTx/>
              <a:buChar char="•"/>
              <a:defRPr/>
            </a:pPr>
            <a:r>
              <a:rPr lang="tr-TR" sz="2600" dirty="0" smtClean="0">
                <a:latin typeface="+mn-lt"/>
                <a:cs typeface="+mn-cs"/>
              </a:rPr>
              <a:t>İletişim</a:t>
            </a:r>
            <a:endParaRPr lang="tr-TR" sz="2600" dirty="0">
              <a:latin typeface="+mn-lt"/>
              <a:cs typeface="+mn-cs"/>
            </a:endParaRPr>
          </a:p>
          <a:p>
            <a:pPr marL="342900" indent="-342900">
              <a:buFontTx/>
              <a:buChar char="•"/>
              <a:defRPr/>
            </a:pPr>
            <a:r>
              <a:rPr lang="tr-TR" sz="2600" dirty="0">
                <a:latin typeface="+mn-lt"/>
                <a:cs typeface="+mn-cs"/>
              </a:rPr>
              <a:t>Denetim-Disiplin</a:t>
            </a:r>
            <a:r>
              <a:rPr lang="tr-TR" sz="2600" dirty="0" smtClean="0">
                <a:latin typeface="+mn-lt"/>
                <a:cs typeface="+mn-cs"/>
              </a:rPr>
              <a:t>,</a:t>
            </a:r>
          </a:p>
          <a:p>
            <a:pPr marL="342900" indent="-342900">
              <a:buFontTx/>
              <a:buChar char="•"/>
              <a:defRPr/>
            </a:pPr>
            <a:endParaRPr lang="tr-TR" sz="2600" dirty="0">
              <a:latin typeface="+mn-lt"/>
              <a:cs typeface="+mn-cs"/>
            </a:endParaRPr>
          </a:p>
          <a:p>
            <a:pPr>
              <a:defRPr/>
            </a:pPr>
            <a:r>
              <a:rPr lang="tr-TR" sz="2600" b="1" dirty="0">
                <a:solidFill>
                  <a:srgbClr val="FF0000"/>
                </a:solidFill>
                <a:latin typeface="+mn-lt"/>
                <a:cs typeface="+mn-cs"/>
              </a:rPr>
              <a:t>5-SON ÇARE Kişisel koruyucu donanımlar;</a:t>
            </a:r>
          </a:p>
          <a:p>
            <a:pPr marL="342900" indent="-342900">
              <a:buFontTx/>
              <a:buChar char="•"/>
              <a:defRPr/>
            </a:pPr>
            <a:r>
              <a:rPr lang="tr-TR" sz="2600" dirty="0">
                <a:latin typeface="+mn-lt"/>
                <a:cs typeface="+mn-cs"/>
              </a:rPr>
              <a:t>Temin-Kullandırma </a:t>
            </a:r>
          </a:p>
        </p:txBody>
      </p:sp>
    </p:spTree>
    <p:extLst>
      <p:ext uri="{BB962C8B-B14F-4D97-AF65-F5344CB8AC3E}">
        <p14:creationId xmlns:p14="http://schemas.microsoft.com/office/powerpoint/2010/main" val="2148294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79050" y="594676"/>
            <a:ext cx="6096000" cy="1200329"/>
          </a:xfrm>
          <a:prstGeom prst="rect">
            <a:avLst/>
          </a:prstGeom>
        </p:spPr>
        <p:txBody>
          <a:bodyPr>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pic>
        <p:nvPicPr>
          <p:cNvPr id="6" name="Picture 5"/>
          <p:cNvPicPr>
            <a:picLocks noChangeAspect="1"/>
          </p:cNvPicPr>
          <p:nvPr/>
        </p:nvPicPr>
        <p:blipFill>
          <a:blip r:embed="rId2"/>
          <a:stretch>
            <a:fillRect/>
          </a:stretch>
        </p:blipFill>
        <p:spPr>
          <a:xfrm>
            <a:off x="160889" y="313150"/>
            <a:ext cx="4241470" cy="4234433"/>
          </a:xfrm>
          <a:prstGeom prst="rect">
            <a:avLst/>
          </a:prstGeom>
        </p:spPr>
      </p:pic>
      <p:pic>
        <p:nvPicPr>
          <p:cNvPr id="7" name="Picture 6"/>
          <p:cNvPicPr>
            <a:picLocks noChangeAspect="1"/>
          </p:cNvPicPr>
          <p:nvPr/>
        </p:nvPicPr>
        <p:blipFill>
          <a:blip r:embed="rId3"/>
          <a:stretch>
            <a:fillRect/>
          </a:stretch>
        </p:blipFill>
        <p:spPr>
          <a:xfrm>
            <a:off x="5994712" y="204360"/>
            <a:ext cx="6058751" cy="2496994"/>
          </a:xfrm>
          <a:prstGeom prst="rect">
            <a:avLst/>
          </a:prstGeom>
        </p:spPr>
      </p:pic>
      <p:pic>
        <p:nvPicPr>
          <p:cNvPr id="8" name="Picture 7"/>
          <p:cNvPicPr>
            <a:picLocks noChangeAspect="1"/>
          </p:cNvPicPr>
          <p:nvPr/>
        </p:nvPicPr>
        <p:blipFill>
          <a:blip r:embed="rId4"/>
          <a:stretch>
            <a:fillRect/>
          </a:stretch>
        </p:blipFill>
        <p:spPr>
          <a:xfrm>
            <a:off x="4987087" y="2726567"/>
            <a:ext cx="5487963" cy="4101857"/>
          </a:xfrm>
          <a:prstGeom prst="rect">
            <a:avLst/>
          </a:prstGeom>
        </p:spPr>
      </p:pic>
      <p:pic>
        <p:nvPicPr>
          <p:cNvPr id="9" name="Picture 8"/>
          <p:cNvPicPr>
            <a:picLocks noChangeAspect="1"/>
          </p:cNvPicPr>
          <p:nvPr/>
        </p:nvPicPr>
        <p:blipFill>
          <a:blip r:embed="rId5"/>
          <a:stretch>
            <a:fillRect/>
          </a:stretch>
        </p:blipFill>
        <p:spPr>
          <a:xfrm>
            <a:off x="341463" y="3939142"/>
            <a:ext cx="4353260" cy="2877552"/>
          </a:xfrm>
          <a:prstGeom prst="rect">
            <a:avLst/>
          </a:prstGeom>
        </p:spPr>
      </p:pic>
    </p:spTree>
    <p:extLst>
      <p:ext uri="{BB962C8B-B14F-4D97-AF65-F5344CB8AC3E}">
        <p14:creationId xmlns:p14="http://schemas.microsoft.com/office/powerpoint/2010/main" val="108739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372" y="163063"/>
            <a:ext cx="8803783" cy="6586600"/>
          </a:xfrm>
          <a:prstGeom prst="rect">
            <a:avLst/>
          </a:prstGeom>
        </p:spPr>
      </p:pic>
      <p:sp>
        <p:nvSpPr>
          <p:cNvPr id="5" name="Rectangle 4"/>
          <p:cNvSpPr/>
          <p:nvPr/>
        </p:nvSpPr>
        <p:spPr>
          <a:xfrm>
            <a:off x="9953132" y="3049778"/>
            <a:ext cx="2034276" cy="1200329"/>
          </a:xfrm>
          <a:prstGeom prst="rect">
            <a:avLst/>
          </a:prstGeom>
        </p:spPr>
        <p:txBody>
          <a:bodyPr wrap="square">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spTree>
    <p:extLst>
      <p:ext uri="{BB962C8B-B14F-4D97-AF65-F5344CB8AC3E}">
        <p14:creationId xmlns:p14="http://schemas.microsoft.com/office/powerpoint/2010/main" val="3000971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389" y="25052"/>
            <a:ext cx="9100224" cy="6584433"/>
          </a:xfrm>
          <a:prstGeom prst="rect">
            <a:avLst/>
          </a:prstGeom>
        </p:spPr>
      </p:pic>
    </p:spTree>
    <p:extLst>
      <p:ext uri="{BB962C8B-B14F-4D97-AF65-F5344CB8AC3E}">
        <p14:creationId xmlns:p14="http://schemas.microsoft.com/office/powerpoint/2010/main" val="2680557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8710" y="1045335"/>
            <a:ext cx="7780050" cy="5812665"/>
          </a:xfrm>
          <a:prstGeom prst="rect">
            <a:avLst/>
          </a:prstGeom>
        </p:spPr>
      </p:pic>
      <p:sp>
        <p:nvSpPr>
          <p:cNvPr id="5" name="Rectangle 4"/>
          <p:cNvSpPr/>
          <p:nvPr/>
        </p:nvSpPr>
        <p:spPr>
          <a:xfrm>
            <a:off x="5005351" y="-282146"/>
            <a:ext cx="2034276" cy="1200329"/>
          </a:xfrm>
          <a:prstGeom prst="rect">
            <a:avLst/>
          </a:prstGeom>
        </p:spPr>
        <p:txBody>
          <a:bodyPr wrap="square">
            <a:spAutoFit/>
          </a:bodyPr>
          <a:lstStyle/>
          <a:p>
            <a:endParaRPr lang="tr-TR" sz="3600" dirty="0">
              <a:solidFill>
                <a:srgbClr val="000000"/>
              </a:solidFill>
              <a:latin typeface="Arial" panose="020B0604020202020204" pitchFamily="34" charset="0"/>
            </a:endParaRPr>
          </a:p>
          <a:p>
            <a:r>
              <a:rPr lang="tr-TR" sz="3600" b="1" dirty="0">
                <a:solidFill>
                  <a:srgbClr val="000099"/>
                </a:solidFill>
                <a:latin typeface="Arial" panose="020B0604020202020204" pitchFamily="34" charset="0"/>
              </a:rPr>
              <a:t>Önlem </a:t>
            </a:r>
            <a:endParaRPr lang="tr-TR" sz="3600" dirty="0"/>
          </a:p>
        </p:txBody>
      </p:sp>
    </p:spTree>
    <p:extLst>
      <p:ext uri="{BB962C8B-B14F-4D97-AF65-F5344CB8AC3E}">
        <p14:creationId xmlns:p14="http://schemas.microsoft.com/office/powerpoint/2010/main" val="1718257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1400</TotalTime>
  <Words>2725</Words>
  <Application>Microsoft Office PowerPoint</Application>
  <PresentationFormat>Widescreen</PresentationFormat>
  <Paragraphs>271</Paragraphs>
  <Slides>39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Arial</vt:lpstr>
      <vt:lpstr>Calibri</vt:lpstr>
      <vt:lpstr>Calibri Light</vt:lpstr>
      <vt:lpstr>Wingdings 2</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Dokümantasyon</vt:lpstr>
      <vt:lpstr>PowerPoint Presentation</vt:lpstr>
      <vt:lpstr>PowerPoint Presentation</vt:lpstr>
      <vt:lpstr>PowerPoint Presentation</vt:lpstr>
      <vt:lpstr>Risk değerlendirmesinin yenilenmesi </vt:lpstr>
      <vt:lpstr>Risk değerlendirmesinin yenilenmesi </vt:lpstr>
      <vt:lpstr>PowerPoint Presentation</vt:lpstr>
      <vt:lpstr>Mevzuat Açısından Risk Değerlendirmesi</vt:lpstr>
      <vt:lpstr>Mevzuatta İşverenin Yükümlülükleri</vt:lpstr>
      <vt:lpstr>Mevzuatta İşverenin Yükümlülükleri</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lpstr>İş Sağlığı ve Güvenliği Risk Değerlendirmesi Yönetmeliği (Resmi Gazete Tarihi: 29.12.2012 Resmi Gazete Sayısı: 28512)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111</cp:revision>
  <dcterms:created xsi:type="dcterms:W3CDTF">2018-10-02T08:05:55Z</dcterms:created>
  <dcterms:modified xsi:type="dcterms:W3CDTF">2020-05-07T11:52:59Z</dcterms:modified>
</cp:coreProperties>
</file>