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1"/>
    <p:restoredTop sz="92198"/>
  </p:normalViewPr>
  <p:slideViewPr>
    <p:cSldViewPr snapToGrid="0" snapToObjects="1">
      <p:cViewPr varScale="1">
        <p:scale>
          <a:sx n="98" d="100"/>
          <a:sy n="98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94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16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Başlık Metni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2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örüntü"/>
          <p:cNvSpPr>
            <a:spLocks noGrp="1"/>
          </p:cNvSpPr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7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1136468" y="2991394"/>
            <a:ext cx="11179785" cy="26807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SOSYOLOJİ TARİHİ </a:t>
            </a:r>
            <a:br>
              <a:rPr lang="tr-TR" sz="4000" dirty="0"/>
            </a:br>
            <a:br>
              <a:rPr lang="tr-TR" dirty="0"/>
            </a:br>
            <a:r>
              <a:rPr lang="tr-TR" sz="8000" dirty="0"/>
              <a:t>6</a:t>
            </a:r>
            <a:endParaRPr sz="8000"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886254" y="6198973"/>
            <a:ext cx="11430000" cy="16475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432308">
              <a:defRPr sz="2960"/>
            </a:pPr>
            <a:r>
              <a:rPr dirty="0"/>
              <a:t>DTCF</a:t>
            </a:r>
            <a:endParaRPr lang="tr-TR" dirty="0"/>
          </a:p>
          <a:p>
            <a:pPr defTabSz="432308">
              <a:defRPr sz="2960"/>
            </a:pPr>
            <a:r>
              <a:rPr dirty="0" err="1"/>
              <a:t>Sosyoloji</a:t>
            </a:r>
            <a:r>
              <a:rPr dirty="0"/>
              <a:t> </a:t>
            </a:r>
            <a:r>
              <a:rPr dirty="0" err="1"/>
              <a:t>Bölümü</a:t>
            </a:r>
            <a:endParaRPr dirty="0"/>
          </a:p>
          <a:p>
            <a:pPr defTabSz="432308">
              <a:defRPr sz="2960"/>
            </a:pPr>
            <a:r>
              <a:rPr dirty="0"/>
              <a:t>2020 </a:t>
            </a:r>
            <a:r>
              <a:rPr dirty="0" err="1"/>
              <a:t>Bahar</a:t>
            </a:r>
            <a:r>
              <a:rPr dirty="0"/>
              <a:t> </a:t>
            </a:r>
            <a:r>
              <a:rPr dirty="0" err="1"/>
              <a:t>Dönemi</a:t>
            </a:r>
            <a:endParaRPr dirty="0"/>
          </a:p>
          <a:p>
            <a:pPr defTabSz="432308">
              <a:defRPr sz="2960"/>
            </a:pPr>
            <a:r>
              <a:rPr dirty="0" err="1"/>
              <a:t>Doç.Dr</a:t>
            </a:r>
            <a:r>
              <a:rPr dirty="0"/>
              <a:t>. </a:t>
            </a:r>
            <a:r>
              <a:rPr dirty="0" err="1"/>
              <a:t>Nuran</a:t>
            </a:r>
            <a:r>
              <a:rPr dirty="0"/>
              <a:t> </a:t>
            </a:r>
            <a:r>
              <a:rPr dirty="0" err="1"/>
              <a:t>Savaşkan</a:t>
            </a:r>
            <a:r>
              <a:rPr dirty="0"/>
              <a:t> </a:t>
            </a:r>
            <a:r>
              <a:rPr dirty="0" err="1"/>
              <a:t>Akdoğan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ydınlanma Dönemi ve Sosyoloji"/>
          <p:cNvSpPr txBox="1">
            <a:spLocks noGrp="1"/>
          </p:cNvSpPr>
          <p:nvPr>
            <p:ph type="title"/>
          </p:nvPr>
        </p:nvSpPr>
        <p:spPr>
          <a:xfrm>
            <a:off x="753761" y="2718486"/>
            <a:ext cx="11414211" cy="527598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sz="8000" dirty="0"/>
              <a:t>İskoç </a:t>
            </a:r>
            <a:r>
              <a:rPr sz="8000" dirty="0" err="1"/>
              <a:t>Aydınlanma</a:t>
            </a:r>
            <a:r>
              <a:rPr lang="tr-TR" sz="8000" dirty="0" err="1"/>
              <a:t>sı</a:t>
            </a:r>
            <a:br>
              <a:rPr lang="tr-TR" dirty="0"/>
            </a:br>
            <a:br>
              <a:rPr lang="tr-TR" dirty="0"/>
            </a:br>
            <a:r>
              <a:rPr lang="tr-TR" sz="4000" dirty="0">
                <a:effectLst/>
              </a:rPr>
              <a:t>David </a:t>
            </a:r>
            <a:r>
              <a:rPr lang="tr-TR" sz="4000" dirty="0" err="1">
                <a:effectLst/>
              </a:rPr>
              <a:t>Hume</a:t>
            </a:r>
            <a:br>
              <a:rPr lang="tr-TR" sz="4000" dirty="0">
                <a:effectLst/>
              </a:rPr>
            </a:br>
            <a:r>
              <a:rPr lang="tr-TR" sz="4000" dirty="0">
                <a:effectLst/>
              </a:rPr>
              <a:t> Adam Smith</a:t>
            </a:r>
            <a:br>
              <a:rPr lang="tr-TR" sz="4000" dirty="0">
                <a:effectLst/>
              </a:rPr>
            </a:br>
            <a:r>
              <a:rPr lang="tr-TR" sz="4000" dirty="0">
                <a:effectLst/>
              </a:rPr>
              <a:t> Adam </a:t>
            </a:r>
            <a:r>
              <a:rPr lang="tr-TR" sz="4000" dirty="0" err="1">
                <a:effectLst/>
              </a:rPr>
              <a:t>Ferguson</a:t>
            </a:r>
            <a:br>
              <a:rPr lang="tr-TR" sz="4000" dirty="0">
                <a:effectLst/>
              </a:rPr>
            </a:br>
            <a:r>
              <a:rPr lang="tr-TR" sz="4000" dirty="0">
                <a:effectLst/>
              </a:rPr>
              <a:t> John </a:t>
            </a:r>
            <a:r>
              <a:rPr lang="tr-TR" sz="4000" dirty="0" err="1">
                <a:effectLst/>
              </a:rPr>
              <a:t>Millar</a:t>
            </a:r>
            <a:br>
              <a:rPr lang="tr-TR" dirty="0"/>
            </a:br>
            <a:endParaRPr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EA989A4-B2DC-1C4A-9CCC-43B3A75DD7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AD54A0-2CA1-9940-9875-C0F42EC3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628" y="2941810"/>
            <a:ext cx="11874843" cy="6321168"/>
          </a:xfrm>
        </p:spPr>
        <p:txBody>
          <a:bodyPr anchor="t"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Fransız Aydınlanması;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Montesquieu, </a:t>
            </a:r>
            <a:r>
              <a:rPr lang="tr-TR" dirty="0" err="1"/>
              <a:t>Voltaire</a:t>
            </a:r>
            <a:r>
              <a:rPr lang="tr-TR" dirty="0"/>
              <a:t>, </a:t>
            </a:r>
            <a:r>
              <a:rPr lang="tr-TR" dirty="0" err="1"/>
              <a:t>Diderot</a:t>
            </a:r>
            <a:r>
              <a:rPr lang="tr-TR" dirty="0"/>
              <a:t> - </a:t>
            </a:r>
            <a:r>
              <a:rPr lang="tr-TR" i="1" dirty="0"/>
              <a:t>Rousseau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Bireyci rasyonalizm ile felsefi kuşkuculuk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İskoç Aydınlanması;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18. yy.’</a:t>
            </a:r>
            <a:r>
              <a:rPr lang="tr-TR" dirty="0" err="1"/>
              <a:t>ın</a:t>
            </a:r>
            <a:r>
              <a:rPr lang="tr-TR" dirty="0"/>
              <a:t> ikinci yarısı Glasgow ve Edinburgh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David </a:t>
            </a:r>
            <a:r>
              <a:rPr lang="tr-TR" dirty="0" err="1"/>
              <a:t>Hume</a:t>
            </a:r>
            <a:r>
              <a:rPr lang="tr-TR" dirty="0"/>
              <a:t>, Adam Smith, Adam </a:t>
            </a:r>
            <a:r>
              <a:rPr lang="tr-TR" dirty="0" err="1"/>
              <a:t>Ferguson</a:t>
            </a:r>
            <a:r>
              <a:rPr lang="tr-TR" dirty="0"/>
              <a:t>, John </a:t>
            </a:r>
            <a:r>
              <a:rPr lang="tr-TR" dirty="0" err="1"/>
              <a:t>Millar</a:t>
            </a:r>
            <a:r>
              <a:rPr lang="tr-TR" dirty="0"/>
              <a:t>; </a:t>
            </a:r>
            <a:r>
              <a:rPr lang="tr-TR" i="1" dirty="0"/>
              <a:t>»mülkiyetin toplumsal rolü, yönetim biçimleri, iş bölümü, sanayi emeğinin yabancılaşması, dilin gelişmesi»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Toplum, sözleşme ile sınırlandırılamaz.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Toplum ampirik olarak »kuramsal tarihi» olan özgün bir yapı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1E4FB4-3CDC-4D4A-98E9-FD73F271D2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3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7E511D7-4B15-7D42-9F5D-5E41B6AA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5" y="348787"/>
            <a:ext cx="4752473" cy="21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27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53BC1F-A216-904A-8BDC-C7416CE9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70" y="568411"/>
            <a:ext cx="11723130" cy="8649730"/>
          </a:xfrm>
        </p:spPr>
        <p:txBody>
          <a:bodyPr/>
          <a:lstStyle/>
          <a:p>
            <a:pPr marL="0" indent="0" algn="ctr">
              <a:buNone/>
            </a:pPr>
            <a:r>
              <a:rPr lang="tr-TR" b="1" i="1" dirty="0"/>
              <a:t>DAVID HUME</a:t>
            </a:r>
          </a:p>
          <a:p>
            <a:pPr marL="0" indent="0" algn="ctr">
              <a:buNone/>
            </a:pPr>
            <a:endParaRPr lang="tr-TR" b="1" i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Ampirist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Toplumun kökeni insan deneyimi, fayda ve insana ilişkin olgular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Toplumsal ortam; eğitim, adet, alışkanlıklar ile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Sempati - toplumsal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Adalet - ortak rıza, adetler, alışkanlıklar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Otorite - güç, nizam, mülkiyet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Atomistik</a:t>
            </a:r>
            <a:r>
              <a:rPr lang="tr-TR" dirty="0"/>
              <a:t>, tümden gelimci yöntem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İnsanın toplumsallığı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Ahlak bilimleri (psikoloji, politik ekonomi ve oluşan sosyoloji)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7088C1-A2E7-D74C-9068-1D24457854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514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4260A0-A545-6C47-9759-6A2FFEF38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3092116"/>
            <a:ext cx="9938084" cy="6868026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tr-TR" sz="7000" b="1" i="1" dirty="0"/>
              <a:t>Yöntem</a:t>
            </a:r>
          </a:p>
          <a:p>
            <a:pPr marL="0" indent="0" algn="r">
              <a:spcBef>
                <a:spcPts val="1200"/>
              </a:spcBef>
              <a:buNone/>
            </a:pPr>
            <a:endParaRPr lang="tr-TR" sz="5400" b="1" i="1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5100" dirty="0"/>
              <a:t>Ekonomik, politik ve tarihsel perspektifler içinde ampirik metodoloji 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Örneğin: Adam Smith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Üç analiz düzeyi; ekonomik, felsefi ve toplumsal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Toplum, tarihsel inceleme nesnesi ve maddi koşulların ürünü</a:t>
            </a:r>
          </a:p>
          <a:p>
            <a:pPr marL="0" indent="0">
              <a:spcBef>
                <a:spcPts val="1200"/>
              </a:spcBef>
              <a:buNone/>
            </a:pPr>
            <a:endParaRPr lang="tr-TR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5100" dirty="0"/>
              <a:t>Pozitif bilgiye dayalı toplum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5100" dirty="0"/>
              <a:t>Toplumsal farklılaşma ekonomik faktörle açıklanabilir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Millar</a:t>
            </a:r>
            <a:r>
              <a:rPr lang="tr-TR" dirty="0"/>
              <a:t>, kaba toplum-incelmiş toplum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Ferguson</a:t>
            </a:r>
            <a:r>
              <a:rPr lang="tr-TR" dirty="0"/>
              <a:t>,  yönetim biçimleri, mülkiyet, toplumsal </a:t>
            </a:r>
            <a:r>
              <a:rPr lang="tr-TR" dirty="0" err="1"/>
              <a:t>tabakalaşma</a:t>
            </a:r>
            <a:r>
              <a:rPr lang="tr-TR" dirty="0"/>
              <a:t>, iş bölümü ve toplumsal çatışmalar – sivil toplum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Toplumsal </a:t>
            </a:r>
            <a:r>
              <a:rPr lang="tr-TR" dirty="0" err="1"/>
              <a:t>tabakalaşma</a:t>
            </a:r>
            <a:r>
              <a:rPr lang="tr-TR" dirty="0"/>
              <a:t>; üretim tarzına dayalı toplum biçimleri analizi ile toplumda değişime yol açan nedenlerin analizi</a:t>
            </a:r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62F7AE-8145-FA42-8B56-1042B74AB2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5258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4F6CE0-9E78-7142-99E6-048D27951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40" y="1643647"/>
            <a:ext cx="11839072" cy="7487652"/>
          </a:xfrm>
        </p:spPr>
        <p:txBody>
          <a:bodyPr>
            <a:normAutofit fontScale="92500" lnSpcReduction="20000"/>
          </a:bodyPr>
          <a:lstStyle/>
          <a:p>
            <a:pPr marL="787400" lvl="2" indent="0" algn="r">
              <a:buNone/>
            </a:pPr>
            <a:r>
              <a:rPr lang="tr-TR" b="1" i="1" dirty="0"/>
              <a:t>SINIF KAVRAMI</a:t>
            </a:r>
          </a:p>
          <a:p>
            <a:pPr marL="787400" lvl="2" indent="0" algn="just">
              <a:spcBef>
                <a:spcPts val="0"/>
              </a:spcBef>
              <a:buNone/>
            </a:pPr>
            <a:r>
              <a:rPr lang="tr-TR" b="1" i="1" dirty="0"/>
              <a:t>Adam Smith (1723-1790)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Ticari bir toplumda; üç toplumsal zümre</a:t>
            </a:r>
          </a:p>
          <a:p>
            <a:pPr lvl="4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toprak sahibi, kapitalist ve emekçiler (rant, kar, ücret)</a:t>
            </a:r>
          </a:p>
          <a:p>
            <a:pPr lvl="4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Mülkiyet</a:t>
            </a:r>
          </a:p>
          <a:p>
            <a:pPr lvl="4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marL="787400" lvl="2" indent="0" algn="just">
              <a:spcBef>
                <a:spcPts val="0"/>
              </a:spcBef>
              <a:buNone/>
            </a:pPr>
            <a:r>
              <a:rPr lang="tr-TR" b="1" i="1" dirty="0"/>
              <a:t>John </a:t>
            </a:r>
            <a:r>
              <a:rPr lang="tr-TR" b="1" i="1" dirty="0" err="1"/>
              <a:t>Millar</a:t>
            </a:r>
            <a:r>
              <a:rPr lang="tr-TR" b="1" i="1" dirty="0"/>
              <a:t> (1735-1801)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Toplumsal gelişme--- toplumsal eşitsizlik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Tabakalaşma</a:t>
            </a:r>
            <a:r>
              <a:rPr lang="tr-TR" dirty="0"/>
              <a:t> - mülkiyet</a:t>
            </a:r>
          </a:p>
          <a:p>
            <a:pPr lvl="4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sanayi öncesi toplumlar; avcılık ve balıkçılık, tarım ve yerleşik bir geçim tarzı</a:t>
            </a:r>
          </a:p>
          <a:p>
            <a:pPr marL="1574800" lvl="4" indent="0" algn="just">
              <a:spcBef>
                <a:spcPts val="0"/>
              </a:spcBef>
              <a:buNone/>
            </a:pPr>
            <a:endParaRPr lang="tr-TR" dirty="0"/>
          </a:p>
          <a:p>
            <a:pPr marL="787400" lvl="2" indent="0" algn="just">
              <a:spcBef>
                <a:spcPts val="0"/>
              </a:spcBef>
              <a:buNone/>
            </a:pPr>
            <a:r>
              <a:rPr lang="tr-TR" b="1" i="1" dirty="0"/>
              <a:t>Adam </a:t>
            </a:r>
            <a:r>
              <a:rPr lang="tr-TR" b="1" i="1" dirty="0" err="1"/>
              <a:t>Ferguson</a:t>
            </a:r>
            <a:r>
              <a:rPr lang="tr-TR" b="1" i="1" dirty="0"/>
              <a:t> (1723-1816)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İşbölümü; ekonomik ve toplumsal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Mekanik emek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Uzmanlaşma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İncelmiş bir toplum; ‘basit emek aracına dönüştürülmüş'</a:t>
            </a:r>
          </a:p>
          <a:p>
            <a:pPr marL="787400" lvl="2" indent="0" algn="just">
              <a:spcBef>
                <a:spcPts val="0"/>
              </a:spcBef>
              <a:buNone/>
            </a:pPr>
            <a:endParaRPr lang="tr-TR" i="1" dirty="0"/>
          </a:p>
          <a:p>
            <a:pPr marL="787400" lvl="2" indent="0" algn="just">
              <a:spcBef>
                <a:spcPts val="0"/>
              </a:spcBef>
              <a:buNone/>
            </a:pPr>
            <a:endParaRPr lang="tr-TR" b="1" i="1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0D3F31-36B8-F94B-9A6E-C4DF6D7C6B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3336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1EC0BA-6CFC-1A41-BDBB-E8DCAF3C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341" y="407774"/>
            <a:ext cx="11686059" cy="8723526"/>
          </a:xfrm>
        </p:spPr>
        <p:txBody>
          <a:bodyPr/>
          <a:lstStyle/>
          <a:p>
            <a:pPr marL="393700" lvl="1" indent="0" algn="ctr">
              <a:spcBef>
                <a:spcPts val="0"/>
              </a:spcBef>
              <a:buNone/>
            </a:pPr>
            <a:r>
              <a:rPr lang="tr-TR" b="1" dirty="0"/>
              <a:t>Toplumsal Değişim</a:t>
            </a:r>
          </a:p>
          <a:p>
            <a:pPr marL="393700" lvl="1" indent="0" algn="ctr">
              <a:spcBef>
                <a:spcPts val="0"/>
              </a:spcBef>
              <a:buNone/>
            </a:pPr>
            <a:endParaRPr lang="tr-TR" b="1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İskoç Aydınlanması</a:t>
            </a:r>
            <a:r>
              <a:rPr lang="tr-TR" dirty="0"/>
              <a:t>, sanayiye dayalı değişim yabancılaşma ve çelişkili toplumsal gelişmeden bahseder.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Maddi ortam, ekonomik ve siyasal örgütlenme, işbölümü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Mülkiyet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Faydacılık düşüncesine karşı insan eylemi – </a:t>
            </a:r>
            <a:r>
              <a:rPr lang="tr-TR" dirty="0" err="1"/>
              <a:t>Ferguson</a:t>
            </a:r>
            <a:endParaRPr lang="tr-TR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«Görünmez El»- A. Smith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Mandeville</a:t>
            </a:r>
            <a:r>
              <a:rPr lang="tr-TR" dirty="0"/>
              <a:t> «Arıların </a:t>
            </a:r>
            <a:r>
              <a:rPr lang="tr-TR" dirty="0" err="1"/>
              <a:t>Fabl’ı</a:t>
            </a:r>
            <a:r>
              <a:rPr lang="tr-TR" dirty="0"/>
              <a:t>»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5C3DE3-090E-9C46-825B-7DC6008195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9727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A53F5F-5441-7E4E-A1FA-E657A668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124" y="593124"/>
            <a:ext cx="11624276" cy="843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Vico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, Montesquieu, 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Ferguson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- hümanist, insan kültürü, tarih incelemesinde bilim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>
                <a:solidFill>
                  <a:schemeClr val="tx2">
                    <a:lumMod val="50000"/>
                  </a:schemeClr>
                </a:solidFill>
              </a:rPr>
              <a:t>18.yy Aydınlanması  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Hume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-ahlaki bilimler- gelişen toplum toplumsallığı artırır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sanayi, bilgi ve insan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Ferguson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: «İnsanlığın asıl inceleme alanı insandır»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>
                <a:solidFill>
                  <a:schemeClr val="tx2">
                    <a:lumMod val="50000"/>
                  </a:schemeClr>
                </a:solidFill>
              </a:rPr>
              <a:t>Aydınlanma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; akıl, özgürlük, ilerleme, bireycilik yanı sıra toplum ve toplumsal gelişme kavramları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>
                <a:solidFill>
                  <a:schemeClr val="tx2">
                    <a:lumMod val="50000"/>
                  </a:schemeClr>
                </a:solidFill>
              </a:rPr>
              <a:t>19.yy ile 20.yy sosyolojine katkıda bulunan akımlar: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Vico’nun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hümanist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tarihsiciliği</a:t>
            </a: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Doğa bilimi ve toplum incelemelerini ele alan Montesquieu,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Millar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ve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Ferguson’un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mekanik toplumu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Eleştirel rasyonalizme sahip toplumsal dünyanın bilimsel olarak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kavranabilirliğini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tartışanlar: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Voltaire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Diderot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ve Rousseau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6B9917-0CC9-0A47-9D14-1F9868D37E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0613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B70F44-1034-E648-BC48-B2A65854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611" y="421105"/>
            <a:ext cx="11983452" cy="8614611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tr-TR" b="1" dirty="0"/>
              <a:t>Ampirizm ve Pozitivizm</a:t>
            </a:r>
          </a:p>
          <a:p>
            <a:pPr marL="0" indent="0" algn="r">
              <a:spcBef>
                <a:spcPts val="0"/>
              </a:spcBef>
              <a:buNone/>
            </a:pPr>
            <a:endParaRPr lang="tr-TR" b="1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Bilim ve olgular </a:t>
            </a:r>
            <a:r>
              <a:rPr lang="tr-T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X</a:t>
            </a:r>
            <a:r>
              <a:rPr lang="tr-TR" dirty="0"/>
              <a:t> metafizik ve spekülasyon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Sosyolojik pozitivizm </a:t>
            </a:r>
            <a:r>
              <a:rPr lang="tr-TR" dirty="0" err="1"/>
              <a:t>August</a:t>
            </a:r>
            <a:r>
              <a:rPr lang="tr-TR" dirty="0"/>
              <a:t> </a:t>
            </a:r>
            <a:r>
              <a:rPr lang="tr-TR" dirty="0" err="1"/>
              <a:t>Comte</a:t>
            </a:r>
            <a:r>
              <a:rPr lang="tr-TR" dirty="0"/>
              <a:t>, </a:t>
            </a:r>
            <a:r>
              <a:rPr lang="tr-TR" dirty="0" err="1"/>
              <a:t>Hume</a:t>
            </a:r>
            <a:endParaRPr lang="tr-TR" dirty="0"/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Bacon, Locke ve Descartes; deney, çıkarım ve gözlem Deneyle test edilen bilgi bilimseldir. 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İnsan zihni?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Ampirizm, kavramlar teorisi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Pozitivizm, toplum anlayışı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Her iki yaklaşım insan bilincindeki aktif özneyi küçültür, pasif özne.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Rasyonalist bir iyimserlik; bilimsel yollarla insan aklının ilkeleri toplumu yeniden kuracaktır – özgür bireyler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Aydınlanmanın </a:t>
            </a:r>
            <a:r>
              <a:rPr lang="tr-TR" i="1" dirty="0"/>
              <a:t>çelişkisi</a:t>
            </a:r>
            <a:r>
              <a:rPr lang="tr-TR" dirty="0"/>
              <a:t>: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İnsanın mükemmelliği ve ilerlemesi, insanlığın eğitimine inanç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Fikirler dışsal ortamın zorunlu sonucu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B139F1-87C2-2D40-A084-1D44C906BE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6118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547</Words>
  <Application>Microsoft Macintosh PowerPoint</Application>
  <PresentationFormat>Özel</PresentationFormat>
  <Paragraphs>98</Paragraphs>
  <Slides>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Baskerville</vt:lpstr>
      <vt:lpstr>Helvetica Neue</vt:lpstr>
      <vt:lpstr>Hoefler Text</vt:lpstr>
      <vt:lpstr>Harmony</vt:lpstr>
      <vt:lpstr>SOSYOLOJİ TARİHİ   6</vt:lpstr>
      <vt:lpstr>İskoç Aydınlanması  David Hume  Adam Smith  Adam Ferguson  John Millar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</dc:title>
  <cp:lastModifiedBy>Microsoft Office Kullanıcısı</cp:lastModifiedBy>
  <cp:revision>39</cp:revision>
  <cp:lastPrinted>2020-03-29T14:21:35Z</cp:lastPrinted>
  <dcterms:modified xsi:type="dcterms:W3CDTF">2020-05-09T16:46:10Z</dcterms:modified>
</cp:coreProperties>
</file>