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329" r:id="rId3"/>
    <p:sldId id="330" r:id="rId4"/>
    <p:sldId id="331" r:id="rId5"/>
    <p:sldId id="332" r:id="rId6"/>
    <p:sldId id="333" r:id="rId7"/>
    <p:sldId id="334" r:id="rId8"/>
    <p:sldId id="335" r:id="rId9"/>
    <p:sldId id="336" r:id="rId10"/>
    <p:sldId id="337" r:id="rId11"/>
    <p:sldId id="338" r:id="rId12"/>
    <p:sldId id="31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987"/>
    <a:srgbClr val="264885"/>
    <a:srgbClr val="284985"/>
    <a:srgbClr val="46303D"/>
    <a:srgbClr val="4472C4"/>
    <a:srgbClr val="E5C97C"/>
    <a:srgbClr val="F7BA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132" autoAdjust="0"/>
    <p:restoredTop sz="94660"/>
  </p:normalViewPr>
  <p:slideViewPr>
    <p:cSldViewPr snapToGrid="0">
      <p:cViewPr>
        <p:scale>
          <a:sx n="64" d="100"/>
          <a:sy n="64" d="100"/>
        </p:scale>
        <p:origin x="-1704" y="-30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45380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45727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5112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279939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429012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342509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38412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85370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38823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97572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296332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4117997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75F02C-2C1A-43B8-9694-1B4E63A01B58}"/>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xmlns="" id="{96AE9BC3-0CC0-4A0F-B24E-912C2DF14FE0}"/>
              </a:ext>
            </a:extLst>
          </p:cNvPr>
          <p:cNvSpPr>
            <a:spLocks noGrp="1"/>
          </p:cNvSpPr>
          <p:nvPr>
            <p:ph type="subTitle" idx="1"/>
          </p:nvPr>
        </p:nvSpPr>
        <p:spPr/>
        <p:txBody>
          <a:bodyPr/>
          <a:lstStyle/>
          <a:p>
            <a:endParaRPr lang="tr-TR" dirty="0"/>
          </a:p>
        </p:txBody>
      </p:sp>
      <p:pic>
        <p:nvPicPr>
          <p:cNvPr id="5" name="Resim 4">
            <a:extLst>
              <a:ext uri="{FF2B5EF4-FFF2-40B4-BE49-F238E27FC236}">
                <a16:creationId xmlns:a16="http://schemas.microsoft.com/office/drawing/2014/main" xmlns="" id="{58664E91-214B-4108-9C07-58134515D73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84428"/>
          </a:xfrm>
          <a:prstGeom prst="rect">
            <a:avLst/>
          </a:prstGeom>
        </p:spPr>
      </p:pic>
      <p:sp>
        <p:nvSpPr>
          <p:cNvPr id="6" name="Metin kutusu 5">
            <a:extLst>
              <a:ext uri="{FF2B5EF4-FFF2-40B4-BE49-F238E27FC236}">
                <a16:creationId xmlns:a16="http://schemas.microsoft.com/office/drawing/2014/main" xmlns="" id="{28946024-8278-47B2-BD73-25DC82C4D113}"/>
              </a:ext>
            </a:extLst>
          </p:cNvPr>
          <p:cNvSpPr txBox="1"/>
          <p:nvPr/>
        </p:nvSpPr>
        <p:spPr>
          <a:xfrm>
            <a:off x="1842266" y="1568722"/>
            <a:ext cx="5459573" cy="1077218"/>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284985"/>
                </a:solidFill>
                <a:effectLst/>
                <a:uLnTx/>
                <a:uFillTx/>
                <a:latin typeface="Ubuntu" panose="020B0504030602030204" pitchFamily="34" charset="0"/>
                <a:ea typeface="+mn-ea"/>
                <a:cs typeface="+mn-cs"/>
              </a:rPr>
              <a:t>ARAMA KURTARMA DERSİ</a:t>
            </a:r>
            <a: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t/>
            </a:r>
            <a:b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br>
            <a:r>
              <a:rPr kumimoji="0" lang="tr-TR" sz="2800" b="1" i="0" u="none" strike="noStrike" kern="1200" cap="none" spc="0" normalizeH="0" baseline="0" noProof="0" dirty="0">
                <a:ln>
                  <a:noFill/>
                </a:ln>
                <a:solidFill>
                  <a:srgbClr val="4472C4"/>
                </a:solidFill>
                <a:effectLst/>
                <a:uLnTx/>
                <a:uFillTx/>
                <a:latin typeface="Ubuntu" panose="020B0504030602030204" pitchFamily="34" charset="0"/>
                <a:ea typeface="+mn-ea"/>
                <a:cs typeface="+mn-cs"/>
              </a:rPr>
              <a:t>ÜNİTE 5: </a:t>
            </a:r>
            <a:r>
              <a:rPr lang="tr-TR" sz="3200" dirty="0">
                <a:solidFill>
                  <a:srgbClr val="FF0000"/>
                </a:solidFill>
                <a:latin typeface="Ubuntu" panose="020B0504030602030204" pitchFamily="34" charset="0"/>
              </a:rPr>
              <a:t>Enkazda Arama Usulleri</a:t>
            </a:r>
            <a:endParaRPr kumimoji="0" lang="tr-TR" sz="3200" b="0" i="0" u="none" strike="noStrike" kern="1200" cap="none" spc="0" normalizeH="0" baseline="0" noProof="0" dirty="0">
              <a:ln>
                <a:noFill/>
              </a:ln>
              <a:solidFill>
                <a:srgbClr val="FF0000"/>
              </a:solidFill>
              <a:effectLst/>
              <a:uLnTx/>
              <a:uFillTx/>
              <a:latin typeface="Ubuntu" panose="020B0504030602030204" pitchFamily="34" charset="0"/>
              <a:ea typeface="+mn-ea"/>
              <a:cs typeface="+mn-cs"/>
            </a:endParaRPr>
          </a:p>
        </p:txBody>
      </p:sp>
      <p:sp>
        <p:nvSpPr>
          <p:cNvPr id="7" name="Metin kutusu 6">
            <a:extLst>
              <a:ext uri="{FF2B5EF4-FFF2-40B4-BE49-F238E27FC236}">
                <a16:creationId xmlns:a16="http://schemas.microsoft.com/office/drawing/2014/main" xmlns="" id="{7E812DC6-D3F4-4C52-B8A5-345CF8A063DD}"/>
              </a:ext>
            </a:extLst>
          </p:cNvPr>
          <p:cNvSpPr txBox="1"/>
          <p:nvPr/>
        </p:nvSpPr>
        <p:spPr>
          <a:xfrm>
            <a:off x="2945241" y="5043878"/>
            <a:ext cx="3253522" cy="515526"/>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err="1">
                <a:ln>
                  <a:noFill/>
                </a:ln>
                <a:solidFill>
                  <a:prstClr val="white"/>
                </a:solidFill>
                <a:effectLst/>
                <a:uLnTx/>
                <a:uFillTx/>
                <a:latin typeface="Ubuntu" panose="020B0504030602030204" pitchFamily="34" charset="0"/>
                <a:ea typeface="+mn-ea"/>
                <a:cs typeface="+mn-cs"/>
              </a:rPr>
              <a:t>Öğr</a:t>
            </a:r>
            <a:r>
              <a:rPr kumimoji="0" lang="tr-TR"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 Gör. Murat GÖROĞLU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5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mgoroglu@ankara.edu.tr</a:t>
            </a:r>
          </a:p>
        </p:txBody>
      </p:sp>
      <p:sp>
        <p:nvSpPr>
          <p:cNvPr id="8" name="Metin kutusu 7">
            <a:extLst>
              <a:ext uri="{FF2B5EF4-FFF2-40B4-BE49-F238E27FC236}">
                <a16:creationId xmlns:a16="http://schemas.microsoft.com/office/drawing/2014/main" xmlns="" id="{021AAF24-7604-4FDC-B97A-F5758A4D5FEF}"/>
              </a:ext>
            </a:extLst>
          </p:cNvPr>
          <p:cNvSpPr txBox="1"/>
          <p:nvPr/>
        </p:nvSpPr>
        <p:spPr>
          <a:xfrm>
            <a:off x="1" y="6454295"/>
            <a:ext cx="9144000"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Güz 2020 ·  SINIF · </a:t>
            </a:r>
            <a:r>
              <a:rPr lang="tr-TR" sz="1000" dirty="0">
                <a:solidFill>
                  <a:prstClr val="white">
                    <a:lumMod val="65000"/>
                  </a:prstClr>
                </a:solidFill>
                <a:latin typeface="Calibri" panose="020F0502020204030204"/>
                <a:ea typeface="Cambria" panose="02040503050406030204" pitchFamily="18" charset="0"/>
              </a:rPr>
              <a:t>GÜN</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 SAAT - </a:t>
            </a:r>
            <a:r>
              <a:rPr lang="tr-TR" sz="1000" dirty="0">
                <a:solidFill>
                  <a:prstClr val="white">
                    <a:lumMod val="65000"/>
                  </a:prstClr>
                </a:solidFill>
                <a:latin typeface="Calibri" panose="020F0502020204030204"/>
                <a:ea typeface="Cambria" panose="02040503050406030204" pitchFamily="18" charset="0"/>
              </a:rPr>
              <a:t>SAAT</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Beypazarı Meslek Yüksekokulu</a:t>
            </a:r>
            <a:endParaRPr kumimoji="0" lang="tr-TR" sz="1000" b="1"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Courier New" panose="02070309020205020404" pitchFamily="49" charset="0"/>
            </a:endParaRPr>
          </a:p>
        </p:txBody>
      </p:sp>
    </p:spTree>
    <p:extLst>
      <p:ext uri="{BB962C8B-B14F-4D97-AF65-F5344CB8AC3E}">
        <p14:creationId xmlns:p14="http://schemas.microsoft.com/office/powerpoint/2010/main" xmlns="" val="75427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pic>
        <p:nvPicPr>
          <p:cNvPr id="11" name="Picture 4" descr="DSC_0008">
            <a:extLst>
              <a:ext uri="{FF2B5EF4-FFF2-40B4-BE49-F238E27FC236}">
                <a16:creationId xmlns:a16="http://schemas.microsoft.com/office/drawing/2014/main" xmlns="" id="{47957270-58DF-4447-A98E-E41B24F7E04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4142" y="1837949"/>
            <a:ext cx="6335712"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7">
            <a:extLst>
              <a:ext uri="{FF2B5EF4-FFF2-40B4-BE49-F238E27FC236}">
                <a16:creationId xmlns:a16="http://schemas.microsoft.com/office/drawing/2014/main" xmlns="" id="{1DAC66DE-2BAF-423E-AB3D-9E2E98518AD6}"/>
              </a:ext>
            </a:extLst>
          </p:cNvPr>
          <p:cNvSpPr txBox="1">
            <a:spLocks noChangeArrowheads="1"/>
          </p:cNvSpPr>
          <p:nvPr/>
        </p:nvSpPr>
        <p:spPr bwMode="auto">
          <a:xfrm>
            <a:off x="-2" y="466887"/>
            <a:ext cx="9144001"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600" b="1" dirty="0">
                <a:latin typeface="Times New Roman" panose="02020603050405020304" pitchFamily="18" charset="0"/>
                <a:cs typeface="Times New Roman" panose="02020603050405020304" pitchFamily="18" charset="0"/>
              </a:rPr>
              <a:t>                GÖRÜNTÜLÜ CANLI ARAMA CİHAZI     				(KAMERA)</a:t>
            </a:r>
          </a:p>
        </p:txBody>
      </p:sp>
    </p:spTree>
    <p:extLst>
      <p:ext uri="{BB962C8B-B14F-4D97-AF65-F5344CB8AC3E}">
        <p14:creationId xmlns:p14="http://schemas.microsoft.com/office/powerpoint/2010/main" xmlns="" val="166860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sp>
        <p:nvSpPr>
          <p:cNvPr id="11" name="Text Box 12">
            <a:extLst>
              <a:ext uri="{FF2B5EF4-FFF2-40B4-BE49-F238E27FC236}">
                <a16:creationId xmlns:a16="http://schemas.microsoft.com/office/drawing/2014/main" xmlns="" id="{98A7F7E9-155F-4A2E-B8DF-1D237D6B85B3}"/>
              </a:ext>
            </a:extLst>
          </p:cNvPr>
          <p:cNvSpPr txBox="1">
            <a:spLocks noChangeArrowheads="1"/>
          </p:cNvSpPr>
          <p:nvPr/>
        </p:nvSpPr>
        <p:spPr bwMode="auto">
          <a:xfrm>
            <a:off x="966724" y="546879"/>
            <a:ext cx="9720262"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200" dirty="0">
                <a:solidFill>
                  <a:srgbClr val="002060"/>
                </a:solidFill>
                <a:latin typeface="Tahoma" panose="020B0604030504040204" pitchFamily="34" charset="0"/>
                <a:cs typeface="Tahoma" panose="020B0604030504040204" pitchFamily="34" charset="0"/>
              </a:rPr>
              <a:t>                        </a:t>
            </a:r>
          </a:p>
          <a:p>
            <a:r>
              <a:rPr lang="tr-TR" altLang="tr-TR" sz="2200" dirty="0">
                <a:solidFill>
                  <a:srgbClr val="002060"/>
                </a:solidFill>
                <a:latin typeface="Tahoma" panose="020B0604030504040204" pitchFamily="34" charset="0"/>
                <a:cs typeface="Tahoma" panose="020B0604030504040204" pitchFamily="34" charset="0"/>
              </a:rPr>
              <a:t>                              ENKAZ TRİAJI</a:t>
            </a:r>
          </a:p>
          <a:p>
            <a:endParaRPr lang="tr-TR" altLang="tr-TR" sz="2200" dirty="0">
              <a:solidFill>
                <a:srgbClr val="002060"/>
              </a:solidFill>
              <a:latin typeface="Tahoma" panose="020B0604030504040204" pitchFamily="34" charset="0"/>
              <a:cs typeface="Tahoma" panose="020B0604030504040204" pitchFamily="34" charset="0"/>
            </a:endParaRPr>
          </a:p>
          <a:p>
            <a:endParaRPr lang="tr-TR" altLang="tr-TR" sz="2200" dirty="0">
              <a:solidFill>
                <a:srgbClr val="002060"/>
              </a:solidFill>
              <a:latin typeface="Tahoma" panose="020B0604030504040204" pitchFamily="34" charset="0"/>
              <a:cs typeface="Tahoma" panose="020B0604030504040204" pitchFamily="34" charset="0"/>
            </a:endParaRPr>
          </a:p>
          <a:p>
            <a:r>
              <a:rPr lang="tr-TR" altLang="tr-TR" sz="2200" b="1" dirty="0">
                <a:solidFill>
                  <a:srgbClr val="002060"/>
                </a:solidFill>
                <a:latin typeface="Tahoma" panose="020B0604030504040204" pitchFamily="34" charset="0"/>
                <a:cs typeface="Tahoma" panose="020B0604030504040204" pitchFamily="34" charset="0"/>
              </a:rPr>
              <a:t>Amaç : </a:t>
            </a:r>
            <a:r>
              <a:rPr lang="tr-TR" altLang="tr-TR" sz="2200" dirty="0">
                <a:solidFill>
                  <a:srgbClr val="002060"/>
                </a:solidFill>
                <a:latin typeface="Tahoma" panose="020B0604030504040204" pitchFamily="34" charset="0"/>
                <a:cs typeface="Tahoma" panose="020B0604030504040204" pitchFamily="34" charset="0"/>
              </a:rPr>
              <a:t>Kazazede ve boşluk durumuna göre enkazı </a:t>
            </a:r>
          </a:p>
          <a:p>
            <a:r>
              <a:rPr lang="tr-TR" altLang="tr-TR" sz="2200" dirty="0">
                <a:solidFill>
                  <a:srgbClr val="002060"/>
                </a:solidFill>
                <a:latin typeface="Tahoma" panose="020B0604030504040204" pitchFamily="34" charset="0"/>
                <a:cs typeface="Tahoma" panose="020B0604030504040204" pitchFamily="34" charset="0"/>
              </a:rPr>
              <a:t>kategorilere ayırmaktır.</a:t>
            </a:r>
          </a:p>
          <a:p>
            <a:endParaRPr lang="tr-TR" altLang="tr-TR" sz="2400" b="1" dirty="0">
              <a:solidFill>
                <a:srgbClr val="FF0000"/>
              </a:solidFill>
            </a:endParaRPr>
          </a:p>
          <a:p>
            <a:endParaRPr lang="tr-TR" altLang="tr-TR" sz="2400" b="1" dirty="0">
              <a:solidFill>
                <a:srgbClr val="FF0000"/>
              </a:solidFill>
            </a:endParaRPr>
          </a:p>
        </p:txBody>
      </p:sp>
      <p:graphicFrame>
        <p:nvGraphicFramePr>
          <p:cNvPr id="13" name="22 Tablo">
            <a:extLst>
              <a:ext uri="{FF2B5EF4-FFF2-40B4-BE49-F238E27FC236}">
                <a16:creationId xmlns:a16="http://schemas.microsoft.com/office/drawing/2014/main" xmlns="" id="{FC7D7C56-5294-45E4-BA6F-C3FE5C6FB498}"/>
              </a:ext>
            </a:extLst>
          </p:cNvPr>
          <p:cNvGraphicFramePr>
            <a:graphicFrameLocks noGrp="1"/>
          </p:cNvGraphicFramePr>
          <p:nvPr>
            <p:extLst>
              <p:ext uri="{D42A27DB-BD31-4B8C-83A1-F6EECF244321}">
                <p14:modId xmlns:p14="http://schemas.microsoft.com/office/powerpoint/2010/main" xmlns="" val="3065609312"/>
              </p:ext>
            </p:extLst>
          </p:nvPr>
        </p:nvGraphicFramePr>
        <p:xfrm>
          <a:off x="895286" y="2901141"/>
          <a:ext cx="7272338" cy="3194052"/>
        </p:xfrm>
        <a:graphic>
          <a:graphicData uri="http://schemas.openxmlformats.org/drawingml/2006/table">
            <a:tbl>
              <a:tblPr firstRow="1" bandRow="1">
                <a:tableStyleId>{5C22544A-7EE6-4342-B048-85BDC9FD1C3A}</a:tableStyleId>
              </a:tblPr>
              <a:tblGrid>
                <a:gridCol w="1212057">
                  <a:extLst>
                    <a:ext uri="{9D8B030D-6E8A-4147-A177-3AD203B41FA5}">
                      <a16:colId xmlns:a16="http://schemas.microsoft.com/office/drawing/2014/main" xmlns="" val="20000"/>
                    </a:ext>
                  </a:extLst>
                </a:gridCol>
                <a:gridCol w="1212057">
                  <a:extLst>
                    <a:ext uri="{9D8B030D-6E8A-4147-A177-3AD203B41FA5}">
                      <a16:colId xmlns:a16="http://schemas.microsoft.com/office/drawing/2014/main" xmlns="" val="20001"/>
                    </a:ext>
                  </a:extLst>
                </a:gridCol>
                <a:gridCol w="2424112">
                  <a:extLst>
                    <a:ext uri="{9D8B030D-6E8A-4147-A177-3AD203B41FA5}">
                      <a16:colId xmlns:a16="http://schemas.microsoft.com/office/drawing/2014/main" xmlns="" val="20002"/>
                    </a:ext>
                  </a:extLst>
                </a:gridCol>
                <a:gridCol w="2424112">
                  <a:extLst>
                    <a:ext uri="{9D8B030D-6E8A-4147-A177-3AD203B41FA5}">
                      <a16:colId xmlns:a16="http://schemas.microsoft.com/office/drawing/2014/main" xmlns="" val="20003"/>
                    </a:ext>
                  </a:extLst>
                </a:gridCol>
              </a:tblGrid>
              <a:tr h="335408">
                <a:tc>
                  <a:txBody>
                    <a:bodyPr/>
                    <a:lstStyle/>
                    <a:p>
                      <a:r>
                        <a:rPr lang="tr-TR" sz="1400" dirty="0">
                          <a:solidFill>
                            <a:srgbClr val="FF0000"/>
                          </a:solidFill>
                        </a:rPr>
                        <a:t>KATEGORİ</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a:solidFill>
                            <a:srgbClr val="FF0000"/>
                          </a:solidFill>
                        </a:rPr>
                        <a:t>KAZAZEDE</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a:solidFill>
                            <a:srgbClr val="FF0000"/>
                          </a:solidFill>
                        </a:rPr>
                        <a:t>ENKAZ</a:t>
                      </a:r>
                      <a:r>
                        <a:rPr lang="tr-TR" sz="1400" baseline="0" dirty="0">
                          <a:solidFill>
                            <a:srgbClr val="FF0000"/>
                          </a:solidFill>
                        </a:rPr>
                        <a:t> DURUMU</a:t>
                      </a:r>
                      <a:endParaRPr lang="tr-TR" sz="1400" dirty="0">
                        <a:solidFill>
                          <a:srgbClr val="FF0000"/>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a:solidFill>
                            <a:srgbClr val="FF0000"/>
                          </a:solidFill>
                        </a:rPr>
                        <a:t>MÜDAHALE EKİBİ</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35408">
                <a:tc>
                  <a:txBody>
                    <a:bodyPr/>
                    <a:lstStyle/>
                    <a:p>
                      <a:pPr algn="ctr"/>
                      <a:r>
                        <a:rPr lang="tr-TR" sz="1400" b="1" dirty="0">
                          <a:solidFill>
                            <a:srgbClr val="92D050"/>
                          </a:solidFill>
                        </a:rPr>
                        <a:t>A</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Canlı Var</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Her Türlü</a:t>
                      </a:r>
                      <a:r>
                        <a:rPr lang="tr-TR" sz="1400" b="1" baseline="0" dirty="0">
                          <a:solidFill>
                            <a:srgbClr val="92D050"/>
                          </a:solidFill>
                        </a:rPr>
                        <a:t> Boşluk </a:t>
                      </a:r>
                      <a:endParaRPr lang="tr-TR" sz="1400" b="1" dirty="0">
                        <a:solidFill>
                          <a:srgbClr val="92D050"/>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Hızlı SAR</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35408">
                <a:tc>
                  <a:txBody>
                    <a:bodyPr/>
                    <a:lstStyle/>
                    <a:p>
                      <a:pPr algn="ctr"/>
                      <a:r>
                        <a:rPr lang="tr-TR" sz="1400" b="1" dirty="0">
                          <a:solidFill>
                            <a:srgbClr val="92D050"/>
                          </a:solidFill>
                        </a:rPr>
                        <a:t>B</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Canlı Var</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Her Türlü Boşluk</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Tam SAR</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46957">
                <a:tc>
                  <a:txBody>
                    <a:bodyPr/>
                    <a:lstStyle/>
                    <a:p>
                      <a:pPr algn="ctr"/>
                      <a:r>
                        <a:rPr lang="tr-TR" sz="1400" b="1" dirty="0">
                          <a:solidFill>
                            <a:srgbClr val="FFC000"/>
                          </a:solidFill>
                        </a:rPr>
                        <a:t>C</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FFC000"/>
                          </a:solidFill>
                        </a:rPr>
                        <a:t>Olası Kazazede </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FFC000"/>
                          </a:solidFill>
                        </a:rPr>
                        <a:t>Büyük Boşluklar</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FFC000"/>
                          </a:solidFill>
                        </a:rPr>
                        <a:t>Hızlı SAR</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46957">
                <a:tc>
                  <a:txBody>
                    <a:bodyPr/>
                    <a:lstStyle/>
                    <a:p>
                      <a:pPr algn="ctr"/>
                      <a:r>
                        <a:rPr lang="tr-TR" sz="1400" b="1" dirty="0">
                          <a:solidFill>
                            <a:schemeClr val="tx1"/>
                          </a:solidFill>
                        </a:rPr>
                        <a:t>D</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chemeClr val="tx1"/>
                          </a:solidFill>
                        </a:rPr>
                        <a:t>Olası Kazazede</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chemeClr val="tx1"/>
                          </a:solidFill>
                        </a:rPr>
                        <a:t>Küçük Boşluklar</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chemeClr val="tx1"/>
                          </a:solidFill>
                        </a:rPr>
                        <a:t>Hızlı SAR</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46957">
                <a:tc>
                  <a:txBody>
                    <a:bodyPr/>
                    <a:lstStyle/>
                    <a:p>
                      <a:pPr algn="ctr"/>
                      <a:r>
                        <a:rPr lang="tr-TR" sz="1400" b="1" dirty="0">
                          <a:solidFill>
                            <a:srgbClr val="92D050"/>
                          </a:solidFill>
                        </a:rPr>
                        <a:t>E</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Olası Kazazede</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Büyük Boşluklar</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solidFill>
                            <a:srgbClr val="92D050"/>
                          </a:solidFill>
                        </a:rPr>
                        <a:t>Tam SAR</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46957">
                <a:tc>
                  <a:txBody>
                    <a:bodyPr/>
                    <a:lstStyle/>
                    <a:p>
                      <a:pPr algn="ctr"/>
                      <a:r>
                        <a:rPr lang="tr-TR" sz="1400" b="1" dirty="0"/>
                        <a:t>F</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t>Olası Kazazede</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t>Küçük Boşluklar</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b="1" dirty="0"/>
                        <a:t>Tam SAR</a:t>
                      </a: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38939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4" name="Dikdörtgen 3">
            <a:extLst>
              <a:ext uri="{FF2B5EF4-FFF2-40B4-BE49-F238E27FC236}">
                <a16:creationId xmlns:a16="http://schemas.microsoft.com/office/drawing/2014/main" xmlns="" id="{6FB3D7D1-10D0-4F15-A790-1C51E0600B25}"/>
              </a:ext>
            </a:extLst>
          </p:cNvPr>
          <p:cNvSpPr/>
          <p:nvPr/>
        </p:nvSpPr>
        <p:spPr>
          <a:xfrm>
            <a:off x="0" y="1367334"/>
            <a:ext cx="9144000" cy="5016758"/>
          </a:xfrm>
          <a:prstGeom prst="rect">
            <a:avLst/>
          </a:prstGeom>
        </p:spPr>
        <p:txBody>
          <a:bodyPr wrap="square">
            <a:spAutoFit/>
          </a:bodyPr>
          <a:lstStyle/>
          <a:p>
            <a:pPr algn="ctr"/>
            <a:r>
              <a:rPr lang="tr-TR" sz="8000" b="1" dirty="0">
                <a:solidFill>
                  <a:srgbClr val="3E5987"/>
                </a:solidFill>
                <a:latin typeface="Amatic" panose="02000803000000000000" pitchFamily="2" charset="0"/>
              </a:rPr>
              <a:t>Ders Sonu</a:t>
            </a:r>
          </a:p>
          <a:p>
            <a:pPr algn="ctr"/>
            <a:endParaRPr lang="tr-TR" sz="8000" b="1" dirty="0">
              <a:solidFill>
                <a:srgbClr val="3E5987"/>
              </a:solidFill>
              <a:latin typeface="Amatic" panose="02000803000000000000" pitchFamily="2" charset="0"/>
            </a:endParaRPr>
          </a:p>
          <a:p>
            <a:pPr algn="ctr"/>
            <a:r>
              <a:rPr lang="tr-TR" sz="8000" b="1" dirty="0">
                <a:solidFill>
                  <a:srgbClr val="3E5987"/>
                </a:solidFill>
                <a:latin typeface="Amatic" panose="02000803000000000000" pitchFamily="2" charset="0"/>
              </a:rPr>
              <a:t> İYİ </a:t>
            </a:r>
            <a:r>
              <a:rPr lang="tr-TR" sz="8000" b="1" dirty="0" smtClean="0">
                <a:solidFill>
                  <a:srgbClr val="3E5987"/>
                </a:solidFill>
                <a:latin typeface="Amatic" panose="02000803000000000000" pitchFamily="2" charset="0"/>
              </a:rPr>
              <a:t>HAFTALAR</a:t>
            </a:r>
          </a:p>
          <a:p>
            <a:pPr algn="ctr"/>
            <a:r>
              <a:rPr lang="tr-TR" sz="8000" b="1" smtClean="0">
                <a:solidFill>
                  <a:srgbClr val="3E5987"/>
                </a:solidFill>
                <a:latin typeface="Amatic" panose="02000803000000000000" pitchFamily="2" charset="0"/>
              </a:rPr>
              <a:t>KAYNAK:AFAD</a:t>
            </a:r>
            <a:endParaRPr lang="tr-TR" sz="8000" b="1" dirty="0">
              <a:solidFill>
                <a:srgbClr val="3E5987"/>
              </a:solidFill>
              <a:latin typeface="Amatic" panose="02000803000000000000" pitchFamily="2" charset="0"/>
            </a:endParaRPr>
          </a:p>
        </p:txBody>
      </p:sp>
      <p:sp>
        <p:nvSpPr>
          <p:cNvPr id="9" name="Metin kutusu 8">
            <a:extLst>
              <a:ext uri="{FF2B5EF4-FFF2-40B4-BE49-F238E27FC236}">
                <a16:creationId xmlns:a16="http://schemas.microsoft.com/office/drawing/2014/main" xmlns="" id="{3BB8E5D9-A226-41F5-B5C9-69CA52AD7498}"/>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xmlns="" val="117191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sp>
        <p:nvSpPr>
          <p:cNvPr id="11" name="Text Box 2">
            <a:extLst>
              <a:ext uri="{FF2B5EF4-FFF2-40B4-BE49-F238E27FC236}">
                <a16:creationId xmlns:a16="http://schemas.microsoft.com/office/drawing/2014/main" xmlns="" id="{9F6D65C1-1ACF-4EEB-B3CF-A517987FBC62}"/>
              </a:ext>
            </a:extLst>
          </p:cNvPr>
          <p:cNvSpPr txBox="1">
            <a:spLocks noChangeArrowheads="1"/>
          </p:cNvSpPr>
          <p:nvPr/>
        </p:nvSpPr>
        <p:spPr bwMode="auto">
          <a:xfrm>
            <a:off x="-2" y="389880"/>
            <a:ext cx="9144000" cy="6647974"/>
          </a:xfrm>
          <a:prstGeom prst="rect">
            <a:avLst/>
          </a:prstGeom>
          <a:noFill/>
          <a:ln>
            <a:noFill/>
          </a:ln>
        </p:spPr>
        <p:txBody>
          <a:bodyPr wrap="square">
            <a:spAutoFit/>
          </a:bodyPr>
          <a:lstStyle>
            <a:lvl1pPr marL="457200" indent="-457200" eaLnBrk="0" hangingPunct="0">
              <a:defRPr sz="3600">
                <a:solidFill>
                  <a:srgbClr val="FF9900"/>
                </a:solidFill>
                <a:latin typeface="Arial" charset="0"/>
                <a:cs typeface="Arial" charset="0"/>
              </a:defRPr>
            </a:lvl1pPr>
            <a:lvl2pPr marL="742950" indent="-285750" eaLnBrk="0" hangingPunct="0">
              <a:defRPr sz="3600">
                <a:solidFill>
                  <a:srgbClr val="FF9900"/>
                </a:solidFill>
                <a:latin typeface="Arial" charset="0"/>
                <a:cs typeface="Arial" charset="0"/>
              </a:defRPr>
            </a:lvl2pPr>
            <a:lvl3pPr marL="1143000" indent="-228600" eaLnBrk="0" hangingPunct="0">
              <a:defRPr sz="3600">
                <a:solidFill>
                  <a:srgbClr val="FF9900"/>
                </a:solidFill>
                <a:latin typeface="Arial" charset="0"/>
                <a:cs typeface="Arial" charset="0"/>
              </a:defRPr>
            </a:lvl3pPr>
            <a:lvl4pPr marL="1600200" indent="-228600" eaLnBrk="0" hangingPunct="0">
              <a:defRPr sz="3600">
                <a:solidFill>
                  <a:srgbClr val="FF9900"/>
                </a:solidFill>
                <a:latin typeface="Arial" charset="0"/>
                <a:cs typeface="Arial" charset="0"/>
              </a:defRPr>
            </a:lvl4pPr>
            <a:lvl5pPr marL="2057400" indent="-228600" eaLnBrk="0" hangingPunct="0">
              <a:defRPr sz="3600">
                <a:solidFill>
                  <a:srgbClr val="FF9900"/>
                </a:solidFill>
                <a:latin typeface="Arial" charset="0"/>
                <a:cs typeface="Arial" charset="0"/>
              </a:defRPr>
            </a:lvl5pPr>
            <a:lvl6pPr marL="2514600" indent="-228600" eaLnBrk="0" fontAlgn="base" hangingPunct="0">
              <a:lnSpc>
                <a:spcPct val="80000"/>
              </a:lnSpc>
              <a:spcBef>
                <a:spcPct val="20000"/>
              </a:spcBef>
              <a:spcAft>
                <a:spcPct val="0"/>
              </a:spcAft>
              <a:buClr>
                <a:schemeClr val="hlink"/>
              </a:buClr>
              <a:buSzPct val="120000"/>
              <a:buChar char="•"/>
              <a:defRPr sz="3600">
                <a:solidFill>
                  <a:srgbClr val="FF9900"/>
                </a:solidFill>
                <a:latin typeface="Arial" charset="0"/>
                <a:cs typeface="Arial" charset="0"/>
              </a:defRPr>
            </a:lvl6pPr>
            <a:lvl7pPr marL="2971800" indent="-228600" eaLnBrk="0" fontAlgn="base" hangingPunct="0">
              <a:lnSpc>
                <a:spcPct val="80000"/>
              </a:lnSpc>
              <a:spcBef>
                <a:spcPct val="20000"/>
              </a:spcBef>
              <a:spcAft>
                <a:spcPct val="0"/>
              </a:spcAft>
              <a:buClr>
                <a:schemeClr val="hlink"/>
              </a:buClr>
              <a:buSzPct val="120000"/>
              <a:buChar char="•"/>
              <a:defRPr sz="3600">
                <a:solidFill>
                  <a:srgbClr val="FF9900"/>
                </a:solidFill>
                <a:latin typeface="Arial" charset="0"/>
                <a:cs typeface="Arial" charset="0"/>
              </a:defRPr>
            </a:lvl7pPr>
            <a:lvl8pPr marL="3429000" indent="-228600" eaLnBrk="0" fontAlgn="base" hangingPunct="0">
              <a:lnSpc>
                <a:spcPct val="80000"/>
              </a:lnSpc>
              <a:spcBef>
                <a:spcPct val="20000"/>
              </a:spcBef>
              <a:spcAft>
                <a:spcPct val="0"/>
              </a:spcAft>
              <a:buClr>
                <a:schemeClr val="hlink"/>
              </a:buClr>
              <a:buSzPct val="120000"/>
              <a:buChar char="•"/>
              <a:defRPr sz="3600">
                <a:solidFill>
                  <a:srgbClr val="FF9900"/>
                </a:solidFill>
                <a:latin typeface="Arial" charset="0"/>
                <a:cs typeface="Arial" charset="0"/>
              </a:defRPr>
            </a:lvl8pPr>
            <a:lvl9pPr marL="3886200" indent="-228600" eaLnBrk="0" fontAlgn="base" hangingPunct="0">
              <a:lnSpc>
                <a:spcPct val="80000"/>
              </a:lnSpc>
              <a:spcBef>
                <a:spcPct val="20000"/>
              </a:spcBef>
              <a:spcAft>
                <a:spcPct val="0"/>
              </a:spcAft>
              <a:buClr>
                <a:schemeClr val="hlink"/>
              </a:buClr>
              <a:buSzPct val="120000"/>
              <a:buChar char="•"/>
              <a:defRPr sz="3600">
                <a:solidFill>
                  <a:srgbClr val="FF9900"/>
                </a:solidFill>
                <a:latin typeface="Arial" charset="0"/>
                <a:cs typeface="Arial" charset="0"/>
              </a:defRPr>
            </a:lvl9pPr>
          </a:lstStyle>
          <a:p>
            <a:pPr marL="0" indent="0" algn="ctr">
              <a:defRPr/>
            </a:pPr>
            <a:r>
              <a:rPr lang="tr-TR" sz="2200" dirty="0">
                <a:solidFill>
                  <a:srgbClr val="002060"/>
                </a:solidFill>
                <a:latin typeface="Times New Roman" panose="02020603050405020304" pitchFamily="18" charset="0"/>
                <a:cs typeface="Times New Roman" panose="02020603050405020304" pitchFamily="18" charset="0"/>
              </a:rPr>
              <a:t>	</a:t>
            </a:r>
          </a:p>
          <a:p>
            <a:pPr marL="0" indent="0" algn="ctr">
              <a:defRPr/>
            </a:pPr>
            <a:r>
              <a:rPr lang="tr-TR" sz="2600" b="1" dirty="0">
                <a:solidFill>
                  <a:srgbClr val="002060"/>
                </a:solidFill>
                <a:latin typeface="Times New Roman" panose="02020603050405020304" pitchFamily="18" charset="0"/>
                <a:cs typeface="Times New Roman" panose="02020603050405020304" pitchFamily="18" charset="0"/>
              </a:rPr>
              <a:t>ENKAZ ALTINDA VE ARASINDA YARALI ARAMA USULLERİ</a:t>
            </a:r>
          </a:p>
          <a:p>
            <a:pPr>
              <a:defRPr/>
            </a:pPr>
            <a:endParaRPr lang="tr-TR" sz="2200" dirty="0">
              <a:solidFill>
                <a:srgbClr val="002060"/>
              </a:solidFill>
              <a:latin typeface="Times New Roman" panose="02020603050405020304" pitchFamily="18" charset="0"/>
              <a:cs typeface="Times New Roman" panose="02020603050405020304" pitchFamily="18" charset="0"/>
            </a:endParaRPr>
          </a:p>
          <a:p>
            <a:pPr marL="0" indent="0" algn="ctr">
              <a:defRPr/>
            </a:pPr>
            <a:r>
              <a:rPr lang="tr-TR" sz="2200" dirty="0">
                <a:solidFill>
                  <a:srgbClr val="002060"/>
                </a:solidFill>
                <a:latin typeface="Times New Roman" panose="02020603050405020304" pitchFamily="18" charset="0"/>
                <a:cs typeface="Times New Roman" panose="02020603050405020304" pitchFamily="18" charset="0"/>
              </a:rPr>
              <a:t>	</a:t>
            </a:r>
          </a:p>
          <a:p>
            <a:pPr marL="0" indent="0">
              <a:defRPr/>
            </a:pPr>
            <a:r>
              <a:rPr lang="tr-TR" sz="2200" dirty="0">
                <a:solidFill>
                  <a:srgbClr val="002060"/>
                </a:solidFill>
                <a:latin typeface="Times New Roman" panose="02020603050405020304" pitchFamily="18" charset="0"/>
                <a:cs typeface="Times New Roman" panose="02020603050405020304" pitchFamily="18" charset="0"/>
              </a:rPr>
              <a:t>Enkaz arasında yaralı arama ve bulmada bazı kurallar vardır. </a:t>
            </a:r>
          </a:p>
          <a:p>
            <a:pPr marL="0" indent="0">
              <a:defRPr/>
            </a:pPr>
            <a:endParaRPr lang="tr-TR" sz="2200" dirty="0">
              <a:solidFill>
                <a:srgbClr val="002060"/>
              </a:solidFill>
              <a:latin typeface="Times New Roman" panose="02020603050405020304" pitchFamily="18" charset="0"/>
              <a:cs typeface="Times New Roman" panose="02020603050405020304" pitchFamily="18" charset="0"/>
            </a:endParaRPr>
          </a:p>
          <a:p>
            <a:pPr marL="0" indent="0">
              <a:defRPr/>
            </a:pPr>
            <a:r>
              <a:rPr lang="tr-TR" sz="2200" dirty="0">
                <a:solidFill>
                  <a:srgbClr val="002060"/>
                </a:solidFill>
                <a:latin typeface="Times New Roman" panose="02020603050405020304" pitchFamily="18" charset="0"/>
                <a:cs typeface="Times New Roman" panose="02020603050405020304" pitchFamily="18" charset="0"/>
              </a:rPr>
              <a:t>Yaralının yerinin belirlenmesi, yaralının kurtarılması şarttır. </a:t>
            </a:r>
          </a:p>
          <a:p>
            <a:pPr marL="0" indent="0">
              <a:defRPr/>
            </a:pPr>
            <a:endParaRPr lang="tr-TR" sz="2200" dirty="0">
              <a:solidFill>
                <a:srgbClr val="002060"/>
              </a:solidFill>
              <a:latin typeface="Times New Roman" panose="02020603050405020304" pitchFamily="18" charset="0"/>
              <a:cs typeface="Times New Roman" panose="02020603050405020304" pitchFamily="18" charset="0"/>
            </a:endParaRPr>
          </a:p>
          <a:p>
            <a:pPr marL="0" indent="0">
              <a:defRPr/>
            </a:pPr>
            <a:r>
              <a:rPr lang="tr-TR" sz="2200" dirty="0">
                <a:solidFill>
                  <a:srgbClr val="002060"/>
                </a:solidFill>
                <a:latin typeface="Times New Roman" panose="02020603050405020304" pitchFamily="18" charset="0"/>
                <a:cs typeface="Times New Roman" panose="02020603050405020304" pitchFamily="18" charset="0"/>
              </a:rPr>
              <a:t>Binaların yıkılış şekline ve tipine göre canlı kalınabilecek bölgeler ve yerler belirlenerek yaralının yeri aşağıda belirtilen usullere göre aranır.</a:t>
            </a:r>
          </a:p>
          <a:p>
            <a:pPr>
              <a:defRPr/>
            </a:pPr>
            <a:endParaRPr lang="tr-TR" sz="2200" u="sng" dirty="0">
              <a:solidFill>
                <a:srgbClr val="002060"/>
              </a:solidFill>
              <a:latin typeface="Times New Roman" panose="02020603050405020304" pitchFamily="18" charset="0"/>
              <a:cs typeface="Times New Roman" panose="02020603050405020304" pitchFamily="18" charset="0"/>
            </a:endParaRPr>
          </a:p>
          <a:p>
            <a:pPr algn="ctr">
              <a:defRPr/>
            </a:pPr>
            <a:r>
              <a:rPr lang="tr-TR" sz="2200" dirty="0">
                <a:solidFill>
                  <a:srgbClr val="002060"/>
                </a:solidFill>
                <a:latin typeface="Times New Roman" panose="02020603050405020304" pitchFamily="18" charset="0"/>
                <a:cs typeface="Times New Roman" panose="02020603050405020304" pitchFamily="18" charset="0"/>
              </a:rPr>
              <a:t>     </a:t>
            </a:r>
            <a:r>
              <a:rPr lang="tr-TR" sz="2200" u="sng" dirty="0">
                <a:solidFill>
                  <a:srgbClr val="002060"/>
                </a:solidFill>
                <a:latin typeface="Times New Roman" panose="02020603050405020304" pitchFamily="18" charset="0"/>
                <a:cs typeface="Times New Roman" panose="02020603050405020304" pitchFamily="18" charset="0"/>
              </a:rPr>
              <a:t>I.FİZİKİ ARAMA</a:t>
            </a:r>
          </a:p>
          <a:p>
            <a:pPr>
              <a:defRPr/>
            </a:pPr>
            <a:endParaRPr lang="tr-TR" sz="2200" dirty="0">
              <a:solidFill>
                <a:srgbClr val="002060"/>
              </a:solidFill>
              <a:latin typeface="Times New Roman" panose="02020603050405020304" pitchFamily="18" charset="0"/>
              <a:cs typeface="Times New Roman" panose="02020603050405020304" pitchFamily="18" charset="0"/>
            </a:endParaRPr>
          </a:p>
          <a:p>
            <a:pPr algn="ctr">
              <a:defRPr/>
            </a:pPr>
            <a:r>
              <a:rPr lang="tr-TR" sz="2200" i="1" dirty="0">
                <a:solidFill>
                  <a:srgbClr val="002060"/>
                </a:solidFill>
                <a:latin typeface="Times New Roman" panose="02020603050405020304" pitchFamily="18" charset="0"/>
                <a:cs typeface="Times New Roman" panose="02020603050405020304" pitchFamily="18" charset="0"/>
              </a:rPr>
              <a:t>     A- GÖZLE ARAMA</a:t>
            </a:r>
          </a:p>
          <a:p>
            <a:pPr algn="ctr">
              <a:defRPr/>
            </a:pPr>
            <a:r>
              <a:rPr lang="tr-TR" sz="2200" i="1" dirty="0">
                <a:solidFill>
                  <a:srgbClr val="002060"/>
                </a:solidFill>
                <a:latin typeface="Times New Roman" panose="02020603050405020304" pitchFamily="18" charset="0"/>
                <a:cs typeface="Times New Roman" panose="02020603050405020304" pitchFamily="18" charset="0"/>
              </a:rPr>
              <a:t>     B- SESLENMEK VE DİNLEMEK</a:t>
            </a:r>
          </a:p>
          <a:p>
            <a:pPr algn="ctr">
              <a:defRPr/>
            </a:pPr>
            <a:r>
              <a:rPr lang="tr-TR" sz="2200" i="1" dirty="0">
                <a:solidFill>
                  <a:srgbClr val="002060"/>
                </a:solidFill>
                <a:latin typeface="Times New Roman" panose="02020603050405020304" pitchFamily="18" charset="0"/>
                <a:cs typeface="Times New Roman" panose="02020603050405020304" pitchFamily="18" charset="0"/>
              </a:rPr>
              <a:t>     C- İŞARETLE BELİRLEMEK</a:t>
            </a:r>
          </a:p>
          <a:p>
            <a:pPr>
              <a:defRPr/>
            </a:pPr>
            <a:endParaRPr lang="tr-TR" sz="2200" dirty="0">
              <a:solidFill>
                <a:srgbClr val="002060"/>
              </a:solidFill>
              <a:latin typeface="Times New Roman" panose="02020603050405020304" pitchFamily="18" charset="0"/>
              <a:cs typeface="Times New Roman" panose="02020603050405020304" pitchFamily="18" charset="0"/>
            </a:endParaRPr>
          </a:p>
          <a:p>
            <a:pPr>
              <a:defRPr/>
            </a:pPr>
            <a:r>
              <a:rPr lang="tr-TR" sz="22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49668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sp>
        <p:nvSpPr>
          <p:cNvPr id="14" name="Rectangle 2">
            <a:extLst>
              <a:ext uri="{FF2B5EF4-FFF2-40B4-BE49-F238E27FC236}">
                <a16:creationId xmlns:a16="http://schemas.microsoft.com/office/drawing/2014/main" xmlns="" id="{CDC33E34-4BA6-47D7-9D4D-B7CE64C1EB0F}"/>
              </a:ext>
            </a:extLst>
          </p:cNvPr>
          <p:cNvSpPr txBox="1">
            <a:spLocks noChangeArrowheads="1"/>
          </p:cNvSpPr>
          <p:nvPr/>
        </p:nvSpPr>
        <p:spPr>
          <a:xfrm>
            <a:off x="0" y="666750"/>
            <a:ext cx="914399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600" b="1" dirty="0">
                <a:solidFill>
                  <a:srgbClr val="002060"/>
                </a:solidFill>
                <a:latin typeface="Times New Roman" panose="02020603050405020304" pitchFamily="18" charset="0"/>
                <a:cs typeface="Times New Roman" panose="02020603050405020304" pitchFamily="18" charset="0"/>
              </a:rPr>
              <a:t>A- GÖZLE ARAMA</a:t>
            </a:r>
            <a:br>
              <a:rPr lang="tr-TR" altLang="tr-TR" sz="2600" b="1" dirty="0">
                <a:solidFill>
                  <a:srgbClr val="002060"/>
                </a:solidFill>
                <a:latin typeface="Times New Roman" panose="02020603050405020304" pitchFamily="18" charset="0"/>
                <a:cs typeface="Times New Roman" panose="02020603050405020304" pitchFamily="18" charset="0"/>
              </a:rPr>
            </a:br>
            <a:endParaRPr lang="tr-TR" altLang="tr-TR" sz="2600" b="1" dirty="0">
              <a:solidFill>
                <a:srgbClr val="002060"/>
              </a:solidFill>
              <a:latin typeface="Times New Roman" panose="02020603050405020304" pitchFamily="18" charset="0"/>
              <a:cs typeface="Times New Roman" panose="02020603050405020304" pitchFamily="18" charset="0"/>
            </a:endParaRPr>
          </a:p>
        </p:txBody>
      </p:sp>
      <p:sp>
        <p:nvSpPr>
          <p:cNvPr id="15" name="Rectangle 3">
            <a:extLst>
              <a:ext uri="{FF2B5EF4-FFF2-40B4-BE49-F238E27FC236}">
                <a16:creationId xmlns:a16="http://schemas.microsoft.com/office/drawing/2014/main" xmlns="" id="{14D732DF-B056-4B2F-9997-150E8E1B996C}"/>
              </a:ext>
            </a:extLst>
          </p:cNvPr>
          <p:cNvSpPr txBox="1">
            <a:spLocks noChangeArrowheads="1"/>
          </p:cNvSpPr>
          <p:nvPr/>
        </p:nvSpPr>
        <p:spPr>
          <a:xfrm>
            <a:off x="0" y="1050080"/>
            <a:ext cx="9144002" cy="3859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Yıkıntıların etrafında, altında, dışında gözle </a:t>
            </a:r>
          </a:p>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görülebilecek şekilde olabilecek kazazedelerin görülmesi ve kurtarılmasıdır. </a:t>
            </a:r>
          </a:p>
          <a:p>
            <a:endParaRPr lang="tr-TR" altLang="tr-TR" sz="2200" dirty="0">
              <a:solidFill>
                <a:srgbClr val="002060"/>
              </a:solidFill>
              <a:latin typeface="Times New Roman" panose="02020603050405020304" pitchFamily="18" charset="0"/>
              <a:cs typeface="Times New Roman" panose="02020603050405020304" pitchFamily="18" charset="0"/>
            </a:endParaRPr>
          </a:p>
        </p:txBody>
      </p:sp>
      <p:pic>
        <p:nvPicPr>
          <p:cNvPr id="16" name="Picture 5">
            <a:extLst>
              <a:ext uri="{FF2B5EF4-FFF2-40B4-BE49-F238E27FC236}">
                <a16:creationId xmlns:a16="http://schemas.microsoft.com/office/drawing/2014/main" xmlns="" id="{886F3192-3C48-4FC6-99B4-EEE06A6631C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294605" y="2808129"/>
            <a:ext cx="6554788" cy="3744913"/>
          </a:xfrm>
          <a:prstGeom prst="rect">
            <a:avLst/>
          </a:prstGeom>
          <a:noFill/>
        </p:spPr>
      </p:pic>
    </p:spTree>
    <p:extLst>
      <p:ext uri="{BB962C8B-B14F-4D97-AF65-F5344CB8AC3E}">
        <p14:creationId xmlns:p14="http://schemas.microsoft.com/office/powerpoint/2010/main" xmlns="" val="52399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sp>
        <p:nvSpPr>
          <p:cNvPr id="15" name="Rectangle 2">
            <a:extLst>
              <a:ext uri="{FF2B5EF4-FFF2-40B4-BE49-F238E27FC236}">
                <a16:creationId xmlns:a16="http://schemas.microsoft.com/office/drawing/2014/main" xmlns="" id="{CBE4A42A-E409-4018-B087-856BCF67F98B}"/>
              </a:ext>
            </a:extLst>
          </p:cNvPr>
          <p:cNvSpPr txBox="1">
            <a:spLocks noChangeArrowheads="1"/>
          </p:cNvSpPr>
          <p:nvPr/>
        </p:nvSpPr>
        <p:spPr>
          <a:xfrm>
            <a:off x="0" y="254242"/>
            <a:ext cx="9144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600" b="1" dirty="0">
                <a:solidFill>
                  <a:srgbClr val="002060"/>
                </a:solidFill>
                <a:latin typeface="Times New Roman" panose="02020603050405020304" pitchFamily="18" charset="0"/>
                <a:cs typeface="Times New Roman" panose="02020603050405020304" pitchFamily="18" charset="0"/>
              </a:rPr>
              <a:t/>
            </a:r>
            <a:br>
              <a:rPr lang="tr-TR" altLang="tr-TR" sz="2600" b="1" dirty="0">
                <a:solidFill>
                  <a:srgbClr val="002060"/>
                </a:solidFill>
                <a:latin typeface="Times New Roman" panose="02020603050405020304" pitchFamily="18" charset="0"/>
                <a:cs typeface="Times New Roman" panose="02020603050405020304" pitchFamily="18" charset="0"/>
              </a:rPr>
            </a:br>
            <a:r>
              <a:rPr lang="tr-TR" altLang="tr-TR" sz="2600" b="1" dirty="0">
                <a:solidFill>
                  <a:srgbClr val="002060"/>
                </a:solidFill>
                <a:latin typeface="Times New Roman" panose="02020603050405020304" pitchFamily="18" charset="0"/>
                <a:cs typeface="Times New Roman" panose="02020603050405020304" pitchFamily="18" charset="0"/>
              </a:rPr>
              <a:t>B- SESLENMEK VE DİNLEMEK</a:t>
            </a:r>
          </a:p>
        </p:txBody>
      </p:sp>
      <p:sp>
        <p:nvSpPr>
          <p:cNvPr id="16" name="Rectangle 3">
            <a:extLst>
              <a:ext uri="{FF2B5EF4-FFF2-40B4-BE49-F238E27FC236}">
                <a16:creationId xmlns:a16="http://schemas.microsoft.com/office/drawing/2014/main" xmlns="" id="{FA167935-571E-4B00-A444-2BC06E27EFCE}"/>
              </a:ext>
            </a:extLst>
          </p:cNvPr>
          <p:cNvSpPr txBox="1">
            <a:spLocks noChangeArrowheads="1"/>
          </p:cNvSpPr>
          <p:nvPr/>
        </p:nvSpPr>
        <p:spPr>
          <a:xfrm>
            <a:off x="1" y="1375670"/>
            <a:ext cx="9143999" cy="52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tr-TR" altLang="tr-TR" b="1" dirty="0"/>
              <a:t>   </a:t>
            </a:r>
            <a:r>
              <a:rPr lang="tr-TR" altLang="tr-TR" sz="2200" dirty="0">
                <a:solidFill>
                  <a:srgbClr val="002060"/>
                </a:solidFill>
                <a:latin typeface="Times New Roman" panose="02020603050405020304" pitchFamily="18" charset="0"/>
                <a:cs typeface="Times New Roman" panose="02020603050405020304" pitchFamily="18" charset="0"/>
              </a:rPr>
              <a:t>Yaralının yerinin belirlenmesinde ekip halinde hareket edilir.</a:t>
            </a: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a:t>
            </a: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Ekip lideri ekibi, enkaz üzerinde değişik  yerlere gönderir. </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Ekip lideri; enkazın içine doğru </a:t>
            </a:r>
            <a:r>
              <a:rPr lang="tr-TR" altLang="tr-TR" sz="2200" dirty="0">
                <a:solidFill>
                  <a:srgbClr val="FF0000"/>
                </a:solidFill>
                <a:latin typeface="Times New Roman" panose="02020603050405020304" pitchFamily="18" charset="0"/>
                <a:cs typeface="Times New Roman" panose="02020603050405020304" pitchFamily="18" charset="0"/>
              </a:rPr>
              <a:t>(kurtarma ekibi burada, sesimi duyan var mı?) </a:t>
            </a:r>
            <a:r>
              <a:rPr lang="tr-TR" altLang="tr-TR" sz="2200" dirty="0">
                <a:solidFill>
                  <a:srgbClr val="002060"/>
                </a:solidFill>
                <a:latin typeface="Times New Roman" panose="02020603050405020304" pitchFamily="18" charset="0"/>
                <a:cs typeface="Times New Roman" panose="02020603050405020304" pitchFamily="18" charset="0"/>
              </a:rPr>
              <a:t>diye seslenir. </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Bu sese göre hareket edilerek enkaz altından gelecek sesler dinlenir. </a:t>
            </a: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Birkaç kişinin tahmin ettiği yere aynı şekilde birkaç kez seslenilir. </a:t>
            </a: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Şayet yaralının sesi net olarak duyuluyorsa başka sorular sorularak yaralının yanına yaklaşılacak yollar öğrenilir.</a:t>
            </a:r>
          </a:p>
          <a:p>
            <a:endParaRPr lang="tr-TR" altLang="tr-TR" dirty="0"/>
          </a:p>
        </p:txBody>
      </p:sp>
    </p:spTree>
    <p:extLst>
      <p:ext uri="{BB962C8B-B14F-4D97-AF65-F5344CB8AC3E}">
        <p14:creationId xmlns:p14="http://schemas.microsoft.com/office/powerpoint/2010/main" xmlns="" val="245366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sp>
        <p:nvSpPr>
          <p:cNvPr id="11" name="Rectangle 2">
            <a:extLst>
              <a:ext uri="{FF2B5EF4-FFF2-40B4-BE49-F238E27FC236}">
                <a16:creationId xmlns:a16="http://schemas.microsoft.com/office/drawing/2014/main" xmlns="" id="{E5FD64F2-DA8B-4549-BAD9-1A44CAAE38EA}"/>
              </a:ext>
            </a:extLst>
          </p:cNvPr>
          <p:cNvSpPr txBox="1">
            <a:spLocks noChangeArrowheads="1"/>
          </p:cNvSpPr>
          <p:nvPr/>
        </p:nvSpPr>
        <p:spPr>
          <a:xfrm>
            <a:off x="0" y="290399"/>
            <a:ext cx="9143999"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600" b="1" dirty="0">
                <a:solidFill>
                  <a:srgbClr val="002060"/>
                </a:solidFill>
                <a:latin typeface="Times New Roman" panose="02020603050405020304" pitchFamily="18" charset="0"/>
                <a:cs typeface="Times New Roman" panose="02020603050405020304" pitchFamily="18" charset="0"/>
              </a:rPr>
              <a:t>C- İŞARETLE BELİRLEMEK</a:t>
            </a:r>
          </a:p>
        </p:txBody>
      </p:sp>
      <p:sp>
        <p:nvSpPr>
          <p:cNvPr id="13" name="Rectangle 3">
            <a:extLst>
              <a:ext uri="{FF2B5EF4-FFF2-40B4-BE49-F238E27FC236}">
                <a16:creationId xmlns:a16="http://schemas.microsoft.com/office/drawing/2014/main" xmlns="" id="{D9F82B18-9C11-4F36-BAFA-5286F2DAF6E2}"/>
              </a:ext>
            </a:extLst>
          </p:cNvPr>
          <p:cNvSpPr txBox="1">
            <a:spLocks noChangeArrowheads="1"/>
          </p:cNvSpPr>
          <p:nvPr/>
        </p:nvSpPr>
        <p:spPr>
          <a:xfrm>
            <a:off x="0" y="1377901"/>
            <a:ext cx="9143998" cy="5043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tr-TR" altLang="tr-TR" sz="2200" dirty="0">
                <a:solidFill>
                  <a:srgbClr val="002060"/>
                </a:solidFill>
                <a:latin typeface="Times New Roman" panose="02020603050405020304" pitchFamily="18" charset="0"/>
                <a:cs typeface="Times New Roman" panose="02020603050405020304" pitchFamily="18" charset="0"/>
              </a:rPr>
              <a:t>İşaret verme yoluyla yaralının yerinin belirlenmesi seslenme   usulünde olduğu gibidir.</a:t>
            </a:r>
          </a:p>
          <a:p>
            <a:pPr marL="0" indent="0">
              <a:buFontTx/>
              <a:buNone/>
            </a:pPr>
            <a:r>
              <a:rPr lang="tr-TR" altLang="tr-TR" sz="2200" dirty="0">
                <a:solidFill>
                  <a:srgbClr val="002060"/>
                </a:solidFill>
                <a:latin typeface="Times New Roman" panose="02020603050405020304" pitchFamily="18" charset="0"/>
                <a:cs typeface="Times New Roman" panose="02020603050405020304" pitchFamily="18" charset="0"/>
              </a:rPr>
              <a:t> Eğer seslenme yoluyla yaralıdan ses   almak mümkün olmamışsa bu takdirde ekip lideri tekrar </a:t>
            </a:r>
          </a:p>
          <a:p>
            <a:pPr marL="0" indent="0">
              <a:buFontTx/>
              <a:buNone/>
            </a:pPr>
            <a:r>
              <a:rPr lang="tr-TR" altLang="tr-TR" sz="2200" dirty="0">
                <a:solidFill>
                  <a:srgbClr val="002060"/>
                </a:solidFill>
                <a:latin typeface="Times New Roman" panose="02020603050405020304" pitchFamily="18" charset="0"/>
                <a:cs typeface="Times New Roman" panose="02020603050405020304" pitchFamily="18" charset="0"/>
              </a:rPr>
              <a:t>seslenerek  </a:t>
            </a:r>
            <a:r>
              <a:rPr lang="tr-TR" altLang="tr-TR" sz="2200" dirty="0">
                <a:solidFill>
                  <a:srgbClr val="FF0000"/>
                </a:solidFill>
                <a:latin typeface="Times New Roman" panose="02020603050405020304" pitchFamily="18" charset="0"/>
                <a:cs typeface="Times New Roman" panose="02020603050405020304" pitchFamily="18" charset="0"/>
              </a:rPr>
              <a:t>(sesimizi duyuyorsan işaret ver) </a:t>
            </a:r>
            <a:r>
              <a:rPr lang="tr-TR" altLang="tr-TR" sz="2200" dirty="0">
                <a:solidFill>
                  <a:srgbClr val="002060"/>
                </a:solidFill>
                <a:latin typeface="Times New Roman" panose="02020603050405020304" pitchFamily="18" charset="0"/>
                <a:cs typeface="Times New Roman" panose="02020603050405020304" pitchFamily="18" charset="0"/>
              </a:rPr>
              <a:t>diyerek gelebilecek sesler dinlenir</a:t>
            </a:r>
          </a:p>
        </p:txBody>
      </p:sp>
      <p:pic>
        <p:nvPicPr>
          <p:cNvPr id="14" name="Picture 5">
            <a:extLst>
              <a:ext uri="{FF2B5EF4-FFF2-40B4-BE49-F238E27FC236}">
                <a16:creationId xmlns:a16="http://schemas.microsoft.com/office/drawing/2014/main" xmlns="" id="{B519CC00-7AAE-47CC-B489-91CAC06316C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56586" y="3571875"/>
            <a:ext cx="6394450" cy="2787650"/>
          </a:xfrm>
          <a:prstGeom prst="rect">
            <a:avLst/>
          </a:prstGeom>
          <a:noFill/>
        </p:spPr>
      </p:pic>
    </p:spTree>
    <p:extLst>
      <p:ext uri="{BB962C8B-B14F-4D97-AF65-F5344CB8AC3E}">
        <p14:creationId xmlns:p14="http://schemas.microsoft.com/office/powerpoint/2010/main" xmlns="" val="47998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sp>
        <p:nvSpPr>
          <p:cNvPr id="11" name="Text Box 2">
            <a:extLst>
              <a:ext uri="{FF2B5EF4-FFF2-40B4-BE49-F238E27FC236}">
                <a16:creationId xmlns:a16="http://schemas.microsoft.com/office/drawing/2014/main" xmlns="" id="{5D6B9B3A-8C8F-4840-A0BE-04786FA9A2A1}"/>
              </a:ext>
            </a:extLst>
          </p:cNvPr>
          <p:cNvSpPr txBox="1">
            <a:spLocks noChangeArrowheads="1"/>
          </p:cNvSpPr>
          <p:nvPr/>
        </p:nvSpPr>
        <p:spPr bwMode="auto">
          <a:xfrm>
            <a:off x="-2" y="112071"/>
            <a:ext cx="9144000" cy="603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tr-TR" altLang="tr-TR" sz="3600" b="1">
              <a:solidFill>
                <a:srgbClr val="002060"/>
              </a:solidFill>
            </a:endParaRPr>
          </a:p>
          <a:p>
            <a:pPr algn="ctr">
              <a:spcBef>
                <a:spcPct val="0"/>
              </a:spcBef>
              <a:buFontTx/>
              <a:buNone/>
            </a:pPr>
            <a:r>
              <a:rPr lang="tr-TR" altLang="tr-TR" sz="2600" b="1">
                <a:solidFill>
                  <a:srgbClr val="002060"/>
                </a:solidFill>
                <a:latin typeface="Times New Roman" panose="02020603050405020304" pitchFamily="18" charset="0"/>
                <a:cs typeface="Times New Roman" panose="02020603050405020304" pitchFamily="18" charset="0"/>
              </a:rPr>
              <a:t>2.KÖPEK KULLANARAK ARAMA</a:t>
            </a:r>
          </a:p>
          <a:p>
            <a:pPr>
              <a:spcBef>
                <a:spcPct val="0"/>
              </a:spcBef>
              <a:buFontTx/>
              <a:buNone/>
            </a:pPr>
            <a:endParaRPr lang="tr-TR" altLang="tr-TR">
              <a:solidFill>
                <a:srgbClr val="002060"/>
              </a:solidFill>
            </a:endParaRPr>
          </a:p>
          <a:p>
            <a:pPr algn="ctr">
              <a:spcBef>
                <a:spcPct val="0"/>
              </a:spcBef>
              <a:buFontTx/>
              <a:buNone/>
            </a:pPr>
            <a:endParaRPr lang="tr-TR" altLang="tr-TR" sz="2800" b="1">
              <a:solidFill>
                <a:srgbClr val="002060"/>
              </a:solidFill>
            </a:endParaRPr>
          </a:p>
          <a:p>
            <a:pPr>
              <a:spcBef>
                <a:spcPct val="0"/>
              </a:spcBef>
              <a:buFontTx/>
              <a:buNone/>
            </a:pPr>
            <a:r>
              <a:rPr lang="tr-TR" altLang="tr-TR" sz="2200">
                <a:solidFill>
                  <a:srgbClr val="002060"/>
                </a:solidFill>
                <a:latin typeface="Times New Roman" panose="02020603050405020304" pitchFamily="18" charset="0"/>
                <a:cs typeface="Times New Roman" panose="02020603050405020304" pitchFamily="18" charset="0"/>
              </a:rPr>
              <a:t>Yaralı bulmada köpek kullanmak eski bir yöntem olmakla beraber bugün kurtarmada hala kullanılan bir arama yöntemidir. </a:t>
            </a:r>
          </a:p>
          <a:p>
            <a:pPr>
              <a:spcBef>
                <a:spcPct val="0"/>
              </a:spcBef>
              <a:buFontTx/>
              <a:buNone/>
            </a:pPr>
            <a:endParaRPr lang="tr-TR" altLang="tr-TR" sz="220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a:solidFill>
                  <a:srgbClr val="002060"/>
                </a:solidFill>
                <a:latin typeface="Times New Roman" panose="02020603050405020304" pitchFamily="18" charset="0"/>
                <a:cs typeface="Times New Roman" panose="02020603050405020304" pitchFamily="18" charset="0"/>
              </a:rPr>
              <a:t>Köpekler, 6-7 aylıktan itibaren eğitilmeye başlanır. Bu eğitimlerde daha çok labrador retrıever, golden retrıever, alman çoban, cooker, vb. Irktan köpekler kullanılır. </a:t>
            </a:r>
          </a:p>
          <a:p>
            <a:pPr>
              <a:spcBef>
                <a:spcPct val="0"/>
              </a:spcBef>
              <a:buFontTx/>
              <a:buNone/>
            </a:pPr>
            <a:endParaRPr lang="tr-TR" altLang="tr-TR" sz="220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a:solidFill>
                  <a:srgbClr val="002060"/>
                </a:solidFill>
                <a:latin typeface="Times New Roman" panose="02020603050405020304" pitchFamily="18" charset="0"/>
                <a:cs typeface="Times New Roman" panose="02020603050405020304" pitchFamily="18" charset="0"/>
              </a:rPr>
              <a:t>Yaralı baygın ise gerek seslenmek ve gerekse işaret vermek olanağına sahip olmayacaktır. Bu durumda olan yaralıların bulunması çok güçtür. Bu gibi hallerde köpek kullanmak yaralıları bulmakta veya yerlerinin belirlenmesinde çok yararlı olacaktır. </a:t>
            </a:r>
          </a:p>
          <a:p>
            <a:pPr>
              <a:spcBef>
                <a:spcPct val="0"/>
              </a:spcBef>
              <a:buFontTx/>
              <a:buNone/>
            </a:pPr>
            <a:endParaRPr lang="tr-TR" altLang="tr-TR" sz="2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63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sp>
        <p:nvSpPr>
          <p:cNvPr id="11" name="Rectangle 5">
            <a:extLst>
              <a:ext uri="{FF2B5EF4-FFF2-40B4-BE49-F238E27FC236}">
                <a16:creationId xmlns:a16="http://schemas.microsoft.com/office/drawing/2014/main" xmlns="" id="{700B7F5E-1FCA-43B9-8FC1-46309072BACF}"/>
              </a:ext>
            </a:extLst>
          </p:cNvPr>
          <p:cNvSpPr txBox="1">
            <a:spLocks noChangeArrowheads="1"/>
          </p:cNvSpPr>
          <p:nvPr/>
        </p:nvSpPr>
        <p:spPr>
          <a:xfrm>
            <a:off x="1146174" y="430183"/>
            <a:ext cx="6851650" cy="762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600" b="1" dirty="0">
                <a:solidFill>
                  <a:srgbClr val="002060"/>
                </a:solidFill>
                <a:latin typeface="Times New Roman" panose="02020603050405020304" pitchFamily="18" charset="0"/>
                <a:cs typeface="Times New Roman" panose="02020603050405020304" pitchFamily="18" charset="0"/>
              </a:rPr>
              <a:t/>
            </a:r>
            <a:br>
              <a:rPr lang="tr-TR" altLang="tr-TR" sz="2600" b="1" dirty="0">
                <a:solidFill>
                  <a:srgbClr val="002060"/>
                </a:solidFill>
                <a:latin typeface="Times New Roman" panose="02020603050405020304" pitchFamily="18" charset="0"/>
                <a:cs typeface="Times New Roman" panose="02020603050405020304" pitchFamily="18" charset="0"/>
              </a:rPr>
            </a:br>
            <a:r>
              <a:rPr lang="tr-TR" altLang="tr-TR" sz="2600" b="1" dirty="0">
                <a:solidFill>
                  <a:srgbClr val="002060"/>
                </a:solidFill>
                <a:latin typeface="Times New Roman" panose="02020603050405020304" pitchFamily="18" charset="0"/>
                <a:cs typeface="Times New Roman" panose="02020603050405020304" pitchFamily="18" charset="0"/>
              </a:rPr>
              <a:t/>
            </a:r>
            <a:br>
              <a:rPr lang="tr-TR" altLang="tr-TR" sz="2600" b="1" dirty="0">
                <a:solidFill>
                  <a:srgbClr val="002060"/>
                </a:solidFill>
                <a:latin typeface="Times New Roman" panose="02020603050405020304" pitchFamily="18" charset="0"/>
                <a:cs typeface="Times New Roman" panose="02020603050405020304" pitchFamily="18" charset="0"/>
              </a:rPr>
            </a:br>
            <a:r>
              <a:rPr lang="tr-TR" altLang="tr-TR" sz="2600" b="1" dirty="0">
                <a:solidFill>
                  <a:srgbClr val="002060"/>
                </a:solidFill>
                <a:latin typeface="Times New Roman" panose="02020603050405020304" pitchFamily="18" charset="0"/>
                <a:cs typeface="Times New Roman" panose="02020603050405020304" pitchFamily="18" charset="0"/>
              </a:rPr>
              <a:t>       KÖPEK KULLANARAK ARAMA</a:t>
            </a:r>
          </a:p>
        </p:txBody>
      </p:sp>
      <p:pic>
        <p:nvPicPr>
          <p:cNvPr id="13" name="Picture 4">
            <a:extLst>
              <a:ext uri="{FF2B5EF4-FFF2-40B4-BE49-F238E27FC236}">
                <a16:creationId xmlns:a16="http://schemas.microsoft.com/office/drawing/2014/main" xmlns="" id="{F7F0859E-74EE-4D60-AF17-D3019DD8924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46174" y="1989038"/>
            <a:ext cx="6851650" cy="4459288"/>
          </a:xfrm>
          <a:prstGeom prst="rect">
            <a:avLst/>
          </a:prstGeom>
          <a:noFill/>
        </p:spPr>
      </p:pic>
    </p:spTree>
    <p:extLst>
      <p:ext uri="{BB962C8B-B14F-4D97-AF65-F5344CB8AC3E}">
        <p14:creationId xmlns:p14="http://schemas.microsoft.com/office/powerpoint/2010/main" xmlns="" val="100883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sp>
        <p:nvSpPr>
          <p:cNvPr id="11" name="Text Box 2">
            <a:extLst>
              <a:ext uri="{FF2B5EF4-FFF2-40B4-BE49-F238E27FC236}">
                <a16:creationId xmlns:a16="http://schemas.microsoft.com/office/drawing/2014/main" xmlns="" id="{C4787905-CDF9-4C89-9F13-1755F1F8D114}"/>
              </a:ext>
            </a:extLst>
          </p:cNvPr>
          <p:cNvSpPr txBox="1">
            <a:spLocks noChangeArrowheads="1"/>
          </p:cNvSpPr>
          <p:nvPr/>
        </p:nvSpPr>
        <p:spPr bwMode="auto">
          <a:xfrm>
            <a:off x="-4" y="845228"/>
            <a:ext cx="9144002"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3.CİHAZLA ARAMA</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Enkaz insan kulağının duyamayacağı sesleri algılayabilen cihazlar ile dinlenebilir. </a:t>
            </a:r>
          </a:p>
          <a:p>
            <a:pPr algn="ct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Ayrıca küçük deliklerden enkaz altını görebilen kameralı cihazlar ile arama yapılır.</a:t>
            </a:r>
          </a:p>
          <a:p>
            <a:pPr algn="ct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Sismik (titreşim) ve akustik (ses)   </a:t>
            </a:r>
          </a:p>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a:t>
            </a:r>
            <a:r>
              <a:rPr lang="tr-TR" altLang="tr-TR" sz="2200" dirty="0" err="1">
                <a:solidFill>
                  <a:srgbClr val="002060"/>
                </a:solidFill>
                <a:latin typeface="Times New Roman" panose="02020603050405020304" pitchFamily="18" charset="0"/>
                <a:cs typeface="Times New Roman" panose="02020603050405020304" pitchFamily="18" charset="0"/>
              </a:rPr>
              <a:t>sensörleri</a:t>
            </a:r>
            <a:r>
              <a:rPr lang="tr-TR" altLang="tr-TR" sz="2200" dirty="0">
                <a:solidFill>
                  <a:srgbClr val="002060"/>
                </a:solidFill>
                <a:latin typeface="Times New Roman" panose="02020603050405020304" pitchFamily="18" charset="0"/>
                <a:cs typeface="Times New Roman" panose="02020603050405020304" pitchFamily="18" charset="0"/>
              </a:rPr>
              <a:t>,</a:t>
            </a:r>
          </a:p>
          <a:p>
            <a:pPr algn="ct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Görüntülü yaralı arama cihazı (kamera) </a:t>
            </a:r>
          </a:p>
        </p:txBody>
      </p:sp>
    </p:spTree>
    <p:extLst>
      <p:ext uri="{BB962C8B-B14F-4D97-AF65-F5344CB8AC3E}">
        <p14:creationId xmlns:p14="http://schemas.microsoft.com/office/powerpoint/2010/main" xmlns="" val="309307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281218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Enkazda Arama Usulleri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p:txBody>
      </p:sp>
      <p:pic>
        <p:nvPicPr>
          <p:cNvPr id="11" name="Picture 4" descr="DSC_0018">
            <a:extLst>
              <a:ext uri="{FF2B5EF4-FFF2-40B4-BE49-F238E27FC236}">
                <a16:creationId xmlns:a16="http://schemas.microsoft.com/office/drawing/2014/main" xmlns="" id="{9B7DBA19-A959-4431-B362-D602A06E62A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1444" y="1656542"/>
            <a:ext cx="6361112" cy="493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5">
            <a:extLst>
              <a:ext uri="{FF2B5EF4-FFF2-40B4-BE49-F238E27FC236}">
                <a16:creationId xmlns:a16="http://schemas.microsoft.com/office/drawing/2014/main" xmlns="" id="{7862B17E-4E84-4345-9D28-57E5EC536AEF}"/>
              </a:ext>
            </a:extLst>
          </p:cNvPr>
          <p:cNvSpPr txBox="1">
            <a:spLocks noChangeArrowheads="1"/>
          </p:cNvSpPr>
          <p:nvPr/>
        </p:nvSpPr>
        <p:spPr bwMode="auto">
          <a:xfrm>
            <a:off x="2112962" y="741716"/>
            <a:ext cx="49180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SESLİ CANLI ARAMA CİHAZI</a:t>
            </a:r>
          </a:p>
        </p:txBody>
      </p:sp>
    </p:spTree>
    <p:extLst>
      <p:ext uri="{BB962C8B-B14F-4D97-AF65-F5344CB8AC3E}">
        <p14:creationId xmlns:p14="http://schemas.microsoft.com/office/powerpoint/2010/main" xmlns="" val="1018193948"/>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2363</TotalTime>
  <Words>512</Words>
  <Application>Microsoft Office PowerPoint</Application>
  <PresentationFormat>Ekran Gösterisi (4:3)</PresentationFormat>
  <Paragraphs>146</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 Hakan</dc:creator>
  <cp:lastModifiedBy>User</cp:lastModifiedBy>
  <cp:revision>536</cp:revision>
  <dcterms:created xsi:type="dcterms:W3CDTF">2019-04-13T17:05:54Z</dcterms:created>
  <dcterms:modified xsi:type="dcterms:W3CDTF">2020-05-09T11:43:17Z</dcterms:modified>
</cp:coreProperties>
</file>