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  <p:sldId id="364" r:id="rId3"/>
    <p:sldId id="365" r:id="rId4"/>
    <p:sldId id="366" r:id="rId5"/>
    <p:sldId id="367" r:id="rId6"/>
    <p:sldId id="368" r:id="rId7"/>
    <p:sldId id="369" r:id="rId8"/>
    <p:sldId id="370" r:id="rId9"/>
    <p:sldId id="371" r:id="rId10"/>
    <p:sldId id="372" r:id="rId11"/>
    <p:sldId id="373" r:id="rId12"/>
    <p:sldId id="374" r:id="rId13"/>
    <p:sldId id="375" r:id="rId14"/>
    <p:sldId id="376" r:id="rId15"/>
    <p:sldId id="377" r:id="rId16"/>
    <p:sldId id="378" r:id="rId17"/>
    <p:sldId id="379" r:id="rId18"/>
    <p:sldId id="380" r:id="rId19"/>
    <p:sldId id="381" r:id="rId20"/>
    <p:sldId id="382" r:id="rId21"/>
    <p:sldId id="383" r:id="rId22"/>
    <p:sldId id="31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5987"/>
    <a:srgbClr val="264885"/>
    <a:srgbClr val="284985"/>
    <a:srgbClr val="46303D"/>
    <a:srgbClr val="4472C4"/>
    <a:srgbClr val="E5C97C"/>
    <a:srgbClr val="F7BAA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132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5380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57279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51124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79939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29012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42509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84126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5370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8235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975728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96332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17997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175F02C-2C1A-43B8-9694-1B4E63A01B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96AE9BC3-0CC0-4A0F-B24E-912C2DF14F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58664E91-214B-4108-9C07-58134515D7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84428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xmlns="" id="{28946024-8278-47B2-BD73-25DC82C4D113}"/>
              </a:ext>
            </a:extLst>
          </p:cNvPr>
          <p:cNvSpPr txBox="1"/>
          <p:nvPr/>
        </p:nvSpPr>
        <p:spPr>
          <a:xfrm>
            <a:off x="232172" y="1568722"/>
            <a:ext cx="8679812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srgbClr val="284985"/>
                </a:solidFill>
                <a:effectLst/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>ARAMA KURTARMA DERSİ</a:t>
            </a:r>
            <a:r>
              <a:rPr kumimoji="0" lang="tr-TR" sz="2800" b="1" i="0" u="none" strike="noStrike" kern="1200" cap="none" spc="0" normalizeH="0" baseline="0" noProof="0" dirty="0">
                <a:ln>
                  <a:noFill/>
                </a:ln>
                <a:solidFill>
                  <a:srgbClr val="122833"/>
                </a:solidFill>
                <a:effectLst/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/>
            </a:r>
            <a:br>
              <a:rPr kumimoji="0" lang="tr-TR" sz="2800" b="1" i="0" u="none" strike="noStrike" kern="1200" cap="none" spc="0" normalizeH="0" baseline="0" noProof="0" dirty="0">
                <a:ln>
                  <a:noFill/>
                </a:ln>
                <a:solidFill>
                  <a:srgbClr val="122833"/>
                </a:solidFill>
                <a:effectLst/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</a:br>
            <a:r>
              <a:rPr kumimoji="0" lang="tr-TR" sz="2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>ÜNİTE 9: </a:t>
            </a:r>
            <a:r>
              <a:rPr lang="tr-TR" sz="3200" dirty="0" err="1">
                <a:solidFill>
                  <a:srgbClr val="FF0000"/>
                </a:solidFill>
                <a:latin typeface="Ubuntu" panose="020B0504030602030204" pitchFamily="34" charset="0"/>
              </a:rPr>
              <a:t>Enkazlarda</a:t>
            </a:r>
            <a:r>
              <a:rPr lang="tr-TR" sz="3200" dirty="0">
                <a:solidFill>
                  <a:srgbClr val="FF0000"/>
                </a:solidFill>
                <a:latin typeface="Ubuntu" panose="020B0504030602030204" pitchFamily="34" charset="0"/>
              </a:rPr>
              <a:t> Uluslar Arası İşaretleme Sistemi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buntu" panose="020B0504030602030204" pitchFamily="34" charset="0"/>
              <a:ea typeface="+mn-ea"/>
              <a:cs typeface="+mn-cs"/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xmlns="" id="{7E812DC6-D3F4-4C52-B8A5-345CF8A063DD}"/>
              </a:ext>
            </a:extLst>
          </p:cNvPr>
          <p:cNvSpPr txBox="1"/>
          <p:nvPr/>
        </p:nvSpPr>
        <p:spPr>
          <a:xfrm>
            <a:off x="2945241" y="5043878"/>
            <a:ext cx="3253522" cy="51552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>Öğr</a:t>
            </a:r>
            <a:r>
              <a:rPr kumimoji="0" lang="tr-TR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>. Gör. Murat GÖROĞLU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9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>mgoroglu@ankara.edu.tr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021AAF24-7604-4FDC-B97A-F5758A4D5FEF}"/>
              </a:ext>
            </a:extLst>
          </p:cNvPr>
          <p:cNvSpPr txBox="1"/>
          <p:nvPr/>
        </p:nvSpPr>
        <p:spPr>
          <a:xfrm>
            <a:off x="1" y="6454295"/>
            <a:ext cx="9144000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Cambria" panose="02040503050406030204" pitchFamily="18" charset="0"/>
                <a:cs typeface="+mn-cs"/>
              </a:rPr>
              <a:t>Güz 2020 ·  SINIF · </a:t>
            </a:r>
            <a:r>
              <a:rPr lang="tr-TR" sz="10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Cambria" panose="02040503050406030204" pitchFamily="18" charset="0"/>
              </a:rPr>
              <a:t>GÜN</a:t>
            </a:r>
            <a:r>
              <a:rPr kumimoji="0" lang="tr-T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Cambria" panose="02040503050406030204" pitchFamily="18" charset="0"/>
                <a:cs typeface="+mn-cs"/>
              </a:rPr>
              <a:t> · SAAT - </a:t>
            </a:r>
            <a:r>
              <a:rPr lang="tr-TR" sz="10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Cambria" panose="02040503050406030204" pitchFamily="18" charset="0"/>
              </a:rPr>
              <a:t>SAAT</a:t>
            </a:r>
            <a:r>
              <a:rPr kumimoji="0" lang="tr-T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Cambria" panose="02040503050406030204" pitchFamily="18" charset="0"/>
                <a:cs typeface="+mn-cs"/>
              </a:rPr>
              <a:t>                                                                                                                                                                            Beypazarı Meslek Yüksekokulu</a:t>
            </a:r>
            <a:endParaRPr kumimoji="0" lang="tr-TR" sz="10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Cambria" panose="02040503050406030204" pitchFamily="18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4272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xmlns="" id="{C54D1677-1F59-47C1-A54E-E92D7E1EF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" y="631117"/>
            <a:ext cx="9143999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sz="22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            HIZLI TEMİZ ALAN İŞARETLEME</a:t>
            </a:r>
          </a:p>
          <a:p>
            <a:pPr algn="ctr"/>
            <a:endParaRPr lang="tr-TR" altLang="tr-TR" sz="2200" b="1" dirty="0">
              <a:solidFill>
                <a:srgbClr val="00206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endParaRPr lang="tr-TR" altLang="tr-TR" sz="22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tr-TR" altLang="tr-TR" sz="22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Amaç : </a:t>
            </a: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Enkazda çalışmanın mümkün olmadığı veya gerekmediği </a:t>
            </a:r>
          </a:p>
          <a:p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alanlar göstermek amacıyla yapılır.</a:t>
            </a:r>
          </a:p>
        </p:txBody>
      </p:sp>
      <p:sp>
        <p:nvSpPr>
          <p:cNvPr id="14" name="23 Metin kutusu">
            <a:extLst>
              <a:ext uri="{FF2B5EF4-FFF2-40B4-BE49-F238E27FC236}">
                <a16:creationId xmlns:a16="http://schemas.microsoft.com/office/drawing/2014/main" xmlns="" id="{F2506DA4-E725-456E-8BAD-881A17D76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7529" y="2309003"/>
            <a:ext cx="576262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sz="6600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5" name="24 Metin kutusu">
            <a:extLst>
              <a:ext uri="{FF2B5EF4-FFF2-40B4-BE49-F238E27FC236}">
                <a16:creationId xmlns:a16="http://schemas.microsoft.com/office/drawing/2014/main" xmlns="" id="{525B0C18-C6F2-4ED6-9AEB-5AC6729E3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4516" y="4468003"/>
            <a:ext cx="409257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sz="2200" b="1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Yalnızca Ölü : </a:t>
            </a:r>
            <a:r>
              <a:rPr lang="tr-TR" altLang="tr-TR" sz="220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Tamamlanmış </a:t>
            </a:r>
          </a:p>
          <a:p>
            <a:r>
              <a:rPr lang="tr-TR" altLang="tr-TR" sz="220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alanda sadece ölü kalmıştır. Ölüler</a:t>
            </a:r>
          </a:p>
          <a:p>
            <a:r>
              <a:rPr lang="tr-TR" altLang="tr-TR" sz="220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Çıkarıldıktan sonra işaret </a:t>
            </a:r>
          </a:p>
          <a:p>
            <a:r>
              <a:rPr lang="tr-TR" altLang="tr-TR" sz="220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Çevrilir.</a:t>
            </a:r>
          </a:p>
        </p:txBody>
      </p:sp>
      <p:sp>
        <p:nvSpPr>
          <p:cNvPr id="16" name="25 Çerçeve">
            <a:extLst>
              <a:ext uri="{FF2B5EF4-FFF2-40B4-BE49-F238E27FC236}">
                <a16:creationId xmlns:a16="http://schemas.microsoft.com/office/drawing/2014/main" xmlns="" id="{B9989756-D210-49B9-B09C-F7EA65365655}"/>
              </a:ext>
            </a:extLst>
          </p:cNvPr>
          <p:cNvSpPr/>
          <p:nvPr/>
        </p:nvSpPr>
        <p:spPr>
          <a:xfrm rot="18917429">
            <a:off x="2136879" y="4431491"/>
            <a:ext cx="914400" cy="914400"/>
          </a:xfrm>
          <a:prstGeom prst="fram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17" name="26 Metin kutusu">
            <a:extLst>
              <a:ext uri="{FF2B5EF4-FFF2-40B4-BE49-F238E27FC236}">
                <a16:creationId xmlns:a16="http://schemas.microsoft.com/office/drawing/2014/main" xmlns="" id="{07887E54-059C-4934-82A8-FAD267B8B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7529" y="4396566"/>
            <a:ext cx="5048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sz="6000" b="1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8" name="28 Metin kutusu">
            <a:extLst>
              <a:ext uri="{FF2B5EF4-FFF2-40B4-BE49-F238E27FC236}">
                <a16:creationId xmlns:a16="http://schemas.microsoft.com/office/drawing/2014/main" xmlns="" id="{D4C6B234-D5DC-43FE-B5E7-B93FEE023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2454" y="2964641"/>
            <a:ext cx="4770437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sz="2200" b="1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Temiz </a:t>
            </a:r>
            <a:r>
              <a:rPr lang="tr-TR" altLang="tr-TR" sz="220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 Tamamlanmış alanda ölü ve  canlı kalmamıştır.</a:t>
            </a:r>
          </a:p>
        </p:txBody>
      </p:sp>
      <p:sp>
        <p:nvSpPr>
          <p:cNvPr id="19" name="30 Metin kutusu">
            <a:extLst>
              <a:ext uri="{FF2B5EF4-FFF2-40B4-BE49-F238E27FC236}">
                <a16:creationId xmlns:a16="http://schemas.microsoft.com/office/drawing/2014/main" xmlns="" id="{E64E6DCC-5BDD-4279-B425-6DB502DEA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141" y="5836428"/>
            <a:ext cx="17235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dirty="0">
                <a:solidFill>
                  <a:srgbClr val="002060"/>
                </a:solidFill>
              </a:rPr>
              <a:t>Ölçü :20x20cm</a:t>
            </a:r>
          </a:p>
        </p:txBody>
      </p:sp>
      <p:sp>
        <p:nvSpPr>
          <p:cNvPr id="20" name="31 Metin kutusu">
            <a:extLst>
              <a:ext uri="{FF2B5EF4-FFF2-40B4-BE49-F238E27FC236}">
                <a16:creationId xmlns:a16="http://schemas.microsoft.com/office/drawing/2014/main" xmlns="" id="{E6B7906A-F66A-42CD-B185-B41817F9E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7529" y="5620528"/>
            <a:ext cx="873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b="1">
                <a:solidFill>
                  <a:srgbClr val="FF0000"/>
                </a:solidFill>
              </a:rPr>
              <a:t>TUR - 1</a:t>
            </a:r>
          </a:p>
          <a:p>
            <a:r>
              <a:rPr lang="tr-TR" altLang="tr-TR" b="1">
                <a:solidFill>
                  <a:srgbClr val="FF0000"/>
                </a:solidFill>
              </a:rPr>
              <a:t>11 SEP</a:t>
            </a:r>
          </a:p>
        </p:txBody>
      </p:sp>
      <p:sp>
        <p:nvSpPr>
          <p:cNvPr id="21" name="32 Metin kutusu">
            <a:extLst>
              <a:ext uri="{FF2B5EF4-FFF2-40B4-BE49-F238E27FC236}">
                <a16:creationId xmlns:a16="http://schemas.microsoft.com/office/drawing/2014/main" xmlns="" id="{2EB2FD54-1AE9-4101-BBD6-5D5BBC002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6091" y="3532966"/>
            <a:ext cx="8731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b="1">
                <a:solidFill>
                  <a:srgbClr val="FF0000"/>
                </a:solidFill>
              </a:rPr>
              <a:t>TUR - 1</a:t>
            </a:r>
          </a:p>
          <a:p>
            <a:r>
              <a:rPr lang="tr-TR" altLang="tr-TR" b="1">
                <a:solidFill>
                  <a:srgbClr val="FF0000"/>
                </a:solidFill>
              </a:rPr>
              <a:t>13 SEP</a:t>
            </a:r>
          </a:p>
        </p:txBody>
      </p:sp>
      <p:sp>
        <p:nvSpPr>
          <p:cNvPr id="22" name="37 Metin kutusu">
            <a:extLst>
              <a:ext uri="{FF2B5EF4-FFF2-40B4-BE49-F238E27FC236}">
                <a16:creationId xmlns:a16="http://schemas.microsoft.com/office/drawing/2014/main" xmlns="" id="{7AD72019-6DE4-4A24-8FC7-F96266CBF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629" y="3529791"/>
            <a:ext cx="10994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b="1" dirty="0">
                <a:solidFill>
                  <a:srgbClr val="002060"/>
                </a:solidFill>
              </a:rPr>
              <a:t>Ekip Adı</a:t>
            </a:r>
          </a:p>
        </p:txBody>
      </p:sp>
      <p:sp>
        <p:nvSpPr>
          <p:cNvPr id="23" name="38 Metin kutusu">
            <a:extLst>
              <a:ext uri="{FF2B5EF4-FFF2-40B4-BE49-F238E27FC236}">
                <a16:creationId xmlns:a16="http://schemas.microsoft.com/office/drawing/2014/main" xmlns="" id="{5E8F35A9-764B-40BE-B195-C6CE8F38E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504" y="3815541"/>
            <a:ext cx="7318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b="1" dirty="0">
                <a:solidFill>
                  <a:srgbClr val="002060"/>
                </a:solidFill>
              </a:rPr>
              <a:t>Tarih</a:t>
            </a:r>
          </a:p>
        </p:txBody>
      </p:sp>
      <p:sp>
        <p:nvSpPr>
          <p:cNvPr id="24" name="35 Çerçeve">
            <a:extLst>
              <a:ext uri="{FF2B5EF4-FFF2-40B4-BE49-F238E27FC236}">
                <a16:creationId xmlns:a16="http://schemas.microsoft.com/office/drawing/2014/main" xmlns="" id="{4939DFDF-063F-4143-9D81-A0A187C0C9EF}"/>
              </a:ext>
            </a:extLst>
          </p:cNvPr>
          <p:cNvSpPr/>
          <p:nvPr/>
        </p:nvSpPr>
        <p:spPr>
          <a:xfrm rot="1017325">
            <a:off x="7193066" y="5374466"/>
            <a:ext cx="355600" cy="358775"/>
          </a:xfrm>
          <a:prstGeom prst="fram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>
                <a:solidFill>
                  <a:srgbClr val="FF00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xmlns="" val="2649301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2 İçerik Yer Tutucusu">
            <a:extLst>
              <a:ext uri="{FF2B5EF4-FFF2-40B4-BE49-F238E27FC236}">
                <a16:creationId xmlns:a16="http://schemas.microsoft.com/office/drawing/2014/main" xmlns="" id="{AA5CEA8C-7E39-4C72-AAF4-75F5201CEE4B}"/>
              </a:ext>
            </a:extLst>
          </p:cNvPr>
          <p:cNvSpPr txBox="1">
            <a:spLocks/>
          </p:cNvSpPr>
          <p:nvPr/>
        </p:nvSpPr>
        <p:spPr>
          <a:xfrm>
            <a:off x="-6" y="1876369"/>
            <a:ext cx="914400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Afet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bölgesinde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emniyetli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bir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çalışma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için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etkili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bir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sinyal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sistemi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zorunludur</a:t>
            </a:r>
            <a:r>
              <a:rPr lang="tr-TR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.</a:t>
            </a:r>
          </a:p>
          <a:p>
            <a:pPr marL="0" indent="0">
              <a:buFontTx/>
              <a:buNone/>
              <a:defRPr/>
            </a:pPr>
            <a:endParaRPr lang="tr-TR" sz="2200" dirty="0">
              <a:solidFill>
                <a:srgbClr val="002060"/>
              </a:solidFill>
              <a:latin typeface="Times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	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Sinyaller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kısa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ve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net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olmalıdır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.</a:t>
            </a:r>
            <a:endParaRPr lang="tr-TR" sz="2200" dirty="0">
              <a:solidFill>
                <a:srgbClr val="002060"/>
              </a:solidFill>
              <a:latin typeface="Times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endParaRPr lang="tr-TR" sz="2200" dirty="0">
              <a:solidFill>
                <a:srgbClr val="002060"/>
              </a:solidFill>
              <a:latin typeface="Times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	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Ekip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personeli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tüm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acil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durum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sinyallerine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anında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riayet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etmelidir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..</a:t>
            </a:r>
            <a:endParaRPr lang="tr-TR" sz="2200" dirty="0">
              <a:solidFill>
                <a:srgbClr val="002060"/>
              </a:solidFill>
              <a:latin typeface="Times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endParaRPr lang="tr-TR" sz="2200" dirty="0">
              <a:solidFill>
                <a:srgbClr val="002060"/>
              </a:solidFill>
              <a:latin typeface="Times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	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Havalı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korna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veya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benzeri</a:t>
            </a:r>
            <a:r>
              <a:rPr lang="tr-TR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düdük ,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ekipman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ile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üretilecek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sinyaller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aşağıdaki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gibi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olmalıdır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.:</a:t>
            </a:r>
            <a:endParaRPr lang="tr-TR" sz="2200" dirty="0">
              <a:solidFill>
                <a:srgbClr val="002060"/>
              </a:solidFill>
              <a:latin typeface="Times"/>
              <a:cs typeface="Times New Roman" panose="02020603050405020304" pitchFamily="18" charset="0"/>
            </a:endParaRPr>
          </a:p>
          <a:p>
            <a:pPr>
              <a:defRPr/>
            </a:pPr>
            <a:endParaRPr lang="tr-TR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3 Başlık">
            <a:extLst>
              <a:ext uri="{FF2B5EF4-FFF2-40B4-BE49-F238E27FC236}">
                <a16:creationId xmlns:a16="http://schemas.microsoft.com/office/drawing/2014/main" xmlns="" id="{A8871FC7-FF68-426A-A25A-2A0A7FC1C124}"/>
              </a:ext>
            </a:extLst>
          </p:cNvPr>
          <p:cNvSpPr txBox="1">
            <a:spLocks/>
          </p:cNvSpPr>
          <p:nvPr/>
        </p:nvSpPr>
        <p:spPr>
          <a:xfrm>
            <a:off x="-7" y="871945"/>
            <a:ext cx="9143997" cy="4801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tr-T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SİNYALLER</a:t>
            </a:r>
          </a:p>
        </p:txBody>
      </p:sp>
    </p:spTree>
    <p:extLst>
      <p:ext uri="{BB962C8B-B14F-4D97-AF65-F5344CB8AC3E}">
        <p14:creationId xmlns:p14="http://schemas.microsoft.com/office/powerpoint/2010/main" xmlns="" val="2841841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xmlns="" id="{137957FF-1BB8-464D-9794-EA595F09F810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082672" y="1389124"/>
            <a:ext cx="6921500" cy="7016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endParaRPr 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TAHLİYE </a:t>
            </a:r>
            <a:r>
              <a:rPr lang="en-GB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(3 </a:t>
            </a:r>
            <a:r>
              <a:rPr lang="tr-TR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kısa</a:t>
            </a:r>
            <a:r>
              <a:rPr lang="en-GB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düdük </a:t>
            </a:r>
            <a:r>
              <a:rPr lang="en-GB" sz="2200" dirty="0">
                <a:solidFill>
                  <a:srgbClr val="002060"/>
                </a:solidFill>
                <a:latin typeface="Times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4" name="23 Düz Bağlayıcı">
            <a:extLst>
              <a:ext uri="{FF2B5EF4-FFF2-40B4-BE49-F238E27FC236}">
                <a16:creationId xmlns:a16="http://schemas.microsoft.com/office/drawing/2014/main" xmlns="" id="{C1DD27E8-4CC9-4FA4-AA31-B33B8923D55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29272" y="1942247"/>
            <a:ext cx="2632075" cy="11113"/>
          </a:xfrm>
          <a:prstGeom prst="line">
            <a:avLst/>
          </a:prstGeom>
          <a:noFill/>
          <a:ln w="76200" algn="ctr">
            <a:solidFill>
              <a:srgbClr val="FF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5" name="Rectangle 20">
            <a:extLst>
              <a:ext uri="{FF2B5EF4-FFF2-40B4-BE49-F238E27FC236}">
                <a16:creationId xmlns:a16="http://schemas.microsoft.com/office/drawing/2014/main" xmlns="" id="{2DB70132-AD08-4E97-8068-8458FF6C1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85" y="3402074"/>
            <a:ext cx="6500812" cy="36353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OPERASYONU DURDUR</a:t>
            </a:r>
          </a:p>
        </p:txBody>
      </p:sp>
      <p:cxnSp>
        <p:nvCxnSpPr>
          <p:cNvPr id="16" name="34 Düz Bağlayıcı">
            <a:extLst>
              <a:ext uri="{FF2B5EF4-FFF2-40B4-BE49-F238E27FC236}">
                <a16:creationId xmlns:a16="http://schemas.microsoft.com/office/drawing/2014/main" xmlns="" id="{9206CAB5-79CF-4046-81E3-32CC7A77052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899147" y="3583049"/>
            <a:ext cx="2362200" cy="1588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7" name="Rectangle 25">
            <a:extLst>
              <a:ext uri="{FF2B5EF4-FFF2-40B4-BE49-F238E27FC236}">
                <a16:creationId xmlns:a16="http://schemas.microsoft.com/office/drawing/2014/main" xmlns="" id="{04F1F8A1-B2BA-48F0-861D-76FF3A9E2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47" y="5307074"/>
            <a:ext cx="8005763" cy="7016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OPERASYONA DEVAM</a:t>
            </a:r>
          </a:p>
          <a:p>
            <a:pPr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41 Düz Bağlayıcı">
            <a:extLst>
              <a:ext uri="{FF2B5EF4-FFF2-40B4-BE49-F238E27FC236}">
                <a16:creationId xmlns:a16="http://schemas.microsoft.com/office/drawing/2014/main" xmlns="" id="{C7976DC4-DE03-4147-A9D8-2DEB8F50731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173785" y="5465824"/>
            <a:ext cx="1331912" cy="1588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" name="47 Düz Bağlayıcı">
            <a:extLst>
              <a:ext uri="{FF2B5EF4-FFF2-40B4-BE49-F238E27FC236}">
                <a16:creationId xmlns:a16="http://schemas.microsoft.com/office/drawing/2014/main" xmlns="" id="{31748091-4817-4764-94E6-79EDD4635D2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12072" y="5465824"/>
            <a:ext cx="609600" cy="1588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xmlns="" val="295342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xmlns="" id="{DB8FCCCD-06AB-4C06-BB81-C9415A41649C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06287"/>
            <a:ext cx="9236765" cy="6408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DEĞERLENDİRME VE SONUÇ RAPORU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Kurtarma işlemi bittikten sonra ekip sorumlusu ekibini toplayarak, değerlendirme toplantısı yapar.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Bu toplantıda kurtarma esnasında ortaya çıkan aksaklıkların nasıl giderileceği konusunda müzakere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yapılır.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Ekip sorumlusu görev sonuç raporunu hazırlar ve ilgili birime teslim eder.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Daha sonra kriz merkezi ile haberleşmeye geçilir, başka bir enkaza sevki sağlanır.</a:t>
            </a:r>
          </a:p>
        </p:txBody>
      </p:sp>
    </p:spTree>
    <p:extLst>
      <p:ext uri="{BB962C8B-B14F-4D97-AF65-F5344CB8AC3E}">
        <p14:creationId xmlns:p14="http://schemas.microsoft.com/office/powerpoint/2010/main" xmlns="" val="3344808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1483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1805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4189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9241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1122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5883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xmlns="" id="{8DE800B2-3DC6-4FF0-B765-3C71540C1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88904"/>
            <a:ext cx="9144000" cy="192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Bina işaretlemeleri sırasında çeşitli yöntemler kullanılmaktadır.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endParaRPr lang="tr-TR" altLang="tr-TR" sz="2200" dirty="0">
              <a:solidFill>
                <a:srgbClr val="00206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endParaRPr lang="tr-TR" altLang="tr-TR" sz="2200" dirty="0">
              <a:solidFill>
                <a:srgbClr val="00206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Eğer işaretlemeniz yeterince bilgi içermiyorsa yada uluslararası bir standarda ait değilse, sonradan gelecek ekiplere zaman    kaybettirebilir ve yanlış yönlendirebilirsiniz !</a:t>
            </a:r>
            <a:endParaRPr lang="en-US" altLang="tr-TR" sz="2200" dirty="0">
              <a:solidFill>
                <a:srgbClr val="00206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xmlns="" id="{0E443167-A38E-406F-B1FB-B85725EB9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391879"/>
            <a:ext cx="9144001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   </a:t>
            </a:r>
            <a:br>
              <a:rPr lang="tr-TR" altLang="tr-TR" sz="2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tr-TR" altLang="tr-TR" sz="2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Aranan Binaların İşaretlenmesi</a:t>
            </a:r>
            <a:br>
              <a:rPr lang="tr-TR" altLang="tr-TR" sz="2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tr-TR" altLang="tr-TR" sz="2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Etkisiz / Yetersiz İşaretleme</a:t>
            </a:r>
          </a:p>
        </p:txBody>
      </p:sp>
      <p:sp>
        <p:nvSpPr>
          <p:cNvPr id="17" name="Line 7">
            <a:extLst>
              <a:ext uri="{FF2B5EF4-FFF2-40B4-BE49-F238E27FC236}">
                <a16:creationId xmlns:a16="http://schemas.microsoft.com/office/drawing/2014/main" xmlns="" id="{A43FA901-D6FC-4C83-A74E-F348FC929A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386" y="4640029"/>
            <a:ext cx="1584325" cy="1800225"/>
          </a:xfrm>
          <a:prstGeom prst="line">
            <a:avLst/>
          </a:prstGeom>
          <a:noFill/>
          <a:ln w="76200">
            <a:solidFill>
              <a:srgbClr val="EF1F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" name="Line 8">
            <a:extLst>
              <a:ext uri="{FF2B5EF4-FFF2-40B4-BE49-F238E27FC236}">
                <a16:creationId xmlns:a16="http://schemas.microsoft.com/office/drawing/2014/main" xmlns="" id="{D66FFC87-A5FD-4CF2-BA36-8E20F8530B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35461" y="4640029"/>
            <a:ext cx="1873250" cy="1800225"/>
          </a:xfrm>
          <a:prstGeom prst="line">
            <a:avLst/>
          </a:prstGeom>
          <a:noFill/>
          <a:ln w="76200">
            <a:solidFill>
              <a:srgbClr val="EF1F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9" name="Dikdörtgen 18">
            <a:extLst>
              <a:ext uri="{FF2B5EF4-FFF2-40B4-BE49-F238E27FC236}">
                <a16:creationId xmlns:a16="http://schemas.microsoft.com/office/drawing/2014/main" xmlns="" id="{80853C5E-60BF-4D95-81B4-D3B3BE87F355}"/>
              </a:ext>
            </a:extLst>
          </p:cNvPr>
          <p:cNvSpPr/>
          <p:nvPr/>
        </p:nvSpPr>
        <p:spPr>
          <a:xfrm>
            <a:off x="5003986" y="5181367"/>
            <a:ext cx="1800225" cy="539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/>
              <a:t>Yaralı alanı işaretleme</a:t>
            </a:r>
          </a:p>
        </p:txBody>
      </p:sp>
    </p:spTree>
    <p:extLst>
      <p:ext uri="{BB962C8B-B14F-4D97-AF65-F5344CB8AC3E}">
        <p14:creationId xmlns:p14="http://schemas.microsoft.com/office/powerpoint/2010/main" xmlns="" val="102552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28601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24365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6FB3D7D1-10D0-4F15-A790-1C51E0600B25}"/>
              </a:ext>
            </a:extLst>
          </p:cNvPr>
          <p:cNvSpPr/>
          <p:nvPr/>
        </p:nvSpPr>
        <p:spPr>
          <a:xfrm>
            <a:off x="0" y="1367334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8000" b="1" dirty="0">
                <a:solidFill>
                  <a:srgbClr val="3E5987"/>
                </a:solidFill>
                <a:latin typeface="Amatic" panose="02000803000000000000" pitchFamily="2" charset="0"/>
              </a:rPr>
              <a:t>Ders Sonu</a:t>
            </a:r>
          </a:p>
          <a:p>
            <a:pPr algn="ctr"/>
            <a:endParaRPr lang="tr-TR" sz="8000" b="1" dirty="0">
              <a:solidFill>
                <a:srgbClr val="3E5987"/>
              </a:solidFill>
              <a:latin typeface="Amatic" panose="02000803000000000000" pitchFamily="2" charset="0"/>
            </a:endParaRPr>
          </a:p>
          <a:p>
            <a:pPr algn="ctr"/>
            <a:r>
              <a:rPr lang="tr-TR" sz="8000" b="1" dirty="0">
                <a:solidFill>
                  <a:srgbClr val="3E5987"/>
                </a:solidFill>
                <a:latin typeface="Amatic" panose="02000803000000000000" pitchFamily="2" charset="0"/>
              </a:rPr>
              <a:t> İYİ HAFTALAR</a:t>
            </a:r>
            <a:r>
              <a:rPr lang="tr-TR" sz="8000" b="1" dirty="0" smtClean="0">
                <a:solidFill>
                  <a:srgbClr val="3E5987"/>
                </a:solidFill>
                <a:latin typeface="Amatic" panose="02000803000000000000" pitchFamily="2" charset="0"/>
              </a:rPr>
              <a:t>!</a:t>
            </a:r>
          </a:p>
          <a:p>
            <a:pPr algn="ctr"/>
            <a:r>
              <a:rPr lang="tr-TR" sz="8000" b="1" smtClean="0">
                <a:solidFill>
                  <a:srgbClr val="3E5987"/>
                </a:solidFill>
                <a:latin typeface="Amatic" panose="02000803000000000000" pitchFamily="2" charset="0"/>
              </a:rPr>
              <a:t>KAYNAK:AFAD</a:t>
            </a:r>
            <a:endParaRPr lang="tr-TR" sz="8000" b="1" dirty="0">
              <a:solidFill>
                <a:srgbClr val="3E5987"/>
              </a:solidFill>
              <a:latin typeface="Amatic" panose="02000803000000000000" pitchFamily="2" charset="0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xmlns="" id="{3770CC32-F517-4B5B-93D9-C62A9AD5FD0F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1915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5" descr="013">
            <a:extLst>
              <a:ext uri="{FF2B5EF4-FFF2-40B4-BE49-F238E27FC236}">
                <a16:creationId xmlns:a16="http://schemas.microsoft.com/office/drawing/2014/main" xmlns="" id="{A191D96F-A202-4CB2-82E9-BD63854422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74763" y="2623790"/>
            <a:ext cx="6629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6">
            <a:extLst>
              <a:ext uri="{FF2B5EF4-FFF2-40B4-BE49-F238E27FC236}">
                <a16:creationId xmlns:a16="http://schemas.microsoft.com/office/drawing/2014/main" xmlns="" id="{B2876C63-F877-40D2-A4D9-E8A3BCB56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328" y="172852"/>
            <a:ext cx="6637339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              ETKİLİ OLMAYAN İLETİŞİM</a:t>
            </a:r>
            <a:endParaRPr lang="en-US" altLang="tr-TR" sz="2600" b="1" dirty="0">
              <a:solidFill>
                <a:srgbClr val="00206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5" name="Text Box 8">
            <a:extLst>
              <a:ext uri="{FF2B5EF4-FFF2-40B4-BE49-F238E27FC236}">
                <a16:creationId xmlns:a16="http://schemas.microsoft.com/office/drawing/2014/main" xmlns="" id="{2775D772-3FEF-4F61-BFEE-E5B1B6405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3329" y="1528042"/>
            <a:ext cx="6637338" cy="769937"/>
          </a:xfrm>
          <a:prstGeom prst="rect">
            <a:avLst/>
          </a:prstGeom>
          <a:solidFill>
            <a:srgbClr val="EF1F1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altLang="tr-TR" sz="22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Bütün boşluklar aranmamış olabilir! </a:t>
            </a:r>
            <a:endParaRPr lang="en-US" altLang="tr-TR" sz="2200" b="1" dirty="0">
              <a:solidFill>
                <a:srgbClr val="00206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tr-TR" altLang="tr-TR" sz="22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Profesyonel arama ekibine ihtiyaç var</a:t>
            </a:r>
            <a:r>
              <a:rPr lang="en-US" altLang="tr-TR" sz="22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319249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xmlns="" id="{BE2408C4-E97A-402A-8DE8-BBC0BC551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3793"/>
            <a:ext cx="914399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tr-TR" altLang="tr-TR" sz="2200" b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tr-TR" altLang="tr-TR" sz="22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İŞARET ŞERİDİ İLE ALAN TANIMLAMASI</a:t>
            </a:r>
          </a:p>
          <a:p>
            <a:endParaRPr lang="tr-TR" altLang="tr-TR" sz="2200" b="1" dirty="0">
              <a:solidFill>
                <a:srgbClr val="00206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tr-TR" altLang="tr-TR" sz="22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Amaç : </a:t>
            </a: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Bölgenin </a:t>
            </a:r>
            <a:r>
              <a:rPr lang="tr-TR" altLang="tr-TR" sz="2200" dirty="0">
                <a:solidFill>
                  <a:srgbClr val="002060"/>
                </a:solidFill>
                <a:latin typeface="Kartika" panose="02020503030404060203" pitchFamily="18" charset="0"/>
                <a:cs typeface="Kartika" panose="02020503030404060203" pitchFamily="18" charset="0"/>
              </a:rPr>
              <a:t>sınırlarını </a:t>
            </a: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ve tehlikelerini belirtmek amacıyla yapılır.</a:t>
            </a:r>
          </a:p>
        </p:txBody>
      </p:sp>
      <p:cxnSp>
        <p:nvCxnSpPr>
          <p:cNvPr id="14" name="30 Düz Bağlayıcı">
            <a:extLst>
              <a:ext uri="{FF2B5EF4-FFF2-40B4-BE49-F238E27FC236}">
                <a16:creationId xmlns:a16="http://schemas.microsoft.com/office/drawing/2014/main" xmlns="" id="{FA03D5F5-BBF2-4DCC-B7D3-A42B50542758}"/>
              </a:ext>
            </a:extLst>
          </p:cNvPr>
          <p:cNvCxnSpPr/>
          <p:nvPr/>
        </p:nvCxnSpPr>
        <p:spPr>
          <a:xfrm>
            <a:off x="1149443" y="2422605"/>
            <a:ext cx="0" cy="1295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33 Düz Bağlayıcı">
            <a:extLst>
              <a:ext uri="{FF2B5EF4-FFF2-40B4-BE49-F238E27FC236}">
                <a16:creationId xmlns:a16="http://schemas.microsoft.com/office/drawing/2014/main" xmlns="" id="{AFCDF64F-86D0-4763-9E89-A62DA6C431E1}"/>
              </a:ext>
            </a:extLst>
          </p:cNvPr>
          <p:cNvCxnSpPr/>
          <p:nvPr/>
        </p:nvCxnSpPr>
        <p:spPr>
          <a:xfrm>
            <a:off x="4102193" y="2494043"/>
            <a:ext cx="0" cy="122396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38 Düz Bağlayıcı">
            <a:extLst>
              <a:ext uri="{FF2B5EF4-FFF2-40B4-BE49-F238E27FC236}">
                <a16:creationId xmlns:a16="http://schemas.microsoft.com/office/drawing/2014/main" xmlns="" id="{CF4A8D99-A106-4196-A508-6839D2F907E7}"/>
              </a:ext>
            </a:extLst>
          </p:cNvPr>
          <p:cNvCxnSpPr/>
          <p:nvPr/>
        </p:nvCxnSpPr>
        <p:spPr>
          <a:xfrm>
            <a:off x="874805" y="3718005"/>
            <a:ext cx="35147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43 Metin kutusu">
            <a:extLst>
              <a:ext uri="{FF2B5EF4-FFF2-40B4-BE49-F238E27FC236}">
                <a16:creationId xmlns:a16="http://schemas.microsoft.com/office/drawing/2014/main" xmlns="" id="{88656C7D-CFF9-44A4-8DCB-14D88AF2E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480" y="3075068"/>
            <a:ext cx="2717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>
                <a:solidFill>
                  <a:srgbClr val="002060"/>
                </a:solidFill>
              </a:rPr>
              <a:t>	Emniyet Şeridi</a:t>
            </a:r>
          </a:p>
        </p:txBody>
      </p:sp>
      <p:sp>
        <p:nvSpPr>
          <p:cNvPr id="18" name="44 Metin kutusu">
            <a:extLst>
              <a:ext uri="{FF2B5EF4-FFF2-40B4-BE49-F238E27FC236}">
                <a16:creationId xmlns:a16="http://schemas.microsoft.com/office/drawing/2014/main" xmlns="" id="{921FA642-5FCF-4CA3-88F1-13E228420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568" y="5769055"/>
            <a:ext cx="3384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>
                <a:solidFill>
                  <a:srgbClr val="002060"/>
                </a:solidFill>
              </a:rPr>
              <a:t>	Emniyet Şeridi</a:t>
            </a:r>
          </a:p>
        </p:txBody>
      </p:sp>
      <p:cxnSp>
        <p:nvCxnSpPr>
          <p:cNvPr id="19" name="45 Düz Bağlayıcı">
            <a:extLst>
              <a:ext uri="{FF2B5EF4-FFF2-40B4-BE49-F238E27FC236}">
                <a16:creationId xmlns:a16="http://schemas.microsoft.com/office/drawing/2014/main" xmlns="" id="{F8E53FE3-22AA-4755-8B13-2D03CBC262C5}"/>
              </a:ext>
            </a:extLst>
          </p:cNvPr>
          <p:cNvCxnSpPr/>
          <p:nvPr/>
        </p:nvCxnSpPr>
        <p:spPr>
          <a:xfrm>
            <a:off x="1220880" y="4581605"/>
            <a:ext cx="0" cy="16573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46 Düz Bağlayıcı">
            <a:extLst>
              <a:ext uri="{FF2B5EF4-FFF2-40B4-BE49-F238E27FC236}">
                <a16:creationId xmlns:a16="http://schemas.microsoft.com/office/drawing/2014/main" xmlns="" id="{27CD3847-D664-48CA-95D6-64C49FF7F83F}"/>
              </a:ext>
            </a:extLst>
          </p:cNvPr>
          <p:cNvCxnSpPr/>
          <p:nvPr/>
        </p:nvCxnSpPr>
        <p:spPr>
          <a:xfrm>
            <a:off x="4029168" y="4654630"/>
            <a:ext cx="0" cy="15843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52 Düz Bağlayıcı">
            <a:extLst>
              <a:ext uri="{FF2B5EF4-FFF2-40B4-BE49-F238E27FC236}">
                <a16:creationId xmlns:a16="http://schemas.microsoft.com/office/drawing/2014/main" xmlns="" id="{52EF3926-A91E-4F50-91AE-466142254AB8}"/>
              </a:ext>
            </a:extLst>
          </p:cNvPr>
          <p:cNvCxnSpPr/>
          <p:nvPr/>
        </p:nvCxnSpPr>
        <p:spPr>
          <a:xfrm>
            <a:off x="1136743" y="6238955"/>
            <a:ext cx="32527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66 Metin kutusu">
            <a:extLst>
              <a:ext uri="{FF2B5EF4-FFF2-40B4-BE49-F238E27FC236}">
                <a16:creationId xmlns:a16="http://schemas.microsoft.com/office/drawing/2014/main" xmlns="" id="{1B8EAF39-D7B9-4433-864A-EF6E78A5D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330" y="5230893"/>
            <a:ext cx="28527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sz="2200" b="1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TEHLİKELİ BÖLGE</a:t>
            </a:r>
          </a:p>
        </p:txBody>
      </p:sp>
      <p:sp>
        <p:nvSpPr>
          <p:cNvPr id="23" name="67 Metin kutusu">
            <a:extLst>
              <a:ext uri="{FF2B5EF4-FFF2-40B4-BE49-F238E27FC236}">
                <a16:creationId xmlns:a16="http://schemas.microsoft.com/office/drawing/2014/main" xmlns="" id="{92BBF092-9F94-4D72-97C5-B1D45E5AD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355" y="3070305"/>
            <a:ext cx="24606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sz="22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ÇALIŞMA ALANI</a:t>
            </a:r>
          </a:p>
        </p:txBody>
      </p:sp>
      <p:sp>
        <p:nvSpPr>
          <p:cNvPr id="24" name="36 Dikdörtgen">
            <a:extLst>
              <a:ext uri="{FF2B5EF4-FFF2-40B4-BE49-F238E27FC236}">
                <a16:creationId xmlns:a16="http://schemas.microsoft.com/office/drawing/2014/main" xmlns="" id="{2D556960-4C1F-4DC4-9CA8-43EDFE94D3D4}"/>
              </a:ext>
            </a:extLst>
          </p:cNvPr>
          <p:cNvSpPr/>
          <p:nvPr/>
        </p:nvSpPr>
        <p:spPr>
          <a:xfrm>
            <a:off x="1149443" y="2565480"/>
            <a:ext cx="2952750" cy="2159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25" name="39 Dikdörtgen">
            <a:extLst>
              <a:ext uri="{FF2B5EF4-FFF2-40B4-BE49-F238E27FC236}">
                <a16:creationId xmlns:a16="http://schemas.microsoft.com/office/drawing/2014/main" xmlns="" id="{B01265B7-4F7C-46EA-9D38-53D469B535B5}"/>
              </a:ext>
            </a:extLst>
          </p:cNvPr>
          <p:cNvSpPr/>
          <p:nvPr/>
        </p:nvSpPr>
        <p:spPr>
          <a:xfrm>
            <a:off x="3452905" y="2565480"/>
            <a:ext cx="288925" cy="2159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dirty="0"/>
          </a:p>
        </p:txBody>
      </p:sp>
      <p:sp>
        <p:nvSpPr>
          <p:cNvPr id="26" name="40 Dikdörtgen">
            <a:extLst>
              <a:ext uri="{FF2B5EF4-FFF2-40B4-BE49-F238E27FC236}">
                <a16:creationId xmlns:a16="http://schemas.microsoft.com/office/drawing/2014/main" xmlns="" id="{007CCB7A-E17C-401C-A46A-19C5C5A3D5C5}"/>
              </a:ext>
            </a:extLst>
          </p:cNvPr>
          <p:cNvSpPr/>
          <p:nvPr/>
        </p:nvSpPr>
        <p:spPr>
          <a:xfrm>
            <a:off x="1436780" y="2565480"/>
            <a:ext cx="288925" cy="2159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dirty="0"/>
          </a:p>
        </p:txBody>
      </p:sp>
      <p:sp>
        <p:nvSpPr>
          <p:cNvPr id="27" name="41 Dikdörtgen">
            <a:extLst>
              <a:ext uri="{FF2B5EF4-FFF2-40B4-BE49-F238E27FC236}">
                <a16:creationId xmlns:a16="http://schemas.microsoft.com/office/drawing/2014/main" xmlns="" id="{60DCA06D-EAE4-4826-B6AE-03119CBC1FB4}"/>
              </a:ext>
            </a:extLst>
          </p:cNvPr>
          <p:cNvSpPr/>
          <p:nvPr/>
        </p:nvSpPr>
        <p:spPr>
          <a:xfrm>
            <a:off x="2086068" y="2565480"/>
            <a:ext cx="287337" cy="2159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dirty="0"/>
          </a:p>
        </p:txBody>
      </p:sp>
      <p:sp>
        <p:nvSpPr>
          <p:cNvPr id="28" name="42 Dikdörtgen">
            <a:extLst>
              <a:ext uri="{FF2B5EF4-FFF2-40B4-BE49-F238E27FC236}">
                <a16:creationId xmlns:a16="http://schemas.microsoft.com/office/drawing/2014/main" xmlns="" id="{D9C4FC7F-38B5-457F-B9B0-6573D230BF15}"/>
              </a:ext>
            </a:extLst>
          </p:cNvPr>
          <p:cNvSpPr/>
          <p:nvPr/>
        </p:nvSpPr>
        <p:spPr>
          <a:xfrm>
            <a:off x="2805205" y="2565480"/>
            <a:ext cx="288925" cy="2159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dirty="0"/>
          </a:p>
        </p:txBody>
      </p:sp>
      <p:sp>
        <p:nvSpPr>
          <p:cNvPr id="29" name="50 Paralelkenar">
            <a:extLst>
              <a:ext uri="{FF2B5EF4-FFF2-40B4-BE49-F238E27FC236}">
                <a16:creationId xmlns:a16="http://schemas.microsoft.com/office/drawing/2014/main" xmlns="" id="{76E4460F-AE67-46D1-AE6C-2E679F104E13}"/>
              </a:ext>
            </a:extLst>
          </p:cNvPr>
          <p:cNvSpPr/>
          <p:nvPr/>
        </p:nvSpPr>
        <p:spPr>
          <a:xfrm rot="6825441" flipH="1">
            <a:off x="2476593" y="3879930"/>
            <a:ext cx="322262" cy="3030538"/>
          </a:xfrm>
          <a:prstGeom prst="parallelogram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30" name="51 Paralelkenar">
            <a:extLst>
              <a:ext uri="{FF2B5EF4-FFF2-40B4-BE49-F238E27FC236}">
                <a16:creationId xmlns:a16="http://schemas.microsoft.com/office/drawing/2014/main" xmlns="" id="{697AF648-355A-4A9D-977E-466BC78ABB37}"/>
              </a:ext>
            </a:extLst>
          </p:cNvPr>
          <p:cNvSpPr/>
          <p:nvPr/>
        </p:nvSpPr>
        <p:spPr>
          <a:xfrm rot="15288492" flipH="1">
            <a:off x="2442461" y="3845800"/>
            <a:ext cx="346075" cy="2970212"/>
          </a:xfrm>
          <a:prstGeom prst="parallelogram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31" name="54 Dikdörtgen">
            <a:extLst>
              <a:ext uri="{FF2B5EF4-FFF2-40B4-BE49-F238E27FC236}">
                <a16:creationId xmlns:a16="http://schemas.microsoft.com/office/drawing/2014/main" xmlns="" id="{960BE8B2-C39F-47B9-8C72-D65E3352B603}"/>
              </a:ext>
            </a:extLst>
          </p:cNvPr>
          <p:cNvSpPr/>
          <p:nvPr/>
        </p:nvSpPr>
        <p:spPr>
          <a:xfrm rot="1288396">
            <a:off x="1452655" y="4884818"/>
            <a:ext cx="433388" cy="2270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dirty="0"/>
          </a:p>
        </p:txBody>
      </p:sp>
      <p:sp>
        <p:nvSpPr>
          <p:cNvPr id="32" name="55 Dikdörtgen">
            <a:extLst>
              <a:ext uri="{FF2B5EF4-FFF2-40B4-BE49-F238E27FC236}">
                <a16:creationId xmlns:a16="http://schemas.microsoft.com/office/drawing/2014/main" xmlns="" id="{2BF30B02-C420-402D-853A-0942752CCA45}"/>
              </a:ext>
            </a:extLst>
          </p:cNvPr>
          <p:cNvSpPr/>
          <p:nvPr/>
        </p:nvSpPr>
        <p:spPr>
          <a:xfrm rot="20673433">
            <a:off x="3265580" y="4938793"/>
            <a:ext cx="434975" cy="2397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dirty="0"/>
          </a:p>
        </p:txBody>
      </p:sp>
      <p:sp>
        <p:nvSpPr>
          <p:cNvPr id="33" name="56 Dikdörtgen">
            <a:extLst>
              <a:ext uri="{FF2B5EF4-FFF2-40B4-BE49-F238E27FC236}">
                <a16:creationId xmlns:a16="http://schemas.microsoft.com/office/drawing/2014/main" xmlns="" id="{8567059C-716F-4A4A-8F9C-5A85A77A12FC}"/>
              </a:ext>
            </a:extLst>
          </p:cNvPr>
          <p:cNvSpPr/>
          <p:nvPr/>
        </p:nvSpPr>
        <p:spPr>
          <a:xfrm rot="20585162">
            <a:off x="2401980" y="5205493"/>
            <a:ext cx="433388" cy="2555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dirty="0"/>
          </a:p>
        </p:txBody>
      </p:sp>
      <p:sp>
        <p:nvSpPr>
          <p:cNvPr id="34" name="57 Dikdörtgen">
            <a:extLst>
              <a:ext uri="{FF2B5EF4-FFF2-40B4-BE49-F238E27FC236}">
                <a16:creationId xmlns:a16="http://schemas.microsoft.com/office/drawing/2014/main" xmlns="" id="{4B6BE0B8-98BE-4809-9881-F175F3A29747}"/>
              </a:ext>
            </a:extLst>
          </p:cNvPr>
          <p:cNvSpPr/>
          <p:nvPr/>
        </p:nvSpPr>
        <p:spPr>
          <a:xfrm rot="20639251">
            <a:off x="1611405" y="5437268"/>
            <a:ext cx="434975" cy="2571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dirty="0"/>
          </a:p>
        </p:txBody>
      </p:sp>
      <p:sp>
        <p:nvSpPr>
          <p:cNvPr id="35" name="60 Dikdörtgen">
            <a:extLst>
              <a:ext uri="{FF2B5EF4-FFF2-40B4-BE49-F238E27FC236}">
                <a16:creationId xmlns:a16="http://schemas.microsoft.com/office/drawing/2014/main" xmlns="" id="{5B6A01CD-23A8-431F-AD03-F7A1106480A8}"/>
              </a:ext>
            </a:extLst>
          </p:cNvPr>
          <p:cNvSpPr/>
          <p:nvPr/>
        </p:nvSpPr>
        <p:spPr>
          <a:xfrm rot="1293528">
            <a:off x="3132230" y="5578555"/>
            <a:ext cx="434975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6258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xmlns="" id="{1B30496D-456A-4247-8FFA-A07FC686F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54" y="877491"/>
            <a:ext cx="9144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Uluslararası Bina İşaretleme Sistemi: </a:t>
            </a:r>
            <a:br>
              <a:rPr lang="tr-TR" alt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Binaya Girmeden Önce</a:t>
            </a: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xmlns="" id="{6A80BF6A-B3DC-4165-B7AC-21A2BE8E8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624" y="2645480"/>
            <a:ext cx="2095500" cy="2044700"/>
          </a:xfrm>
          <a:prstGeom prst="rect">
            <a:avLst/>
          </a:prstGeom>
          <a:solidFill>
            <a:srgbClr val="FF0000"/>
          </a:solidFill>
          <a:ln w="60325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endParaRPr lang="tr-TR" altLang="tr-TR" sz="3600">
              <a:solidFill>
                <a:srgbClr val="FF9900"/>
              </a:solidFill>
            </a:endParaRP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xmlns="" id="{9AA9F7CA-F20C-4550-BCA4-784D7F0C8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824" y="2721680"/>
            <a:ext cx="1828800" cy="18462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tr-TR" altLang="tr-T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 eaLnBrk="1" hangingPunct="1"/>
            <a:r>
              <a:rPr lang="tr-TR" altLang="tr-TR" sz="2200" dirty="0">
                <a:solidFill>
                  <a:srgbClr val="002060"/>
                </a:solidFill>
              </a:rPr>
              <a:t>Ekip1</a:t>
            </a:r>
          </a:p>
          <a:p>
            <a:pPr algn="ctr" eaLnBrk="1" hangingPunct="1"/>
            <a:r>
              <a:rPr lang="tr-TR" altLang="tr-TR" sz="2200" dirty="0">
                <a:solidFill>
                  <a:srgbClr val="002060"/>
                </a:solidFill>
              </a:rPr>
              <a:t>7Mart / 16:45</a:t>
            </a:r>
          </a:p>
          <a:p>
            <a:pPr algn="ctr" eaLnBrk="1" hangingPunct="1"/>
            <a:endParaRPr lang="en-US" altLang="tr-TR" sz="2400" dirty="0">
              <a:solidFill>
                <a:srgbClr val="002060"/>
              </a:solidFill>
            </a:endParaRPr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xmlns="" id="{D521FB20-0802-4BE7-AF41-5A758C473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962" y="2504193"/>
            <a:ext cx="4335462" cy="2326791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-Geniş bir kare çiz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endParaRPr lang="tr-TR" altLang="tr-TR" sz="2200" dirty="0">
              <a:solidFill>
                <a:srgbClr val="00206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-Karenin içine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-Ekip Adını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-Giriş Tarihi ve      Zamanını yaz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Bunun anlamı, şu an bina  İÇİNDE çalışan bir ekip var.</a:t>
            </a:r>
          </a:p>
        </p:txBody>
      </p:sp>
      <p:sp>
        <p:nvSpPr>
          <p:cNvPr id="21" name="113 Metin kutusu">
            <a:extLst>
              <a:ext uri="{FF2B5EF4-FFF2-40B4-BE49-F238E27FC236}">
                <a16:creationId xmlns:a16="http://schemas.microsoft.com/office/drawing/2014/main" xmlns="" id="{9AE7D867-3A5D-4338-AAF8-F91EE42C8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812" y="5999868"/>
            <a:ext cx="19800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>
                <a:solidFill>
                  <a:srgbClr val="002060"/>
                </a:solidFill>
              </a:rPr>
              <a:t>Ölçü: 100x120cm</a:t>
            </a:r>
          </a:p>
        </p:txBody>
      </p:sp>
    </p:spTree>
    <p:extLst>
      <p:ext uri="{BB962C8B-B14F-4D97-AF65-F5344CB8AC3E}">
        <p14:creationId xmlns:p14="http://schemas.microsoft.com/office/powerpoint/2010/main" xmlns="" val="212840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16743A2F-180F-4EEE-A858-05B9206DD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2843" y="1371762"/>
            <a:ext cx="3505200" cy="547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-Binanın aranması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-Kare içinde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-G= Gir (Bina içine )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-NG=Girme 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-Çıkış Tarihini ve Saatini yaz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-En Üstte - Tehlikeler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-Solda – Çıkarılan canlı sayısı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-Sağda – Çıkarılan ölü sayısı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-En altta - Toplam ve özel bilgilendirme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-Arama –Kurtarma işlemi tamamlandıktan sonra karenin etrafında büyük bir daire çiz.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endParaRPr lang="tr-TR" altLang="tr-TR" sz="2200" dirty="0">
              <a:solidFill>
                <a:srgbClr val="00206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xmlns="" id="{8D195035-23E5-4954-B438-360B1A9BE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4" y="612610"/>
            <a:ext cx="7812087" cy="536575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Bina İşaretleme Sistemi: </a:t>
            </a:r>
            <a:br>
              <a:rPr lang="tr-TR" alt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Binadan Çıktıktan Sonra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xmlns="" id="{24484E75-8BE2-41A7-B15B-5F51C0E46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981" y="2405224"/>
            <a:ext cx="177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400">
                <a:solidFill>
                  <a:srgbClr val="002060"/>
                </a:solidFill>
              </a:rPr>
              <a:t>Gaz Kaçağı</a:t>
            </a:r>
            <a:endParaRPr lang="en-US" altLang="tr-TR" sz="2400">
              <a:solidFill>
                <a:srgbClr val="002060"/>
              </a:solidFill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xmlns="" id="{4F5C1EF7-C8F2-4D7B-BE5A-E49B790E5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993" y="2433799"/>
            <a:ext cx="9366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tr-TR" altLang="tr-TR" sz="2400">
              <a:solidFill>
                <a:srgbClr val="002060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tr-TR" altLang="tr-TR" sz="2400">
                <a:solidFill>
                  <a:srgbClr val="002060"/>
                </a:solidFill>
              </a:rPr>
              <a:t>6 </a:t>
            </a:r>
          </a:p>
          <a:p>
            <a:pPr algn="ctr" eaLnBrk="1" hangingPunct="1">
              <a:spcBef>
                <a:spcPct val="50000"/>
              </a:spcBef>
            </a:pPr>
            <a:r>
              <a:rPr lang="tr-TR" altLang="tr-TR" sz="2400">
                <a:solidFill>
                  <a:srgbClr val="002060"/>
                </a:solidFill>
              </a:rPr>
              <a:t>Canlı</a:t>
            </a:r>
            <a:endParaRPr lang="en-US" altLang="tr-TR" sz="2400">
              <a:solidFill>
                <a:srgbClr val="002060"/>
              </a:solidFill>
            </a:endParaRP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xmlns="" id="{A239EB53-652F-4C2D-820E-9B2B07BE2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2093" y="3575212"/>
            <a:ext cx="93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400">
                <a:solidFill>
                  <a:srgbClr val="002060"/>
                </a:solidFill>
              </a:rPr>
              <a:t>4 Ölü</a:t>
            </a:r>
            <a:endParaRPr lang="en-US" altLang="tr-TR" sz="2400">
              <a:solidFill>
                <a:srgbClr val="002060"/>
              </a:solidFill>
            </a:endParaRP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xmlns="" id="{7A669B92-6140-4FAE-B90A-330FB6925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4506" y="5205574"/>
            <a:ext cx="2514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400">
                <a:solidFill>
                  <a:srgbClr val="002060"/>
                </a:solidFill>
              </a:rPr>
              <a:t>10?</a:t>
            </a:r>
          </a:p>
          <a:p>
            <a:pPr algn="ctr" eaLnBrk="1" hangingPunct="1"/>
            <a:r>
              <a:rPr lang="tr-TR" altLang="tr-TR" sz="2400">
                <a:solidFill>
                  <a:srgbClr val="002060"/>
                </a:solidFill>
              </a:rPr>
              <a:t>1 enkaz altında ölü</a:t>
            </a:r>
            <a:endParaRPr lang="en-US" altLang="tr-TR" sz="2400">
              <a:solidFill>
                <a:srgbClr val="002060"/>
              </a:solidFill>
            </a:endParaRPr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xmlns="" id="{5B7A5D84-7F7F-468C-9870-B5091A0DB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4056" y="3152937"/>
            <a:ext cx="2095500" cy="2044700"/>
          </a:xfrm>
          <a:prstGeom prst="rect">
            <a:avLst/>
          </a:prstGeom>
          <a:noFill/>
          <a:ln w="60325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endParaRPr lang="tr-TR" altLang="tr-TR" sz="3600">
              <a:solidFill>
                <a:srgbClr val="FF9900"/>
              </a:solidFill>
            </a:endParaRPr>
          </a:p>
        </p:txBody>
      </p:sp>
      <p:sp>
        <p:nvSpPr>
          <p:cNvPr id="20" name="Text Box 12">
            <a:extLst>
              <a:ext uri="{FF2B5EF4-FFF2-40B4-BE49-F238E27FC236}">
                <a16:creationId xmlns:a16="http://schemas.microsoft.com/office/drawing/2014/main" xmlns="" id="{A524C3EC-2EE6-44BD-BEEC-C47934BBC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0106" y="3175099"/>
            <a:ext cx="1828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tr-TR" altLang="tr-T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 eaLnBrk="1" hangingPunct="1"/>
            <a:r>
              <a:rPr lang="tr-TR" altLang="tr-TR" sz="1200" dirty="0">
                <a:solidFill>
                  <a:srgbClr val="002060"/>
                </a:solidFill>
              </a:rPr>
              <a:t>Ekip1</a:t>
            </a:r>
          </a:p>
          <a:p>
            <a:pPr algn="ctr" eaLnBrk="1" hangingPunct="1"/>
            <a:r>
              <a:rPr lang="tr-TR" altLang="tr-TR" sz="1200" dirty="0">
                <a:solidFill>
                  <a:srgbClr val="002060"/>
                </a:solidFill>
              </a:rPr>
              <a:t>7M∕art/16:45</a:t>
            </a:r>
            <a:endParaRPr lang="tr-TR" altLang="tr-TR" sz="12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 eaLnBrk="1" hangingPunct="1"/>
            <a:endParaRPr lang="en-US" altLang="tr-T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Oval 15">
            <a:extLst>
              <a:ext uri="{FF2B5EF4-FFF2-40B4-BE49-F238E27FC236}">
                <a16:creationId xmlns:a16="http://schemas.microsoft.com/office/drawing/2014/main" xmlns="" id="{D12E3874-D131-46EE-A7C8-43F104754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731" y="1928974"/>
            <a:ext cx="3994150" cy="4495800"/>
          </a:xfrm>
          <a:prstGeom prst="ellipse">
            <a:avLst/>
          </a:prstGeom>
          <a:noFill/>
          <a:ln w="60325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endParaRPr lang="tr-TR" altLang="tr-TR" sz="3600">
              <a:solidFill>
                <a:srgbClr val="FF9900"/>
              </a:solidFill>
            </a:endParaRPr>
          </a:p>
        </p:txBody>
      </p:sp>
      <p:cxnSp>
        <p:nvCxnSpPr>
          <p:cNvPr id="22" name="18 Düz Bağlayıcı">
            <a:extLst>
              <a:ext uri="{FF2B5EF4-FFF2-40B4-BE49-F238E27FC236}">
                <a16:creationId xmlns:a16="http://schemas.microsoft.com/office/drawing/2014/main" xmlns="" id="{68220182-DF38-4FB4-A4FE-9E8165111AB8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934243" y="3945099"/>
            <a:ext cx="3962400" cy="66675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xmlns="" val="265933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16" grpId="0" autoUpdateAnimBg="0"/>
      <p:bldP spid="17" grpId="0" autoUpdateAnimBg="0"/>
      <p:bldP spid="18" grpId="0" autoUpdateAnimBg="0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xmlns="" id="{35A5AC41-5885-4262-BACE-74B876527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06" y="592887"/>
            <a:ext cx="9144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sz="20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      ÇALIŞMA ALANI (  BİNA ) İŞARETLEME</a:t>
            </a:r>
          </a:p>
          <a:p>
            <a:endParaRPr lang="tr-TR" altLang="tr-TR" sz="2000" b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tr-TR" altLang="tr-TR" sz="20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Amaç : </a:t>
            </a: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Enkazda yapılan </a:t>
            </a:r>
            <a:r>
              <a:rPr lang="tr-TR" altLang="tr-TR" sz="2200" dirty="0" err="1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işlemleri,çalışan</a:t>
            </a: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ekipleri, tehlikeleri, </a:t>
            </a:r>
            <a:r>
              <a:rPr lang="tr-TR" altLang="tr-TR" sz="2200" dirty="0" err="1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triaj</a:t>
            </a: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kategorisini ve alanın kimlik bilgilerini göstermek amacıyla yapılır.</a:t>
            </a:r>
          </a:p>
        </p:txBody>
      </p:sp>
      <p:sp>
        <p:nvSpPr>
          <p:cNvPr id="14" name="18 Akış Çizelgesi: İşlem">
            <a:extLst>
              <a:ext uri="{FF2B5EF4-FFF2-40B4-BE49-F238E27FC236}">
                <a16:creationId xmlns:a16="http://schemas.microsoft.com/office/drawing/2014/main" xmlns="" id="{222FA11E-336F-4D95-9CA3-0FD3B43522B4}"/>
              </a:ext>
            </a:extLst>
          </p:cNvPr>
          <p:cNvSpPr/>
          <p:nvPr/>
        </p:nvSpPr>
        <p:spPr>
          <a:xfrm>
            <a:off x="2520763" y="2598558"/>
            <a:ext cx="3455988" cy="2879725"/>
          </a:xfrm>
          <a:prstGeom prst="flowChartProcess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/>
              <a:t>a</a:t>
            </a:r>
          </a:p>
        </p:txBody>
      </p:sp>
      <p:sp>
        <p:nvSpPr>
          <p:cNvPr id="15" name="19 Metin kutusu">
            <a:extLst>
              <a:ext uri="{FF2B5EF4-FFF2-40B4-BE49-F238E27FC236}">
                <a16:creationId xmlns:a16="http://schemas.microsoft.com/office/drawing/2014/main" xmlns="" id="{879771FA-B230-43AE-A698-01B917F23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13" y="2784296"/>
            <a:ext cx="32400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sz="7200" b="1">
                <a:solidFill>
                  <a:srgbClr val="FF0000"/>
                </a:solidFill>
              </a:rPr>
              <a:t>A-3b</a:t>
            </a:r>
          </a:p>
        </p:txBody>
      </p:sp>
      <p:sp>
        <p:nvSpPr>
          <p:cNvPr id="16" name="23 Metin kutusu">
            <a:extLst>
              <a:ext uri="{FF2B5EF4-FFF2-40B4-BE49-F238E27FC236}">
                <a16:creationId xmlns:a16="http://schemas.microsoft.com/office/drawing/2014/main" xmlns="" id="{4104F806-8582-4FA3-B8D0-15DBF1060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363" y="4168596"/>
            <a:ext cx="27606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b="1">
                <a:solidFill>
                  <a:srgbClr val="00B050"/>
                </a:solidFill>
              </a:rPr>
              <a:t>RUS-1  ASR 2            13 SEP </a:t>
            </a:r>
          </a:p>
          <a:p>
            <a:r>
              <a:rPr lang="tr-TR" altLang="tr-TR" b="1">
                <a:solidFill>
                  <a:srgbClr val="0070C0"/>
                </a:solidFill>
              </a:rPr>
              <a:t>FİN-1   ASR 3            13 SEP</a:t>
            </a:r>
          </a:p>
          <a:p>
            <a:r>
              <a:rPr lang="tr-TR" altLang="tr-TR" b="1">
                <a:solidFill>
                  <a:srgbClr val="FF0000"/>
                </a:solidFill>
              </a:rPr>
              <a:t>TUR-1  ASR 4            14 SEP</a:t>
            </a:r>
          </a:p>
        </p:txBody>
      </p:sp>
      <p:sp>
        <p:nvSpPr>
          <p:cNvPr id="17" name="27 Metin kutusu">
            <a:extLst>
              <a:ext uri="{FF2B5EF4-FFF2-40B4-BE49-F238E27FC236}">
                <a16:creationId xmlns:a16="http://schemas.microsoft.com/office/drawing/2014/main" xmlns="" id="{C9A422AC-4A32-4DF7-A67B-B730C4A77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5613" y="2065158"/>
            <a:ext cx="1022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sz="3200" b="1">
                <a:solidFill>
                  <a:srgbClr val="FF0000"/>
                </a:solidFill>
              </a:rPr>
              <a:t>L P G</a:t>
            </a:r>
          </a:p>
        </p:txBody>
      </p:sp>
      <p:cxnSp>
        <p:nvCxnSpPr>
          <p:cNvPr id="18" name="29 Düz Ok Bağlayıcısı">
            <a:extLst>
              <a:ext uri="{FF2B5EF4-FFF2-40B4-BE49-F238E27FC236}">
                <a16:creationId xmlns:a16="http://schemas.microsoft.com/office/drawing/2014/main" xmlns="" id="{5B2F44EF-5736-4CC6-9DE0-9797F326EE11}"/>
              </a:ext>
            </a:extLst>
          </p:cNvPr>
          <p:cNvCxnSpPr/>
          <p:nvPr/>
        </p:nvCxnSpPr>
        <p:spPr>
          <a:xfrm flipV="1">
            <a:off x="4413063" y="2054046"/>
            <a:ext cx="504825" cy="3587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30 Metin kutusu">
            <a:extLst>
              <a:ext uri="{FF2B5EF4-FFF2-40B4-BE49-F238E27FC236}">
                <a16:creationId xmlns:a16="http://schemas.microsoft.com/office/drawing/2014/main" xmlns="" id="{48B3075B-2D26-4F6D-AC85-AA14F304E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188" y="5375096"/>
            <a:ext cx="4968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sz="4000" b="1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20" name="32 Düz Ok Bağlayıcısı">
            <a:extLst>
              <a:ext uri="{FF2B5EF4-FFF2-40B4-BE49-F238E27FC236}">
                <a16:creationId xmlns:a16="http://schemas.microsoft.com/office/drawing/2014/main" xmlns="" id="{2B552046-A59A-4A10-B079-D304906456E3}"/>
              </a:ext>
            </a:extLst>
          </p:cNvPr>
          <p:cNvCxnSpPr/>
          <p:nvPr/>
        </p:nvCxnSpPr>
        <p:spPr>
          <a:xfrm flipV="1">
            <a:off x="5383026" y="3517721"/>
            <a:ext cx="11541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34 Metin kutusu">
            <a:extLst>
              <a:ext uri="{FF2B5EF4-FFF2-40B4-BE49-F238E27FC236}">
                <a16:creationId xmlns:a16="http://schemas.microsoft.com/office/drawing/2014/main" xmlns="" id="{F753FA75-4F99-49EF-8001-F531EFC40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7138" y="3289121"/>
            <a:ext cx="18918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sz="2000" b="1">
                <a:solidFill>
                  <a:srgbClr val="002060"/>
                </a:solidFill>
              </a:rPr>
              <a:t>Alanın Kimliği</a:t>
            </a:r>
          </a:p>
        </p:txBody>
      </p:sp>
      <p:cxnSp>
        <p:nvCxnSpPr>
          <p:cNvPr id="22" name="40 Düz Ok Bağlayıcısı">
            <a:extLst>
              <a:ext uri="{FF2B5EF4-FFF2-40B4-BE49-F238E27FC236}">
                <a16:creationId xmlns:a16="http://schemas.microsoft.com/office/drawing/2014/main" xmlns="" id="{558E7910-2479-459E-AE97-ABDD487AF866}"/>
              </a:ext>
            </a:extLst>
          </p:cNvPr>
          <p:cNvCxnSpPr/>
          <p:nvPr/>
        </p:nvCxnSpPr>
        <p:spPr>
          <a:xfrm flipH="1">
            <a:off x="2028638" y="4573408"/>
            <a:ext cx="550863" cy="9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66 Metin kutusu">
            <a:extLst>
              <a:ext uri="{FF2B5EF4-FFF2-40B4-BE49-F238E27FC236}">
                <a16:creationId xmlns:a16="http://schemas.microsoft.com/office/drawing/2014/main" xmlns="" id="{DD0AA324-D8C7-4723-A0C2-AE9D2B0A6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501" y="4432121"/>
            <a:ext cx="1357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sz="2000" b="1">
                <a:solidFill>
                  <a:srgbClr val="002060"/>
                </a:solidFill>
              </a:rPr>
              <a:t>Ekip  Adı</a:t>
            </a:r>
          </a:p>
        </p:txBody>
      </p:sp>
      <p:cxnSp>
        <p:nvCxnSpPr>
          <p:cNvPr id="24" name="68 Düz Ok Bağlayıcısı">
            <a:extLst>
              <a:ext uri="{FF2B5EF4-FFF2-40B4-BE49-F238E27FC236}">
                <a16:creationId xmlns:a16="http://schemas.microsoft.com/office/drawing/2014/main" xmlns="" id="{6BC95513-2DC0-444E-B00F-DBAF9F5106BC}"/>
              </a:ext>
            </a:extLst>
          </p:cNvPr>
          <p:cNvCxnSpPr/>
          <p:nvPr/>
        </p:nvCxnSpPr>
        <p:spPr>
          <a:xfrm flipH="1">
            <a:off x="1569851" y="5016321"/>
            <a:ext cx="1798637" cy="504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69 Metin kutusu">
            <a:extLst>
              <a:ext uri="{FF2B5EF4-FFF2-40B4-BE49-F238E27FC236}">
                <a16:creationId xmlns:a16="http://schemas.microsoft.com/office/drawing/2014/main" xmlns="" id="{5CA34262-ACB5-4F73-89D6-0E07010B4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938" y="5503683"/>
            <a:ext cx="18245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sz="2000" b="1">
                <a:solidFill>
                  <a:srgbClr val="002060"/>
                </a:solidFill>
              </a:rPr>
              <a:t>Tamamlanan </a:t>
            </a:r>
          </a:p>
          <a:p>
            <a:r>
              <a:rPr lang="tr-TR" altLang="tr-TR" sz="2000" b="1">
                <a:solidFill>
                  <a:srgbClr val="002060"/>
                </a:solidFill>
              </a:rPr>
              <a:t>ASR Seviyesi</a:t>
            </a:r>
          </a:p>
        </p:txBody>
      </p:sp>
      <p:cxnSp>
        <p:nvCxnSpPr>
          <p:cNvPr id="26" name="78 Düz Ok Bağlayıcısı">
            <a:extLst>
              <a:ext uri="{FF2B5EF4-FFF2-40B4-BE49-F238E27FC236}">
                <a16:creationId xmlns:a16="http://schemas.microsoft.com/office/drawing/2014/main" xmlns="" id="{973D1D19-7B9B-4067-9866-44A820E3822B}"/>
              </a:ext>
            </a:extLst>
          </p:cNvPr>
          <p:cNvCxnSpPr/>
          <p:nvPr/>
        </p:nvCxnSpPr>
        <p:spPr>
          <a:xfrm>
            <a:off x="5752913" y="4633733"/>
            <a:ext cx="10080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85 Metin kutusu">
            <a:extLst>
              <a:ext uri="{FF2B5EF4-FFF2-40B4-BE49-F238E27FC236}">
                <a16:creationId xmlns:a16="http://schemas.microsoft.com/office/drawing/2014/main" xmlns="" id="{BF8CBE6F-D5F7-4744-A713-CFA1CE632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9327" y="4289246"/>
            <a:ext cx="123328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sz="2000" b="1">
                <a:solidFill>
                  <a:srgbClr val="002060"/>
                </a:solidFill>
              </a:rPr>
              <a:t>Tarih </a:t>
            </a:r>
          </a:p>
          <a:p>
            <a:pPr algn="ctr"/>
            <a:r>
              <a:rPr lang="tr-TR" altLang="tr-TR" sz="2000" b="1">
                <a:solidFill>
                  <a:srgbClr val="002060"/>
                </a:solidFill>
              </a:rPr>
              <a:t>Gün - Ay</a:t>
            </a:r>
          </a:p>
        </p:txBody>
      </p:sp>
      <p:cxnSp>
        <p:nvCxnSpPr>
          <p:cNvPr id="28" name="87 Düz Ok Bağlayıcısı">
            <a:extLst>
              <a:ext uri="{FF2B5EF4-FFF2-40B4-BE49-F238E27FC236}">
                <a16:creationId xmlns:a16="http://schemas.microsoft.com/office/drawing/2014/main" xmlns="" id="{8B5BA1BC-350B-401E-81F4-13184B921250}"/>
              </a:ext>
            </a:extLst>
          </p:cNvPr>
          <p:cNvCxnSpPr>
            <a:stCxn id="17" idx="1"/>
          </p:cNvCxnSpPr>
          <p:nvPr/>
        </p:nvCxnSpPr>
        <p:spPr>
          <a:xfrm flipH="1" flipV="1">
            <a:off x="1928626" y="2352496"/>
            <a:ext cx="1296987" cy="4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91 Düz Ok Bağlayıcısı">
            <a:extLst>
              <a:ext uri="{FF2B5EF4-FFF2-40B4-BE49-F238E27FC236}">
                <a16:creationId xmlns:a16="http://schemas.microsoft.com/office/drawing/2014/main" xmlns="" id="{EF6114A5-A37E-4690-83B9-3B206DDAC7DB}"/>
              </a:ext>
            </a:extLst>
          </p:cNvPr>
          <p:cNvCxnSpPr/>
          <p:nvPr/>
        </p:nvCxnSpPr>
        <p:spPr>
          <a:xfrm>
            <a:off x="4881376" y="2352496"/>
            <a:ext cx="863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95 Metin kutusu">
            <a:extLst>
              <a:ext uri="{FF2B5EF4-FFF2-40B4-BE49-F238E27FC236}">
                <a16:creationId xmlns:a16="http://schemas.microsoft.com/office/drawing/2014/main" xmlns="" id="{6A96FC08-BF9D-4E73-9BBE-1D8B150DA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3290" y="2146121"/>
            <a:ext cx="17575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sz="2000" b="1">
                <a:solidFill>
                  <a:srgbClr val="002060"/>
                </a:solidFill>
              </a:rPr>
              <a:t>Tehlike Yönü</a:t>
            </a:r>
          </a:p>
        </p:txBody>
      </p:sp>
      <p:sp>
        <p:nvSpPr>
          <p:cNvPr id="31" name="96 Metin kutusu">
            <a:extLst>
              <a:ext uri="{FF2B5EF4-FFF2-40B4-BE49-F238E27FC236}">
                <a16:creationId xmlns:a16="http://schemas.microsoft.com/office/drawing/2014/main" xmlns="" id="{5CA82172-DC5E-492C-B533-5601A4E18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7590" y="2146121"/>
            <a:ext cx="11194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sz="2000" b="1">
                <a:solidFill>
                  <a:srgbClr val="002060"/>
                </a:solidFill>
              </a:rPr>
              <a:t>Tehlike </a:t>
            </a:r>
          </a:p>
        </p:txBody>
      </p:sp>
      <p:sp>
        <p:nvSpPr>
          <p:cNvPr id="32" name="97 Metin kutusu">
            <a:extLst>
              <a:ext uri="{FF2B5EF4-FFF2-40B4-BE49-F238E27FC236}">
                <a16:creationId xmlns:a16="http://schemas.microsoft.com/office/drawing/2014/main" xmlns="" id="{6D028EE8-8344-4647-A7AF-5977DF886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4388" y="6218058"/>
            <a:ext cx="20347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sz="2000" b="1">
                <a:solidFill>
                  <a:srgbClr val="002060"/>
                </a:solidFill>
              </a:rPr>
              <a:t>Triaj Kategorisi</a:t>
            </a:r>
          </a:p>
        </p:txBody>
      </p:sp>
      <p:cxnSp>
        <p:nvCxnSpPr>
          <p:cNvPr id="33" name="101 Düz Ok Bağlayıcısı">
            <a:extLst>
              <a:ext uri="{FF2B5EF4-FFF2-40B4-BE49-F238E27FC236}">
                <a16:creationId xmlns:a16="http://schemas.microsoft.com/office/drawing/2014/main" xmlns="" id="{4095366C-1B95-449B-BC7B-97F0E86DB4C9}"/>
              </a:ext>
            </a:extLst>
          </p:cNvPr>
          <p:cNvCxnSpPr/>
          <p:nvPr/>
        </p:nvCxnSpPr>
        <p:spPr>
          <a:xfrm flipH="1" flipV="1">
            <a:off x="1911163" y="3519308"/>
            <a:ext cx="384175" cy="344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102 Metin kutusu">
            <a:extLst>
              <a:ext uri="{FF2B5EF4-FFF2-40B4-BE49-F238E27FC236}">
                <a16:creationId xmlns:a16="http://schemas.microsoft.com/office/drawing/2014/main" xmlns="" id="{049E4200-4AF8-4779-BCBC-D639F3552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313" y="2717621"/>
            <a:ext cx="1857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b="1">
                <a:solidFill>
                  <a:srgbClr val="002060"/>
                </a:solidFill>
              </a:rPr>
              <a:t>İş Bitti </a:t>
            </a:r>
          </a:p>
          <a:p>
            <a:pPr algn="ctr"/>
            <a:r>
              <a:rPr lang="tr-TR" altLang="tr-TR" b="1">
                <a:solidFill>
                  <a:srgbClr val="002060"/>
                </a:solidFill>
              </a:rPr>
              <a:t>Yapılacak başka</a:t>
            </a:r>
          </a:p>
          <a:p>
            <a:pPr algn="ctr"/>
            <a:r>
              <a:rPr lang="tr-TR" altLang="tr-TR" b="1">
                <a:solidFill>
                  <a:srgbClr val="002060"/>
                </a:solidFill>
              </a:rPr>
              <a:t> işlem yok</a:t>
            </a:r>
          </a:p>
        </p:txBody>
      </p:sp>
      <p:sp>
        <p:nvSpPr>
          <p:cNvPr id="35" name="113 Metin kutusu">
            <a:extLst>
              <a:ext uri="{FF2B5EF4-FFF2-40B4-BE49-F238E27FC236}">
                <a16:creationId xmlns:a16="http://schemas.microsoft.com/office/drawing/2014/main" xmlns="" id="{FA24F171-4535-4CB9-8381-5D365A702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5701" y="5952946"/>
            <a:ext cx="19800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>
                <a:solidFill>
                  <a:srgbClr val="002060"/>
                </a:solidFill>
              </a:rPr>
              <a:t>Ölçü: 100x120cm</a:t>
            </a:r>
          </a:p>
        </p:txBody>
      </p:sp>
    </p:spTree>
    <p:extLst>
      <p:ext uri="{BB962C8B-B14F-4D97-AF65-F5344CB8AC3E}">
        <p14:creationId xmlns:p14="http://schemas.microsoft.com/office/powerpoint/2010/main" xmlns="" val="4072657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xmlns="" id="{A85AA273-59F1-4774-A833-DA85F079B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" y="584020"/>
            <a:ext cx="9144003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sz="2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KAZAZEDE İŞARETLEME</a:t>
            </a:r>
          </a:p>
          <a:p>
            <a:endParaRPr lang="tr-TR" altLang="tr-TR" sz="2600" b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endParaRPr lang="tr-TR" altLang="tr-TR" sz="2600" b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tr-TR" altLang="tr-TR" sz="22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Amaç : </a:t>
            </a:r>
            <a:r>
              <a:rPr lang="tr-TR" altLang="tr-TR" sz="2200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Enkazda bulunan kazazedelerin yerlerini ve konumlarını  göstermek amacıyla yapılır.</a:t>
            </a:r>
          </a:p>
        </p:txBody>
      </p:sp>
      <p:sp>
        <p:nvSpPr>
          <p:cNvPr id="14" name="18 Metin kutusu">
            <a:extLst>
              <a:ext uri="{FF2B5EF4-FFF2-40B4-BE49-F238E27FC236}">
                <a16:creationId xmlns:a16="http://schemas.microsoft.com/office/drawing/2014/main" xmlns="" id="{0E42312A-3516-4FBA-8A4A-6671FA780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6700" y="2073095"/>
            <a:ext cx="1081088" cy="315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sz="19900">
                <a:solidFill>
                  <a:srgbClr val="FF0000"/>
                </a:solidFill>
              </a:rPr>
              <a:t>v</a:t>
            </a:r>
          </a:p>
        </p:txBody>
      </p:sp>
      <p:cxnSp>
        <p:nvCxnSpPr>
          <p:cNvPr id="15" name="20 Düz Ok Bağlayıcısı">
            <a:extLst>
              <a:ext uri="{FF2B5EF4-FFF2-40B4-BE49-F238E27FC236}">
                <a16:creationId xmlns:a16="http://schemas.microsoft.com/office/drawing/2014/main" xmlns="" id="{11A2BCE0-92CA-4454-885F-652BE9287CA7}"/>
              </a:ext>
            </a:extLst>
          </p:cNvPr>
          <p:cNvCxnSpPr/>
          <p:nvPr/>
        </p:nvCxnSpPr>
        <p:spPr>
          <a:xfrm flipH="1">
            <a:off x="2841375" y="4001907"/>
            <a:ext cx="863600" cy="57467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35 Düz Ok Bağlayıcısı">
            <a:extLst>
              <a:ext uri="{FF2B5EF4-FFF2-40B4-BE49-F238E27FC236}">
                <a16:creationId xmlns:a16="http://schemas.microsoft.com/office/drawing/2014/main" xmlns="" id="{91F176FA-497D-4FA2-8413-89588F68BB4D}"/>
              </a:ext>
            </a:extLst>
          </p:cNvPr>
          <p:cNvCxnSpPr/>
          <p:nvPr/>
        </p:nvCxnSpPr>
        <p:spPr>
          <a:xfrm>
            <a:off x="4544763" y="3800295"/>
            <a:ext cx="8651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36 Metin kutusu">
            <a:extLst>
              <a:ext uri="{FF2B5EF4-FFF2-40B4-BE49-F238E27FC236}">
                <a16:creationId xmlns:a16="http://schemas.microsoft.com/office/drawing/2014/main" xmlns="" id="{23EB5CB1-D6D8-48A5-93E5-EC1719A86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175" y="3870145"/>
            <a:ext cx="18989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b="1">
                <a:solidFill>
                  <a:srgbClr val="002060"/>
                </a:solidFill>
              </a:rPr>
              <a:t>Kazazedenin</a:t>
            </a:r>
          </a:p>
          <a:p>
            <a:r>
              <a:rPr lang="tr-TR" altLang="tr-TR" b="1">
                <a:solidFill>
                  <a:srgbClr val="002060"/>
                </a:solidFill>
              </a:rPr>
              <a:t>Bulunduğu Yön</a:t>
            </a:r>
          </a:p>
        </p:txBody>
      </p:sp>
      <p:sp>
        <p:nvSpPr>
          <p:cNvPr id="18" name="37 Metin kutusu">
            <a:extLst>
              <a:ext uri="{FF2B5EF4-FFF2-40B4-BE49-F238E27FC236}">
                <a16:creationId xmlns:a16="http://schemas.microsoft.com/office/drawing/2014/main" xmlns="" id="{2EAEF7B6-EE1D-4697-BBAE-71FF9214F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388" y="3584395"/>
            <a:ext cx="12362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b="1">
                <a:solidFill>
                  <a:srgbClr val="002060"/>
                </a:solidFill>
              </a:rPr>
              <a:t>Kazazede</a:t>
            </a:r>
          </a:p>
        </p:txBody>
      </p:sp>
      <p:cxnSp>
        <p:nvCxnSpPr>
          <p:cNvPr id="19" name="38 Düz Ok Bağlayıcısı">
            <a:extLst>
              <a:ext uri="{FF2B5EF4-FFF2-40B4-BE49-F238E27FC236}">
                <a16:creationId xmlns:a16="http://schemas.microsoft.com/office/drawing/2014/main" xmlns="" id="{76191D9C-9FFB-4506-A4C3-4BA92211BD7D}"/>
              </a:ext>
            </a:extLst>
          </p:cNvPr>
          <p:cNvCxnSpPr/>
          <p:nvPr/>
        </p:nvCxnSpPr>
        <p:spPr>
          <a:xfrm flipH="1">
            <a:off x="2744538" y="4179707"/>
            <a:ext cx="6477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40 Düz Ok Bağlayıcısı">
            <a:extLst>
              <a:ext uri="{FF2B5EF4-FFF2-40B4-BE49-F238E27FC236}">
                <a16:creationId xmlns:a16="http://schemas.microsoft.com/office/drawing/2014/main" xmlns="" id="{F85E27B4-E0FC-4DCF-B2C3-9FD652BB2FD6}"/>
              </a:ext>
            </a:extLst>
          </p:cNvPr>
          <p:cNvCxnSpPr/>
          <p:nvPr/>
        </p:nvCxnSpPr>
        <p:spPr>
          <a:xfrm flipH="1">
            <a:off x="3033463" y="4881382"/>
            <a:ext cx="6477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41 Düz Ok Bağlayıcısı">
            <a:extLst>
              <a:ext uri="{FF2B5EF4-FFF2-40B4-BE49-F238E27FC236}">
                <a16:creationId xmlns:a16="http://schemas.microsoft.com/office/drawing/2014/main" xmlns="" id="{74C04756-44DE-47DD-AC0B-F86E64142D58}"/>
              </a:ext>
            </a:extLst>
          </p:cNvPr>
          <p:cNvCxnSpPr/>
          <p:nvPr/>
        </p:nvCxnSpPr>
        <p:spPr>
          <a:xfrm flipH="1">
            <a:off x="3033463" y="5241745"/>
            <a:ext cx="6477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42 Düz Ok Bağlayıcısı">
            <a:extLst>
              <a:ext uri="{FF2B5EF4-FFF2-40B4-BE49-F238E27FC236}">
                <a16:creationId xmlns:a16="http://schemas.microsoft.com/office/drawing/2014/main" xmlns="" id="{DC685A15-104E-4100-85B6-F52ED4C215F0}"/>
              </a:ext>
            </a:extLst>
          </p:cNvPr>
          <p:cNvCxnSpPr/>
          <p:nvPr/>
        </p:nvCxnSpPr>
        <p:spPr>
          <a:xfrm>
            <a:off x="4473325" y="4881382"/>
            <a:ext cx="7207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46 Düz Ok Bağlayıcısı">
            <a:extLst>
              <a:ext uri="{FF2B5EF4-FFF2-40B4-BE49-F238E27FC236}">
                <a16:creationId xmlns:a16="http://schemas.microsoft.com/office/drawing/2014/main" xmlns="" id="{BC7BD920-050A-4D77-8E98-8762A1A6346B}"/>
              </a:ext>
            </a:extLst>
          </p:cNvPr>
          <p:cNvCxnSpPr/>
          <p:nvPr/>
        </p:nvCxnSpPr>
        <p:spPr>
          <a:xfrm>
            <a:off x="4473325" y="5241745"/>
            <a:ext cx="7207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47 Metin kutusu">
            <a:extLst>
              <a:ext uri="{FF2B5EF4-FFF2-40B4-BE49-F238E27FC236}">
                <a16:creationId xmlns:a16="http://schemas.microsoft.com/office/drawing/2014/main" xmlns="" id="{69615F80-AF18-4D7A-A1B3-809E5AF56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550" y="4655957"/>
            <a:ext cx="14798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b="1">
                <a:solidFill>
                  <a:srgbClr val="002060"/>
                </a:solidFill>
              </a:rPr>
              <a:t>Canlı Sayısı</a:t>
            </a:r>
          </a:p>
        </p:txBody>
      </p:sp>
      <p:sp>
        <p:nvSpPr>
          <p:cNvPr id="25" name="48 Metin kutusu">
            <a:extLst>
              <a:ext uri="{FF2B5EF4-FFF2-40B4-BE49-F238E27FC236}">
                <a16:creationId xmlns:a16="http://schemas.microsoft.com/office/drawing/2014/main" xmlns="" id="{DC663E36-D623-49FB-96EB-11CB9E038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9300" y="5067120"/>
            <a:ext cx="13003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b="1">
                <a:solidFill>
                  <a:srgbClr val="002060"/>
                </a:solidFill>
              </a:rPr>
              <a:t>Ölü Sayısı</a:t>
            </a:r>
          </a:p>
        </p:txBody>
      </p:sp>
      <p:sp>
        <p:nvSpPr>
          <p:cNvPr id="26" name="49 Metin kutusu">
            <a:extLst>
              <a:ext uri="{FF2B5EF4-FFF2-40B4-BE49-F238E27FC236}">
                <a16:creationId xmlns:a16="http://schemas.microsoft.com/office/drawing/2014/main" xmlns="" id="{D498D9BC-3F8C-49B6-A5CE-88677DC48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0050" y="5084582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b="1">
                <a:solidFill>
                  <a:srgbClr val="002060"/>
                </a:solidFill>
              </a:rPr>
              <a:t>Ölü </a:t>
            </a:r>
          </a:p>
        </p:txBody>
      </p:sp>
      <p:sp>
        <p:nvSpPr>
          <p:cNvPr id="27" name="50 Metin kutusu">
            <a:extLst>
              <a:ext uri="{FF2B5EF4-FFF2-40B4-BE49-F238E27FC236}">
                <a16:creationId xmlns:a16="http://schemas.microsoft.com/office/drawing/2014/main" xmlns="" id="{10D7C491-3D97-4043-A1F9-8DE17AC41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613" y="4655957"/>
            <a:ext cx="7489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b="1">
                <a:solidFill>
                  <a:srgbClr val="002060"/>
                </a:solidFill>
              </a:rPr>
              <a:t>Canlı</a:t>
            </a:r>
          </a:p>
        </p:txBody>
      </p:sp>
      <p:sp>
        <p:nvSpPr>
          <p:cNvPr id="28" name="53 Metin kutusu">
            <a:extLst>
              <a:ext uri="{FF2B5EF4-FFF2-40B4-BE49-F238E27FC236}">
                <a16:creationId xmlns:a16="http://schemas.microsoft.com/office/drawing/2014/main" xmlns="" id="{F4CACFED-0F02-4680-8D8B-9C3D99FE0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500" y="2771595"/>
            <a:ext cx="2136775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altLang="tr-TR" sz="1600" b="1" dirty="0">
                <a:solidFill>
                  <a:srgbClr val="FF0000"/>
                </a:solidFill>
              </a:rPr>
              <a:t>Not :</a:t>
            </a:r>
            <a:r>
              <a:rPr lang="tr-TR" altLang="tr-TR" sz="1600" dirty="0">
                <a:solidFill>
                  <a:srgbClr val="FF0000"/>
                </a:solidFill>
              </a:rPr>
              <a:t> </a:t>
            </a:r>
            <a:r>
              <a:rPr lang="tr-TR" altLang="tr-TR" sz="1600" dirty="0">
                <a:solidFill>
                  <a:srgbClr val="002060"/>
                </a:solidFill>
              </a:rPr>
              <a:t>Çıkarılan Ölü-</a:t>
            </a:r>
          </a:p>
          <a:p>
            <a:r>
              <a:rPr lang="tr-TR" altLang="tr-TR" sz="1600" dirty="0">
                <a:solidFill>
                  <a:srgbClr val="002060"/>
                </a:solidFill>
              </a:rPr>
              <a:t>Canlı sayısı azaldıkça rakam küçültülerek </a:t>
            </a:r>
          </a:p>
          <a:p>
            <a:r>
              <a:rPr lang="tr-TR" altLang="tr-TR" sz="1600" dirty="0">
                <a:solidFill>
                  <a:srgbClr val="002060"/>
                </a:solidFill>
              </a:rPr>
              <a:t>sona kadar devam</a:t>
            </a:r>
          </a:p>
          <a:p>
            <a:r>
              <a:rPr lang="tr-TR" altLang="tr-TR" sz="1600" dirty="0">
                <a:solidFill>
                  <a:srgbClr val="002060"/>
                </a:solidFill>
              </a:rPr>
              <a:t>edilir.</a:t>
            </a:r>
          </a:p>
          <a:p>
            <a:endParaRPr lang="tr-TR" altLang="tr-TR" sz="1600" dirty="0"/>
          </a:p>
          <a:p>
            <a:r>
              <a:rPr lang="tr-TR" altLang="tr-TR" sz="1600" b="1" dirty="0">
                <a:solidFill>
                  <a:srgbClr val="FF0000"/>
                </a:solidFill>
              </a:rPr>
              <a:t>Örnek :</a:t>
            </a:r>
          </a:p>
          <a:p>
            <a:r>
              <a:rPr lang="tr-TR" altLang="tr-TR" sz="1600" dirty="0"/>
              <a:t>L – 2</a:t>
            </a:r>
          </a:p>
          <a:p>
            <a:r>
              <a:rPr lang="tr-TR" altLang="tr-TR" sz="1600" dirty="0"/>
              <a:t>D – 1</a:t>
            </a:r>
          </a:p>
          <a:p>
            <a:r>
              <a:rPr lang="tr-TR" altLang="tr-TR" sz="1600" dirty="0"/>
              <a:t>L – 1</a:t>
            </a:r>
          </a:p>
          <a:p>
            <a:endParaRPr lang="tr-TR" altLang="tr-TR" sz="1600" dirty="0"/>
          </a:p>
          <a:p>
            <a:endParaRPr lang="tr-TR" altLang="tr-TR" sz="1600" dirty="0"/>
          </a:p>
          <a:p>
            <a:endParaRPr lang="tr-TR" altLang="tr-TR" sz="1600" dirty="0"/>
          </a:p>
          <a:p>
            <a:endParaRPr lang="tr-TR" altLang="tr-TR" sz="1600" dirty="0"/>
          </a:p>
        </p:txBody>
      </p:sp>
      <p:cxnSp>
        <p:nvCxnSpPr>
          <p:cNvPr id="29" name="55 Düz Bağlayıcı">
            <a:extLst>
              <a:ext uri="{FF2B5EF4-FFF2-40B4-BE49-F238E27FC236}">
                <a16:creationId xmlns:a16="http://schemas.microsoft.com/office/drawing/2014/main" xmlns="" id="{BDB625B5-B384-4C15-A498-34CCE0CD32B9}"/>
              </a:ext>
            </a:extLst>
          </p:cNvPr>
          <p:cNvCxnSpPr/>
          <p:nvPr/>
        </p:nvCxnSpPr>
        <p:spPr>
          <a:xfrm>
            <a:off x="6813300" y="5297307"/>
            <a:ext cx="647700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57 Düz Bağlayıcı">
            <a:extLst>
              <a:ext uri="{FF2B5EF4-FFF2-40B4-BE49-F238E27FC236}">
                <a16:creationId xmlns:a16="http://schemas.microsoft.com/office/drawing/2014/main" xmlns="" id="{82AE6ED2-2729-4A26-9CFF-8F6B78BDC36F}"/>
              </a:ext>
            </a:extLst>
          </p:cNvPr>
          <p:cNvCxnSpPr/>
          <p:nvPr/>
        </p:nvCxnSpPr>
        <p:spPr>
          <a:xfrm>
            <a:off x="6767263" y="5025845"/>
            <a:ext cx="647700" cy="287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55098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95840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Enkazlarda</a:t>
            </a: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Uluslar Arası İşaretleme Sistemi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xmlns="" id="{2FA37A4F-414F-47EE-AB26-D1DE88F13273}"/>
              </a:ext>
            </a:extLst>
          </p:cNvPr>
          <p:cNvSpPr txBox="1">
            <a:spLocks/>
          </p:cNvSpPr>
          <p:nvPr/>
        </p:nvSpPr>
        <p:spPr>
          <a:xfrm>
            <a:off x="0" y="765236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xmlns="" id="{A0533FC1-1567-4EB1-BBB6-03A2EFCB7B1F}"/>
              </a:ext>
            </a:extLst>
          </p:cNvPr>
          <p:cNvSpPr txBox="1">
            <a:spLocks/>
          </p:cNvSpPr>
          <p:nvPr/>
        </p:nvSpPr>
        <p:spPr>
          <a:xfrm>
            <a:off x="0" y="1773238"/>
            <a:ext cx="9143998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79DFD789-A760-40A7-9162-BC5D00D24F28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1474889"/>
            <a:ext cx="9143998" cy="497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Rectangle 5">
            <a:extLst>
              <a:ext uri="{FF2B5EF4-FFF2-40B4-BE49-F238E27FC236}">
                <a16:creationId xmlns:a16="http://schemas.microsoft.com/office/drawing/2014/main" xmlns="" id="{AD395220-4FA9-4CFD-9FDB-067C73B1C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211" y="538163"/>
            <a:ext cx="8077200" cy="9794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Bina İşaretleme Sistemi:</a:t>
            </a:r>
            <a:br>
              <a:rPr 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Kazazedenin Enkaz İçindeki </a:t>
            </a:r>
            <a:br>
              <a:rPr 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Tahmini Yerini İşaretleme</a:t>
            </a:r>
          </a:p>
        </p:txBody>
      </p:sp>
      <p:cxnSp>
        <p:nvCxnSpPr>
          <p:cNvPr id="71" name="AutoShape 9">
            <a:extLst>
              <a:ext uri="{FF2B5EF4-FFF2-40B4-BE49-F238E27FC236}">
                <a16:creationId xmlns:a16="http://schemas.microsoft.com/office/drawing/2014/main" xmlns="" id="{3F1AE2FA-B24B-4C71-812C-85688F1048A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72397" y="3574257"/>
            <a:ext cx="457200" cy="457200"/>
          </a:xfrm>
          <a:prstGeom prst="straightConnector1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72" name="Group 11">
            <a:extLst>
              <a:ext uri="{FF2B5EF4-FFF2-40B4-BE49-F238E27FC236}">
                <a16:creationId xmlns:a16="http://schemas.microsoft.com/office/drawing/2014/main" xmlns="" id="{1CE1BA8E-7BA7-4893-A4DD-7A846F9ADE1C}"/>
              </a:ext>
            </a:extLst>
          </p:cNvPr>
          <p:cNvGrpSpPr>
            <a:grpSpLocks/>
          </p:cNvGrpSpPr>
          <p:nvPr/>
        </p:nvGrpSpPr>
        <p:grpSpPr bwMode="auto">
          <a:xfrm>
            <a:off x="6432547" y="5218907"/>
            <a:ext cx="1066800" cy="838200"/>
            <a:chOff x="576" y="1296"/>
            <a:chExt cx="672" cy="528"/>
          </a:xfrm>
        </p:grpSpPr>
        <p:sp>
          <p:nvSpPr>
            <p:cNvPr id="73" name="Line 12">
              <a:extLst>
                <a:ext uri="{FF2B5EF4-FFF2-40B4-BE49-F238E27FC236}">
                  <a16:creationId xmlns:a16="http://schemas.microsoft.com/office/drawing/2014/main" xmlns="" id="{B49B22C3-D3E7-4197-BD45-605B447677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1296"/>
              <a:ext cx="336" cy="528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4" name="Line 13">
              <a:extLst>
                <a:ext uri="{FF2B5EF4-FFF2-40B4-BE49-F238E27FC236}">
                  <a16:creationId xmlns:a16="http://schemas.microsoft.com/office/drawing/2014/main" xmlns="" id="{48905D26-5045-4EAC-B2B3-6DEA57BF03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2" y="1296"/>
              <a:ext cx="336" cy="528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cxnSp>
        <p:nvCxnSpPr>
          <p:cNvPr id="75" name="AutoShape 14">
            <a:extLst>
              <a:ext uri="{FF2B5EF4-FFF2-40B4-BE49-F238E27FC236}">
                <a16:creationId xmlns:a16="http://schemas.microsoft.com/office/drawing/2014/main" xmlns="" id="{E0E52995-D89E-4A3B-B21A-AC7F5276136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848597" y="5860257"/>
            <a:ext cx="457200" cy="457200"/>
          </a:xfrm>
          <a:prstGeom prst="straightConnector1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6" name="Text Box 15">
            <a:extLst>
              <a:ext uri="{FF2B5EF4-FFF2-40B4-BE49-F238E27FC236}">
                <a16:creationId xmlns:a16="http://schemas.microsoft.com/office/drawing/2014/main" xmlns="" id="{A587E9CC-6A3C-4982-80AC-E0280113D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9272" y="1172370"/>
            <a:ext cx="1981200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tr-TR" altLang="tr-TR" sz="2200" b="1">
                <a:solidFill>
                  <a:srgbClr val="002060"/>
                </a:solidFill>
                <a:latin typeface="Palatino" pitchFamily="18" charset="0"/>
              </a:rPr>
              <a:t>Canlı</a:t>
            </a:r>
            <a:r>
              <a:rPr lang="tr-TR" altLang="tr-TR" sz="2200">
                <a:solidFill>
                  <a:srgbClr val="002060"/>
                </a:solidFill>
                <a:latin typeface="Palatino" pitchFamily="18" charset="0"/>
              </a:rPr>
              <a:t> </a:t>
            </a:r>
            <a:r>
              <a:rPr lang="tr-TR" altLang="tr-TR" sz="2200" b="1">
                <a:solidFill>
                  <a:srgbClr val="002060"/>
                </a:solidFill>
              </a:rPr>
              <a:t>Çıkarılanlar</a:t>
            </a:r>
          </a:p>
          <a:p>
            <a:pPr algn="r">
              <a:spcBef>
                <a:spcPct val="50000"/>
              </a:spcBef>
            </a:pPr>
            <a:endParaRPr lang="en-US" altLang="tr-TR" sz="2400" b="1">
              <a:solidFill>
                <a:srgbClr val="002060"/>
              </a:solidFill>
            </a:endParaRPr>
          </a:p>
          <a:p>
            <a:pPr algn="r">
              <a:spcBef>
                <a:spcPct val="50000"/>
              </a:spcBef>
            </a:pPr>
            <a:endParaRPr lang="tr-TR" altLang="tr-TR" sz="2800" b="1">
              <a:solidFill>
                <a:srgbClr val="002060"/>
              </a:solidFill>
            </a:endParaRPr>
          </a:p>
          <a:p>
            <a:pPr algn="r">
              <a:spcBef>
                <a:spcPct val="50000"/>
              </a:spcBef>
            </a:pPr>
            <a:endParaRPr lang="en-US" altLang="tr-TR" sz="2800" b="1">
              <a:solidFill>
                <a:srgbClr val="002060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tr-TR" altLang="tr-TR" sz="2200" b="1">
                <a:solidFill>
                  <a:srgbClr val="002060"/>
                </a:solidFill>
              </a:rPr>
              <a:t>Ölü Çıkarılanlar</a:t>
            </a:r>
            <a:endParaRPr lang="en-US" altLang="tr-TR" sz="2200" b="1">
              <a:solidFill>
                <a:srgbClr val="002060"/>
              </a:solidFill>
            </a:endParaRPr>
          </a:p>
        </p:txBody>
      </p:sp>
      <p:sp>
        <p:nvSpPr>
          <p:cNvPr id="77" name="Oval 17">
            <a:extLst>
              <a:ext uri="{FF2B5EF4-FFF2-40B4-BE49-F238E27FC236}">
                <a16:creationId xmlns:a16="http://schemas.microsoft.com/office/drawing/2014/main" xmlns="" id="{CE3AC662-AFD5-447D-9E77-A6A9286D3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4072" y="2035970"/>
            <a:ext cx="2133600" cy="1828800"/>
          </a:xfrm>
          <a:prstGeom prst="ellips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endParaRPr lang="tr-TR" altLang="tr-TR" sz="3600">
              <a:solidFill>
                <a:srgbClr val="FF9900"/>
              </a:solidFill>
            </a:endParaRPr>
          </a:p>
        </p:txBody>
      </p:sp>
      <p:sp>
        <p:nvSpPr>
          <p:cNvPr id="78" name="Oval 18">
            <a:extLst>
              <a:ext uri="{FF2B5EF4-FFF2-40B4-BE49-F238E27FC236}">
                <a16:creationId xmlns:a16="http://schemas.microsoft.com/office/drawing/2014/main" xmlns="" id="{95EDEB83-AA37-4037-8D0D-740955EE5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9147" y="4764882"/>
            <a:ext cx="2133600" cy="1828800"/>
          </a:xfrm>
          <a:prstGeom prst="ellips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endParaRPr lang="tr-TR" altLang="tr-TR" sz="3600">
              <a:solidFill>
                <a:srgbClr val="FF9900"/>
              </a:solidFill>
            </a:endParaRPr>
          </a:p>
        </p:txBody>
      </p:sp>
      <p:sp>
        <p:nvSpPr>
          <p:cNvPr id="79" name="Rectangle 19">
            <a:extLst>
              <a:ext uri="{FF2B5EF4-FFF2-40B4-BE49-F238E27FC236}">
                <a16:creationId xmlns:a16="http://schemas.microsoft.com/office/drawing/2014/main" xmlns="" id="{1E400EC3-01EC-4A70-AF85-233BAD75F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35" y="3274220"/>
            <a:ext cx="7016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tr-TR" altLang="tr-TR" sz="2400">
                <a:solidFill>
                  <a:schemeClr val="hlink"/>
                </a:solidFill>
              </a:rPr>
              <a:t>L</a:t>
            </a:r>
            <a:r>
              <a:rPr lang="en-US" altLang="tr-TR" sz="2400">
                <a:solidFill>
                  <a:schemeClr val="hlink"/>
                </a:solidFill>
              </a:rPr>
              <a:t>=#</a:t>
            </a:r>
          </a:p>
          <a:p>
            <a:pPr>
              <a:lnSpc>
                <a:spcPct val="80000"/>
              </a:lnSpc>
            </a:pPr>
            <a:endParaRPr lang="en-US" altLang="tr-TR" sz="2400">
              <a:solidFill>
                <a:schemeClr val="hlink"/>
              </a:solidFill>
            </a:endParaRPr>
          </a:p>
        </p:txBody>
      </p:sp>
      <p:grpSp>
        <p:nvGrpSpPr>
          <p:cNvPr id="80" name="Group 20">
            <a:extLst>
              <a:ext uri="{FF2B5EF4-FFF2-40B4-BE49-F238E27FC236}">
                <a16:creationId xmlns:a16="http://schemas.microsoft.com/office/drawing/2014/main" xmlns="" id="{36634E17-81D8-4F02-8408-FC49136F6CA0}"/>
              </a:ext>
            </a:extLst>
          </p:cNvPr>
          <p:cNvGrpSpPr>
            <a:grpSpLocks/>
          </p:cNvGrpSpPr>
          <p:nvPr/>
        </p:nvGrpSpPr>
        <p:grpSpPr bwMode="auto">
          <a:xfrm>
            <a:off x="2901947" y="1632745"/>
            <a:ext cx="2057400" cy="4886325"/>
            <a:chOff x="1248" y="1248"/>
            <a:chExt cx="1296" cy="3078"/>
          </a:xfrm>
        </p:grpSpPr>
        <p:grpSp>
          <p:nvGrpSpPr>
            <p:cNvPr id="81" name="Group 21">
              <a:extLst>
                <a:ext uri="{FF2B5EF4-FFF2-40B4-BE49-F238E27FC236}">
                  <a16:creationId xmlns:a16="http://schemas.microsoft.com/office/drawing/2014/main" xmlns="" id="{DBF5ECD3-9605-4D61-AEED-1C297B81E3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44" y="1248"/>
              <a:ext cx="672" cy="528"/>
              <a:chOff x="576" y="1296"/>
              <a:chExt cx="672" cy="528"/>
            </a:xfrm>
          </p:grpSpPr>
          <p:sp>
            <p:nvSpPr>
              <p:cNvPr id="96" name="Line 22">
                <a:extLst>
                  <a:ext uri="{FF2B5EF4-FFF2-40B4-BE49-F238E27FC236}">
                    <a16:creationId xmlns:a16="http://schemas.microsoft.com/office/drawing/2014/main" xmlns="" id="{AAA4749B-A846-4D60-8E76-593B2D73D4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" y="1296"/>
                <a:ext cx="336" cy="528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7" name="Line 23">
                <a:extLst>
                  <a:ext uri="{FF2B5EF4-FFF2-40B4-BE49-F238E27FC236}">
                    <a16:creationId xmlns:a16="http://schemas.microsoft.com/office/drawing/2014/main" xmlns="" id="{19C0A5A4-4A20-4AB9-90B7-36BCEB0779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12" y="1296"/>
                <a:ext cx="336" cy="528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82" name="Group 24">
              <a:extLst>
                <a:ext uri="{FF2B5EF4-FFF2-40B4-BE49-F238E27FC236}">
                  <a16:creationId xmlns:a16="http://schemas.microsoft.com/office/drawing/2014/main" xmlns="" id="{E9437293-255F-4609-91BA-94B02A4D7B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44" y="2352"/>
              <a:ext cx="1056" cy="576"/>
              <a:chOff x="768" y="2400"/>
              <a:chExt cx="1056" cy="576"/>
            </a:xfrm>
          </p:grpSpPr>
          <p:grpSp>
            <p:nvGrpSpPr>
              <p:cNvPr id="92" name="Group 25">
                <a:extLst>
                  <a:ext uri="{FF2B5EF4-FFF2-40B4-BE49-F238E27FC236}">
                    <a16:creationId xmlns:a16="http://schemas.microsoft.com/office/drawing/2014/main" xmlns="" id="{1E4104D6-7AF3-49E4-9525-7567544516A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8" y="2400"/>
                <a:ext cx="672" cy="528"/>
                <a:chOff x="576" y="1296"/>
                <a:chExt cx="672" cy="528"/>
              </a:xfrm>
            </p:grpSpPr>
            <p:sp>
              <p:nvSpPr>
                <p:cNvPr id="94" name="Line 26">
                  <a:extLst>
                    <a:ext uri="{FF2B5EF4-FFF2-40B4-BE49-F238E27FC236}">
                      <a16:creationId xmlns:a16="http://schemas.microsoft.com/office/drawing/2014/main" xmlns="" id="{3E5A46AA-A8FE-4E9E-BFC1-E0955359C7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6" y="1296"/>
                  <a:ext cx="336" cy="528"/>
                </a:xfrm>
                <a:prstGeom prst="line">
                  <a:avLst/>
                </a:prstGeom>
                <a:noFill/>
                <a:ln w="76200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95" name="Line 27">
                  <a:extLst>
                    <a:ext uri="{FF2B5EF4-FFF2-40B4-BE49-F238E27FC236}">
                      <a16:creationId xmlns:a16="http://schemas.microsoft.com/office/drawing/2014/main" xmlns="" id="{5662C57E-A942-4807-941E-83D69BF00C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912" y="1296"/>
                  <a:ext cx="336" cy="528"/>
                </a:xfrm>
                <a:prstGeom prst="line">
                  <a:avLst/>
                </a:prstGeom>
                <a:noFill/>
                <a:ln w="76200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cxnSp>
            <p:nvCxnSpPr>
              <p:cNvPr id="93" name="AutoShape 28">
                <a:extLst>
                  <a:ext uri="{FF2B5EF4-FFF2-40B4-BE49-F238E27FC236}">
                    <a16:creationId xmlns:a16="http://schemas.microsoft.com/office/drawing/2014/main" xmlns="" id="{8BC616F3-E0BB-4521-892C-FA4923C63E1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536" y="2688"/>
                <a:ext cx="288" cy="288"/>
              </a:xfrm>
              <a:prstGeom prst="straightConnector1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83" name="Group 29">
              <a:extLst>
                <a:ext uri="{FF2B5EF4-FFF2-40B4-BE49-F238E27FC236}">
                  <a16:creationId xmlns:a16="http://schemas.microsoft.com/office/drawing/2014/main" xmlns="" id="{E48F2338-B527-4F44-9465-315A166175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0" y="3552"/>
              <a:ext cx="1104" cy="576"/>
              <a:chOff x="768" y="3504"/>
              <a:chExt cx="1104" cy="576"/>
            </a:xfrm>
          </p:grpSpPr>
          <p:grpSp>
            <p:nvGrpSpPr>
              <p:cNvPr id="88" name="Group 30">
                <a:extLst>
                  <a:ext uri="{FF2B5EF4-FFF2-40B4-BE49-F238E27FC236}">
                    <a16:creationId xmlns:a16="http://schemas.microsoft.com/office/drawing/2014/main" xmlns="" id="{0F045D52-0B0A-4421-8B24-AB57EB7AEB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8" y="3504"/>
                <a:ext cx="672" cy="528"/>
                <a:chOff x="576" y="1296"/>
                <a:chExt cx="672" cy="528"/>
              </a:xfrm>
            </p:grpSpPr>
            <p:sp>
              <p:nvSpPr>
                <p:cNvPr id="90" name="Line 31">
                  <a:extLst>
                    <a:ext uri="{FF2B5EF4-FFF2-40B4-BE49-F238E27FC236}">
                      <a16:creationId xmlns:a16="http://schemas.microsoft.com/office/drawing/2014/main" xmlns="" id="{4969E763-2F3C-40E1-A329-79FD7613EA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6" y="1296"/>
                  <a:ext cx="336" cy="528"/>
                </a:xfrm>
                <a:prstGeom prst="line">
                  <a:avLst/>
                </a:prstGeom>
                <a:noFill/>
                <a:ln w="76200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91" name="Line 32">
                  <a:extLst>
                    <a:ext uri="{FF2B5EF4-FFF2-40B4-BE49-F238E27FC236}">
                      <a16:creationId xmlns:a16="http://schemas.microsoft.com/office/drawing/2014/main" xmlns="" id="{77E14873-091B-4B30-A31A-2EBAFF3DC0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912" y="1296"/>
                  <a:ext cx="336" cy="528"/>
                </a:xfrm>
                <a:prstGeom prst="line">
                  <a:avLst/>
                </a:prstGeom>
                <a:noFill/>
                <a:ln w="76200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cxnSp>
            <p:nvCxnSpPr>
              <p:cNvPr id="89" name="AutoShape 33">
                <a:extLst>
                  <a:ext uri="{FF2B5EF4-FFF2-40B4-BE49-F238E27FC236}">
                    <a16:creationId xmlns:a16="http://schemas.microsoft.com/office/drawing/2014/main" xmlns="" id="{63344407-3BC5-494C-8EA6-8D4B4C61882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584" y="3792"/>
                <a:ext cx="288" cy="288"/>
              </a:xfrm>
              <a:prstGeom prst="straightConnector1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sp>
          <p:nvSpPr>
            <p:cNvPr id="84" name="Line 34">
              <a:extLst>
                <a:ext uri="{FF2B5EF4-FFF2-40B4-BE49-F238E27FC236}">
                  <a16:creationId xmlns:a16="http://schemas.microsoft.com/office/drawing/2014/main" xmlns="" id="{2C825668-E560-49A2-AB14-3886EF04A1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744"/>
              <a:ext cx="1008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5" name="Text Box 35">
              <a:extLst>
                <a:ext uri="{FF2B5EF4-FFF2-40B4-BE49-F238E27FC236}">
                  <a16:creationId xmlns:a16="http://schemas.microsoft.com/office/drawing/2014/main" xmlns="" id="{C3850418-4D2D-4A8D-B6BC-940A93737A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782"/>
              <a:ext cx="624" cy="432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r-TR" altLang="tr-TR" sz="2400">
                  <a:solidFill>
                    <a:schemeClr val="hlink"/>
                  </a:solidFill>
                </a:rPr>
                <a:t>L</a:t>
              </a:r>
              <a:r>
                <a:rPr lang="en-US" altLang="tr-TR" sz="2400">
                  <a:solidFill>
                    <a:schemeClr val="hlink"/>
                  </a:solidFill>
                </a:rPr>
                <a:t>=#</a:t>
              </a:r>
            </a:p>
            <a:p>
              <a:pPr>
                <a:lnSpc>
                  <a:spcPct val="80000"/>
                </a:lnSpc>
              </a:pPr>
              <a:r>
                <a:rPr lang="tr-TR" altLang="tr-TR" sz="2400">
                  <a:solidFill>
                    <a:schemeClr val="hlink"/>
                  </a:solidFill>
                </a:rPr>
                <a:t>D</a:t>
              </a:r>
              <a:r>
                <a:rPr lang="en-US" altLang="tr-TR" sz="2400">
                  <a:solidFill>
                    <a:schemeClr val="hlink"/>
                  </a:solidFill>
                </a:rPr>
                <a:t>=#</a:t>
              </a:r>
              <a:endParaRPr lang="en-US" altLang="tr-TR" sz="2400">
                <a:solidFill>
                  <a:schemeClr val="hlink"/>
                </a:solidFill>
                <a:latin typeface="Times" panose="02020603050405020304" pitchFamily="18" charset="0"/>
              </a:endParaRPr>
            </a:p>
          </p:txBody>
        </p:sp>
        <p:sp>
          <p:nvSpPr>
            <p:cNvPr id="86" name="Rectangle 36">
              <a:extLst>
                <a:ext uri="{FF2B5EF4-FFF2-40B4-BE49-F238E27FC236}">
                  <a16:creationId xmlns:a16="http://schemas.microsoft.com/office/drawing/2014/main" xmlns="" id="{93DDE62D-350D-45B7-AB61-9749D61126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976"/>
              <a:ext cx="448" cy="432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r-TR" altLang="tr-TR" sz="2400">
                  <a:solidFill>
                    <a:schemeClr val="hlink"/>
                  </a:solidFill>
                </a:rPr>
                <a:t>L</a:t>
              </a:r>
              <a:r>
                <a:rPr lang="en-US" altLang="tr-TR" sz="2400">
                  <a:solidFill>
                    <a:schemeClr val="hlink"/>
                  </a:solidFill>
                </a:rPr>
                <a:t>=#</a:t>
              </a:r>
            </a:p>
            <a:p>
              <a:pPr>
                <a:lnSpc>
                  <a:spcPct val="80000"/>
                </a:lnSpc>
              </a:pPr>
              <a:endParaRPr lang="en-US" altLang="tr-TR" sz="2400">
                <a:solidFill>
                  <a:schemeClr val="hlink"/>
                </a:solidFill>
              </a:endParaRPr>
            </a:p>
          </p:txBody>
        </p:sp>
        <p:sp>
          <p:nvSpPr>
            <p:cNvPr id="87" name="Rectangle 37">
              <a:extLst>
                <a:ext uri="{FF2B5EF4-FFF2-40B4-BE49-F238E27FC236}">
                  <a16:creationId xmlns:a16="http://schemas.microsoft.com/office/drawing/2014/main" xmlns="" id="{756AA11A-C1BA-41A8-A9F0-F49FEE10C2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2" y="4078"/>
              <a:ext cx="480" cy="248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r-TR" altLang="tr-TR" sz="2400">
                  <a:solidFill>
                    <a:schemeClr val="hlink"/>
                  </a:solidFill>
                </a:rPr>
                <a:t>D</a:t>
              </a:r>
              <a:r>
                <a:rPr lang="en-US" altLang="tr-TR" sz="2400">
                  <a:solidFill>
                    <a:schemeClr val="hlink"/>
                  </a:solidFill>
                </a:rPr>
                <a:t>=#</a:t>
              </a:r>
            </a:p>
          </p:txBody>
        </p:sp>
      </p:grpSp>
      <p:sp>
        <p:nvSpPr>
          <p:cNvPr id="98" name="Rectangle 38">
            <a:extLst>
              <a:ext uri="{FF2B5EF4-FFF2-40B4-BE49-F238E27FC236}">
                <a16:creationId xmlns:a16="http://schemas.microsoft.com/office/drawing/2014/main" xmlns="" id="{32C0D895-441A-4D41-9B00-0C91C38A1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7172" y="6085682"/>
            <a:ext cx="7524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tr-TR" altLang="tr-TR" sz="2400">
                <a:solidFill>
                  <a:schemeClr val="hlink"/>
                </a:solidFill>
              </a:rPr>
              <a:t>D=</a:t>
            </a:r>
            <a:r>
              <a:rPr lang="en-US" altLang="tr-TR" sz="2400">
                <a:solidFill>
                  <a:schemeClr val="hlink"/>
                </a:solidFill>
              </a:rPr>
              <a:t>#</a:t>
            </a:r>
          </a:p>
        </p:txBody>
      </p:sp>
      <p:sp>
        <p:nvSpPr>
          <p:cNvPr id="99" name="Rectangle 41">
            <a:extLst>
              <a:ext uri="{FF2B5EF4-FFF2-40B4-BE49-F238E27FC236}">
                <a16:creationId xmlns:a16="http://schemas.microsoft.com/office/drawing/2014/main" xmlns="" id="{9B859C73-6D36-413D-9D77-A6994E2EE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772" y="2194720"/>
            <a:ext cx="2362200" cy="374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Muhtemel Kazazede</a:t>
            </a:r>
            <a:endParaRPr lang="en-US" altLang="tr-TR" sz="2200" b="1">
              <a:solidFill>
                <a:srgbClr val="002060"/>
              </a:solidFill>
              <a:latin typeface="Times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endParaRPr lang="tr-TR" altLang="tr-TR" sz="22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endParaRPr lang="tr-TR" altLang="tr-TR" sz="22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Kesin Olarak Tespit edilmiş Kazazede</a:t>
            </a:r>
            <a:endParaRPr lang="en-US" altLang="tr-TR" sz="2200" b="1">
              <a:solidFill>
                <a:srgbClr val="002060"/>
              </a:solidFill>
              <a:latin typeface="Times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endParaRPr lang="tr-TR" altLang="tr-TR" sz="22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endParaRPr lang="tr-TR" altLang="tr-TR" sz="22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tr-TR" altLang="tr-TR" sz="2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Kesin Olarak Tespit Edilmiş Ölü</a:t>
            </a:r>
            <a:r>
              <a:rPr lang="tr-TR" altLang="tr-TR" sz="2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100" name="Group 11">
            <a:extLst>
              <a:ext uri="{FF2B5EF4-FFF2-40B4-BE49-F238E27FC236}">
                <a16:creationId xmlns:a16="http://schemas.microsoft.com/office/drawing/2014/main" xmlns="" id="{A5DEE53B-3C9C-4CF8-82E8-21BBEF22ACCF}"/>
              </a:ext>
            </a:extLst>
          </p:cNvPr>
          <p:cNvGrpSpPr>
            <a:grpSpLocks/>
          </p:cNvGrpSpPr>
          <p:nvPr/>
        </p:nvGrpSpPr>
        <p:grpSpPr bwMode="auto">
          <a:xfrm>
            <a:off x="6480172" y="2424908"/>
            <a:ext cx="1066800" cy="838200"/>
            <a:chOff x="576" y="1296"/>
            <a:chExt cx="672" cy="528"/>
          </a:xfrm>
        </p:grpSpPr>
        <p:sp>
          <p:nvSpPr>
            <p:cNvPr id="101" name="Line 12">
              <a:extLst>
                <a:ext uri="{FF2B5EF4-FFF2-40B4-BE49-F238E27FC236}">
                  <a16:creationId xmlns:a16="http://schemas.microsoft.com/office/drawing/2014/main" xmlns="" id="{186E5613-DFAC-4732-B5C4-F17A64A805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1296"/>
              <a:ext cx="336" cy="528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2" name="Line 13">
              <a:extLst>
                <a:ext uri="{FF2B5EF4-FFF2-40B4-BE49-F238E27FC236}">
                  <a16:creationId xmlns:a16="http://schemas.microsoft.com/office/drawing/2014/main" xmlns="" id="{FAC50F5B-06B5-41CF-967F-FBA75AFC85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2" y="1296"/>
              <a:ext cx="336" cy="528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xmlns="" val="3506048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2446</TotalTime>
  <Words>826</Words>
  <Application>Microsoft Office PowerPoint</Application>
  <PresentationFormat>Ekran Gösterisi (4:3)</PresentationFormat>
  <Paragraphs>250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Hakan Hakan</dc:creator>
  <cp:lastModifiedBy>User</cp:lastModifiedBy>
  <cp:revision>610</cp:revision>
  <dcterms:created xsi:type="dcterms:W3CDTF">2019-04-13T17:05:54Z</dcterms:created>
  <dcterms:modified xsi:type="dcterms:W3CDTF">2020-05-09T10:50:17Z</dcterms:modified>
</cp:coreProperties>
</file>