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63" r:id="rId3"/>
    <p:sldId id="364" r:id="rId4"/>
    <p:sldId id="365" r:id="rId5"/>
    <p:sldId id="366" r:id="rId6"/>
    <p:sldId id="367" r:id="rId7"/>
    <p:sldId id="368" r:id="rId8"/>
    <p:sldId id="369" r:id="rId9"/>
    <p:sldId id="370" r:id="rId10"/>
    <p:sldId id="371" r:id="rId11"/>
    <p:sldId id="373" r:id="rId12"/>
    <p:sldId id="372" r:id="rId13"/>
    <p:sldId id="374"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96AE9BC3-0CC0-4A0F-B24E-912C2DF14FE0}"/>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xmlns="" id="{58664E91-214B-4108-9C07-58134515D7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84428"/>
          </a:xfrm>
          <a:prstGeom prst="rect">
            <a:avLst/>
          </a:prstGeom>
        </p:spPr>
      </p:pic>
      <p:sp>
        <p:nvSpPr>
          <p:cNvPr id="6" name="Metin kutusu 5">
            <a:extLst>
              <a:ext uri="{FF2B5EF4-FFF2-40B4-BE49-F238E27FC236}">
                <a16:creationId xmlns:a16="http://schemas.microsoft.com/office/drawing/2014/main" xmlns="" id="{28946024-8278-47B2-BD73-25DC82C4D113}"/>
              </a:ext>
            </a:extLst>
          </p:cNvPr>
          <p:cNvSpPr txBox="1"/>
          <p:nvPr/>
        </p:nvSpPr>
        <p:spPr>
          <a:xfrm>
            <a:off x="704590" y="1384056"/>
            <a:ext cx="7734873" cy="144655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ACİL DURUM VE AFET PLANLAMASI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lang="tr-TR" sz="2800" b="1" dirty="0">
                <a:solidFill>
                  <a:srgbClr val="4472C4"/>
                </a:solidFill>
                <a:latin typeface="Ubuntu" panose="020B0504030602030204" pitchFamily="34" charset="0"/>
              </a:rPr>
              <a:t>ON ADIMDA</a:t>
            </a: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 </a:t>
            </a:r>
            <a:r>
              <a:rPr lang="tr-TR" sz="2800" dirty="0">
                <a:solidFill>
                  <a:srgbClr val="FF0000"/>
                </a:solidFill>
                <a:latin typeface="Ubuntu" panose="020B0504030602030204" pitchFamily="34" charset="0"/>
              </a:rPr>
              <a:t>Okul Afet ve Acil Durum Yönetimi Planı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err="1">
                <a:ln>
                  <a:noFill/>
                </a:ln>
                <a:solidFill>
                  <a:srgbClr val="FF0000"/>
                </a:solidFill>
                <a:effectLst/>
                <a:uLnTx/>
                <a:uFillTx/>
                <a:latin typeface="Ubuntu" panose="020B0504030602030204" pitchFamily="34" charset="0"/>
                <a:ea typeface="+mn-ea"/>
                <a:cs typeface="+mn-cs"/>
              </a:rPr>
              <a:t>Hazırlam</a:t>
            </a:r>
            <a:r>
              <a:rPr lang="tr-TR" sz="2800" dirty="0">
                <a:solidFill>
                  <a:srgbClr val="FF0000"/>
                </a:solidFill>
                <a:latin typeface="Ubuntu" panose="020B0504030602030204" pitchFamily="34" charset="0"/>
              </a:rPr>
              <a:t>a Kılavuzu</a:t>
            </a:r>
            <a:endParaRPr kumimoji="0" lang="tr-TR" sz="28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a16="http://schemas.microsoft.com/office/drawing/2014/main" xmlns=""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a16="http://schemas.microsoft.com/office/drawing/2014/main" xmlns=""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xmlns="" val="256763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8.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2246769"/>
          </a:xfrm>
          <a:prstGeom prst="rect">
            <a:avLst/>
          </a:prstGeom>
          <a:noFill/>
        </p:spPr>
        <p:txBody>
          <a:bodyPr wrap="square" rtlCol="0">
            <a:spAutoFit/>
          </a:bodyPr>
          <a:lstStyle/>
          <a:p>
            <a:r>
              <a:rPr lang="tr-TR" sz="2000" b="1" dirty="0">
                <a:solidFill>
                  <a:srgbClr val="264885"/>
                </a:solidFill>
              </a:rPr>
              <a:t>Her Aşamada Yapacağın Çalışmaların Okul Afet ve Acil Durum Yönetimi Planlama </a:t>
            </a:r>
            <a:r>
              <a:rPr lang="tr-TR" sz="2000" dirty="0">
                <a:solidFill>
                  <a:srgbClr val="264885"/>
                </a:solidFill>
              </a:rPr>
              <a:t>Döngüsüne Uygunluğunu Kontrol Et Yapılan çalışmaların afet ve acil durum yönetimi döngüsüne uygunluğu ile, gerçekleştirilen ve gerçekleştirilemeyen faaliyetlerin kontrol edilmesinin ve gerekirse planlama çalışmalarının yeniden gözden geçirilmesinin planın başarısı için önemli olduğu unutulmamalıdır. Bu amaçla planın 1. ve 7. adımları tekrar gözden geçirilmeli, tatbikatlarla ve yıllık olarak hazırlanacak çeşitli faaliyetlerle plan sınanmalıdır. </a:t>
            </a:r>
            <a:endParaRPr lang="tr-TR" dirty="0">
              <a:solidFill>
                <a:srgbClr val="2648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4" name="Resim 3">
            <a:extLst>
              <a:ext uri="{FF2B5EF4-FFF2-40B4-BE49-F238E27FC236}">
                <a16:creationId xmlns:a16="http://schemas.microsoft.com/office/drawing/2014/main" xmlns="" id="{31F0520A-0003-426D-85F6-C6565DA0A8C5}"/>
              </a:ext>
            </a:extLst>
          </p:cNvPr>
          <p:cNvPicPr>
            <a:picLocks noChangeAspect="1"/>
          </p:cNvPicPr>
          <p:nvPr/>
        </p:nvPicPr>
        <p:blipFill>
          <a:blip r:embed="rId3"/>
          <a:stretch>
            <a:fillRect/>
          </a:stretch>
        </p:blipFill>
        <p:spPr>
          <a:xfrm>
            <a:off x="2204149" y="2641318"/>
            <a:ext cx="4196651" cy="4076288"/>
          </a:xfrm>
          <a:prstGeom prst="rect">
            <a:avLst/>
          </a:prstGeom>
        </p:spPr>
      </p:pic>
    </p:spTree>
    <p:extLst>
      <p:ext uri="{BB962C8B-B14F-4D97-AF65-F5344CB8AC3E}">
        <p14:creationId xmlns:p14="http://schemas.microsoft.com/office/powerpoint/2010/main" xmlns="" val="313060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9.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1323439"/>
          </a:xfrm>
          <a:prstGeom prst="rect">
            <a:avLst/>
          </a:prstGeom>
          <a:noFill/>
        </p:spPr>
        <p:txBody>
          <a:bodyPr wrap="square" rtlCol="0">
            <a:spAutoFit/>
          </a:bodyPr>
          <a:lstStyle/>
          <a:p>
            <a:r>
              <a:rPr lang="tr-TR" sz="2000" b="1" dirty="0">
                <a:solidFill>
                  <a:srgbClr val="264885"/>
                </a:solidFill>
              </a:rPr>
              <a:t>Yıllık Faaliyetleri Hazırla, Planları Değerlendir</a:t>
            </a:r>
          </a:p>
          <a:p>
            <a:r>
              <a:rPr lang="tr-TR" sz="2000" b="1" dirty="0">
                <a:solidFill>
                  <a:srgbClr val="264885"/>
                </a:solidFill>
              </a:rPr>
              <a:t> </a:t>
            </a:r>
            <a:r>
              <a:rPr lang="tr-TR" sz="2000" dirty="0">
                <a:solidFill>
                  <a:srgbClr val="264885"/>
                </a:solidFill>
              </a:rPr>
              <a:t>Afet ve Acil Durum Yönetimi planları yaşayan, aktif planlardır. Bu nedenle bir kez hazırlanıp bırakılmamalıdır. Planın ve yapılan faaliyetlerin geliştirilebilmesi için mutlaka her faaliyetten sonra ve her yılın sonunda değerlendirilmesi gerekir. </a:t>
            </a:r>
            <a:endParaRPr lang="tr-TR" dirty="0">
              <a:solidFill>
                <a:srgbClr val="2648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Resim 6">
            <a:extLst>
              <a:ext uri="{FF2B5EF4-FFF2-40B4-BE49-F238E27FC236}">
                <a16:creationId xmlns:a16="http://schemas.microsoft.com/office/drawing/2014/main" xmlns="" id="{E38EA9FF-0990-47FF-BC04-968346DA8F28}"/>
              </a:ext>
            </a:extLst>
          </p:cNvPr>
          <p:cNvPicPr>
            <a:picLocks noChangeAspect="1"/>
          </p:cNvPicPr>
          <p:nvPr/>
        </p:nvPicPr>
        <p:blipFill>
          <a:blip r:embed="rId3"/>
          <a:stretch>
            <a:fillRect/>
          </a:stretch>
        </p:blipFill>
        <p:spPr>
          <a:xfrm>
            <a:off x="1439161" y="2963068"/>
            <a:ext cx="5829300" cy="2867025"/>
          </a:xfrm>
          <a:prstGeom prst="rect">
            <a:avLst/>
          </a:prstGeom>
        </p:spPr>
      </p:pic>
    </p:spTree>
    <p:extLst>
      <p:ext uri="{BB962C8B-B14F-4D97-AF65-F5344CB8AC3E}">
        <p14:creationId xmlns:p14="http://schemas.microsoft.com/office/powerpoint/2010/main" xmlns="" val="14359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20097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10.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2062103"/>
          </a:xfrm>
          <a:prstGeom prst="rect">
            <a:avLst/>
          </a:prstGeom>
          <a:noFill/>
        </p:spPr>
        <p:txBody>
          <a:bodyPr wrap="square" rtlCol="0">
            <a:spAutoFit/>
          </a:bodyPr>
          <a:lstStyle/>
          <a:p>
            <a:r>
              <a:rPr lang="tr-TR" sz="3200" b="1" dirty="0">
                <a:solidFill>
                  <a:srgbClr val="264885"/>
                </a:solidFill>
              </a:rPr>
              <a:t>Unutma Planların; </a:t>
            </a:r>
            <a:r>
              <a:rPr lang="tr-TR" sz="3200" dirty="0">
                <a:solidFill>
                  <a:srgbClr val="264885"/>
                </a:solidFill>
              </a:rPr>
              <a:t>elde edilen dersler, yapılan uygulamalar, değişen koşullar ve alınan önlemlere göre sürekli yenilenmesi gereken belgeler olduğunu unutma!</a:t>
            </a: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39492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233286"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Kaynakça</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5016758"/>
          </a:xfrm>
          <a:prstGeom prst="rect">
            <a:avLst/>
          </a:prstGeom>
          <a:noFill/>
        </p:spPr>
        <p:txBody>
          <a:bodyPr wrap="square" rtlCol="0">
            <a:spAutoFit/>
          </a:bodyPr>
          <a:lstStyle/>
          <a:p>
            <a:r>
              <a:rPr lang="tr-TR" sz="3200" dirty="0">
                <a:solidFill>
                  <a:srgbClr val="264885"/>
                </a:solidFill>
              </a:rPr>
              <a:t>On Adımda Okul Afet ve Acil Durum Yönetimi Planı </a:t>
            </a:r>
            <a:r>
              <a:rPr lang="tr-TR" sz="3200">
                <a:solidFill>
                  <a:srgbClr val="264885"/>
                </a:solidFill>
              </a:rPr>
              <a:t>Hazırlama </a:t>
            </a:r>
            <a:r>
              <a:rPr lang="tr-TR" sz="3200" smtClean="0">
                <a:solidFill>
                  <a:srgbClr val="264885"/>
                </a:solidFill>
              </a:rPr>
              <a:t>Kılavuzu</a:t>
            </a:r>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endParaRPr lang="tr-TR" sz="3200" dirty="0" smtClean="0">
              <a:solidFill>
                <a:srgbClr val="264885"/>
              </a:solidFill>
            </a:endParaRPr>
          </a:p>
          <a:p>
            <a:r>
              <a:rPr lang="tr-TR" sz="3200" dirty="0" smtClean="0">
                <a:solidFill>
                  <a:srgbClr val="264885"/>
                </a:solidFill>
              </a:rPr>
              <a:t>KAYNAK:</a:t>
            </a:r>
            <a:r>
              <a:rPr lang="tr-TR" sz="3200" b="1" dirty="0" smtClean="0">
                <a:solidFill>
                  <a:srgbClr val="264885"/>
                </a:solidFill>
              </a:rPr>
              <a:t>AFAD ,TAMP</a:t>
            </a:r>
            <a:endParaRPr lang="tr-TR" sz="3200" b="1" dirty="0">
              <a:solidFill>
                <a:srgbClr val="2648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2534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69923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Giriş</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0" y="3121659"/>
            <a:ext cx="9144000" cy="2708434"/>
          </a:xfrm>
          <a:prstGeom prst="rect">
            <a:avLst/>
          </a:prstGeom>
          <a:noFill/>
        </p:spPr>
        <p:txBody>
          <a:bodyPr wrap="square" rtlCol="0">
            <a:spAutoFit/>
          </a:bodyPr>
          <a:lstStyle/>
          <a:p>
            <a:r>
              <a:rPr lang="tr-TR" sz="2000" dirty="0">
                <a:solidFill>
                  <a:srgbClr val="264885"/>
                </a:solidFill>
              </a:rPr>
              <a:t>Planlama süreci Okul Afet ve Acil Durum Yönetim Planlamasını gerçekleştirecek olan okulların planlarını hızlı ve etkili şekilde hazırlayabilmelerine katkı sağlamak amacıyla 10 adımda özetlenmiştir. </a:t>
            </a: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59630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4555093"/>
          </a:xfrm>
          <a:prstGeom prst="rect">
            <a:avLst/>
          </a:prstGeom>
          <a:noFill/>
        </p:spPr>
        <p:txBody>
          <a:bodyPr wrap="square" rtlCol="0">
            <a:spAutoFit/>
          </a:bodyPr>
          <a:lstStyle/>
          <a:p>
            <a:r>
              <a:rPr lang="tr-TR" sz="2000" b="1" dirty="0">
                <a:solidFill>
                  <a:srgbClr val="284985"/>
                </a:solidFill>
              </a:rPr>
              <a:t>Kurulunu Kur, Çalışma Gruplarını Oluştur </a:t>
            </a:r>
          </a:p>
          <a:p>
            <a:r>
              <a:rPr lang="tr-TR" sz="2000" dirty="0">
                <a:solidFill>
                  <a:srgbClr val="284985"/>
                </a:solidFill>
              </a:rPr>
              <a:t>Afet ve acil durumlara yönelik faaliyetler ekip çalışması gerektirir. Bu nedenle tüm personel planlamanın aşamalarını benimsemeli ve plana hakim olmalıdır. Ekip çalışması anlayışı ile “Okul Afet ve Acil Durum Yönetimi Kurulu” ve çalışma grupları kurulmalıdır. Kurul, afet öncesi, esnası ve sonrasında yürütülecek faaliyetlerden ve afet ile ilgili mevzuata bağlı olarak planların hazırlanmasından sorumludur. Okul Afet ve Acil Durum Yönetimi Kurulu, okulun karşı karşıya bulunduğu tehlike ve risklerin çeşidi, büyüklükleri, sıklıkları, okulun büyüklüğü ve insan yoğunluğu gibi değişkenler dikkate alınarak belirlenmelidir. Bu konuda bir kurumsal yapılanma modeli örneği </a:t>
            </a:r>
            <a:r>
              <a:rPr lang="tr-TR" sz="2000" dirty="0" err="1">
                <a:solidFill>
                  <a:srgbClr val="284985"/>
                </a:solidFill>
              </a:rPr>
              <a:t>Şekil’de</a:t>
            </a:r>
            <a:r>
              <a:rPr lang="tr-TR" sz="2000" dirty="0">
                <a:solidFill>
                  <a:srgbClr val="284985"/>
                </a:solidFill>
              </a:rPr>
              <a:t> verilmiştir.</a:t>
            </a: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4" name="Resim 3">
            <a:extLst>
              <a:ext uri="{FF2B5EF4-FFF2-40B4-BE49-F238E27FC236}">
                <a16:creationId xmlns:a16="http://schemas.microsoft.com/office/drawing/2014/main" xmlns="" id="{98B7B8DB-3771-41D5-B06D-721493D1EDE4}"/>
              </a:ext>
            </a:extLst>
          </p:cNvPr>
          <p:cNvPicPr>
            <a:picLocks noChangeAspect="1"/>
          </p:cNvPicPr>
          <p:nvPr/>
        </p:nvPicPr>
        <p:blipFill>
          <a:blip r:embed="rId3"/>
          <a:stretch>
            <a:fillRect/>
          </a:stretch>
        </p:blipFill>
        <p:spPr>
          <a:xfrm>
            <a:off x="1453241" y="3707740"/>
            <a:ext cx="5801139" cy="2959365"/>
          </a:xfrm>
          <a:prstGeom prst="rect">
            <a:avLst/>
          </a:prstGeom>
        </p:spPr>
      </p:pic>
    </p:spTree>
    <p:extLst>
      <p:ext uri="{BB962C8B-B14F-4D97-AF65-F5344CB8AC3E}">
        <p14:creationId xmlns:p14="http://schemas.microsoft.com/office/powerpoint/2010/main" xmlns="" val="365938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2.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4278094"/>
          </a:xfrm>
          <a:prstGeom prst="rect">
            <a:avLst/>
          </a:prstGeom>
          <a:noFill/>
        </p:spPr>
        <p:txBody>
          <a:bodyPr wrap="square" rtlCol="0">
            <a:spAutoFit/>
          </a:bodyPr>
          <a:lstStyle/>
          <a:p>
            <a:r>
              <a:rPr lang="tr-TR" sz="2000" b="1" dirty="0">
                <a:solidFill>
                  <a:srgbClr val="264885"/>
                </a:solidFill>
              </a:rPr>
              <a:t>Planını Afet Yönetimi Döngüsüne Uygun Olacak Şekilde Hazırla </a:t>
            </a:r>
            <a:r>
              <a:rPr lang="tr-TR" sz="2000" dirty="0">
                <a:solidFill>
                  <a:srgbClr val="264885"/>
                </a:solidFill>
              </a:rPr>
              <a:t>Okullarda afet ve acil durum yönetim sistemi oluşturabilmek ve afet planlaması ile afetlerle ilgili çalışmaları yürütebilmek için öncelikle afet veya acil durumu gerektiren sürecin hangi safha veya aşamalardan oluştuğunu dikkate almak gerekmektedir. Yapılan faaliyetlerin birbirleriyle iç içe girmiş, birbirlerini takip etmek zorunluluğu olan ve bir önceki safhada yapılan çalışmaların büyük ölçüde bir sonraki safhada yapılacak olan çalışmaların başarısını etkilemesi ve süreklilik göstermesi gibi nedenlerle afet ve acil durum yönetiminin döngüsel bir yapıya sahip olduğu unutulmamalı ve planlama sürecinde zarar azaltma, hazırlık, müdahale ve iyileştirme safhalarına ait bütün çalışmalar titizlikle planlanmalı ve uygulanmalıdır.</a:t>
            </a:r>
            <a:r>
              <a:rPr lang="tr-TR" dirty="0">
                <a:solidFill>
                  <a:srgbClr val="2648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Resim 6">
            <a:extLst>
              <a:ext uri="{FF2B5EF4-FFF2-40B4-BE49-F238E27FC236}">
                <a16:creationId xmlns:a16="http://schemas.microsoft.com/office/drawing/2014/main" xmlns="" id="{3DDDFB5C-3D80-4645-BBCD-F0ABA160DDEB}"/>
              </a:ext>
            </a:extLst>
          </p:cNvPr>
          <p:cNvPicPr>
            <a:picLocks noChangeAspect="1"/>
          </p:cNvPicPr>
          <p:nvPr/>
        </p:nvPicPr>
        <p:blipFill>
          <a:blip r:embed="rId3"/>
          <a:stretch>
            <a:fillRect/>
          </a:stretch>
        </p:blipFill>
        <p:spPr>
          <a:xfrm>
            <a:off x="2920298" y="3793021"/>
            <a:ext cx="2867025" cy="2857500"/>
          </a:xfrm>
          <a:prstGeom prst="rect">
            <a:avLst/>
          </a:prstGeom>
        </p:spPr>
      </p:pic>
    </p:spTree>
    <p:extLst>
      <p:ext uri="{BB962C8B-B14F-4D97-AF65-F5344CB8AC3E}">
        <p14:creationId xmlns:p14="http://schemas.microsoft.com/office/powerpoint/2010/main" xmlns="" val="120178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3.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2154436"/>
          </a:xfrm>
          <a:prstGeom prst="rect">
            <a:avLst/>
          </a:prstGeom>
          <a:noFill/>
        </p:spPr>
        <p:txBody>
          <a:bodyPr wrap="square" rtlCol="0">
            <a:spAutoFit/>
          </a:bodyPr>
          <a:lstStyle/>
          <a:p>
            <a:r>
              <a:rPr lang="tr-TR" sz="2000" b="1" dirty="0">
                <a:solidFill>
                  <a:srgbClr val="264885"/>
                </a:solidFill>
              </a:rPr>
              <a:t>Okulun Genel Durumunu Açıkla </a:t>
            </a:r>
          </a:p>
          <a:p>
            <a:r>
              <a:rPr lang="tr-TR" sz="2000" dirty="0">
                <a:solidFill>
                  <a:srgbClr val="264885"/>
                </a:solidFill>
              </a:rPr>
              <a:t>Okulla ilgili öğrenci sayısı, okul binasının müştemilatının fiziksel özellikleri, tehlikeli madde ve malzeme durumu gibi bilgiler toplanarak okulun mevcut durumunu gerçekçi bir şekilde tespit etmek gerekmektedir. </a:t>
            </a:r>
            <a:endParaRPr lang="tr-TR" b="1" dirty="0">
              <a:solidFill>
                <a:srgbClr val="2648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164242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4.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2492990"/>
          </a:xfrm>
          <a:prstGeom prst="rect">
            <a:avLst/>
          </a:prstGeom>
          <a:noFill/>
        </p:spPr>
        <p:txBody>
          <a:bodyPr wrap="square" rtlCol="0">
            <a:spAutoFit/>
          </a:bodyPr>
          <a:lstStyle/>
          <a:p>
            <a:r>
              <a:rPr lang="tr-TR" sz="2000" b="1" dirty="0">
                <a:solidFill>
                  <a:srgbClr val="264885"/>
                </a:solidFill>
              </a:rPr>
              <a:t>Zarar Azaltma Aşamasında Yapılacak Çalışmaları Planla </a:t>
            </a:r>
          </a:p>
          <a:p>
            <a:r>
              <a:rPr lang="tr-TR" sz="2000" dirty="0">
                <a:solidFill>
                  <a:srgbClr val="264885"/>
                </a:solidFill>
              </a:rPr>
              <a:t>Bu aşamada yapılacaklar, okulun karşı karşıya kalabileceği tehlikelerin belirlenmesi ile başlar. Bundan sonraki adımlar, zarar görebilirliğin ve risklerin belirlenmesidir. Tehlike ve risk belirleme çalışmalarından elde edilen sonuçlar doğrultusunda öncelikler belirlenmeli, varsa eksiklikler giderilmeli, tehlike ve risklerin önlenmesi veya en aza indirilmesi için gerekli faaliyetler planlanmalıdır.</a:t>
            </a:r>
            <a:endParaRPr lang="tr-TR" b="1" dirty="0">
              <a:solidFill>
                <a:srgbClr val="2648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4" name="Resim 3">
            <a:extLst>
              <a:ext uri="{FF2B5EF4-FFF2-40B4-BE49-F238E27FC236}">
                <a16:creationId xmlns:a16="http://schemas.microsoft.com/office/drawing/2014/main" xmlns="" id="{EBEF7DBB-DA79-49BA-93EB-8C7C6F79367C}"/>
              </a:ext>
            </a:extLst>
          </p:cNvPr>
          <p:cNvPicPr>
            <a:picLocks noChangeAspect="1"/>
          </p:cNvPicPr>
          <p:nvPr/>
        </p:nvPicPr>
        <p:blipFill>
          <a:blip r:embed="rId3"/>
          <a:stretch>
            <a:fillRect/>
          </a:stretch>
        </p:blipFill>
        <p:spPr>
          <a:xfrm>
            <a:off x="2413580" y="2603957"/>
            <a:ext cx="3880462" cy="4069938"/>
          </a:xfrm>
          <a:prstGeom prst="rect">
            <a:avLst/>
          </a:prstGeom>
        </p:spPr>
      </p:pic>
    </p:spTree>
    <p:extLst>
      <p:ext uri="{BB962C8B-B14F-4D97-AF65-F5344CB8AC3E}">
        <p14:creationId xmlns:p14="http://schemas.microsoft.com/office/powerpoint/2010/main" xmlns="" val="173763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5.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1908215"/>
          </a:xfrm>
          <a:prstGeom prst="rect">
            <a:avLst/>
          </a:prstGeom>
          <a:noFill/>
        </p:spPr>
        <p:txBody>
          <a:bodyPr wrap="square" rtlCol="0">
            <a:spAutoFit/>
          </a:bodyPr>
          <a:lstStyle/>
          <a:p>
            <a:r>
              <a:rPr lang="tr-TR" sz="2000" b="1" dirty="0">
                <a:solidFill>
                  <a:srgbClr val="264885"/>
                </a:solidFill>
              </a:rPr>
              <a:t>Hazırlık Aşamasında Yapılacak Çalışmaları Planla</a:t>
            </a:r>
          </a:p>
          <a:p>
            <a:r>
              <a:rPr lang="tr-TR" sz="2000" b="1" dirty="0">
                <a:solidFill>
                  <a:srgbClr val="264885"/>
                </a:solidFill>
              </a:rPr>
              <a:t> </a:t>
            </a:r>
            <a:r>
              <a:rPr lang="tr-TR" sz="2000" dirty="0">
                <a:solidFill>
                  <a:srgbClr val="264885"/>
                </a:solidFill>
              </a:rPr>
              <a:t>Hazırlık aşamasında planın tanıtılması ve yaygınlaştırılması, görevlilerin eğitimi ve bilgilendirilmesi, gerekli eğitim materyallerinin hazırlanması, tatbikatlarla bilgi ve becerilerin geliştirilmesi ve belirlenen eksikliklerin giderilmesi gibi çalışmaların yapılması gerekir.</a:t>
            </a:r>
            <a:endParaRPr lang="tr-TR" b="1" dirty="0">
              <a:solidFill>
                <a:srgbClr val="264885"/>
              </a:solidFill>
            </a:endParaRPr>
          </a:p>
          <a:p>
            <a:endParaRPr lang="tr-TR" b="1" dirty="0">
              <a:solidFill>
                <a:srgbClr val="2849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Resim 6">
            <a:extLst>
              <a:ext uri="{FF2B5EF4-FFF2-40B4-BE49-F238E27FC236}">
                <a16:creationId xmlns:a16="http://schemas.microsoft.com/office/drawing/2014/main" xmlns="" id="{7C983E25-836C-4644-9C97-73BA4F772773}"/>
              </a:ext>
            </a:extLst>
          </p:cNvPr>
          <p:cNvPicPr>
            <a:picLocks noChangeAspect="1"/>
          </p:cNvPicPr>
          <p:nvPr/>
        </p:nvPicPr>
        <p:blipFill>
          <a:blip r:embed="rId3"/>
          <a:stretch>
            <a:fillRect/>
          </a:stretch>
        </p:blipFill>
        <p:spPr>
          <a:xfrm>
            <a:off x="2341422" y="2022565"/>
            <a:ext cx="4461155" cy="4695041"/>
          </a:xfrm>
          <a:prstGeom prst="rect">
            <a:avLst/>
          </a:prstGeom>
        </p:spPr>
      </p:pic>
    </p:spTree>
    <p:extLst>
      <p:ext uri="{BB962C8B-B14F-4D97-AF65-F5344CB8AC3E}">
        <p14:creationId xmlns:p14="http://schemas.microsoft.com/office/powerpoint/2010/main" xmlns="" val="154334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6.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1938992"/>
          </a:xfrm>
          <a:prstGeom prst="rect">
            <a:avLst/>
          </a:prstGeom>
          <a:noFill/>
        </p:spPr>
        <p:txBody>
          <a:bodyPr wrap="square" rtlCol="0">
            <a:spAutoFit/>
          </a:bodyPr>
          <a:lstStyle/>
          <a:p>
            <a:r>
              <a:rPr lang="tr-TR" sz="2000" b="1" dirty="0">
                <a:solidFill>
                  <a:srgbClr val="264885"/>
                </a:solidFill>
              </a:rPr>
              <a:t>Müdahale Aşamasında Yapılacak Çalışmaları Planla </a:t>
            </a:r>
          </a:p>
          <a:p>
            <a:r>
              <a:rPr lang="tr-TR" sz="2000" dirty="0">
                <a:solidFill>
                  <a:srgbClr val="264885"/>
                </a:solidFill>
              </a:rPr>
              <a:t>Bir afetin oluşumunu takip eden ve afetin oluşundan hemen sonra başlayarak, afetin büyüklüğüne bağlı olarak 1-2 aylık süre içerisinde yapılan faaliyetlerin tümüdür. Müdahale süreci; olayın büyüklüğünün tespiti, müdahale ekiplerinin faaliyetleri, olayın türü ve etkisine göre doğru davranış biçimlerinin sergilenmesi ve acil ihtiyaçların karşılanması gibi çalışmaları içerir. </a:t>
            </a:r>
            <a:endParaRPr lang="tr-TR" b="1" dirty="0">
              <a:solidFill>
                <a:srgbClr val="2648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4" name="Resim 3">
            <a:extLst>
              <a:ext uri="{FF2B5EF4-FFF2-40B4-BE49-F238E27FC236}">
                <a16:creationId xmlns:a16="http://schemas.microsoft.com/office/drawing/2014/main" xmlns="" id="{B306AAA7-835D-406E-9205-7A0458E408B9}"/>
              </a:ext>
            </a:extLst>
          </p:cNvPr>
          <p:cNvPicPr>
            <a:picLocks noChangeAspect="1"/>
          </p:cNvPicPr>
          <p:nvPr/>
        </p:nvPicPr>
        <p:blipFill>
          <a:blip r:embed="rId3"/>
          <a:stretch>
            <a:fillRect/>
          </a:stretch>
        </p:blipFill>
        <p:spPr>
          <a:xfrm>
            <a:off x="2608814" y="2517462"/>
            <a:ext cx="3926372" cy="4156433"/>
          </a:xfrm>
          <a:prstGeom prst="rect">
            <a:avLst/>
          </a:prstGeom>
        </p:spPr>
      </p:pic>
    </p:spTree>
    <p:extLst>
      <p:ext uri="{BB962C8B-B14F-4D97-AF65-F5344CB8AC3E}">
        <p14:creationId xmlns:p14="http://schemas.microsoft.com/office/powerpoint/2010/main" xmlns="" val="25636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058303"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7. ADIM</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705282"/>
            <a:ext cx="9144000" cy="1938992"/>
          </a:xfrm>
          <a:prstGeom prst="rect">
            <a:avLst/>
          </a:prstGeom>
          <a:noFill/>
        </p:spPr>
        <p:txBody>
          <a:bodyPr wrap="square" rtlCol="0">
            <a:spAutoFit/>
          </a:bodyPr>
          <a:lstStyle/>
          <a:p>
            <a:r>
              <a:rPr lang="tr-TR" sz="2000" b="1" dirty="0">
                <a:solidFill>
                  <a:srgbClr val="264885"/>
                </a:solidFill>
              </a:rPr>
              <a:t>İyileştirme Aşamasında Yapılacak Çalışmaları Planla </a:t>
            </a:r>
          </a:p>
          <a:p>
            <a:r>
              <a:rPr lang="tr-TR" sz="2000" dirty="0">
                <a:solidFill>
                  <a:srgbClr val="264885"/>
                </a:solidFill>
              </a:rPr>
              <a:t>Ana hedef eğitimin mümkün olan en kısa süre içerisinde başlayabilmesinin temini ve meydana gelen olaydan elde edilen derslerin ışığı altında daha güvenli ve emniyetli bir okul ve eğitim ortamı oluşturmaktır. İyileştirme sürecinde yürütülecek faaliyetler; bina ve tesislerin iyileştirilmesi, yönetsel aksaklıkların tespit edilerek giderilmesi, eğitsel ve psikolojik iyileştirme ve okulun yeniden faaliyete geçmesi gibi çalışmaları içerir.</a:t>
            </a:r>
            <a:endParaRPr lang="tr-TR" b="1" dirty="0">
              <a:solidFill>
                <a:srgbClr val="264885"/>
              </a:solidFill>
            </a:endParaRPr>
          </a:p>
        </p:txBody>
      </p:sp>
      <p:sp>
        <p:nvSpPr>
          <p:cNvPr id="8" name="Metin kutusu 7">
            <a:extLst>
              <a:ext uri="{FF2B5EF4-FFF2-40B4-BE49-F238E27FC236}">
                <a16:creationId xmlns:a16="http://schemas.microsoft.com/office/drawing/2014/main" xmlns=""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Resim 6">
            <a:extLst>
              <a:ext uri="{FF2B5EF4-FFF2-40B4-BE49-F238E27FC236}">
                <a16:creationId xmlns:a16="http://schemas.microsoft.com/office/drawing/2014/main" xmlns="" id="{DD5E4154-1C31-476E-BD8C-5FCF1D8E190D}"/>
              </a:ext>
            </a:extLst>
          </p:cNvPr>
          <p:cNvPicPr>
            <a:picLocks noChangeAspect="1"/>
          </p:cNvPicPr>
          <p:nvPr/>
        </p:nvPicPr>
        <p:blipFill>
          <a:blip r:embed="rId3"/>
          <a:stretch>
            <a:fillRect/>
          </a:stretch>
        </p:blipFill>
        <p:spPr>
          <a:xfrm>
            <a:off x="2380353" y="2528404"/>
            <a:ext cx="3946916" cy="4189202"/>
          </a:xfrm>
          <a:prstGeom prst="rect">
            <a:avLst/>
          </a:prstGeom>
        </p:spPr>
      </p:pic>
    </p:spTree>
    <p:extLst>
      <p:ext uri="{BB962C8B-B14F-4D97-AF65-F5344CB8AC3E}">
        <p14:creationId xmlns:p14="http://schemas.microsoft.com/office/powerpoint/2010/main" xmlns="" val="268278139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840</Words>
  <Application>Microsoft Office PowerPoint</Application>
  <PresentationFormat>Ekran Gösterisi (4:3)</PresentationFormat>
  <Paragraphs>78</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User</cp:lastModifiedBy>
  <cp:revision>2</cp:revision>
  <dcterms:created xsi:type="dcterms:W3CDTF">2019-09-14T18:25:25Z</dcterms:created>
  <dcterms:modified xsi:type="dcterms:W3CDTF">2020-05-09T11:27:15Z</dcterms:modified>
</cp:coreProperties>
</file>