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1" r:id="rId3"/>
    <p:sldId id="276" r:id="rId4"/>
    <p:sldId id="282" r:id="rId5"/>
    <p:sldId id="283" r:id="rId6"/>
    <p:sldId id="286" r:id="rId7"/>
    <p:sldId id="284" r:id="rId8"/>
    <p:sldId id="287" r:id="rId9"/>
    <p:sldId id="285" r:id="rId10"/>
    <p:sldId id="288" r:id="rId11"/>
    <p:sldId id="289" r:id="rId12"/>
    <p:sldId id="29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441"/>
    <a:srgbClr val="E5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5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8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9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77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8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1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0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72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1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55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9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80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>
            <a:extLst>
              <a:ext uri="{FF2B5EF4-FFF2-40B4-BE49-F238E27FC236}">
                <a16:creationId xmlns:a16="http://schemas.microsoft.com/office/drawing/2014/main" xmlns="" id="{660183B9-451D-4EA3-9633-D2F4EC95C2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8" name="Freeform 5">
              <a:extLst>
                <a:ext uri="{FF2B5EF4-FFF2-40B4-BE49-F238E27FC236}">
                  <a16:creationId xmlns:a16="http://schemas.microsoft.com/office/drawing/2014/main" xmlns="" id="{DE25D0AE-EA96-4760-9E37-46C6273B58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6">
              <a:extLst>
                <a:ext uri="{FF2B5EF4-FFF2-40B4-BE49-F238E27FC236}">
                  <a16:creationId xmlns:a16="http://schemas.microsoft.com/office/drawing/2014/main" xmlns="" id="{C7174242-A1F2-4E5E-BDFE-FD18ECEF1D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7">
              <a:extLst>
                <a:ext uri="{FF2B5EF4-FFF2-40B4-BE49-F238E27FC236}">
                  <a16:creationId xmlns:a16="http://schemas.microsoft.com/office/drawing/2014/main" xmlns="" id="{440ACF64-CF99-4172-A0AF-1844EC7550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8">
              <a:extLst>
                <a:ext uri="{FF2B5EF4-FFF2-40B4-BE49-F238E27FC236}">
                  <a16:creationId xmlns:a16="http://schemas.microsoft.com/office/drawing/2014/main" xmlns="" id="{AB4F3357-5BB3-4AF9-86DC-E97DBE52C5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9">
              <a:extLst>
                <a:ext uri="{FF2B5EF4-FFF2-40B4-BE49-F238E27FC236}">
                  <a16:creationId xmlns:a16="http://schemas.microsoft.com/office/drawing/2014/main" xmlns="" id="{DEBA9D41-EF1C-452D-934C-B2216429C4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">
              <a:extLst>
                <a:ext uri="{FF2B5EF4-FFF2-40B4-BE49-F238E27FC236}">
                  <a16:creationId xmlns:a16="http://schemas.microsoft.com/office/drawing/2014/main" xmlns="" id="{1B8DD2A3-1BCA-4D1E-A1F8-9A668FD738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">
              <a:extLst>
                <a:ext uri="{FF2B5EF4-FFF2-40B4-BE49-F238E27FC236}">
                  <a16:creationId xmlns:a16="http://schemas.microsoft.com/office/drawing/2014/main" xmlns="" id="{FAD919CD-F359-4D5B-BBFE-DC84003C99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2">
              <a:extLst>
                <a:ext uri="{FF2B5EF4-FFF2-40B4-BE49-F238E27FC236}">
                  <a16:creationId xmlns:a16="http://schemas.microsoft.com/office/drawing/2014/main" xmlns="" id="{B50C4136-ABB4-4178-A689-EAA873EC2F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3">
              <a:extLst>
                <a:ext uri="{FF2B5EF4-FFF2-40B4-BE49-F238E27FC236}">
                  <a16:creationId xmlns:a16="http://schemas.microsoft.com/office/drawing/2014/main" xmlns="" id="{EA66BA06-5D0B-407C-8252-6FDB6D3EA3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">
              <a:extLst>
                <a:ext uri="{FF2B5EF4-FFF2-40B4-BE49-F238E27FC236}">
                  <a16:creationId xmlns:a16="http://schemas.microsoft.com/office/drawing/2014/main" xmlns="" id="{944AD8DF-7478-4700-8A6E-62D4FFDB7E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5">
              <a:extLst>
                <a:ext uri="{FF2B5EF4-FFF2-40B4-BE49-F238E27FC236}">
                  <a16:creationId xmlns:a16="http://schemas.microsoft.com/office/drawing/2014/main" xmlns="" id="{40E4E79E-072F-468F-8A07-BFBA25DA15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6">
              <a:extLst>
                <a:ext uri="{FF2B5EF4-FFF2-40B4-BE49-F238E27FC236}">
                  <a16:creationId xmlns:a16="http://schemas.microsoft.com/office/drawing/2014/main" xmlns="" id="{E96E1C69-1B69-4932-864C-CF2574954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7">
              <a:extLst>
                <a:ext uri="{FF2B5EF4-FFF2-40B4-BE49-F238E27FC236}">
                  <a16:creationId xmlns:a16="http://schemas.microsoft.com/office/drawing/2014/main" xmlns="" id="{5546A358-3E00-457F-99FB-260BCFD5BA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8">
              <a:extLst>
                <a:ext uri="{FF2B5EF4-FFF2-40B4-BE49-F238E27FC236}">
                  <a16:creationId xmlns:a16="http://schemas.microsoft.com/office/drawing/2014/main" xmlns="" id="{844E8F38-703F-4A53-ADF5-6C7B32C274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9">
              <a:extLst>
                <a:ext uri="{FF2B5EF4-FFF2-40B4-BE49-F238E27FC236}">
                  <a16:creationId xmlns:a16="http://schemas.microsoft.com/office/drawing/2014/main" xmlns="" id="{A22506B8-2A19-41D5-A0EF-8E039DD0D4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20">
              <a:extLst>
                <a:ext uri="{FF2B5EF4-FFF2-40B4-BE49-F238E27FC236}">
                  <a16:creationId xmlns:a16="http://schemas.microsoft.com/office/drawing/2014/main" xmlns="" id="{91E4A00F-9409-4595-A66C-290FCA7D1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21">
              <a:extLst>
                <a:ext uri="{FF2B5EF4-FFF2-40B4-BE49-F238E27FC236}">
                  <a16:creationId xmlns:a16="http://schemas.microsoft.com/office/drawing/2014/main" xmlns="" id="{3959A629-7D66-42D7-BD74-05B9C64694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22">
              <a:extLst>
                <a:ext uri="{FF2B5EF4-FFF2-40B4-BE49-F238E27FC236}">
                  <a16:creationId xmlns:a16="http://schemas.microsoft.com/office/drawing/2014/main" xmlns="" id="{32BDA321-6FB4-4900-BA33-A590F05C33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23">
              <a:extLst>
                <a:ext uri="{FF2B5EF4-FFF2-40B4-BE49-F238E27FC236}">
                  <a16:creationId xmlns:a16="http://schemas.microsoft.com/office/drawing/2014/main" xmlns="" id="{E64434AF-3D4A-40BF-B473-96FF81DBF3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xmlns="" id="{2ECE8254-788A-4B6C-BF28-CCE1BEB83E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159" name="Isosceles Triangle 39">
              <a:extLst>
                <a:ext uri="{FF2B5EF4-FFF2-40B4-BE49-F238E27FC236}">
                  <a16:creationId xmlns:a16="http://schemas.microsoft.com/office/drawing/2014/main" xmlns="" id="{15836F00-8CF1-4ABC-A843-6C8224AED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xmlns="" id="{CE62E89F-FA5A-4D78-B280-E09DF8DAA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460" y="4598941"/>
            <a:ext cx="8833104" cy="521208"/>
          </a:xfrm>
        </p:spPr>
        <p:txBody>
          <a:bodyPr>
            <a:noAutofit/>
          </a:bodyPr>
          <a:lstStyle/>
          <a:p>
            <a:r>
              <a:rPr lang="hu-HU" sz="6000" dirty="0">
                <a:solidFill>
                  <a:srgbClr val="FFFFFE"/>
                </a:solidFill>
                <a:latin typeface="Candara" panose="020E0502030303020204" pitchFamily="34" charset="0"/>
              </a:rPr>
              <a:t>A hónapok</a:t>
            </a:r>
            <a:endParaRPr lang="tr-TR" sz="6000" dirty="0">
              <a:solidFill>
                <a:srgbClr val="FFFFFE"/>
              </a:solidFill>
              <a:latin typeface="Candara" panose="020E0502030303020204" pitchFamily="34" charset="0"/>
            </a:endParaRPr>
          </a:p>
        </p:txBody>
      </p:sp>
      <p:pic>
        <p:nvPicPr>
          <p:cNvPr id="3074" name="Picture 2" descr="Four seasons landscape banners set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13" r="1" b="53372"/>
          <a:stretch/>
        </p:blipFill>
        <p:spPr bwMode="auto">
          <a:xfrm>
            <a:off x="5823" y="-16282"/>
            <a:ext cx="12188932" cy="427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5943600" y="3678382"/>
            <a:ext cx="5424054" cy="10079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17581" y="5531526"/>
            <a:ext cx="201920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október</a:t>
            </a:r>
            <a:r>
              <a:rPr lang="tr-TR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endParaRPr lang="en-US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november</a:t>
            </a:r>
            <a:r>
              <a:rPr lang="tr-TR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endParaRPr lang="en-US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december</a:t>
            </a:r>
            <a:endParaRPr lang="tr-TR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667" y="5521497"/>
            <a:ext cx="1679553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január</a:t>
            </a:r>
            <a:r>
              <a:rPr lang="tr-TR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endParaRPr lang="hu-HU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február</a:t>
            </a:r>
            <a:r>
              <a:rPr lang="tr-TR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endParaRPr lang="hu-HU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hu-HU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m</a:t>
            </a: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árcius</a:t>
            </a:r>
            <a:r>
              <a:rPr lang="tr-TR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</a:t>
            </a:r>
            <a:endParaRPr lang="hu-HU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420161" y="41489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  <p:sp>
        <p:nvSpPr>
          <p:cNvPr id="58" name="Rectangle 6">
            <a:extLst>
              <a:ext uri="{FF2B5EF4-FFF2-40B4-BE49-F238E27FC236}">
                <a16:creationId xmlns:a16="http://schemas.microsoft.com/office/drawing/2014/main" xmlns="" id="{905B1AB5-BB02-42FC-A07F-C4F4BD17BB73}"/>
              </a:ext>
            </a:extLst>
          </p:cNvPr>
          <p:cNvSpPr/>
          <p:nvPr/>
        </p:nvSpPr>
        <p:spPr>
          <a:xfrm>
            <a:off x="2016570" y="5580780"/>
            <a:ext cx="211335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április</a:t>
            </a:r>
            <a:r>
              <a:rPr lang="tr-TR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endParaRPr lang="en-US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m</a:t>
            </a:r>
            <a:r>
              <a:rPr lang="tr-TR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á</a:t>
            </a: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jus</a:t>
            </a:r>
            <a:endParaRPr lang="hu-HU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jú</a:t>
            </a: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</a:t>
            </a: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ius</a:t>
            </a:r>
            <a:endParaRPr lang="hu-HU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9" name="Rectangle 1">
            <a:extLst>
              <a:ext uri="{FF2B5EF4-FFF2-40B4-BE49-F238E27FC236}">
                <a16:creationId xmlns:a16="http://schemas.microsoft.com/office/drawing/2014/main" xmlns="" id="{A3D322A2-A6FE-459F-AA13-F785D2A9940A}"/>
              </a:ext>
            </a:extLst>
          </p:cNvPr>
          <p:cNvSpPr/>
          <p:nvPr/>
        </p:nvSpPr>
        <p:spPr>
          <a:xfrm>
            <a:off x="7930631" y="5562341"/>
            <a:ext cx="221064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július</a:t>
            </a:r>
            <a:r>
              <a:rPr lang="tr-TR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endParaRPr lang="en-US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n-US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augusztus</a:t>
            </a:r>
            <a:r>
              <a:rPr lang="tr-TR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</a:t>
            </a:r>
            <a:endParaRPr lang="hu-HU" sz="25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tr-TR" sz="25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szeptemb</a:t>
            </a:r>
            <a:r>
              <a:rPr lang="hu-HU" sz="25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er</a:t>
            </a:r>
          </a:p>
        </p:txBody>
      </p:sp>
    </p:spTree>
    <p:extLst>
      <p:ext uri="{BB962C8B-B14F-4D97-AF65-F5344CB8AC3E}">
        <p14:creationId xmlns:p14="http://schemas.microsoft.com/office/powerpoint/2010/main" val="4196003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31981" y="2304321"/>
            <a:ext cx="6226629" cy="4013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8:30 = Fél kilenc van.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21:30= Fél tíz van.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6:30 = Fél hét van.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22:30 = Fél 11 van.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16:30 = Fél 5 van.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795641"/>
            <a:ext cx="11245563" cy="1032163"/>
          </a:xfrm>
        </p:spPr>
        <p:txBody>
          <a:bodyPr>
            <a:noAutofit/>
          </a:bodyPr>
          <a:lstStyle/>
          <a:p>
            <a:r>
              <a:rPr lang="hu-HU" sz="7000" dirty="0">
                <a:solidFill>
                  <a:schemeClr val="bg1"/>
                </a:solidFill>
                <a:latin typeface="Candara" panose="020E0502030303020204" pitchFamily="34" charset="0"/>
              </a:rPr>
              <a:t>Hány óra van?</a:t>
            </a:r>
            <a:endParaRPr lang="tr-TR" sz="7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264481" y="4548669"/>
            <a:ext cx="6226629" cy="997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hu-HU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5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11418" y="2801690"/>
            <a:ext cx="4126824" cy="6273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5000" kern="1200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rPr>
              <a:t>Ez</a:t>
            </a:r>
            <a:r>
              <a:rPr lang="en-US" sz="5000" kern="1200" dirty="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rPr>
              <a:t>egy</a:t>
            </a:r>
            <a:r>
              <a:rPr lang="en-US" sz="5000" kern="1200" dirty="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+mj-cs"/>
              </a:rPr>
              <a:t>negyed</a:t>
            </a:r>
            <a:r>
              <a:rPr lang="en-US" sz="50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5000" kern="1200" dirty="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rPr>
              <a:t>alma.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endParaRPr lang="en-US" sz="1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</a:pPr>
            <a:endParaRPr lang="en-US" sz="1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</a:pPr>
            <a:endParaRPr lang="en-US" sz="1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 algn="l">
              <a:spcBef>
                <a:spcPct val="0"/>
              </a:spcBef>
              <a:spcAft>
                <a:spcPts val="600"/>
              </a:spcAft>
            </a:pPr>
            <a:endParaRPr lang="en-US" sz="1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21962" y="4534637"/>
            <a:ext cx="6455833" cy="202328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6000" kern="1200" dirty="0" err="1">
                <a:solidFill>
                  <a:schemeClr val="tx1"/>
                </a:solidFill>
                <a:latin typeface="Candara" panose="020E0502030303020204" pitchFamily="34" charset="0"/>
              </a:rPr>
              <a:t>Hány</a:t>
            </a:r>
            <a:r>
              <a:rPr lang="en-US" sz="6000" kern="12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Candara" panose="020E0502030303020204" pitchFamily="34" charset="0"/>
              </a:rPr>
              <a:t>óra</a:t>
            </a:r>
            <a:r>
              <a:rPr lang="en-US" sz="6000" kern="1200" dirty="0">
                <a:solidFill>
                  <a:schemeClr val="tx1"/>
                </a:solidFill>
                <a:latin typeface="Candara" panose="020E0502030303020204" pitchFamily="34" charset="0"/>
              </a:rPr>
              <a:t> van?</a:t>
            </a:r>
          </a:p>
          <a:p>
            <a:pPr algn="l"/>
            <a:r>
              <a:rPr lang="en-US" sz="6000" kern="1200" dirty="0" err="1">
                <a:solidFill>
                  <a:schemeClr val="accent1"/>
                </a:solidFill>
                <a:latin typeface="Candara" panose="020E0502030303020204" pitchFamily="34" charset="0"/>
              </a:rPr>
              <a:t>Negyed</a:t>
            </a:r>
            <a:r>
              <a:rPr lang="en-US" sz="6000" kern="12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Candara" panose="020E0502030303020204" pitchFamily="34" charset="0"/>
              </a:rPr>
              <a:t>egy</a:t>
            </a:r>
            <a:r>
              <a:rPr lang="en-US" sz="6000" kern="1200" dirty="0">
                <a:solidFill>
                  <a:schemeClr val="tx1"/>
                </a:solidFill>
                <a:latin typeface="Candara" panose="020E0502030303020204" pitchFamily="34" charset="0"/>
              </a:rPr>
              <a:t> van.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E26B9EF5-5D92-4AC7-BC55-FC5C4C98ED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F05C5575-0F07-43D0-AE78-81EAA8E67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386" name="Picture 2" descr="Pattern apple slices on white background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8" r="3507" b="1"/>
          <a:stretch/>
        </p:blipFill>
        <p:spPr bwMode="auto">
          <a:xfrm>
            <a:off x="3639395" y="10"/>
            <a:ext cx="4023360" cy="2980230"/>
          </a:xfrm>
          <a:custGeom>
            <a:avLst/>
            <a:gdLst/>
            <a:ahLst/>
            <a:cxnLst/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Blue alarm clock on white background Free Pho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5" r="22793" b="-1"/>
          <a:stretch/>
        </p:blipFill>
        <p:spPr bwMode="auto">
          <a:xfrm>
            <a:off x="7816897" y="1584494"/>
            <a:ext cx="4375105" cy="5273507"/>
          </a:xfrm>
          <a:custGeom>
            <a:avLst/>
            <a:gdLst/>
            <a:ahLst/>
            <a:cxnLst/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264481" y="4548669"/>
            <a:ext cx="6226629" cy="997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hu-HU" sz="4000" dirty="0">
              <a:latin typeface="Candara" panose="020E0502030303020204" pitchFamily="34" charset="0"/>
            </a:endParaRPr>
          </a:p>
        </p:txBody>
      </p:sp>
      <p:cxnSp>
        <p:nvCxnSpPr>
          <p:cNvPr id="3" name="Düz Ok Bağlayıcısı 2">
            <a:extLst>
              <a:ext uri="{FF2B5EF4-FFF2-40B4-BE49-F238E27FC236}">
                <a16:creationId xmlns:a16="http://schemas.microsoft.com/office/drawing/2014/main" xmlns="" id="{B579E140-FDCD-429E-860F-3969A6A5E3A5}"/>
              </a:ext>
            </a:extLst>
          </p:cNvPr>
          <p:cNvCxnSpPr>
            <a:cxnSpLocks/>
          </p:cNvCxnSpPr>
          <p:nvPr/>
        </p:nvCxnSpPr>
        <p:spPr>
          <a:xfrm flipV="1">
            <a:off x="3485253" y="1178186"/>
            <a:ext cx="909875" cy="1296557"/>
          </a:xfrm>
          <a:prstGeom prst="straightConnector1">
            <a:avLst/>
          </a:prstGeom>
          <a:ln w="73025" cap="rnd" cmpd="sng">
            <a:solidFill>
              <a:schemeClr val="accent5">
                <a:lumMod val="50000"/>
              </a:schemeClr>
            </a:solidFill>
            <a:prstDash val="solid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7B529131-258E-461A-A09B-0F6DFE794C93}"/>
              </a:ext>
            </a:extLst>
          </p:cNvPr>
          <p:cNvSpPr txBox="1">
            <a:spLocks/>
          </p:cNvSpPr>
          <p:nvPr/>
        </p:nvSpPr>
        <p:spPr>
          <a:xfrm>
            <a:off x="10545807" y="124818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941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647645" y="3905474"/>
            <a:ext cx="4645250" cy="985632"/>
          </a:xfrm>
        </p:spPr>
        <p:txBody>
          <a:bodyPr anchor="t">
            <a:normAutofit/>
          </a:bodyPr>
          <a:lstStyle/>
          <a:p>
            <a:pPr algn="l"/>
            <a:r>
              <a:rPr lang="hu-HU" sz="6000" dirty="0">
                <a:latin typeface="Candara" panose="020E0502030303020204" pitchFamily="34" charset="0"/>
              </a:rPr>
              <a:t>Hány óra van?</a:t>
            </a:r>
            <a:endParaRPr lang="tr-TR" sz="6000" dirty="0">
              <a:latin typeface="Candara" panose="020E0502030303020204" pitchFamily="34" charset="0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386" name="Picture 2" descr="Pattern apple slices on white background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9" r="19187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6569628" y="1117933"/>
            <a:ext cx="5199780" cy="680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000" dirty="0">
                <a:latin typeface="Candara" panose="020E0502030303020204" pitchFamily="34" charset="0"/>
              </a:rPr>
              <a:t>Ez egy </a:t>
            </a:r>
            <a:r>
              <a:rPr lang="hu-HU" sz="3000" dirty="0">
                <a:solidFill>
                  <a:schemeClr val="accent1"/>
                </a:solidFill>
                <a:latin typeface="Candara" panose="020E0502030303020204" pitchFamily="34" charset="0"/>
              </a:rPr>
              <a:t>negyed</a:t>
            </a:r>
            <a:r>
              <a:rPr lang="hu-HU" sz="3000" dirty="0">
                <a:latin typeface="Candara" panose="020E0502030303020204" pitchFamily="34" charset="0"/>
              </a:rPr>
              <a:t> alma.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856956" y="5059181"/>
            <a:ext cx="6226629" cy="24733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000" dirty="0">
                <a:solidFill>
                  <a:schemeClr val="accent1"/>
                </a:solidFill>
                <a:latin typeface="Candara" panose="020E0502030303020204" pitchFamily="34" charset="0"/>
              </a:rPr>
              <a:t>Háromnegyed</a:t>
            </a:r>
            <a:r>
              <a:rPr lang="hu-HU" sz="4000" dirty="0">
                <a:latin typeface="Candara" panose="020E0502030303020204" pitchFamily="34" charset="0"/>
              </a:rPr>
              <a:t> egy van.</a:t>
            </a:r>
          </a:p>
          <a:p>
            <a:r>
              <a:rPr lang="hu-HU" sz="4000" dirty="0">
                <a:latin typeface="Candara" panose="020E0502030303020204" pitchFamily="34" charset="0"/>
              </a:rPr>
              <a:t>12 óra 45 perc van.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462653" y="2952526"/>
            <a:ext cx="2729505" cy="997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12:45</a:t>
            </a:r>
            <a:endParaRPr lang="hu-HU" sz="40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4965896" y="3652320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freepik.com</a:t>
            </a:r>
            <a:endParaRPr lang="tr-TR" sz="1400" dirty="0"/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xmlns="" id="{2ED66C8B-F83C-40E4-BE36-AC7E62C0D904}"/>
              </a:ext>
            </a:extLst>
          </p:cNvPr>
          <p:cNvCxnSpPr>
            <a:cxnSpLocks/>
          </p:cNvCxnSpPr>
          <p:nvPr/>
        </p:nvCxnSpPr>
        <p:spPr>
          <a:xfrm flipH="1" flipV="1">
            <a:off x="4903674" y="1302438"/>
            <a:ext cx="2306595" cy="155938"/>
          </a:xfrm>
          <a:prstGeom prst="straightConnector1">
            <a:avLst/>
          </a:prstGeom>
          <a:ln w="73025" cap="rnd" cmpd="sng">
            <a:solidFill>
              <a:schemeClr val="accent5">
                <a:lumMod val="50000"/>
              </a:schemeClr>
            </a:solidFill>
            <a:prstDash val="solid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90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660183B9-451D-4EA3-9633-D2F4EC95C2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xmlns="" id="{DE25D0AE-EA96-4760-9E37-46C6273B58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xmlns="" id="{C7174242-A1F2-4E5E-BDFE-FD18ECEF1D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xmlns="" id="{440ACF64-CF99-4172-A0AF-1844EC7550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xmlns="" id="{AB4F3357-5BB3-4AF9-86DC-E97DBE52C5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xmlns="" id="{DEBA9D41-EF1C-452D-934C-B2216429C4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xmlns="" id="{1B8DD2A3-1BCA-4D1E-A1F8-9A668FD738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xmlns="" id="{FAD919CD-F359-4D5B-BBFE-DC84003C99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xmlns="" id="{B50C4136-ABB4-4178-A689-EAA873EC2F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xmlns="" id="{EA66BA06-5D0B-407C-8252-6FDB6D3EA3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xmlns="" id="{944AD8DF-7478-4700-8A6E-62D4FFDB7E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xmlns="" id="{40E4E79E-072F-468F-8A07-BFBA25DA15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xmlns="" id="{E96E1C69-1B69-4932-864C-CF2574954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xmlns="" id="{5546A358-3E00-457F-99FB-260BCFD5BA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xmlns="" id="{844E8F38-703F-4A53-ADF5-6C7B32C274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xmlns="" id="{A22506B8-2A19-41D5-A0EF-8E039DD0D4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xmlns="" id="{91E4A00F-9409-4595-A66C-290FCA7D1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xmlns="" id="{3959A629-7D66-42D7-BD74-05B9C64694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xmlns="" id="{32BDA321-6FB4-4900-BA33-A590F05C33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xmlns="" id="{E64434AF-3D4A-40BF-B473-96FF81DBF3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2ECE8254-788A-4B6C-BF28-CCE1BEB83E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93" name="Isosceles Triangle 39">
              <a:extLst>
                <a:ext uri="{FF2B5EF4-FFF2-40B4-BE49-F238E27FC236}">
                  <a16:creationId xmlns:a16="http://schemas.microsoft.com/office/drawing/2014/main" xmlns="" id="{15836F00-8CF1-4ABC-A843-6C8224AED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CE62E89F-FA5A-4D78-B280-E09DF8DAA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191" y="4626098"/>
            <a:ext cx="8833104" cy="521208"/>
          </a:xfrm>
        </p:spPr>
        <p:txBody>
          <a:bodyPr>
            <a:noAutofit/>
          </a:bodyPr>
          <a:lstStyle/>
          <a:p>
            <a:r>
              <a:rPr lang="hu-HU" sz="6000" dirty="0">
                <a:solidFill>
                  <a:srgbClr val="FFFFFE"/>
                </a:solidFill>
                <a:latin typeface="Candara" panose="020E0502030303020204" pitchFamily="34" charset="0"/>
              </a:rPr>
              <a:t>A napok</a:t>
            </a:r>
            <a:endParaRPr lang="tr-TR" sz="6000" dirty="0">
              <a:solidFill>
                <a:srgbClr val="FFFFFE"/>
              </a:solidFill>
              <a:latin typeface="Candara" panose="020E0502030303020204" pitchFamily="34" charset="0"/>
            </a:endParaRPr>
          </a:p>
        </p:txBody>
      </p:sp>
      <p:pic>
        <p:nvPicPr>
          <p:cNvPr id="8194" name="Picture 2" descr="Miniature people businessmen standing on white calendar Premium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50" r="-1" b="23872"/>
          <a:stretch/>
        </p:blipFill>
        <p:spPr bwMode="auto">
          <a:xfrm>
            <a:off x="20" y="10"/>
            <a:ext cx="12188932" cy="428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5943600" y="3678382"/>
            <a:ext cx="5424054" cy="10079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3285" y="1452783"/>
            <a:ext cx="251609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40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hétfő</a:t>
            </a:r>
          </a:p>
          <a:p>
            <a:pPr algn="ctr">
              <a:spcAft>
                <a:spcPts val="600"/>
              </a:spcAft>
            </a:pPr>
            <a:r>
              <a:rPr lang="hu-HU" sz="40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kedd</a:t>
            </a:r>
          </a:p>
          <a:p>
            <a:pPr algn="ctr">
              <a:spcAft>
                <a:spcPts val="600"/>
              </a:spcAft>
            </a:pPr>
            <a:r>
              <a:rPr lang="hu-HU" sz="40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szerda</a:t>
            </a:r>
          </a:p>
          <a:p>
            <a:pPr algn="ctr">
              <a:spcAft>
                <a:spcPts val="600"/>
              </a:spcAft>
            </a:pPr>
            <a:r>
              <a:rPr lang="hu-HU" sz="40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csütörtök</a:t>
            </a:r>
          </a:p>
          <a:p>
            <a:pPr algn="ctr">
              <a:spcAft>
                <a:spcPts val="600"/>
              </a:spcAft>
            </a:pPr>
            <a:r>
              <a:rPr lang="hu-HU" sz="40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péntek</a:t>
            </a:r>
          </a:p>
          <a:p>
            <a:pPr algn="ctr">
              <a:spcAft>
                <a:spcPts val="600"/>
              </a:spcAft>
            </a:pPr>
            <a:r>
              <a:rPr lang="hu-HU" sz="40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szombat</a:t>
            </a:r>
          </a:p>
          <a:p>
            <a:pPr algn="ctr">
              <a:spcAft>
                <a:spcPts val="600"/>
              </a:spcAft>
            </a:pPr>
            <a:r>
              <a:rPr lang="hu-HU" sz="40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vasárnap</a:t>
            </a:r>
            <a:endParaRPr lang="tr-TR" sz="40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240429" y="221378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0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B2CB1876-C784-4D14-8520-2E638E60FE11}"/>
              </a:ext>
            </a:extLst>
          </p:cNvPr>
          <p:cNvSpPr/>
          <p:nvPr/>
        </p:nvSpPr>
        <p:spPr>
          <a:xfrm>
            <a:off x="121968" y="1481070"/>
            <a:ext cx="6845723" cy="4824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Interview concept illustration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78" y="1985967"/>
            <a:ext cx="5986687" cy="398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B7176C61-0BBE-48F6-AB23-C8BA7E068603}"/>
              </a:ext>
            </a:extLst>
          </p:cNvPr>
          <p:cNvSpPr/>
          <p:nvPr/>
        </p:nvSpPr>
        <p:spPr>
          <a:xfrm>
            <a:off x="6816708" y="687135"/>
            <a:ext cx="5248074" cy="44262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967692" y="1287044"/>
            <a:ext cx="4863165" cy="3544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000" dirty="0">
                <a:latin typeface="Candara" panose="020E0502030303020204" pitchFamily="34" charset="0"/>
              </a:rPr>
              <a:t>Milyen nap </a:t>
            </a:r>
            <a:r>
              <a:rPr lang="hu-HU" sz="3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van</a:t>
            </a:r>
            <a:r>
              <a:rPr lang="hu-HU" sz="3000" dirty="0">
                <a:latin typeface="Candara" panose="020E0502030303020204" pitchFamily="34" charset="0"/>
              </a:rPr>
              <a:t> </a:t>
            </a:r>
            <a:r>
              <a:rPr lang="hu-HU" sz="3000" dirty="0">
                <a:solidFill>
                  <a:srgbClr val="E54756"/>
                </a:solidFill>
                <a:latin typeface="Candara" panose="020E0502030303020204" pitchFamily="34" charset="0"/>
              </a:rPr>
              <a:t>ma</a:t>
            </a:r>
            <a:r>
              <a:rPr lang="hu-HU" sz="3000" dirty="0">
                <a:latin typeface="Candara" panose="020E0502030303020204" pitchFamily="34" charset="0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rgbClr val="E54756"/>
                </a:solidFill>
                <a:latin typeface="Candara" panose="020E0502030303020204" pitchFamily="34" charset="0"/>
              </a:rPr>
              <a:t>Ma</a:t>
            </a:r>
            <a:r>
              <a:rPr lang="hu-HU" sz="3000" dirty="0">
                <a:latin typeface="Candara" panose="020E0502030303020204" pitchFamily="34" charset="0"/>
              </a:rPr>
              <a:t> kedd </a:t>
            </a:r>
            <a:r>
              <a:rPr lang="hu-HU" sz="3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van</a:t>
            </a:r>
            <a:r>
              <a:rPr lang="hu-HU" sz="3000" dirty="0">
                <a:latin typeface="Candara" panose="020E0502030303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000" dirty="0">
                <a:latin typeface="Candara" panose="020E0502030303020204" pitchFamily="34" charset="0"/>
              </a:rPr>
              <a:t>Milyen nap </a:t>
            </a:r>
            <a:r>
              <a:rPr lang="hu-HU" sz="3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volt</a:t>
            </a:r>
            <a:r>
              <a:rPr lang="hu-HU" sz="3000" dirty="0">
                <a:latin typeface="Candara" panose="020E0502030303020204" pitchFamily="34" charset="0"/>
              </a:rPr>
              <a:t> </a:t>
            </a:r>
            <a:r>
              <a:rPr lang="hu-HU" sz="3000" dirty="0">
                <a:solidFill>
                  <a:srgbClr val="E54756"/>
                </a:solidFill>
                <a:latin typeface="Candara" panose="020E0502030303020204" pitchFamily="34" charset="0"/>
              </a:rPr>
              <a:t>tegnap</a:t>
            </a:r>
            <a:r>
              <a:rPr lang="hu-HU" sz="3000" dirty="0">
                <a:latin typeface="Candara" panose="020E0502030303020204" pitchFamily="34" charset="0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rgbClr val="E54756"/>
                </a:solidFill>
                <a:latin typeface="Candara" panose="020E0502030303020204" pitchFamily="34" charset="0"/>
              </a:rPr>
              <a:t>Tegnap</a:t>
            </a:r>
            <a:r>
              <a:rPr lang="hu-HU" sz="3000" dirty="0">
                <a:latin typeface="Candara" panose="020E0502030303020204" pitchFamily="34" charset="0"/>
              </a:rPr>
              <a:t> hétfő </a:t>
            </a:r>
            <a:r>
              <a:rPr lang="hu-HU" sz="3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volt</a:t>
            </a:r>
            <a:r>
              <a:rPr lang="hu-HU" sz="3000" dirty="0">
                <a:latin typeface="Candara" panose="020E0502030303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000" dirty="0">
                <a:latin typeface="Candara" panose="020E0502030303020204" pitchFamily="34" charset="0"/>
              </a:rPr>
              <a:t>Milyen nap </a:t>
            </a:r>
            <a:r>
              <a:rPr lang="hu-HU" sz="3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lesz</a:t>
            </a:r>
            <a:r>
              <a:rPr lang="hu-HU" sz="3000" dirty="0">
                <a:latin typeface="Candara" panose="020E0502030303020204" pitchFamily="34" charset="0"/>
              </a:rPr>
              <a:t> </a:t>
            </a:r>
            <a:r>
              <a:rPr lang="hu-HU" sz="3000" dirty="0">
                <a:solidFill>
                  <a:srgbClr val="E54756"/>
                </a:solidFill>
                <a:latin typeface="Candara" panose="020E0502030303020204" pitchFamily="34" charset="0"/>
              </a:rPr>
              <a:t>holnap</a:t>
            </a:r>
            <a:r>
              <a:rPr lang="hu-HU" sz="3000" dirty="0">
                <a:latin typeface="Candara" panose="020E0502030303020204" pitchFamily="34" charset="0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rgbClr val="E54756"/>
                </a:solidFill>
                <a:latin typeface="Candara" panose="020E0502030303020204" pitchFamily="34" charset="0"/>
              </a:rPr>
              <a:t>Holnap</a:t>
            </a:r>
            <a:r>
              <a:rPr lang="hu-HU" sz="3000" dirty="0">
                <a:latin typeface="Candara" panose="020E0502030303020204" pitchFamily="34" charset="0"/>
              </a:rPr>
              <a:t> szerda </a:t>
            </a:r>
            <a:r>
              <a:rPr lang="hu-HU" sz="3000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lesz</a:t>
            </a:r>
            <a:r>
              <a:rPr lang="hu-HU" sz="3000" dirty="0" smtClean="0">
                <a:latin typeface="Candara" panose="020E0502030303020204" pitchFamily="34" charset="0"/>
              </a:rPr>
              <a:t>.</a:t>
            </a:r>
            <a:endParaRPr lang="hu-HU" sz="3000" dirty="0">
              <a:latin typeface="Candara" panose="020E0502030303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1969" y="2107227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solidFill>
                  <a:schemeClr val="bg1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solidFill>
                <a:schemeClr val="bg1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660183B9-451D-4EA3-9633-D2F4EC95C2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xmlns="" id="{DE25D0AE-EA96-4760-9E37-46C6273B58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xmlns="" id="{C7174242-A1F2-4E5E-BDFE-FD18ECEF1D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xmlns="" id="{440ACF64-CF99-4172-A0AF-1844EC7550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xmlns="" id="{AB4F3357-5BB3-4AF9-86DC-E97DBE52C5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xmlns="" id="{DEBA9D41-EF1C-452D-934C-B2216429C4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xmlns="" id="{1B8DD2A3-1BCA-4D1E-A1F8-9A668FD738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xmlns="" id="{FAD919CD-F359-4D5B-BBFE-DC84003C99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xmlns="" id="{B50C4136-ABB4-4178-A689-EAA873EC2F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xmlns="" id="{EA66BA06-5D0B-407C-8252-6FDB6D3EA3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xmlns="" id="{944AD8DF-7478-4700-8A6E-62D4FFDB7E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xmlns="" id="{40E4E79E-072F-468F-8A07-BFBA25DA15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xmlns="" id="{E96E1C69-1B69-4932-864C-CF2574954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xmlns="" id="{5546A358-3E00-457F-99FB-260BCFD5BA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xmlns="" id="{844E8F38-703F-4A53-ADF5-6C7B32C274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xmlns="" id="{A22506B8-2A19-41D5-A0EF-8E039DD0D4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xmlns="" id="{91E4A00F-9409-4595-A66C-290FCA7D1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xmlns="" id="{3959A629-7D66-42D7-BD74-05B9C64694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xmlns="" id="{32BDA321-6FB4-4900-BA33-A590F05C33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xmlns="" id="{E64434AF-3D4A-40BF-B473-96FF81DBF3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2ECE8254-788A-4B6C-BF28-CCE1BEB83E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93" name="Isosceles Triangle 39">
              <a:extLst>
                <a:ext uri="{FF2B5EF4-FFF2-40B4-BE49-F238E27FC236}">
                  <a16:creationId xmlns:a16="http://schemas.microsoft.com/office/drawing/2014/main" xmlns="" id="{15836F00-8CF1-4ABC-A843-6C8224AED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CE62E89F-FA5A-4D78-B280-E09DF8DAA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619037" y="4572561"/>
            <a:ext cx="8833104" cy="521208"/>
          </a:xfrm>
        </p:spPr>
        <p:txBody>
          <a:bodyPr>
            <a:noAutofit/>
          </a:bodyPr>
          <a:lstStyle/>
          <a:p>
            <a:r>
              <a:rPr lang="hu-HU" sz="6000" dirty="0">
                <a:solidFill>
                  <a:srgbClr val="FFFFFE"/>
                </a:solidFill>
                <a:latin typeface="Candara" panose="020E0502030303020204" pitchFamily="34" charset="0"/>
              </a:rPr>
              <a:t>Hány óra van?</a:t>
            </a:r>
            <a:endParaRPr lang="tr-TR" sz="6000" dirty="0">
              <a:solidFill>
                <a:srgbClr val="FFFFFE"/>
              </a:solidFill>
              <a:latin typeface="Candara" panose="020E0502030303020204" pitchFamily="34" charset="0"/>
            </a:endParaRPr>
          </a:p>
        </p:txBody>
      </p:sp>
      <p:pic>
        <p:nvPicPr>
          <p:cNvPr id="10242" name="Picture 2" descr="Time administration with employee with alarm clock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57" r="-1" b="32410"/>
          <a:stretch/>
        </p:blipFill>
        <p:spPr bwMode="auto">
          <a:xfrm>
            <a:off x="0" y="-64163"/>
            <a:ext cx="12188932" cy="426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5683776" y="5763223"/>
            <a:ext cx="5384382" cy="1296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54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</a:rPr>
              <a:t>Nyolc óra van.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420161" y="33333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8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660183B9-451D-4EA3-9633-D2F4EC95C2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xmlns="" id="{DE25D0AE-EA96-4760-9E37-46C6273B58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xmlns="" id="{C7174242-A1F2-4E5E-BDFE-FD18ECEF1D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xmlns="" id="{440ACF64-CF99-4172-A0AF-1844EC7550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xmlns="" id="{AB4F3357-5BB3-4AF9-86DC-E97DBE52C5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xmlns="" id="{DEBA9D41-EF1C-452D-934C-B2216429C4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xmlns="" id="{1B8DD2A3-1BCA-4D1E-A1F8-9A668FD738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xmlns="" id="{FAD919CD-F359-4D5B-BBFE-DC84003C99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xmlns="" id="{B50C4136-ABB4-4178-A689-EAA873EC2F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xmlns="" id="{EA66BA06-5D0B-407C-8252-6FDB6D3EA3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xmlns="" id="{944AD8DF-7478-4700-8A6E-62D4FFDB7E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xmlns="" id="{40E4E79E-072F-468F-8A07-BFBA25DA15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xmlns="" id="{E96E1C69-1B69-4932-864C-CF2574954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xmlns="" id="{5546A358-3E00-457F-99FB-260BCFD5BA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xmlns="" id="{844E8F38-703F-4A53-ADF5-6C7B32C274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xmlns="" id="{A22506B8-2A19-41D5-A0EF-8E039DD0D4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xmlns="" id="{91E4A00F-9409-4595-A66C-290FCA7D1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xmlns="" id="{3959A629-7D66-42D7-BD74-05B9C64694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xmlns="" id="{32BDA321-6FB4-4900-BA33-A590F05C33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xmlns="" id="{E64434AF-3D4A-40BF-B473-96FF81DBF3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2ECE8254-788A-4B6C-BF28-CCE1BEB83E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93" name="Isosceles Triangle 39">
              <a:extLst>
                <a:ext uri="{FF2B5EF4-FFF2-40B4-BE49-F238E27FC236}">
                  <a16:creationId xmlns:a16="http://schemas.microsoft.com/office/drawing/2014/main" xmlns="" id="{15836F00-8CF1-4ABC-A843-6C8224AED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CE62E89F-FA5A-4D78-B280-E09DF8DAA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53247" y="4521775"/>
            <a:ext cx="8833104" cy="521208"/>
          </a:xfrm>
        </p:spPr>
        <p:txBody>
          <a:bodyPr>
            <a:noAutofit/>
          </a:bodyPr>
          <a:lstStyle/>
          <a:p>
            <a:r>
              <a:rPr lang="hu-HU" sz="6000" dirty="0">
                <a:solidFill>
                  <a:srgbClr val="FFFFFE"/>
                </a:solidFill>
                <a:latin typeface="Candara" panose="020E0502030303020204" pitchFamily="34" charset="0"/>
              </a:rPr>
              <a:t>Hány óra van?</a:t>
            </a:r>
            <a:endParaRPr lang="tr-TR" sz="6000" dirty="0">
              <a:solidFill>
                <a:srgbClr val="FFFFFE"/>
              </a:solidFill>
              <a:latin typeface="Candara" panose="020E0502030303020204" pitchFamily="34" charset="0"/>
            </a:endParaRPr>
          </a:p>
        </p:txBody>
      </p:sp>
      <p:pic>
        <p:nvPicPr>
          <p:cNvPr id="11266" name="Picture 2" descr="Top view greeting card and clock on table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2" r="-1" b="35420"/>
          <a:stretch/>
        </p:blipFill>
        <p:spPr bwMode="auto">
          <a:xfrm>
            <a:off x="20" y="9"/>
            <a:ext cx="12188932" cy="420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5777858" y="5821494"/>
            <a:ext cx="5384382" cy="1296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5400" dirty="0">
                <a:solidFill>
                  <a:srgbClr val="002060"/>
                </a:solidFill>
                <a:latin typeface="Candara" panose="020E0502030303020204" pitchFamily="34" charset="0"/>
              </a:rPr>
              <a:t>Tíz óra va</a:t>
            </a:r>
            <a:r>
              <a:rPr lang="en-US" sz="5400" dirty="0">
                <a:solidFill>
                  <a:srgbClr val="002060"/>
                </a:solidFill>
                <a:latin typeface="Candara" panose="020E0502030303020204" pitchFamily="34" charset="0"/>
              </a:rPr>
              <a:t>n.</a:t>
            </a:r>
            <a:endParaRPr lang="hu-HU" sz="5400" dirty="0">
              <a:latin typeface="Candara" panose="020E05020303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6272336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freepik.com</a:t>
            </a:r>
            <a:endParaRPr lang="tr-TR" sz="1400" dirty="0"/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1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0" name="Rectangle 70">
            <a:extLst>
              <a:ext uri="{FF2B5EF4-FFF2-40B4-BE49-F238E27FC236}">
                <a16:creationId xmlns:a16="http://schemas.microsoft.com/office/drawing/2014/main" xmlns="" id="{ACB20D9A-C1B3-4E89-B832-8E5DCD97F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41" name="Group 72">
            <a:extLst>
              <a:ext uri="{FF2B5EF4-FFF2-40B4-BE49-F238E27FC236}">
                <a16:creationId xmlns:a16="http://schemas.microsoft.com/office/drawing/2014/main" xmlns="" id="{BB5EB73E-EBDE-45EA-BF02-72B8F8F46A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xmlns="" id="{E64A793D-7249-4CB5-AD0F-876C4C84E6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xmlns="" id="{3ACAC1A4-DD3E-4A3B-B378-F3015033D7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xmlns="" id="{A59479C1-D1AF-4013-BF6F-DE26C9258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xmlns="" id="{BD237676-F1B1-417A-9A1B-2A3FE6D92E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xmlns="" id="{08C73C19-EF36-4934-8DA5-5B16806BD3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xmlns="" id="{0FBA0CB7-70C6-4152-92AB-8D402CD7B8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xmlns="" id="{9CD4EC36-D914-43FE-8694-4786BB7FC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xmlns="" id="{93ECD4C7-449F-4FF5-A0FD-2E0D218992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xmlns="" id="{147E398C-2919-4957-8C28-9A61023D99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xmlns="" id="{06F7DECF-952F-4F32-AEF3-526D4AA34F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xmlns="" id="{4B499AD4-C290-43FF-A526-CD63C728F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xmlns="" id="{63CBA4C1-DE20-4404-A4AA-87DEDB7CC1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xmlns="" id="{0CEBDE26-EB1A-4FA7-9E77-4C5A126C4C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xmlns="" id="{A668CFAE-0D77-4FD1-91A9-83657A93D3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xmlns="" id="{E4216F2B-14AF-4D35-8AE0-DADB28A9C7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xmlns="" id="{EAD1617F-F3A6-49DF-9E1C-48832732EA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xmlns="" id="{9A6ACE0E-C722-4218-BB25-A2D4205E67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xmlns="" id="{7860F307-09EA-458C-93F9-3FAA694582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xmlns="" id="{DA58AD25-4D0D-4938-A2E0-B98160340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4338" name="Picture 2" descr="Clock on wood background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5" r="24048"/>
          <a:stretch/>
        </p:blipFill>
        <p:spPr bwMode="auto">
          <a:xfrm>
            <a:off x="20" y="227"/>
            <a:ext cx="6096591" cy="68580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42" name="Group 93">
            <a:extLst>
              <a:ext uri="{FF2B5EF4-FFF2-40B4-BE49-F238E27FC236}">
                <a16:creationId xmlns:a16="http://schemas.microsoft.com/office/drawing/2014/main" xmlns="" id="{FFCAAA02-349E-47B0-ADD0-A1E963E4D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912791" y="1186483"/>
            <a:ext cx="4473771" cy="4477933"/>
            <a:chOff x="807084" y="1186483"/>
            <a:chExt cx="4473771" cy="4477933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248640F6-61D3-4DFB-BDDD-40BD6A2FB1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7607" y="1186483"/>
              <a:ext cx="4472724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3" name="Isosceles Triangle 39">
              <a:extLst>
                <a:ext uri="{FF2B5EF4-FFF2-40B4-BE49-F238E27FC236}">
                  <a16:creationId xmlns:a16="http://schemas.microsoft.com/office/drawing/2014/main" xmlns="" id="{2EFFC065-778F-4FEE-B2B5-9FCFCADEBA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840353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xmlns="" id="{0E387267-6B9D-4028-8C08-25B95DAC0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7084" y="1991156"/>
              <a:ext cx="4473771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050902" y="2918889"/>
            <a:ext cx="4299455" cy="1019937"/>
          </a:xfrm>
        </p:spPr>
        <p:txBody>
          <a:bodyPr>
            <a:noAutofit/>
          </a:bodyPr>
          <a:lstStyle/>
          <a:p>
            <a:r>
              <a:rPr lang="hu-HU" sz="6000" dirty="0">
                <a:solidFill>
                  <a:srgbClr val="FFFFFF"/>
                </a:solidFill>
                <a:latin typeface="Candara" panose="020E0502030303020204" pitchFamily="34" charset="0"/>
              </a:rPr>
              <a:t>Hány óra van?</a:t>
            </a:r>
            <a:endParaRPr lang="tr-TR" sz="60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645426" y="5750718"/>
            <a:ext cx="5384382" cy="1296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5400" dirty="0">
                <a:solidFill>
                  <a:srgbClr val="002060"/>
                </a:solidFill>
                <a:latin typeface="Candara" panose="020E0502030303020204" pitchFamily="34" charset="0"/>
              </a:rPr>
              <a:t>Hat óra van.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6272336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3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02E4C91E-E0CD-45EC-8595-6CAC0AAB536A}"/>
              </a:ext>
            </a:extLst>
          </p:cNvPr>
          <p:cNvSpPr/>
          <p:nvPr/>
        </p:nvSpPr>
        <p:spPr>
          <a:xfrm>
            <a:off x="140677" y="154745"/>
            <a:ext cx="11851009" cy="6521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97792" y="3077436"/>
            <a:ext cx="6226629" cy="2939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000" dirty="0">
                <a:solidFill>
                  <a:srgbClr val="002060"/>
                </a:solidFill>
                <a:latin typeface="Candara" panose="020E0502030303020204" pitchFamily="34" charset="0"/>
              </a:rPr>
              <a:t>Tizenkét óra van.</a:t>
            </a:r>
          </a:p>
          <a:p>
            <a:r>
              <a:rPr lang="hu-HU" sz="4000" dirty="0">
                <a:solidFill>
                  <a:srgbClr val="002060"/>
                </a:solidFill>
                <a:latin typeface="Candara" panose="020E0502030303020204" pitchFamily="34" charset="0"/>
              </a:rPr>
              <a:t>Dél van. </a:t>
            </a:r>
            <a:r>
              <a:rPr lang="hu-HU" sz="4000" dirty="0">
                <a:solidFill>
                  <a:srgbClr val="002060"/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12:00</a:t>
            </a:r>
            <a:endParaRPr lang="hu-HU" sz="40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r>
              <a:rPr lang="hu-HU" sz="4000" dirty="0">
                <a:solidFill>
                  <a:srgbClr val="002060"/>
                </a:solidFill>
                <a:latin typeface="Candara" panose="020E0502030303020204" pitchFamily="34" charset="0"/>
              </a:rPr>
              <a:t>Éjfél van. </a:t>
            </a:r>
            <a:r>
              <a:rPr lang="hu-HU" sz="4000" dirty="0">
                <a:solidFill>
                  <a:srgbClr val="002060"/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00:00</a:t>
            </a:r>
            <a:r>
              <a:rPr lang="hu-HU" sz="40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973680" y="1157325"/>
            <a:ext cx="6581929" cy="995705"/>
          </a:xfrm>
        </p:spPr>
        <p:txBody>
          <a:bodyPr>
            <a:noAutofit/>
          </a:bodyPr>
          <a:lstStyle/>
          <a:p>
            <a:r>
              <a:rPr lang="hu-HU" sz="7000" dirty="0">
                <a:solidFill>
                  <a:schemeClr val="bg1"/>
                </a:solidFill>
                <a:latin typeface="Candara" panose="020E0502030303020204" pitchFamily="34" charset="0"/>
              </a:rPr>
              <a:t>Hány óra van?</a:t>
            </a:r>
            <a:endParaRPr lang="tr-TR" sz="70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pic>
        <p:nvPicPr>
          <p:cNvPr id="12290" name="Picture 2" descr="Cheerful female in santa claus red hat celebrating new year eve with holding clock and gift box in hands over peach background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76" y="2372521"/>
            <a:ext cx="5383729" cy="3586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25FC7EF0-5091-4723-BEB2-26B539F27EDC}"/>
              </a:ext>
            </a:extLst>
          </p:cNvPr>
          <p:cNvSpPr txBox="1">
            <a:spLocks/>
          </p:cNvSpPr>
          <p:nvPr/>
        </p:nvSpPr>
        <p:spPr>
          <a:xfrm>
            <a:off x="778169" y="5608312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2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660183B9-451D-4EA3-9633-D2F4EC95C2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xmlns="" id="{DE25D0AE-EA96-4760-9E37-46C6273B58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xmlns="" id="{C7174242-A1F2-4E5E-BDFE-FD18ECEF1D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xmlns="" id="{440ACF64-CF99-4172-A0AF-1844EC7550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xmlns="" id="{AB4F3357-5BB3-4AF9-86DC-E97DBE52C5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xmlns="" id="{DEBA9D41-EF1C-452D-934C-B2216429C4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xmlns="" id="{1B8DD2A3-1BCA-4D1E-A1F8-9A668FD738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xmlns="" id="{FAD919CD-F359-4D5B-BBFE-DC84003C99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xmlns="" id="{B50C4136-ABB4-4178-A689-EAA873EC2F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xmlns="" id="{EA66BA06-5D0B-407C-8252-6FDB6D3EA3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xmlns="" id="{944AD8DF-7478-4700-8A6E-62D4FFDB7E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xmlns="" id="{40E4E79E-072F-468F-8A07-BFBA25DA15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xmlns="" id="{E96E1C69-1B69-4932-864C-CF2574954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xmlns="" id="{5546A358-3E00-457F-99FB-260BCFD5BA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xmlns="" id="{844E8F38-703F-4A53-ADF5-6C7B32C274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xmlns="" id="{A22506B8-2A19-41D5-A0EF-8E039DD0D4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xmlns="" id="{91E4A00F-9409-4595-A66C-290FCA7D1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xmlns="" id="{3959A629-7D66-42D7-BD74-05B9C64694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xmlns="" id="{32BDA321-6FB4-4900-BA33-A590F05C33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xmlns="" id="{E64434AF-3D4A-40BF-B473-96FF81DBF3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2ECE8254-788A-4B6C-BF28-CCE1BEB83E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93" name="Isosceles Triangle 39">
              <a:extLst>
                <a:ext uri="{FF2B5EF4-FFF2-40B4-BE49-F238E27FC236}">
                  <a16:creationId xmlns:a16="http://schemas.microsoft.com/office/drawing/2014/main" xmlns="" id="{15836F00-8CF1-4ABC-A843-6C8224AED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CE62E89F-FA5A-4D78-B280-E09DF8DAA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>
          <a:xfrm>
            <a:off x="1765169" y="5750388"/>
            <a:ext cx="8833104" cy="12495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600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11 </a:t>
            </a:r>
            <a:r>
              <a:rPr lang="en-US" sz="16000" dirty="0" err="1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óra</a:t>
            </a:r>
            <a:r>
              <a:rPr lang="en-US" sz="1600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 35 perc van.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600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11:35 van.</a:t>
            </a:r>
          </a:p>
          <a:p>
            <a:pPr marL="571500" indent="-571500">
              <a:spcBef>
                <a:spcPct val="0"/>
              </a:spcBef>
              <a:spcAft>
                <a:spcPts val="600"/>
              </a:spcAft>
            </a:pPr>
            <a:endParaRPr lang="en-US" sz="1700" dirty="0">
              <a:solidFill>
                <a:srgbClr val="FFFFF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90948" y="4395189"/>
            <a:ext cx="8833104" cy="52120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6000" dirty="0" err="1">
                <a:solidFill>
                  <a:srgbClr val="FFFFFE"/>
                </a:solidFill>
                <a:latin typeface="Candara" panose="020E0502030303020204" pitchFamily="34" charset="0"/>
              </a:rPr>
              <a:t>Hány</a:t>
            </a:r>
            <a:r>
              <a:rPr lang="en-US" sz="6000" dirty="0">
                <a:solidFill>
                  <a:srgbClr val="FFFFFE"/>
                </a:solidFill>
                <a:latin typeface="Candara" panose="020E0502030303020204" pitchFamily="34" charset="0"/>
              </a:rPr>
              <a:t> </a:t>
            </a:r>
            <a:r>
              <a:rPr lang="en-US" sz="6000" dirty="0" err="1">
                <a:solidFill>
                  <a:srgbClr val="FFFFFE"/>
                </a:solidFill>
                <a:latin typeface="Candara" panose="020E0502030303020204" pitchFamily="34" charset="0"/>
              </a:rPr>
              <a:t>óra</a:t>
            </a:r>
            <a:r>
              <a:rPr lang="en-US" sz="6000" dirty="0">
                <a:solidFill>
                  <a:srgbClr val="FFFFFE"/>
                </a:solidFill>
                <a:latin typeface="Candara" panose="020E0502030303020204" pitchFamily="34" charset="0"/>
              </a:rPr>
              <a:t> van?</a:t>
            </a:r>
          </a:p>
        </p:txBody>
      </p:sp>
      <p:pic>
        <p:nvPicPr>
          <p:cNvPr id="15362" name="Picture 2" descr="Watch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79" r="-1" b="33903"/>
          <a:stretch/>
        </p:blipFill>
        <p:spPr bwMode="auto">
          <a:xfrm>
            <a:off x="20" y="10"/>
            <a:ext cx="12188932" cy="412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ubtitle 2">
            <a:extLst>
              <a:ext uri="{FF2B5EF4-FFF2-40B4-BE49-F238E27FC236}">
                <a16:creationId xmlns:a16="http://schemas.microsoft.com/office/drawing/2014/main" xmlns="" id="{DBABB818-BB20-4E9A-9DD7-668D0B544457}"/>
              </a:ext>
            </a:extLst>
          </p:cNvPr>
          <p:cNvSpPr txBox="1">
            <a:spLocks/>
          </p:cNvSpPr>
          <p:nvPr/>
        </p:nvSpPr>
        <p:spPr>
          <a:xfrm>
            <a:off x="-453498" y="3848679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rgbClr val="3C5441"/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rgbClr val="3C5441"/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8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72279" y="1421356"/>
            <a:ext cx="4023360" cy="1195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Ez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egy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fél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alma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571500" indent="-571500" algn="l">
              <a:spcBef>
                <a:spcPct val="0"/>
              </a:spcBef>
              <a:spcAft>
                <a:spcPts val="600"/>
              </a:spcAft>
            </a:pP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350137" y="3578850"/>
            <a:ext cx="5245220" cy="112165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7000" b="1" kern="1200" dirty="0" err="1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Hány</a:t>
            </a:r>
            <a:r>
              <a:rPr lang="en-US" sz="70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7000" b="1" kern="1200" dirty="0" err="1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óra</a:t>
            </a:r>
            <a:r>
              <a:rPr lang="en-US" sz="7000" b="1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 van?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E26B9EF5-5D92-4AC7-BC55-FC5C4C98ED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F05C5575-0F07-43D0-AE78-81EAA8E67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314" name="Picture 2" descr="Chopped apples on pale pink background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" r="7258" b="-1"/>
          <a:stretch/>
        </p:blipFill>
        <p:spPr bwMode="auto">
          <a:xfrm>
            <a:off x="3639395" y="10"/>
            <a:ext cx="4023360" cy="2980230"/>
          </a:xfrm>
          <a:custGeom>
            <a:avLst/>
            <a:gdLst/>
            <a:ahLst/>
            <a:cxnLst/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Digital clock Free Ic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r="8273" b="2"/>
          <a:stretch/>
        </p:blipFill>
        <p:spPr bwMode="auto">
          <a:xfrm>
            <a:off x="7644616" y="1584493"/>
            <a:ext cx="4375105" cy="5273507"/>
          </a:xfrm>
          <a:custGeom>
            <a:avLst/>
            <a:gdLst/>
            <a:ahLst/>
            <a:cxnLst/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770142" y="4760085"/>
            <a:ext cx="3825215" cy="1892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4000" dirty="0">
                <a:solidFill>
                  <a:schemeClr val="accent1"/>
                </a:solidFill>
                <a:latin typeface="+mj-lt"/>
              </a:rPr>
              <a:t>Fél</a:t>
            </a:r>
            <a:r>
              <a:rPr lang="hu-HU" sz="4000" dirty="0">
                <a:latin typeface="+mj-lt"/>
              </a:rPr>
              <a:t> nyolc van.</a:t>
            </a:r>
          </a:p>
          <a:p>
            <a:pPr algn="r"/>
            <a:r>
              <a:rPr lang="hu-HU" sz="4000" dirty="0">
                <a:latin typeface="+mj-lt"/>
              </a:rPr>
              <a:t>7 óra 30 perc van.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A656B185-02F6-423D-8083-1C244441BAFF}"/>
              </a:ext>
            </a:extLst>
          </p:cNvPr>
          <p:cNvSpPr txBox="1">
            <a:spLocks/>
          </p:cNvSpPr>
          <p:nvPr/>
        </p:nvSpPr>
        <p:spPr>
          <a:xfrm>
            <a:off x="10545807" y="124818"/>
            <a:ext cx="1969160" cy="25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freepik.com</a:t>
            </a:r>
            <a:endParaRPr lang="tr-TR" sz="1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78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220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Candara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Yakup Yildizlar</dc:creator>
  <cp:lastModifiedBy>Éva Tóth</cp:lastModifiedBy>
  <cp:revision>3</cp:revision>
  <dcterms:created xsi:type="dcterms:W3CDTF">2020-05-09T23:13:06Z</dcterms:created>
  <dcterms:modified xsi:type="dcterms:W3CDTF">2020-05-09T23:27:39Z</dcterms:modified>
</cp:coreProperties>
</file>