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2" r:id="rId3"/>
    <p:sldId id="284" r:id="rId4"/>
    <p:sldId id="273" r:id="rId5"/>
    <p:sldId id="274" r:id="rId6"/>
    <p:sldId id="261" r:id="rId7"/>
    <p:sldId id="263" r:id="rId8"/>
    <p:sldId id="268" r:id="rId9"/>
    <p:sldId id="262" r:id="rId10"/>
    <p:sldId id="265" r:id="rId11"/>
    <p:sldId id="278" r:id="rId12"/>
    <p:sldId id="27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E3BB0B-8CD3-44A2-8043-729601ACDD10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9B266-E574-4D50-8E3C-5154432EE08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GLASGOW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4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9" name="Picture 1" descr="C:\Users\ofe\Desktop\Resi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508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   Komalı hastada kendiliğinden veya ağrılı uyaranla ortaya çıkan iki motor fenomen daha vardır : </a:t>
            </a:r>
          </a:p>
          <a:p>
            <a:pPr marL="457200" indent="-457200">
              <a:buAutoNum type="alphaUcPeriod"/>
            </a:pP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Dekortikasyon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rijiditesi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veya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postürü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tr-TR" sz="2000" dirty="0" smtClean="0">
                <a:latin typeface="Comic Sans MS" pitchFamily="66" charset="0"/>
              </a:rPr>
              <a:t> Üst </a:t>
            </a:r>
            <a:r>
              <a:rPr lang="tr-TR" sz="2000" dirty="0" err="1" smtClean="0">
                <a:latin typeface="Comic Sans MS" pitchFamily="66" charset="0"/>
              </a:rPr>
              <a:t>ekstremiteler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fleksiyon</a:t>
            </a:r>
            <a:r>
              <a:rPr lang="tr-TR" sz="2000" dirty="0" smtClean="0">
                <a:latin typeface="Comic Sans MS" pitchFamily="66" charset="0"/>
              </a:rPr>
              <a:t>, bacaklar </a:t>
            </a:r>
            <a:r>
              <a:rPr lang="tr-TR" sz="2000" dirty="0" err="1" smtClean="0">
                <a:latin typeface="Comic Sans MS" pitchFamily="66" charset="0"/>
              </a:rPr>
              <a:t>ekstansiyon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postüründedir</a:t>
            </a:r>
            <a:r>
              <a:rPr lang="tr-TR" sz="2000" dirty="0" smtClean="0">
                <a:latin typeface="Comic Sans MS" pitchFamily="66" charset="0"/>
              </a:rPr>
              <a:t> </a:t>
            </a:r>
          </a:p>
          <a:p>
            <a:pPr marL="457200" indent="-457200">
              <a:buAutoNum type="alphaUcPeriod"/>
            </a:pP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Deserebrasyon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rijiditesi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veya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postürü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tr-TR" sz="2000" dirty="0" smtClean="0">
                <a:latin typeface="Comic Sans MS" pitchFamily="66" charset="0"/>
              </a:rPr>
              <a:t> Kollar ve bacaklar </a:t>
            </a:r>
            <a:r>
              <a:rPr lang="tr-TR" sz="2000" dirty="0" err="1" smtClean="0">
                <a:latin typeface="Comic Sans MS" pitchFamily="66" charset="0"/>
              </a:rPr>
              <a:t>ekstansiyon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postüründedir</a:t>
            </a:r>
            <a:r>
              <a:rPr lang="tr-TR" sz="2000" dirty="0" smtClean="0">
                <a:latin typeface="Comic Sans MS" pitchFamily="66" charset="0"/>
              </a:rPr>
              <a:t>. Baş ve gövde geriye doğru kasılmış olabilir 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32770" name="Picture 2" descr="deserebre postü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8286808" cy="380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DİKKAT!</a:t>
            </a:r>
          </a:p>
          <a:p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*  Unutulmamalıdır ki; GKS sadece hastanın bilinç durumunu yansıtır. Asla tam bir nörolojik değerlendirme aracı değildir.</a:t>
            </a:r>
            <a:br>
              <a:rPr lang="tr-TR" dirty="0" smtClean="0">
                <a:latin typeface="Comic Sans MS" pitchFamily="66" charset="0"/>
              </a:rPr>
            </a:b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* Diğer birçok değerlendirme aracında olduğu gibi, hastanın ilk geliş GKS yapılması daha sonraki puanlamaların güvenilirliği açısından çok önemlidir.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* </a:t>
            </a:r>
            <a:r>
              <a:rPr lang="tr-TR" dirty="0" err="1" smtClean="0">
                <a:latin typeface="Comic Sans MS" pitchFamily="66" charset="0"/>
              </a:rPr>
              <a:t>Endotrakeal</a:t>
            </a:r>
            <a:r>
              <a:rPr lang="tr-TR" dirty="0" smtClean="0">
                <a:latin typeface="Comic Sans MS" pitchFamily="66" charset="0"/>
              </a:rPr>
              <a:t> tüpü veya afazisi ya da gözlerinde aşırı şişme olan hastalarda </a:t>
            </a:r>
            <a:r>
              <a:rPr lang="tr-TR" dirty="0" err="1" smtClean="0">
                <a:latin typeface="Comic Sans MS" pitchFamily="66" charset="0"/>
              </a:rPr>
              <a:t>GKS’nin</a:t>
            </a:r>
            <a:r>
              <a:rPr lang="tr-TR" dirty="0" smtClean="0">
                <a:latin typeface="Comic Sans MS" pitchFamily="66" charset="0"/>
              </a:rPr>
              <a:t> kullanım sınırlılığı vardır. </a:t>
            </a:r>
            <a:r>
              <a:rPr lang="tr-TR" dirty="0" err="1" smtClean="0">
                <a:latin typeface="Comic Sans MS" pitchFamily="66" charset="0"/>
              </a:rPr>
              <a:t>Endotrakeal</a:t>
            </a:r>
            <a:r>
              <a:rPr lang="tr-TR" dirty="0" smtClean="0">
                <a:latin typeface="Comic Sans MS" pitchFamily="66" charset="0"/>
              </a:rPr>
              <a:t> tüpü veya </a:t>
            </a:r>
            <a:r>
              <a:rPr lang="tr-TR" dirty="0" err="1" smtClean="0">
                <a:latin typeface="Comic Sans MS" pitchFamily="66" charset="0"/>
              </a:rPr>
              <a:t>trakeostomisi</a:t>
            </a:r>
            <a:r>
              <a:rPr lang="tr-TR" dirty="0" smtClean="0">
                <a:latin typeface="Comic Sans MS" pitchFamily="66" charset="0"/>
              </a:rPr>
              <a:t> olan hastalarda </a:t>
            </a:r>
            <a:r>
              <a:rPr lang="tr-TR" dirty="0" err="1" smtClean="0">
                <a:latin typeface="Comic Sans MS" pitchFamily="66" charset="0"/>
              </a:rPr>
              <a:t>GKS’nin</a:t>
            </a:r>
            <a:r>
              <a:rPr lang="tr-TR" dirty="0" smtClean="0">
                <a:latin typeface="Comic Sans MS" pitchFamily="66" charset="0"/>
              </a:rPr>
              <a:t> kullanılması durumunda, bu durum puanlama çizelgesine not  edilmelidir.</a:t>
            </a:r>
            <a:br>
              <a:rPr lang="tr-TR" dirty="0" smtClean="0">
                <a:latin typeface="Comic Sans MS" pitchFamily="66" charset="0"/>
              </a:rPr>
            </a:b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 * Bu skalanın çocuklarda, </a:t>
            </a:r>
            <a:r>
              <a:rPr lang="tr-TR" dirty="0" err="1" smtClean="0">
                <a:latin typeface="Comic Sans MS" pitchFamily="66" charset="0"/>
              </a:rPr>
              <a:t>toksik</a:t>
            </a:r>
            <a:r>
              <a:rPr lang="tr-TR" dirty="0" smtClean="0">
                <a:latin typeface="Comic Sans MS" pitchFamily="66" charset="0"/>
              </a:rPr>
              <a:t> problemli hastalarda ve </a:t>
            </a:r>
            <a:r>
              <a:rPr lang="tr-TR" dirty="0" err="1" smtClean="0">
                <a:latin typeface="Comic Sans MS" pitchFamily="66" charset="0"/>
              </a:rPr>
              <a:t>spinal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kord</a:t>
            </a:r>
            <a:r>
              <a:rPr lang="tr-TR" dirty="0" smtClean="0">
                <a:latin typeface="Comic Sans MS" pitchFamily="66" charset="0"/>
              </a:rPr>
              <a:t> hasarı olan hastalarda kullanımı önerilmemektedir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GLASGOW 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KOMA</a:t>
            </a:r>
            <a:r>
              <a:rPr lang="tr-TR" sz="3200" dirty="0" smtClean="0">
                <a:latin typeface="Comic Sans MS" pitchFamily="66" charset="0"/>
              </a:rPr>
              <a:t> SKALASI</a:t>
            </a:r>
            <a:endParaRPr lang="tr-TR" sz="32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Users\ofe\Desktop\Adsız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" y="1257300"/>
            <a:ext cx="881065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https://scontent-frt3-1.xx.fbcdn.net/v/t1.0-9/534048_450528074958633_349964371_n.jpg?oh=8a0ad48cf8cec68c90da6d50df5a4245&amp;oe=58CF9F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650085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9" name="Picture 3" descr="C:\Users\ofe\Desktop\Adsız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0629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4" name="Picture 4" descr="C:\Users\ofe\Desktop\Adsız2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37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glaskow ko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5611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"/>
            <a:r>
              <a:rPr lang="tr-TR" sz="2800" b="1" dirty="0" smtClean="0">
                <a:latin typeface="Comic Sans MS" pitchFamily="66" charset="0"/>
              </a:rPr>
              <a:t> GKS skoru:(3-15):</a:t>
            </a:r>
            <a:endParaRPr lang="tr-TR" sz="2800" dirty="0" smtClean="0">
              <a:latin typeface="Comic Sans MS" pitchFamily="66" charset="0"/>
            </a:endParaRPr>
          </a:p>
          <a:p>
            <a:pPr fontAlgn="b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15 </a:t>
            </a:r>
            <a:r>
              <a:rPr lang="tr-TR" sz="2800" dirty="0" smtClean="0">
                <a:latin typeface="Comic Sans MS" pitchFamily="66" charset="0"/>
              </a:rPr>
              <a:t>ise </a:t>
            </a:r>
            <a:r>
              <a:rPr lang="tr-TR" sz="2800" b="1" u="sng" dirty="0" err="1" smtClean="0">
                <a:latin typeface="Comic Sans MS" pitchFamily="66" charset="0"/>
              </a:rPr>
              <a:t>oryante</a:t>
            </a:r>
            <a:r>
              <a:rPr lang="tr-TR" sz="2800" b="1" u="sng" dirty="0" smtClean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,</a:t>
            </a:r>
          </a:p>
          <a:p>
            <a:pPr fontAlgn="b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13 – 14 </a:t>
            </a:r>
            <a:r>
              <a:rPr lang="tr-TR" sz="2800" dirty="0" smtClean="0">
                <a:latin typeface="Comic Sans MS" pitchFamily="66" charset="0"/>
              </a:rPr>
              <a:t>ise </a:t>
            </a:r>
            <a:r>
              <a:rPr lang="tr-TR" sz="2800" b="1" u="sng" dirty="0" err="1" smtClean="0">
                <a:latin typeface="Comic Sans MS" pitchFamily="66" charset="0"/>
              </a:rPr>
              <a:t>konfüze</a:t>
            </a:r>
            <a:r>
              <a:rPr lang="tr-TR" sz="2800" dirty="0" smtClean="0">
                <a:latin typeface="Comic Sans MS" pitchFamily="66" charset="0"/>
              </a:rPr>
              <a:t> ,</a:t>
            </a:r>
          </a:p>
          <a:p>
            <a:pPr fontAlgn="b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8 – 13 </a:t>
            </a:r>
            <a:r>
              <a:rPr lang="tr-TR" sz="2800" dirty="0" smtClean="0">
                <a:latin typeface="Comic Sans MS" pitchFamily="66" charset="0"/>
              </a:rPr>
              <a:t>ise </a:t>
            </a:r>
            <a:r>
              <a:rPr lang="tr-TR" sz="2800" b="1" u="sng" dirty="0" err="1" smtClean="0">
                <a:latin typeface="Comic Sans MS" pitchFamily="66" charset="0"/>
              </a:rPr>
              <a:t>stupor</a:t>
            </a:r>
            <a:r>
              <a:rPr lang="tr-TR" sz="2800" dirty="0" smtClean="0">
                <a:latin typeface="Comic Sans MS" pitchFamily="66" charset="0"/>
              </a:rPr>
              <a:t> ,</a:t>
            </a:r>
          </a:p>
          <a:p>
            <a:pPr fontAlgn="b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3 – 8</a:t>
            </a:r>
            <a:r>
              <a:rPr lang="tr-TR" sz="2800" dirty="0" smtClean="0">
                <a:latin typeface="Comic Sans MS" pitchFamily="66" charset="0"/>
              </a:rPr>
              <a:t> ise </a:t>
            </a:r>
            <a:r>
              <a:rPr lang="tr-TR" sz="2800" b="1" u="sng" dirty="0" err="1" smtClean="0">
                <a:latin typeface="Comic Sans MS" pitchFamily="66" charset="0"/>
              </a:rPr>
              <a:t>perikoma</a:t>
            </a:r>
            <a:r>
              <a:rPr lang="tr-TR" sz="2800" dirty="0" smtClean="0">
                <a:latin typeface="Comic Sans MS" pitchFamily="66" charset="0"/>
              </a:rPr>
              <a:t> ,</a:t>
            </a:r>
          </a:p>
          <a:p>
            <a:pPr fontAlgn="b"/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tr-TR" sz="2800" dirty="0" smtClean="0">
                <a:latin typeface="Comic Sans MS" pitchFamily="66" charset="0"/>
              </a:rPr>
              <a:t> ise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koma</a:t>
            </a:r>
            <a:r>
              <a:rPr lang="tr-TR" sz="2800" dirty="0" smtClean="0">
                <a:latin typeface="Comic Sans MS" pitchFamily="66" charset="0"/>
              </a:rPr>
              <a:t> olarak tanımlanır.</a:t>
            </a:r>
          </a:p>
          <a:p>
            <a:r>
              <a:rPr lang="tr-TR" sz="2800" dirty="0" smtClean="0">
                <a:latin typeface="Comic Sans MS" pitchFamily="66" charset="0"/>
              </a:rPr>
              <a:t/>
            </a:r>
            <a:br>
              <a:rPr lang="tr-TR" sz="2800" dirty="0" smtClean="0">
                <a:latin typeface="Comic Sans MS" pitchFamily="66" charset="0"/>
              </a:rPr>
            </a:b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0002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91440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Adsı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87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21</Words>
  <Application>Microsoft Office PowerPoint</Application>
  <PresentationFormat>Ekran Gösterisi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Calibri</vt:lpstr>
      <vt:lpstr>Comic Sans MS</vt:lpstr>
      <vt:lpstr>Constantia</vt:lpstr>
      <vt:lpstr>Wingdings 2</vt:lpstr>
      <vt:lpstr>Akış</vt:lpstr>
      <vt:lpstr>GLASGOW</vt:lpstr>
      <vt:lpstr>GLASGOW KOMA SKALASI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ofe</dc:creator>
  <cp:lastModifiedBy>HP</cp:lastModifiedBy>
  <cp:revision>31</cp:revision>
  <dcterms:created xsi:type="dcterms:W3CDTF">2016-10-31T22:42:19Z</dcterms:created>
  <dcterms:modified xsi:type="dcterms:W3CDTF">2020-05-09T23:06:42Z</dcterms:modified>
</cp:coreProperties>
</file>