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61" r:id="rId5"/>
    <p:sldId id="260"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9C6CE79A-DEE4-4593-B50A-B83FE52F2C59}"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62170-E770-4181-83D3-2B7115D8B1DA}" type="slidenum">
              <a:rPr lang="en-US" smtClean="0"/>
              <a:t>‹#›</a:t>
            </a:fld>
            <a:endParaRPr lang="en-US"/>
          </a:p>
        </p:txBody>
      </p:sp>
    </p:spTree>
    <p:extLst>
      <p:ext uri="{BB962C8B-B14F-4D97-AF65-F5344CB8AC3E}">
        <p14:creationId xmlns:p14="http://schemas.microsoft.com/office/powerpoint/2010/main" val="186250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C6CE79A-DEE4-4593-B50A-B83FE52F2C59}"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62170-E770-4181-83D3-2B7115D8B1DA}" type="slidenum">
              <a:rPr lang="en-US" smtClean="0"/>
              <a:t>‹#›</a:t>
            </a:fld>
            <a:endParaRPr lang="en-US"/>
          </a:p>
        </p:txBody>
      </p:sp>
    </p:spTree>
    <p:extLst>
      <p:ext uri="{BB962C8B-B14F-4D97-AF65-F5344CB8AC3E}">
        <p14:creationId xmlns:p14="http://schemas.microsoft.com/office/powerpoint/2010/main" val="1698865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C6CE79A-DEE4-4593-B50A-B83FE52F2C59}"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62170-E770-4181-83D3-2B7115D8B1DA}" type="slidenum">
              <a:rPr lang="en-US" smtClean="0"/>
              <a:t>‹#›</a:t>
            </a:fld>
            <a:endParaRPr lang="en-US"/>
          </a:p>
        </p:txBody>
      </p:sp>
    </p:spTree>
    <p:extLst>
      <p:ext uri="{BB962C8B-B14F-4D97-AF65-F5344CB8AC3E}">
        <p14:creationId xmlns:p14="http://schemas.microsoft.com/office/powerpoint/2010/main" val="2770569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C6CE79A-DEE4-4593-B50A-B83FE52F2C59}"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62170-E770-4181-83D3-2B7115D8B1DA}" type="slidenum">
              <a:rPr lang="en-US" smtClean="0"/>
              <a:t>‹#›</a:t>
            </a:fld>
            <a:endParaRPr lang="en-US"/>
          </a:p>
        </p:txBody>
      </p:sp>
    </p:spTree>
    <p:extLst>
      <p:ext uri="{BB962C8B-B14F-4D97-AF65-F5344CB8AC3E}">
        <p14:creationId xmlns:p14="http://schemas.microsoft.com/office/powerpoint/2010/main" val="4000866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C6CE79A-DEE4-4593-B50A-B83FE52F2C59}" type="datetimeFigureOut">
              <a:rPr lang="en-US" smtClean="0"/>
              <a:t>5/8/2020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62170-E770-4181-83D3-2B7115D8B1DA}" type="slidenum">
              <a:rPr lang="en-US" smtClean="0"/>
              <a:t>‹#›</a:t>
            </a:fld>
            <a:endParaRPr lang="en-US"/>
          </a:p>
        </p:txBody>
      </p:sp>
    </p:spTree>
    <p:extLst>
      <p:ext uri="{BB962C8B-B14F-4D97-AF65-F5344CB8AC3E}">
        <p14:creationId xmlns:p14="http://schemas.microsoft.com/office/powerpoint/2010/main" val="3565377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C6CE79A-DEE4-4593-B50A-B83FE52F2C59}" type="datetimeFigureOut">
              <a:rPr lang="en-US" smtClean="0"/>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562170-E770-4181-83D3-2B7115D8B1DA}" type="slidenum">
              <a:rPr lang="en-US" smtClean="0"/>
              <a:t>‹#›</a:t>
            </a:fld>
            <a:endParaRPr lang="en-US"/>
          </a:p>
        </p:txBody>
      </p:sp>
    </p:spTree>
    <p:extLst>
      <p:ext uri="{BB962C8B-B14F-4D97-AF65-F5344CB8AC3E}">
        <p14:creationId xmlns:p14="http://schemas.microsoft.com/office/powerpoint/2010/main" val="3857557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C6CE79A-DEE4-4593-B50A-B83FE52F2C59}" type="datetimeFigureOut">
              <a:rPr lang="en-US" smtClean="0"/>
              <a:t>5/8/2020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562170-E770-4181-83D3-2B7115D8B1DA}" type="slidenum">
              <a:rPr lang="en-US" smtClean="0"/>
              <a:t>‹#›</a:t>
            </a:fld>
            <a:endParaRPr lang="en-US"/>
          </a:p>
        </p:txBody>
      </p:sp>
    </p:spTree>
    <p:extLst>
      <p:ext uri="{BB962C8B-B14F-4D97-AF65-F5344CB8AC3E}">
        <p14:creationId xmlns:p14="http://schemas.microsoft.com/office/powerpoint/2010/main" val="294686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C6CE79A-DEE4-4593-B50A-B83FE52F2C59}" type="datetimeFigureOut">
              <a:rPr lang="en-US" smtClean="0"/>
              <a:t>5/8/2020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562170-E770-4181-83D3-2B7115D8B1DA}" type="slidenum">
              <a:rPr lang="en-US" smtClean="0"/>
              <a:t>‹#›</a:t>
            </a:fld>
            <a:endParaRPr lang="en-US"/>
          </a:p>
        </p:txBody>
      </p:sp>
    </p:spTree>
    <p:extLst>
      <p:ext uri="{BB962C8B-B14F-4D97-AF65-F5344CB8AC3E}">
        <p14:creationId xmlns:p14="http://schemas.microsoft.com/office/powerpoint/2010/main" val="3775318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6CE79A-DEE4-4593-B50A-B83FE52F2C59}" type="datetimeFigureOut">
              <a:rPr lang="en-US" smtClean="0"/>
              <a:t>5/8/2020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562170-E770-4181-83D3-2B7115D8B1DA}" type="slidenum">
              <a:rPr lang="en-US" smtClean="0"/>
              <a:t>‹#›</a:t>
            </a:fld>
            <a:endParaRPr lang="en-US"/>
          </a:p>
        </p:txBody>
      </p:sp>
    </p:spTree>
    <p:extLst>
      <p:ext uri="{BB962C8B-B14F-4D97-AF65-F5344CB8AC3E}">
        <p14:creationId xmlns:p14="http://schemas.microsoft.com/office/powerpoint/2010/main" val="1823648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C6CE79A-DEE4-4593-B50A-B83FE52F2C59}" type="datetimeFigureOut">
              <a:rPr lang="en-US" smtClean="0"/>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562170-E770-4181-83D3-2B7115D8B1DA}" type="slidenum">
              <a:rPr lang="en-US" smtClean="0"/>
              <a:t>‹#›</a:t>
            </a:fld>
            <a:endParaRPr lang="en-US"/>
          </a:p>
        </p:txBody>
      </p:sp>
    </p:spTree>
    <p:extLst>
      <p:ext uri="{BB962C8B-B14F-4D97-AF65-F5344CB8AC3E}">
        <p14:creationId xmlns:p14="http://schemas.microsoft.com/office/powerpoint/2010/main" val="42963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C6CE79A-DEE4-4593-B50A-B83FE52F2C59}" type="datetimeFigureOut">
              <a:rPr lang="en-US" smtClean="0"/>
              <a:t>5/8/2020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562170-E770-4181-83D3-2B7115D8B1DA}" type="slidenum">
              <a:rPr lang="en-US" smtClean="0"/>
              <a:t>‹#›</a:t>
            </a:fld>
            <a:endParaRPr lang="en-US"/>
          </a:p>
        </p:txBody>
      </p:sp>
    </p:spTree>
    <p:extLst>
      <p:ext uri="{BB962C8B-B14F-4D97-AF65-F5344CB8AC3E}">
        <p14:creationId xmlns:p14="http://schemas.microsoft.com/office/powerpoint/2010/main" val="2517888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CE79A-DEE4-4593-B50A-B83FE52F2C59}" type="datetimeFigureOut">
              <a:rPr lang="en-US" smtClean="0"/>
              <a:t>5/8/2020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562170-E770-4181-83D3-2B7115D8B1DA}" type="slidenum">
              <a:rPr lang="en-US" smtClean="0"/>
              <a:t>‹#›</a:t>
            </a:fld>
            <a:endParaRPr lang="en-US"/>
          </a:p>
        </p:txBody>
      </p:sp>
    </p:spTree>
    <p:extLst>
      <p:ext uri="{BB962C8B-B14F-4D97-AF65-F5344CB8AC3E}">
        <p14:creationId xmlns:p14="http://schemas.microsoft.com/office/powerpoint/2010/main" val="27169271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Tarım ve Gıda Sosyolojisi</a:t>
            </a:r>
            <a:br>
              <a:rPr lang="tr-TR" dirty="0" smtClean="0"/>
            </a:br>
            <a:r>
              <a:rPr lang="tr-TR" dirty="0" smtClean="0"/>
              <a:t>Mübeccel Belik KIRAY</a:t>
            </a:r>
            <a:endParaRPr lang="en-US" dirty="0"/>
          </a:p>
        </p:txBody>
      </p:sp>
      <p:sp>
        <p:nvSpPr>
          <p:cNvPr id="3" name="Alt Başlık 2"/>
          <p:cNvSpPr>
            <a:spLocks noGrp="1"/>
          </p:cNvSpPr>
          <p:nvPr>
            <p:ph type="subTitle" idx="1"/>
          </p:nvPr>
        </p:nvSpPr>
        <p:spPr/>
        <p:txBody>
          <a:bodyPr/>
          <a:lstStyle/>
          <a:p>
            <a:r>
              <a:rPr lang="tr-TR" dirty="0" smtClean="0"/>
              <a:t>Hayriye Erbaş</a:t>
            </a:r>
            <a:endParaRPr lang="en-US" dirty="0"/>
          </a:p>
        </p:txBody>
      </p:sp>
    </p:spTree>
    <p:extLst>
      <p:ext uri="{BB962C8B-B14F-4D97-AF65-F5344CB8AC3E}">
        <p14:creationId xmlns:p14="http://schemas.microsoft.com/office/powerpoint/2010/main" val="1585971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Saçaklanma</a:t>
            </a:r>
            <a:endParaRPr lang="en-US" b="1" dirty="0"/>
          </a:p>
        </p:txBody>
      </p:sp>
      <p:sp>
        <p:nvSpPr>
          <p:cNvPr id="3" name="İçerik Yer Tutucusu 2"/>
          <p:cNvSpPr>
            <a:spLocks noGrp="1"/>
          </p:cNvSpPr>
          <p:nvPr>
            <p:ph idx="1"/>
          </p:nvPr>
        </p:nvSpPr>
        <p:spPr/>
        <p:txBody>
          <a:bodyPr/>
          <a:lstStyle/>
          <a:p>
            <a:r>
              <a:rPr lang="tr-TR" dirty="0" smtClean="0"/>
              <a:t>Bir başka anlatımla, ileri teknolojili büyük sanayi kampüslerinin yerleşmesinden bir süre sonra, onların etkisi ile metropoliten kent ile uydu sanayi bölgesi arasında kalan kırsal yörelerde düşük kaliteli konutlar ve küçük işyerleri oluşur. Bu yerleşme yerlerinin bir kısmı geleneksel köylere de çok yakındır. Söz konusu yerler bu halleri ile az gelişmiş bir metropoliten alan niteliğini yansıtır. Alt gelir gruplarının konut ve hizmet fonksiyonlarını karşılar. Gelip-geçici nüfusları da giderek artar. Böylece metropoliten alanın çevresi bir şantiyeye dönüşür.</a:t>
            </a:r>
            <a:endParaRPr lang="en-US" dirty="0"/>
          </a:p>
        </p:txBody>
      </p:sp>
    </p:spTree>
    <p:extLst>
      <p:ext uri="{BB962C8B-B14F-4D97-AF65-F5344CB8AC3E}">
        <p14:creationId xmlns:p14="http://schemas.microsoft.com/office/powerpoint/2010/main" val="1074628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Kaynak</a:t>
            </a:r>
            <a:endParaRPr lang="en-US" b="1" dirty="0"/>
          </a:p>
        </p:txBody>
      </p:sp>
      <p:sp>
        <p:nvSpPr>
          <p:cNvPr id="3" name="İçerik Yer Tutucusu 2"/>
          <p:cNvSpPr>
            <a:spLocks noGrp="1"/>
          </p:cNvSpPr>
          <p:nvPr>
            <p:ph idx="1"/>
          </p:nvPr>
        </p:nvSpPr>
        <p:spPr/>
        <p:txBody>
          <a:bodyPr/>
          <a:lstStyle/>
          <a:p>
            <a:pPr marL="0" indent="0">
              <a:buNone/>
            </a:pPr>
            <a:r>
              <a:rPr lang="en-US" dirty="0" smtClean="0"/>
              <a:t>K</a:t>
            </a:r>
            <a:r>
              <a:rPr lang="tr-TR" dirty="0" err="1" smtClean="0"/>
              <a:t>ıray</a:t>
            </a:r>
            <a:r>
              <a:rPr lang="en-US" dirty="0" smtClean="0"/>
              <a:t>, </a:t>
            </a:r>
            <a:r>
              <a:rPr lang="en-US" dirty="0" err="1"/>
              <a:t>Mübeccel</a:t>
            </a:r>
            <a:r>
              <a:rPr lang="en-US" dirty="0"/>
              <a:t> B. “</a:t>
            </a:r>
            <a:r>
              <a:rPr lang="en-US" dirty="0" err="1"/>
              <a:t>Ereğli</a:t>
            </a:r>
            <a:r>
              <a:rPr lang="en-US" dirty="0"/>
              <a:t>: </a:t>
            </a:r>
            <a:r>
              <a:rPr lang="en-US" dirty="0" err="1"/>
              <a:t>Ağır</a:t>
            </a:r>
            <a:r>
              <a:rPr lang="en-US" dirty="0"/>
              <a:t> </a:t>
            </a:r>
            <a:r>
              <a:rPr lang="en-US" dirty="0" err="1"/>
              <a:t>Sanayiden</a:t>
            </a:r>
            <a:r>
              <a:rPr lang="en-US" dirty="0"/>
              <a:t> </a:t>
            </a:r>
            <a:r>
              <a:rPr lang="en-US" dirty="0" err="1"/>
              <a:t>Önce</a:t>
            </a:r>
            <a:r>
              <a:rPr lang="en-US" dirty="0"/>
              <a:t> </a:t>
            </a:r>
            <a:r>
              <a:rPr lang="en-US" dirty="0" err="1"/>
              <a:t>Bir</a:t>
            </a:r>
            <a:r>
              <a:rPr lang="en-US" dirty="0"/>
              <a:t> </a:t>
            </a:r>
            <a:r>
              <a:rPr lang="en-US" dirty="0" err="1"/>
              <a:t>Sahil</a:t>
            </a:r>
            <a:r>
              <a:rPr lang="en-US" dirty="0"/>
              <a:t> </a:t>
            </a:r>
            <a:r>
              <a:rPr lang="en-US" dirty="0" err="1"/>
              <a:t>Kasabası</a:t>
            </a:r>
            <a:r>
              <a:rPr lang="en-US" dirty="0"/>
              <a:t>”, </a:t>
            </a:r>
            <a:r>
              <a:rPr lang="en-US" dirty="0" err="1"/>
              <a:t>İletişim</a:t>
            </a:r>
            <a:r>
              <a:rPr lang="en-US" dirty="0"/>
              <a:t> </a:t>
            </a:r>
            <a:r>
              <a:rPr lang="en-US" dirty="0" err="1"/>
              <a:t>Yayınları</a:t>
            </a:r>
            <a:r>
              <a:rPr lang="en-US" dirty="0"/>
              <a:t>, Ankara, 1982.</a:t>
            </a:r>
          </a:p>
          <a:p>
            <a:pPr marL="0" indent="0">
              <a:buNone/>
            </a:pPr>
            <a:r>
              <a:rPr lang="en-US" dirty="0" smtClean="0"/>
              <a:t>K</a:t>
            </a:r>
            <a:r>
              <a:rPr lang="tr-TR" dirty="0" err="1" smtClean="0"/>
              <a:t>ıray</a:t>
            </a:r>
            <a:r>
              <a:rPr lang="en-US" dirty="0" smtClean="0"/>
              <a:t>, </a:t>
            </a:r>
            <a:r>
              <a:rPr lang="en-US" dirty="0" err="1"/>
              <a:t>Mübeccel</a:t>
            </a:r>
            <a:r>
              <a:rPr lang="en-US" dirty="0"/>
              <a:t> B. “</a:t>
            </a:r>
            <a:r>
              <a:rPr lang="en-US" dirty="0" err="1"/>
              <a:t>Kentleşme</a:t>
            </a:r>
            <a:r>
              <a:rPr lang="en-US" dirty="0"/>
              <a:t> </a:t>
            </a:r>
            <a:r>
              <a:rPr lang="en-US" dirty="0" err="1"/>
              <a:t>Yazıları</a:t>
            </a:r>
            <a:r>
              <a:rPr lang="en-US" dirty="0"/>
              <a:t>”, </a:t>
            </a:r>
            <a:r>
              <a:rPr lang="en-US" dirty="0" err="1"/>
              <a:t>Bağlam</a:t>
            </a:r>
            <a:r>
              <a:rPr lang="en-US" dirty="0"/>
              <a:t> </a:t>
            </a:r>
            <a:r>
              <a:rPr lang="en-US" dirty="0" err="1"/>
              <a:t>Yayınları</a:t>
            </a:r>
            <a:r>
              <a:rPr lang="en-US" dirty="0"/>
              <a:t>, Ankara, 1998</a:t>
            </a:r>
          </a:p>
          <a:p>
            <a:pPr marL="0" indent="0">
              <a:buNone/>
            </a:pPr>
            <a:r>
              <a:rPr lang="en-US" dirty="0" smtClean="0"/>
              <a:t>K</a:t>
            </a:r>
            <a:r>
              <a:rPr lang="tr-TR" smtClean="0"/>
              <a:t>ongar</a:t>
            </a:r>
            <a:r>
              <a:rPr lang="en-US" dirty="0" smtClean="0"/>
              <a:t>, </a:t>
            </a:r>
            <a:r>
              <a:rPr lang="en-US" dirty="0" err="1"/>
              <a:t>Emre</a:t>
            </a:r>
            <a:r>
              <a:rPr lang="en-US" dirty="0"/>
              <a:t>. “</a:t>
            </a:r>
            <a:r>
              <a:rPr lang="en-US" dirty="0" err="1"/>
              <a:t>Türk</a:t>
            </a:r>
            <a:r>
              <a:rPr lang="en-US" dirty="0"/>
              <a:t> </a:t>
            </a:r>
            <a:r>
              <a:rPr lang="en-US" dirty="0" err="1"/>
              <a:t>Toplum</a:t>
            </a:r>
            <a:r>
              <a:rPr lang="en-US" dirty="0"/>
              <a:t> </a:t>
            </a:r>
            <a:r>
              <a:rPr lang="en-US" dirty="0" err="1"/>
              <a:t>Bilimcileri</a:t>
            </a:r>
            <a:r>
              <a:rPr lang="en-US" dirty="0"/>
              <a:t>”, </a:t>
            </a:r>
            <a:r>
              <a:rPr lang="en-US" dirty="0" err="1"/>
              <a:t>Remzi</a:t>
            </a:r>
            <a:r>
              <a:rPr lang="en-US" dirty="0"/>
              <a:t> </a:t>
            </a:r>
            <a:r>
              <a:rPr lang="en-US" dirty="0" err="1"/>
              <a:t>Kitabevi</a:t>
            </a:r>
            <a:r>
              <a:rPr lang="en-US" dirty="0"/>
              <a:t> </a:t>
            </a:r>
            <a:r>
              <a:rPr lang="en-US" dirty="0" err="1"/>
              <a:t>Yayınları</a:t>
            </a:r>
            <a:r>
              <a:rPr lang="en-US" dirty="0"/>
              <a:t>, İstanbul, 1982</a:t>
            </a:r>
          </a:p>
        </p:txBody>
      </p:sp>
    </p:spTree>
    <p:extLst>
      <p:ext uri="{BB962C8B-B14F-4D97-AF65-F5344CB8AC3E}">
        <p14:creationId xmlns:p14="http://schemas.microsoft.com/office/powerpoint/2010/main" val="1366441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Kıray’ın Sosyoloji Anlayışı</a:t>
            </a:r>
            <a:endParaRPr lang="en-US" b="1" dirty="0"/>
          </a:p>
        </p:txBody>
      </p:sp>
      <p:sp>
        <p:nvSpPr>
          <p:cNvPr id="3" name="İçerik Yer Tutucusu 2"/>
          <p:cNvSpPr>
            <a:spLocks noGrp="1"/>
          </p:cNvSpPr>
          <p:nvPr>
            <p:ph idx="1"/>
          </p:nvPr>
        </p:nvSpPr>
        <p:spPr/>
        <p:txBody>
          <a:bodyPr/>
          <a:lstStyle/>
          <a:p>
            <a:r>
              <a:rPr lang="tr-TR" dirty="0" smtClean="0"/>
              <a:t>Kıray’a göre sosyoloji diğer bilim dalları gibi, içinde yer aldığı toplumun ürünüdür. “Toplumlar, insan ve toplum hakkında, değişmelerinin her aşamasında o aşamaya has bilgi üretmişler ve o aşamadan geçtikten sonra da, değişen koşullara göre yerine bir yenisini koymuşlardır” (Kıray, 1999a: 36).</a:t>
            </a:r>
            <a:endParaRPr lang="tr-TR" dirty="0"/>
          </a:p>
        </p:txBody>
      </p:sp>
    </p:spTree>
    <p:extLst>
      <p:ext uri="{BB962C8B-B14F-4D97-AF65-F5344CB8AC3E}">
        <p14:creationId xmlns:p14="http://schemas.microsoft.com/office/powerpoint/2010/main" val="128995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25936"/>
            <a:ext cx="10515600" cy="1325563"/>
          </a:xfrm>
        </p:spPr>
        <p:txBody>
          <a:bodyPr/>
          <a:lstStyle/>
          <a:p>
            <a:r>
              <a:rPr lang="tr-TR" b="1" dirty="0" smtClean="0"/>
              <a:t>Sosyolojisi ve Etkisi</a:t>
            </a:r>
            <a:endParaRPr lang="en-US" b="1" dirty="0"/>
          </a:p>
        </p:txBody>
      </p:sp>
      <p:sp>
        <p:nvSpPr>
          <p:cNvPr id="3" name="İçerik Yer Tutucusu 2"/>
          <p:cNvSpPr>
            <a:spLocks noGrp="1"/>
          </p:cNvSpPr>
          <p:nvPr>
            <p:ph idx="1"/>
          </p:nvPr>
        </p:nvSpPr>
        <p:spPr/>
        <p:txBody>
          <a:bodyPr/>
          <a:lstStyle/>
          <a:p>
            <a:r>
              <a:rPr lang="tr-TR" dirty="0" smtClean="0"/>
              <a:t>Kıray’ın adı 1960’lı yıllardan itibaren Türkiye’de alan araştırmasına dayalı sosyoloji anlayışı ile özdeşleşmiştir. </a:t>
            </a:r>
          </a:p>
          <a:p>
            <a:r>
              <a:rPr lang="tr-TR" dirty="0" smtClean="0"/>
              <a:t>Sosyoloji anlayışı toplumsal değişmenin nasıl gerçekleştiği üzerine kuruludur. Toplumsal değişmenin engellerinin neler olduğunu saptama temel derdi olmuştur. </a:t>
            </a:r>
          </a:p>
          <a:p>
            <a:r>
              <a:rPr lang="tr-TR" dirty="0" smtClean="0"/>
              <a:t>Çalışmalarında temel  Türkiye’nin geleneksel yapıdan modern yapıya geçiş süreçlerinde ortaya çıkan sorunların, sosyal değişme dinamiklerinin araştırılmasına öncelik vermiştir. </a:t>
            </a:r>
          </a:p>
          <a:p>
            <a:r>
              <a:rPr lang="tr-TR" dirty="0" smtClean="0"/>
              <a:t>Çalışmalarında </a:t>
            </a:r>
            <a:r>
              <a:rPr lang="tr-TR" b="1" dirty="0" smtClean="0"/>
              <a:t>yapısal-</a:t>
            </a:r>
            <a:r>
              <a:rPr lang="tr-TR" b="1" dirty="0" err="1" smtClean="0"/>
              <a:t>işlevselci</a:t>
            </a:r>
            <a:r>
              <a:rPr lang="tr-TR" b="1" dirty="0" smtClean="0"/>
              <a:t> sosyoloji </a:t>
            </a:r>
            <a:r>
              <a:rPr lang="tr-TR" dirty="0" smtClean="0"/>
              <a:t>yaklaşımını benimsemiştir. Bu anlamda Türkiye’deki otorite ismi olmuştur. </a:t>
            </a:r>
          </a:p>
          <a:p>
            <a:endParaRPr lang="en-US" dirty="0"/>
          </a:p>
        </p:txBody>
      </p:sp>
    </p:spTree>
    <p:extLst>
      <p:ext uri="{BB962C8B-B14F-4D97-AF65-F5344CB8AC3E}">
        <p14:creationId xmlns:p14="http://schemas.microsoft.com/office/powerpoint/2010/main" val="2516082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Sosyolojinin Görevi</a:t>
            </a:r>
            <a:endParaRPr lang="en-US" b="1" dirty="0"/>
          </a:p>
        </p:txBody>
      </p:sp>
      <p:sp>
        <p:nvSpPr>
          <p:cNvPr id="3" name="İçerik Yer Tutucusu 2"/>
          <p:cNvSpPr>
            <a:spLocks noGrp="1"/>
          </p:cNvSpPr>
          <p:nvPr>
            <p:ph idx="1"/>
          </p:nvPr>
        </p:nvSpPr>
        <p:spPr/>
        <p:txBody>
          <a:bodyPr>
            <a:normAutofit/>
          </a:bodyPr>
          <a:lstStyle/>
          <a:p>
            <a:r>
              <a:rPr lang="en-US" dirty="0" smtClean="0"/>
              <a:t> </a:t>
            </a:r>
            <a:r>
              <a:rPr lang="tr-TR" dirty="0" smtClean="0"/>
              <a:t>Türkiye’nin geleneksel üretim ilişkilerine dayalı toplum yapısından, feodaliteden, modern, Batılı, endüstrileşmiş toplum yapısına, üretim ilişkilerine geçerken yaşadığı sorunların, bu </a:t>
            </a:r>
            <a:r>
              <a:rPr lang="tr-TR" b="1" dirty="0" smtClean="0"/>
              <a:t>geçiş</a:t>
            </a:r>
            <a:r>
              <a:rPr lang="tr-TR" dirty="0" smtClean="0"/>
              <a:t> sırasında </a:t>
            </a:r>
            <a:r>
              <a:rPr lang="tr-TR" b="1" dirty="0" smtClean="0"/>
              <a:t>kurumların dengesini sağlayan mekanizmaların neler </a:t>
            </a:r>
            <a:r>
              <a:rPr lang="tr-TR" dirty="0" smtClean="0"/>
              <a:t>olduğunun belirlenmesi, onun sosyoloji alanında gerçekleştirdiği araştırmaların temel problemini teşkil etmektedir. </a:t>
            </a:r>
            <a:endParaRPr lang="tr-TR" dirty="0"/>
          </a:p>
        </p:txBody>
      </p:sp>
    </p:spTree>
    <p:extLst>
      <p:ext uri="{BB962C8B-B14F-4D97-AF65-F5344CB8AC3E}">
        <p14:creationId xmlns:p14="http://schemas.microsoft.com/office/powerpoint/2010/main" val="2777848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Temel Kuramları ve Kavramları</a:t>
            </a:r>
            <a:endParaRPr lang="en-US" b="1" dirty="0"/>
          </a:p>
        </p:txBody>
      </p:sp>
      <p:sp>
        <p:nvSpPr>
          <p:cNvPr id="3" name="İçerik Yer Tutucusu 2"/>
          <p:cNvSpPr>
            <a:spLocks noGrp="1"/>
          </p:cNvSpPr>
          <p:nvPr>
            <p:ph idx="1"/>
          </p:nvPr>
        </p:nvSpPr>
        <p:spPr/>
        <p:txBody>
          <a:bodyPr/>
          <a:lstStyle/>
          <a:p>
            <a:r>
              <a:rPr lang="tr-TR" dirty="0" smtClean="0"/>
              <a:t>Bu anlayış çerçevesinde geleneksel köy üretim ilişkilerinin çözülmesi, toplumsal değişme, gecekondulaşma, kentleşme, modernleşme, aile yapısı ve farklılaşan görevleri, </a:t>
            </a:r>
            <a:r>
              <a:rPr lang="tr-TR" dirty="0" err="1" smtClean="0"/>
              <a:t>metropolitenleşme</a:t>
            </a:r>
            <a:r>
              <a:rPr lang="tr-TR" dirty="0" smtClean="0"/>
              <a:t>, </a:t>
            </a:r>
            <a:r>
              <a:rPr lang="tr-TR" dirty="0" err="1" smtClean="0"/>
              <a:t>tabakalaşma</a:t>
            </a:r>
            <a:r>
              <a:rPr lang="tr-TR" dirty="0" smtClean="0"/>
              <a:t> gibi konulara çalışmalarında ağırlık vermiş, yapısal-</a:t>
            </a:r>
            <a:r>
              <a:rPr lang="tr-TR" dirty="0" err="1" smtClean="0"/>
              <a:t>işlevselci</a:t>
            </a:r>
            <a:r>
              <a:rPr lang="tr-TR" dirty="0" smtClean="0"/>
              <a:t> yaklaşımın teorilerini Türkiye koşullarında yeniden gözden geçirerek geliştirmiş, ilgili yaklaşıma yeni katkılar sağlamıştır. Bu bağlamda kırsal yapı ile ilgili olarak </a:t>
            </a:r>
            <a:r>
              <a:rPr lang="tr-TR" b="1" dirty="0" smtClean="0"/>
              <a:t>tampon mekanizmalar ve kentleşme bağlamında saçaklanma kuramları </a:t>
            </a:r>
            <a:r>
              <a:rPr lang="tr-TR" dirty="0" smtClean="0"/>
              <a:t>ortaya çıkmıştır. </a:t>
            </a:r>
            <a:endParaRPr lang="tr-TR" dirty="0"/>
          </a:p>
        </p:txBody>
      </p:sp>
    </p:spTree>
    <p:extLst>
      <p:ext uri="{BB962C8B-B14F-4D97-AF65-F5344CB8AC3E}">
        <p14:creationId xmlns:p14="http://schemas.microsoft.com/office/powerpoint/2010/main" val="2184014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Kırsal Yapı İle ilgili Çalışması</a:t>
            </a:r>
            <a:endParaRPr lang="en-US" b="1" dirty="0"/>
          </a:p>
        </p:txBody>
      </p:sp>
      <p:sp>
        <p:nvSpPr>
          <p:cNvPr id="3" name="İçerik Yer Tutucusu 2"/>
          <p:cNvSpPr>
            <a:spLocks noGrp="1"/>
          </p:cNvSpPr>
          <p:nvPr>
            <p:ph idx="1"/>
          </p:nvPr>
        </p:nvSpPr>
        <p:spPr/>
        <p:txBody>
          <a:bodyPr/>
          <a:lstStyle/>
          <a:p>
            <a:r>
              <a:rPr lang="tr-TR" dirty="0" smtClean="0"/>
              <a:t>Kıray’ın ilk makro ölçekli sosyolojik alan araştırması, </a:t>
            </a:r>
            <a:r>
              <a:rPr lang="tr-TR" b="1" dirty="0" smtClean="0"/>
              <a:t>Ereğli: Ağır Sanayiden Önce Bir Sahil Kasabası</a:t>
            </a:r>
            <a:r>
              <a:rPr lang="tr-TR" dirty="0" smtClean="0"/>
              <a:t> başlığı ile </a:t>
            </a:r>
            <a:r>
              <a:rPr lang="tr-TR" b="1" dirty="0" smtClean="0"/>
              <a:t>1964</a:t>
            </a:r>
            <a:r>
              <a:rPr lang="tr-TR" dirty="0" smtClean="0"/>
              <a:t> yılında yayınlanmıştır. Bu çalışma Türkiye’deki sosyal bilim yazını, yeni bir teknik anlayışın uygulaması ile de karşılaşmıştır. Bu yaklaşım, Chicago Okulu’nun </a:t>
            </a:r>
            <a:r>
              <a:rPr lang="tr-TR" b="1" dirty="0" smtClean="0"/>
              <a:t>ekolojik kuramına </a:t>
            </a:r>
            <a:r>
              <a:rPr lang="tr-TR" dirty="0" smtClean="0"/>
              <a:t>bağlı bir araştırma tekniğinden ve Avrupa sosyolojisinde olguya dayalı veri toplayan pozitivizmden kısmen farklıdır. </a:t>
            </a:r>
            <a:endParaRPr lang="tr-TR" dirty="0"/>
          </a:p>
        </p:txBody>
      </p:sp>
    </p:spTree>
    <p:extLst>
      <p:ext uri="{BB962C8B-B14F-4D97-AF65-F5344CB8AC3E}">
        <p14:creationId xmlns:p14="http://schemas.microsoft.com/office/powerpoint/2010/main" val="4184414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Kıray ve Yapısal Dönüşüm</a:t>
            </a:r>
            <a:endParaRPr lang="en-US" b="1" dirty="0"/>
          </a:p>
        </p:txBody>
      </p:sp>
      <p:sp>
        <p:nvSpPr>
          <p:cNvPr id="3" name="İçerik Yer Tutucusu 2"/>
          <p:cNvSpPr>
            <a:spLocks noGrp="1"/>
          </p:cNvSpPr>
          <p:nvPr>
            <p:ph idx="1"/>
          </p:nvPr>
        </p:nvSpPr>
        <p:spPr/>
        <p:txBody>
          <a:bodyPr/>
          <a:lstStyle/>
          <a:p>
            <a:r>
              <a:rPr lang="tr-TR" dirty="0" smtClean="0"/>
              <a:t>Köy sorununu feodal tarım düzeninden modern sanayi düzenine geçişte ortaya çıkan yapısal değişmeler çerçevesinde değerlendiren Kıray, tarımda başlayan hızlı makineleşme, verimliliğin artışı, mülkiyet yapısının değişmesi gibi faktörlerin, </a:t>
            </a:r>
            <a:r>
              <a:rPr lang="tr-TR" dirty="0" err="1" smtClean="0"/>
              <a:t>topraksızlaşan</a:t>
            </a:r>
            <a:r>
              <a:rPr lang="tr-TR" dirty="0" smtClean="0"/>
              <a:t> veya az topraklı köylünün göçüne yol açtığını öne sürmektedir (Kıray, 1999b: 76). </a:t>
            </a:r>
            <a:endParaRPr lang="tr-TR" dirty="0"/>
          </a:p>
        </p:txBody>
      </p:sp>
    </p:spTree>
    <p:extLst>
      <p:ext uri="{BB962C8B-B14F-4D97-AF65-F5344CB8AC3E}">
        <p14:creationId xmlns:p14="http://schemas.microsoft.com/office/powerpoint/2010/main" val="3956196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Toplum Anlayışı?</a:t>
            </a:r>
            <a:endParaRPr lang="en-US" b="1" dirty="0"/>
          </a:p>
        </p:txBody>
      </p:sp>
      <p:sp>
        <p:nvSpPr>
          <p:cNvPr id="3" name="İçerik Yer Tutucusu 2"/>
          <p:cNvSpPr>
            <a:spLocks noGrp="1"/>
          </p:cNvSpPr>
          <p:nvPr>
            <p:ph idx="1"/>
          </p:nvPr>
        </p:nvSpPr>
        <p:spPr/>
        <p:txBody>
          <a:bodyPr/>
          <a:lstStyle/>
          <a:p>
            <a:r>
              <a:rPr lang="tr-TR" dirty="0" smtClean="0"/>
              <a:t>“Toplum, hem denge halindedir, bütündür, hem de o çok nazik dengedir, anında çözülür ve bağlanır. O çok çabuk olan bir şeydir, farkına bile varmazsınız. </a:t>
            </a:r>
            <a:r>
              <a:rPr lang="tr-TR" b="1" dirty="0" smtClean="0"/>
              <a:t>Kuşaklararası değil, günlük hadiseler içinde bağlanmalar, eklemlenmeler olur. Sonra o tekrar dengesini bulur, karşılıklı etkileşim halinde olması denge halinde bir bütün olmasını da sağlar”</a:t>
            </a:r>
            <a:r>
              <a:rPr lang="tr-TR" dirty="0" smtClean="0"/>
              <a:t> (Kıray, 2002: 216-217). </a:t>
            </a:r>
            <a:endParaRPr lang="tr-TR" dirty="0"/>
          </a:p>
        </p:txBody>
      </p:sp>
    </p:spTree>
    <p:extLst>
      <p:ext uri="{BB962C8B-B14F-4D97-AF65-F5344CB8AC3E}">
        <p14:creationId xmlns:p14="http://schemas.microsoft.com/office/powerpoint/2010/main" val="872570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Tampon Kurumlar</a:t>
            </a:r>
            <a:endParaRPr lang="en-US" b="1" dirty="0"/>
          </a:p>
        </p:txBody>
      </p:sp>
      <p:sp>
        <p:nvSpPr>
          <p:cNvPr id="3" name="İçerik Yer Tutucusu 2"/>
          <p:cNvSpPr>
            <a:spLocks noGrp="1"/>
          </p:cNvSpPr>
          <p:nvPr>
            <p:ph idx="1"/>
          </p:nvPr>
        </p:nvSpPr>
        <p:spPr>
          <a:xfrm>
            <a:off x="838200" y="1423852"/>
            <a:ext cx="10515600" cy="5159828"/>
          </a:xfrm>
        </p:spPr>
        <p:txBody>
          <a:bodyPr>
            <a:normAutofit fontScale="92500" lnSpcReduction="10000"/>
          </a:bodyPr>
          <a:lstStyle/>
          <a:p>
            <a:r>
              <a:rPr lang="tr-TR" b="1" dirty="0" smtClean="0"/>
              <a:t>Tampon kurumlar</a:t>
            </a:r>
            <a:r>
              <a:rPr lang="tr-TR" dirty="0" smtClean="0"/>
              <a:t>, değişmeye başlamış, yani dengesi bozulmuş toplumu, yeniden dengeye oturtmaktadır. Eski yapıdan yeni yapıya (feodal yapıdan kapitalist yapıya) geçerken bütünün parçası olan </a:t>
            </a:r>
            <a:r>
              <a:rPr lang="tr-TR" b="1" dirty="0" smtClean="0"/>
              <a:t>yapı ve işlevler kaybolur. </a:t>
            </a:r>
            <a:r>
              <a:rPr lang="tr-TR" dirty="0" smtClean="0"/>
              <a:t>Değişmenin hızlı olan kesimi ile yavaş olan kesimi arasındaki karşılıklı bağımlılık ilişkisi artık eski mekanizmalarla sürdürülemez. Bunların yerini tampon mekanizmalar doldurarak bütünleşmenin tamamen ortadan kalkması önlenir. </a:t>
            </a:r>
            <a:r>
              <a:rPr lang="tr-TR" b="1" dirty="0" smtClean="0"/>
              <a:t>Her toplumsal yapı değişirken iç bütünlüğünü korumaya çalışır.</a:t>
            </a:r>
            <a:r>
              <a:rPr lang="tr-TR" dirty="0" smtClean="0"/>
              <a:t> Değişme halinde bulunan toplumlar düzensiz toplumlar değildir. Bu toplumlarda değişmemiş, değişmekte olan ve değişmiş yapılar ile ilintiler düzeni birlikte bulunur. Bu bütünlük, toplum değişirken kurumlarıyla, değerleriyle sürekli denge halinde kalmasını sağlar.</a:t>
            </a:r>
          </a:p>
          <a:p>
            <a:r>
              <a:rPr lang="tr-TR" dirty="0" smtClean="0"/>
              <a:t>Tampon mekanizmalar, toplum ve toplumsal değişme hakkında iki temel ilkeye dayanır. Bu ilkelerden </a:t>
            </a:r>
            <a:r>
              <a:rPr lang="tr-TR" b="1" dirty="0" smtClean="0"/>
              <a:t>birincisi </a:t>
            </a:r>
            <a:r>
              <a:rPr lang="tr-TR" dirty="0" smtClean="0"/>
              <a:t>toplumun her düzeyde ve her an </a:t>
            </a:r>
            <a:r>
              <a:rPr lang="tr-TR" b="1" dirty="0" smtClean="0"/>
              <a:t>işlevsel bir bütünlüğe </a:t>
            </a:r>
            <a:r>
              <a:rPr lang="tr-TR" dirty="0" smtClean="0"/>
              <a:t>sahip olduğu, </a:t>
            </a:r>
            <a:r>
              <a:rPr lang="tr-TR" b="1" dirty="0" smtClean="0"/>
              <a:t>ikincisi </a:t>
            </a:r>
            <a:r>
              <a:rPr lang="tr-TR" dirty="0" smtClean="0"/>
              <a:t>de çeşitli toplumsal yapı öğelerinin </a:t>
            </a:r>
            <a:r>
              <a:rPr lang="tr-TR" b="1" dirty="0" smtClean="0"/>
              <a:t>aynı zamanda ve aynı hızda </a:t>
            </a:r>
            <a:r>
              <a:rPr lang="tr-TR" dirty="0" smtClean="0"/>
              <a:t>değişmediğidir.</a:t>
            </a:r>
            <a:endParaRPr lang="tr-TR" dirty="0"/>
          </a:p>
        </p:txBody>
      </p:sp>
    </p:spTree>
    <p:extLst>
      <p:ext uri="{BB962C8B-B14F-4D97-AF65-F5344CB8AC3E}">
        <p14:creationId xmlns:p14="http://schemas.microsoft.com/office/powerpoint/2010/main" val="3459960348"/>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40</TotalTime>
  <Words>728</Words>
  <Application>Microsoft Office PowerPoint</Application>
  <PresentationFormat>Geniş ekran</PresentationFormat>
  <Paragraphs>28</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Theme</vt:lpstr>
      <vt:lpstr>Tarım ve Gıda Sosyolojisi Mübeccel Belik KIRAY</vt:lpstr>
      <vt:lpstr>Kıray’ın Sosyoloji Anlayışı</vt:lpstr>
      <vt:lpstr>Sosyolojisi ve Etkisi</vt:lpstr>
      <vt:lpstr>Sosyolojinin Görevi</vt:lpstr>
      <vt:lpstr>Temel Kuramları ve Kavramları</vt:lpstr>
      <vt:lpstr>Kırsal Yapı İle ilgili Çalışması</vt:lpstr>
      <vt:lpstr>Kıray ve Yapısal Dönüşüm</vt:lpstr>
      <vt:lpstr>Toplum Anlayışı?</vt:lpstr>
      <vt:lpstr>Tampon Kurumlar</vt:lpstr>
      <vt:lpstr>Saçaklanma</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 Hayriye Erbaş</dc:creator>
  <cp:lastModifiedBy>Windows Kullanıcısı</cp:lastModifiedBy>
  <cp:revision>11</cp:revision>
  <dcterms:created xsi:type="dcterms:W3CDTF">2020-03-20T17:44:20Z</dcterms:created>
  <dcterms:modified xsi:type="dcterms:W3CDTF">2020-05-08T14:49:30Z</dcterms:modified>
</cp:coreProperties>
</file>