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9" r:id="rId13"/>
    <p:sldId id="320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98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79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36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31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53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28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37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78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6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05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5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11373773" cy="5997556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Tanımlar</a:t>
            </a:r>
            <a:r>
              <a:rPr lang="tr-TR" b="1" dirty="0" smtClean="0"/>
              <a:t>: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Bileşen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Saf</a:t>
            </a:r>
            <a:r>
              <a:rPr lang="en-US" dirty="0" smtClean="0"/>
              <a:t> metal yada </a:t>
            </a:r>
            <a:r>
              <a:rPr lang="en-US" dirty="0" err="1" smtClean="0"/>
              <a:t>alaşımların</a:t>
            </a:r>
            <a:r>
              <a:rPr lang="en-US" dirty="0" smtClean="0"/>
              <a:t> </a:t>
            </a:r>
            <a:r>
              <a:rPr lang="en-US" dirty="0" err="1" smtClean="0"/>
              <a:t>bileşiklerine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 </a:t>
            </a:r>
            <a:r>
              <a:rPr lang="en-US" dirty="0" err="1" smtClean="0"/>
              <a:t>Örneğin</a:t>
            </a:r>
            <a:r>
              <a:rPr lang="en-US" dirty="0" smtClean="0"/>
              <a:t> </a:t>
            </a:r>
            <a:r>
              <a:rPr lang="en-US" dirty="0" err="1" smtClean="0"/>
              <a:t>bakır-çinko</a:t>
            </a:r>
            <a:r>
              <a:rPr lang="en-US" dirty="0" smtClean="0"/>
              <a:t> </a:t>
            </a:r>
            <a:r>
              <a:rPr lang="en-US" dirty="0" err="1" smtClean="0"/>
              <a:t>alaşımının</a:t>
            </a:r>
            <a:r>
              <a:rPr lang="en-US" dirty="0" smtClean="0"/>
              <a:t> </a:t>
            </a:r>
            <a:r>
              <a:rPr lang="en-US" dirty="0" err="1" smtClean="0"/>
              <a:t>bileşenleri</a:t>
            </a:r>
            <a:r>
              <a:rPr lang="en-US" dirty="0" smtClean="0"/>
              <a:t> </a:t>
            </a:r>
            <a:r>
              <a:rPr lang="en-US" dirty="0" err="1" smtClean="0"/>
              <a:t>bakır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çinkodur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Çözücü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miktarda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bileşen</a:t>
            </a:r>
            <a:r>
              <a:rPr lang="en-US" dirty="0" smtClean="0"/>
              <a:t>.</a:t>
            </a:r>
            <a:endParaRPr lang="tr-TR" dirty="0" smtClean="0"/>
          </a:p>
          <a:p>
            <a:pPr algn="l"/>
            <a:r>
              <a:rPr lang="en-US" dirty="0" err="1">
                <a:solidFill>
                  <a:srgbClr val="FF0000"/>
                </a:solidFill>
              </a:rPr>
              <a:t>Ç</a:t>
            </a:r>
            <a:r>
              <a:rPr lang="en-US" dirty="0" err="1" smtClean="0">
                <a:solidFill>
                  <a:srgbClr val="FF0000"/>
                </a:solidFill>
              </a:rPr>
              <a:t>özünen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miktarda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bileşen</a:t>
            </a:r>
            <a:r>
              <a:rPr lang="en-US" dirty="0" smtClean="0"/>
              <a:t>.</a:t>
            </a:r>
            <a:endParaRPr lang="tr-TR" dirty="0" smtClean="0"/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Çözünürlük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Limiti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alaşım</a:t>
            </a:r>
            <a:r>
              <a:rPr lang="en-US" dirty="0" smtClean="0"/>
              <a:t> </a:t>
            </a:r>
            <a:r>
              <a:rPr lang="en-US" dirty="0" err="1" smtClean="0"/>
              <a:t>sisteminde</a:t>
            </a:r>
            <a:r>
              <a:rPr lang="en-US" dirty="0" smtClean="0"/>
              <a:t> </a:t>
            </a:r>
            <a:r>
              <a:rPr lang="en-US" dirty="0" err="1" smtClean="0"/>
              <a:t>belirli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sıcaklıkta</a:t>
            </a:r>
            <a:r>
              <a:rPr lang="en-US" dirty="0" smtClean="0"/>
              <a:t> </a:t>
            </a:r>
            <a:r>
              <a:rPr lang="en-US" dirty="0" err="1" smtClean="0"/>
              <a:t>çözücü</a:t>
            </a:r>
            <a:r>
              <a:rPr lang="en-US" dirty="0" smtClean="0"/>
              <a:t> (solvent) </a:t>
            </a:r>
            <a:r>
              <a:rPr lang="en-US" dirty="0" err="1" smtClean="0"/>
              <a:t>içerisinde</a:t>
            </a:r>
            <a:r>
              <a:rPr lang="en-US" dirty="0" smtClean="0"/>
              <a:t> </a:t>
            </a:r>
            <a:r>
              <a:rPr lang="en-US" dirty="0" err="1" smtClean="0"/>
              <a:t>çözünebilecek</a:t>
            </a:r>
            <a:r>
              <a:rPr lang="en-US" dirty="0" smtClean="0"/>
              <a:t> </a:t>
            </a:r>
            <a:r>
              <a:rPr lang="en-US" dirty="0" err="1" smtClean="0"/>
              <a:t>çözünen</a:t>
            </a:r>
            <a:r>
              <a:rPr lang="en-US" dirty="0" smtClean="0"/>
              <a:t> </a:t>
            </a:r>
            <a:r>
              <a:rPr lang="en-US" dirty="0" err="1" smtClean="0"/>
              <a:t>yoğunluğu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limit </a:t>
            </a:r>
            <a:r>
              <a:rPr lang="en-US" dirty="0" err="1" smtClean="0"/>
              <a:t>vardır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çözünürlük</a:t>
            </a:r>
            <a:r>
              <a:rPr lang="en-US" dirty="0" smtClean="0"/>
              <a:t> </a:t>
            </a:r>
            <a:r>
              <a:rPr lang="en-US" dirty="0" err="1" smtClean="0"/>
              <a:t>limiti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  <a:endParaRPr lang="tr-TR" dirty="0" smtClean="0"/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Faz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endParaRPr lang="tr-TR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homojen</a:t>
            </a:r>
            <a:r>
              <a:rPr lang="en-US" dirty="0" smtClean="0"/>
              <a:t> </a:t>
            </a:r>
            <a:r>
              <a:rPr lang="en-US" dirty="0" err="1" smtClean="0"/>
              <a:t>kısmıdır</a:t>
            </a:r>
            <a:r>
              <a:rPr lang="en-US" dirty="0" smtClean="0"/>
              <a:t>.</a:t>
            </a: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 </a:t>
            </a:r>
            <a:r>
              <a:rPr lang="en-US" dirty="0" err="1" smtClean="0"/>
              <a:t>homojen</a:t>
            </a:r>
            <a:r>
              <a:rPr lang="en-US" dirty="0" smtClean="0"/>
              <a:t> </a:t>
            </a:r>
            <a:r>
              <a:rPr lang="en-US" dirty="0" err="1" smtClean="0"/>
              <a:t>parça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kimyasal</a:t>
            </a:r>
            <a:r>
              <a:rPr lang="en-US" dirty="0" smtClean="0"/>
              <a:t> </a:t>
            </a:r>
            <a:r>
              <a:rPr lang="en-US" dirty="0" err="1" smtClean="0"/>
              <a:t>özellikler</a:t>
            </a:r>
            <a:r>
              <a:rPr lang="en-US" dirty="0" smtClean="0"/>
              <a:t> </a:t>
            </a:r>
            <a:r>
              <a:rPr lang="en-US" dirty="0" err="1" smtClean="0"/>
              <a:t>aynıdır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Fazın</a:t>
            </a:r>
            <a:r>
              <a:rPr lang="en-US" dirty="0" smtClean="0"/>
              <a:t> her </a:t>
            </a:r>
            <a:r>
              <a:rPr lang="en-US" dirty="0" err="1" smtClean="0"/>
              <a:t>yerinde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atomik</a:t>
            </a:r>
            <a:r>
              <a:rPr lang="en-US" dirty="0" smtClean="0"/>
              <a:t> </a:t>
            </a:r>
            <a:r>
              <a:rPr lang="en-US" dirty="0" err="1" smtClean="0"/>
              <a:t>diziliş</a:t>
            </a:r>
            <a:r>
              <a:rPr lang="en-US" dirty="0" smtClean="0"/>
              <a:t> </a:t>
            </a:r>
            <a:r>
              <a:rPr lang="en-US" dirty="0" err="1" smtClean="0"/>
              <a:t>aynıdır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Belirli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sınırı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fazlardan</a:t>
            </a:r>
            <a:r>
              <a:rPr lang="en-US" dirty="0" smtClean="0"/>
              <a:t> </a:t>
            </a:r>
            <a:r>
              <a:rPr lang="en-US" dirty="0" err="1" smtClean="0"/>
              <a:t>ayrılır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birkaç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arada</a:t>
            </a:r>
            <a:r>
              <a:rPr lang="en-US" dirty="0" smtClean="0"/>
              <a:t> </a:t>
            </a:r>
            <a:r>
              <a:rPr lang="en-US" dirty="0" err="1" smtClean="0"/>
              <a:t>bulunabilir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7856087" cy="5842505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Fazların</a:t>
            </a:r>
            <a:r>
              <a:rPr lang="en-US" b="1" dirty="0" smtClean="0"/>
              <a:t> </a:t>
            </a:r>
            <a:r>
              <a:rPr lang="en-US" b="1" dirty="0" err="1" smtClean="0"/>
              <a:t>Kompozisyonların</a:t>
            </a:r>
            <a:r>
              <a:rPr lang="en-US" b="1" dirty="0" smtClean="0"/>
              <a:t> </a:t>
            </a:r>
            <a:r>
              <a:rPr lang="en-US" b="1" dirty="0" err="1" smtClean="0"/>
              <a:t>Belirlenmesi</a:t>
            </a:r>
            <a:r>
              <a:rPr lang="en-US" b="1" dirty="0" smtClean="0"/>
              <a:t>:</a:t>
            </a:r>
          </a:p>
          <a:p>
            <a:pPr algn="l"/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bölgesinde</a:t>
            </a:r>
            <a:r>
              <a:rPr lang="en-US" dirty="0"/>
              <a:t> </a:t>
            </a:r>
            <a:r>
              <a:rPr lang="en-US" dirty="0" smtClean="0"/>
              <a:t>(1250 </a:t>
            </a:r>
            <a:r>
              <a:rPr lang="en-US" dirty="0"/>
              <a:t>°</a:t>
            </a:r>
            <a:r>
              <a:rPr lang="en-US" dirty="0" err="1"/>
              <a:t>C’de</a:t>
            </a:r>
            <a:r>
              <a:rPr lang="en-US" dirty="0"/>
              <a:t> 35 </a:t>
            </a:r>
            <a:r>
              <a:rPr lang="en-US" dirty="0" err="1"/>
              <a:t>wt</a:t>
            </a:r>
            <a:r>
              <a:rPr lang="en-US" dirty="0"/>
              <a:t>% Ni–65 </a:t>
            </a:r>
            <a:r>
              <a:rPr lang="en-US" dirty="0" err="1"/>
              <a:t>wt</a:t>
            </a:r>
            <a:r>
              <a:rPr lang="en-US" dirty="0"/>
              <a:t>% Cu </a:t>
            </a:r>
            <a:r>
              <a:rPr lang="en-US" dirty="0" err="1" smtClean="0"/>
              <a:t>alaşımı</a:t>
            </a:r>
            <a:r>
              <a:rPr lang="en-US" dirty="0" smtClean="0"/>
              <a:t>):</a:t>
            </a:r>
          </a:p>
          <a:p>
            <a:pPr algn="l"/>
            <a:r>
              <a:rPr lang="tr-TR" dirty="0"/>
              <a:t>α + </a:t>
            </a:r>
            <a:r>
              <a:rPr lang="tr-TR" dirty="0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fazları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Bu </a:t>
            </a:r>
            <a:r>
              <a:rPr lang="en-US" dirty="0" err="1" smtClean="0"/>
              <a:t>fazların</a:t>
            </a:r>
            <a:r>
              <a:rPr lang="en-US" dirty="0" smtClean="0"/>
              <a:t> </a:t>
            </a:r>
            <a:r>
              <a:rPr lang="en-US" dirty="0" err="1" smtClean="0"/>
              <a:t>kompozisyonlarını</a:t>
            </a:r>
            <a:r>
              <a:rPr lang="en-US" dirty="0" smtClean="0"/>
              <a:t> </a:t>
            </a:r>
            <a:r>
              <a:rPr lang="en-US" dirty="0" err="1" smtClean="0"/>
              <a:t>belirlemek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liküdüs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solidüs</a:t>
            </a:r>
            <a:r>
              <a:rPr lang="en-US" dirty="0" smtClean="0"/>
              <a:t> </a:t>
            </a:r>
            <a:r>
              <a:rPr lang="en-US" dirty="0" err="1" smtClean="0"/>
              <a:t>arasına</a:t>
            </a:r>
            <a:r>
              <a:rPr lang="en-US" dirty="0" smtClean="0"/>
              <a:t> “</a:t>
            </a:r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çizgisi</a:t>
            </a:r>
            <a:r>
              <a:rPr lang="en-US" dirty="0" smtClean="0"/>
              <a:t>” </a:t>
            </a:r>
            <a:r>
              <a:rPr lang="en-US" dirty="0" err="1" smtClean="0"/>
              <a:t>çizilir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çizgisi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likidüsün</a:t>
            </a:r>
            <a:r>
              <a:rPr lang="en-US" dirty="0" smtClean="0"/>
              <a:t> </a:t>
            </a:r>
            <a:r>
              <a:rPr lang="en-US" dirty="0" err="1" smtClean="0"/>
              <a:t>kesiştiği</a:t>
            </a:r>
            <a:r>
              <a:rPr lang="en-US" dirty="0" smtClean="0"/>
              <a:t> </a:t>
            </a:r>
            <a:r>
              <a:rPr lang="en-US" dirty="0" err="1" smtClean="0"/>
              <a:t>noktadan</a:t>
            </a:r>
            <a:r>
              <a:rPr lang="en-US" dirty="0" smtClean="0"/>
              <a:t> </a:t>
            </a:r>
            <a:r>
              <a:rPr lang="en-US" dirty="0" err="1" smtClean="0"/>
              <a:t>kompozisyon</a:t>
            </a:r>
            <a:r>
              <a:rPr lang="en-US" dirty="0" smtClean="0"/>
              <a:t> </a:t>
            </a:r>
            <a:r>
              <a:rPr lang="en-US" dirty="0" err="1" smtClean="0"/>
              <a:t>eksenine</a:t>
            </a:r>
            <a:r>
              <a:rPr lang="en-US" dirty="0" smtClean="0"/>
              <a:t> </a:t>
            </a:r>
            <a:r>
              <a:rPr lang="en-US" dirty="0" err="1" smtClean="0"/>
              <a:t>dik</a:t>
            </a:r>
            <a:r>
              <a:rPr lang="en-US" dirty="0" smtClean="0"/>
              <a:t> </a:t>
            </a:r>
            <a:r>
              <a:rPr lang="en-US" dirty="0" err="1" smtClean="0"/>
              <a:t>indirilir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Buradan</a:t>
            </a:r>
            <a:r>
              <a:rPr lang="en-US" dirty="0" smtClean="0"/>
              <a:t> </a:t>
            </a:r>
            <a:r>
              <a:rPr lang="en-US" dirty="0" err="1" smtClean="0"/>
              <a:t>okunan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fazing </a:t>
            </a:r>
            <a:r>
              <a:rPr lang="en-US" dirty="0" err="1" smtClean="0"/>
              <a:t>kompozisyonunu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r>
              <a:rPr lang="en-US" dirty="0" smtClean="0"/>
              <a:t>.</a:t>
            </a:r>
          </a:p>
          <a:p>
            <a:pPr algn="l"/>
            <a:r>
              <a:rPr lang="tr-TR" dirty="0" smtClean="0"/>
              <a:t>31.5 </a:t>
            </a:r>
            <a:r>
              <a:rPr lang="en-US" dirty="0" err="1" smtClean="0"/>
              <a:t>ağ</a:t>
            </a:r>
            <a:r>
              <a:rPr lang="tr-TR" dirty="0" smtClean="0"/>
              <a:t>% </a:t>
            </a:r>
            <a:r>
              <a:rPr lang="tr-TR" dirty="0" err="1"/>
              <a:t>Ni</a:t>
            </a:r>
            <a:r>
              <a:rPr lang="tr-TR" dirty="0"/>
              <a:t>–68.5 </a:t>
            </a:r>
            <a:r>
              <a:rPr lang="en-US" dirty="0" err="1" smtClean="0"/>
              <a:t>ağ</a:t>
            </a:r>
            <a:r>
              <a:rPr lang="tr-TR" dirty="0" smtClean="0"/>
              <a:t>% Cu, </a:t>
            </a:r>
            <a:r>
              <a:rPr lang="tr-TR" dirty="0"/>
              <a:t>C</a:t>
            </a:r>
            <a:r>
              <a:rPr lang="tr-TR" baseline="-25000" dirty="0"/>
              <a:t>L</a:t>
            </a:r>
            <a:r>
              <a:rPr lang="tr-TR" dirty="0"/>
              <a:t> .</a:t>
            </a:r>
          </a:p>
          <a:p>
            <a:pPr algn="l"/>
            <a:r>
              <a:rPr lang="en-US" dirty="0" err="1" smtClean="0"/>
              <a:t>Benzer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, </a:t>
            </a:r>
            <a:r>
              <a:rPr lang="en-US" dirty="0" err="1" smtClean="0"/>
              <a:t>solidüsten</a:t>
            </a:r>
            <a:r>
              <a:rPr lang="en-US" dirty="0" smtClean="0"/>
              <a:t> </a:t>
            </a:r>
            <a:r>
              <a:rPr lang="en-US" dirty="0" err="1" smtClean="0"/>
              <a:t>indirilen</a:t>
            </a:r>
            <a:r>
              <a:rPr lang="en-US" dirty="0" smtClean="0"/>
              <a:t> </a:t>
            </a:r>
            <a:r>
              <a:rPr lang="en-US" dirty="0" err="1" smtClean="0"/>
              <a:t>dik</a:t>
            </a:r>
            <a:r>
              <a:rPr lang="en-US" dirty="0" smtClean="0"/>
              <a:t>, </a:t>
            </a:r>
            <a:r>
              <a:rPr lang="tr-TR" dirty="0"/>
              <a:t>α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çözelti</a:t>
            </a:r>
            <a:r>
              <a:rPr lang="en-US" dirty="0" smtClean="0"/>
              <a:t> </a:t>
            </a:r>
            <a:r>
              <a:rPr lang="en-US" dirty="0" err="1" smtClean="0"/>
              <a:t>fazının</a:t>
            </a:r>
            <a:r>
              <a:rPr lang="en-US" dirty="0" smtClean="0"/>
              <a:t> </a:t>
            </a:r>
            <a:r>
              <a:rPr lang="en-US" dirty="0" err="1" smtClean="0"/>
              <a:t>kompozisyonunu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.</a:t>
            </a:r>
          </a:p>
          <a:p>
            <a:pPr algn="l"/>
            <a:r>
              <a:rPr lang="tr-TR" dirty="0" smtClean="0"/>
              <a:t>C</a:t>
            </a:r>
            <a:r>
              <a:rPr lang="tr-TR" baseline="-25000" dirty="0" smtClean="0"/>
              <a:t>α</a:t>
            </a:r>
            <a:r>
              <a:rPr lang="tr-TR" dirty="0"/>
              <a:t>, </a:t>
            </a:r>
            <a:r>
              <a:rPr lang="tr-TR" dirty="0" smtClean="0"/>
              <a:t>42.5 </a:t>
            </a:r>
            <a:r>
              <a:rPr lang="en-US" dirty="0" err="1" smtClean="0"/>
              <a:t>ağ</a:t>
            </a:r>
            <a:r>
              <a:rPr lang="tr-TR" dirty="0" smtClean="0"/>
              <a:t>% </a:t>
            </a:r>
            <a:r>
              <a:rPr lang="tr-TR" dirty="0" err="1"/>
              <a:t>Ni</a:t>
            </a:r>
            <a:r>
              <a:rPr lang="tr-TR" dirty="0"/>
              <a:t>–57.5 </a:t>
            </a:r>
            <a:r>
              <a:rPr lang="en-US" dirty="0" err="1" smtClean="0"/>
              <a:t>ağ</a:t>
            </a:r>
            <a:r>
              <a:rPr lang="tr-TR" dirty="0" smtClean="0"/>
              <a:t>% </a:t>
            </a:r>
            <a:r>
              <a:rPr lang="tr-TR" dirty="0"/>
              <a:t>Cu.</a:t>
            </a: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090" y="130628"/>
            <a:ext cx="377354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7856087" cy="5842505"/>
          </a:xfrm>
        </p:spPr>
        <p:txBody>
          <a:bodyPr>
            <a:normAutofit/>
          </a:bodyPr>
          <a:lstStyle/>
          <a:p>
            <a:pPr algn="l"/>
            <a:r>
              <a:rPr lang="en-US" b="1" dirty="0" err="1"/>
              <a:t>Fazların</a:t>
            </a:r>
            <a:r>
              <a:rPr lang="en-US" b="1" dirty="0"/>
              <a:t> </a:t>
            </a:r>
            <a:r>
              <a:rPr lang="en-US" b="1" dirty="0" err="1" smtClean="0"/>
              <a:t>Yüzdelerinin</a:t>
            </a:r>
            <a:r>
              <a:rPr lang="en-US" b="1" dirty="0" smtClean="0"/>
              <a:t> (</a:t>
            </a:r>
            <a:r>
              <a:rPr lang="en-US" b="1" dirty="0" err="1" smtClean="0"/>
              <a:t>Miktar</a:t>
            </a:r>
            <a:r>
              <a:rPr lang="en-US" b="1" dirty="0" smtClean="0"/>
              <a:t>) </a:t>
            </a:r>
            <a:r>
              <a:rPr lang="en-US" b="1" dirty="0" err="1" smtClean="0"/>
              <a:t>Belirlenmesi</a:t>
            </a:r>
            <a:r>
              <a:rPr lang="en-US" b="1" dirty="0" smtClean="0"/>
              <a:t>:</a:t>
            </a:r>
          </a:p>
          <a:p>
            <a:pPr algn="l"/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bölgesinde</a:t>
            </a:r>
            <a:r>
              <a:rPr lang="en-US" dirty="0" smtClean="0"/>
              <a:t>,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yüzdesi</a:t>
            </a:r>
            <a:r>
              <a:rPr lang="en-US" dirty="0" smtClean="0"/>
              <a:t> </a:t>
            </a:r>
            <a:r>
              <a:rPr lang="en-US" dirty="0" err="1" smtClean="0"/>
              <a:t>basitçe</a:t>
            </a:r>
            <a:r>
              <a:rPr lang="en-US" dirty="0" smtClean="0"/>
              <a:t> %100’dür.</a:t>
            </a:r>
          </a:p>
          <a:p>
            <a:pPr algn="l"/>
            <a:r>
              <a:rPr lang="en-US" dirty="0"/>
              <a:t>1100 °</a:t>
            </a:r>
            <a:r>
              <a:rPr lang="en-US" dirty="0" err="1"/>
              <a:t>C’de</a:t>
            </a:r>
            <a:r>
              <a:rPr lang="en-US" dirty="0"/>
              <a:t> 60 </a:t>
            </a:r>
            <a:r>
              <a:rPr lang="en-US" dirty="0" err="1"/>
              <a:t>ağ</a:t>
            </a:r>
            <a:r>
              <a:rPr lang="en-US" dirty="0"/>
              <a:t>% Ni–40 </a:t>
            </a:r>
            <a:r>
              <a:rPr lang="en-US" dirty="0" err="1"/>
              <a:t>ağ</a:t>
            </a:r>
            <a:r>
              <a:rPr lang="en-US" dirty="0"/>
              <a:t>% </a:t>
            </a:r>
            <a:r>
              <a:rPr lang="en-US" dirty="0" smtClean="0"/>
              <a:t>Cu – </a:t>
            </a:r>
            <a:r>
              <a:rPr lang="en-US" dirty="0" err="1" smtClean="0"/>
              <a:t>alaşım</a:t>
            </a:r>
            <a:r>
              <a:rPr lang="en-US" dirty="0" smtClean="0"/>
              <a:t> </a:t>
            </a:r>
            <a:r>
              <a:rPr lang="en-US" dirty="0" err="1" smtClean="0"/>
              <a:t>tamamen</a:t>
            </a:r>
            <a:r>
              <a:rPr lang="en-US" dirty="0" smtClean="0"/>
              <a:t> (%100) </a:t>
            </a:r>
            <a:r>
              <a:rPr lang="tr-TR" dirty="0"/>
              <a:t>α </a:t>
            </a:r>
            <a:r>
              <a:rPr lang="en-US" dirty="0" err="1" smtClean="0"/>
              <a:t>fazdan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</a:t>
            </a:r>
            <a:endParaRPr lang="en-US" dirty="0"/>
          </a:p>
          <a:p>
            <a:pPr algn="l"/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Bölgesi</a:t>
            </a:r>
            <a:r>
              <a:rPr lang="en-US" dirty="0" smtClean="0"/>
              <a:t>: </a:t>
            </a:r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çizgisi</a:t>
            </a:r>
            <a:r>
              <a:rPr lang="en-US" dirty="0" smtClean="0"/>
              <a:t> </a:t>
            </a:r>
            <a:r>
              <a:rPr lang="en-US" dirty="0" err="1" smtClean="0"/>
              <a:t>oluşturulur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“</a:t>
            </a:r>
            <a:r>
              <a:rPr lang="en-US" dirty="0" err="1" smtClean="0"/>
              <a:t>kaldıraç</a:t>
            </a:r>
            <a:r>
              <a:rPr lang="en-US" dirty="0" smtClean="0"/>
              <a:t> (</a:t>
            </a:r>
            <a:r>
              <a:rPr lang="en-US" dirty="0" err="1" smtClean="0"/>
              <a:t>manivela</a:t>
            </a:r>
            <a:r>
              <a:rPr lang="en-US" dirty="0" smtClean="0"/>
              <a:t>) </a:t>
            </a:r>
            <a:r>
              <a:rPr lang="en-US" dirty="0" err="1" smtClean="0"/>
              <a:t>kuralı</a:t>
            </a:r>
            <a:r>
              <a:rPr lang="en-US" dirty="0" smtClean="0"/>
              <a:t>” </a:t>
            </a:r>
            <a:r>
              <a:rPr lang="en-US" dirty="0" err="1" smtClean="0"/>
              <a:t>uygulanır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Alaşımın</a:t>
            </a:r>
            <a:r>
              <a:rPr lang="en-US" dirty="0" smtClean="0"/>
              <a:t> </a:t>
            </a:r>
            <a:r>
              <a:rPr lang="en-US" dirty="0" err="1" smtClean="0"/>
              <a:t>kompozisyonu</a:t>
            </a:r>
            <a:r>
              <a:rPr lang="en-US" dirty="0" smtClean="0"/>
              <a:t> (</a:t>
            </a:r>
            <a:r>
              <a:rPr lang="tr-TR" dirty="0" smtClean="0"/>
              <a:t>C</a:t>
            </a:r>
            <a:r>
              <a:rPr lang="tr-TR" baseline="-25000" dirty="0" smtClean="0"/>
              <a:t>0</a:t>
            </a:r>
            <a:r>
              <a:rPr lang="en-US" dirty="0" smtClean="0"/>
              <a:t>) </a:t>
            </a:r>
            <a:r>
              <a:rPr lang="en-US" dirty="0" err="1" smtClean="0"/>
              <a:t>işaretlenir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çizgisinin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sınırlarını</a:t>
            </a:r>
            <a:r>
              <a:rPr lang="en-US" dirty="0" smtClean="0"/>
              <a:t> (</a:t>
            </a:r>
            <a:r>
              <a:rPr lang="en-US" dirty="0" err="1" smtClean="0"/>
              <a:t>likidüs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solidüs</a:t>
            </a:r>
            <a:r>
              <a:rPr lang="en-US" dirty="0" smtClean="0"/>
              <a:t>) </a:t>
            </a:r>
            <a:r>
              <a:rPr lang="en-US" dirty="0" err="1" smtClean="0"/>
              <a:t>kestiği</a:t>
            </a:r>
            <a:r>
              <a:rPr lang="en-US" dirty="0" smtClean="0"/>
              <a:t> </a:t>
            </a:r>
            <a:r>
              <a:rPr lang="en-US" dirty="0" err="1" smtClean="0"/>
              <a:t>noktalar</a:t>
            </a:r>
            <a:r>
              <a:rPr lang="en-US" dirty="0" smtClean="0"/>
              <a:t> </a:t>
            </a:r>
            <a:r>
              <a:rPr lang="en-US" dirty="0" err="1" smtClean="0"/>
              <a:t>işaretlenir</a:t>
            </a:r>
            <a:r>
              <a:rPr lang="en-US" dirty="0" smtClean="0"/>
              <a:t> (C</a:t>
            </a:r>
            <a:r>
              <a:rPr lang="el-GR" baseline="-25000" dirty="0" smtClean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C</a:t>
            </a:r>
            <a:r>
              <a:rPr lang="en-US" baseline="-25000" dirty="0" smtClean="0"/>
              <a:t>L</a:t>
            </a:r>
            <a:r>
              <a:rPr lang="en-US" dirty="0" smtClean="0"/>
              <a:t>).</a:t>
            </a:r>
            <a:endParaRPr lang="en-US" dirty="0"/>
          </a:p>
          <a:p>
            <a:pPr algn="l"/>
            <a:r>
              <a:rPr lang="en-US" dirty="0" smtClean="0"/>
              <a:t>C</a:t>
            </a:r>
            <a:r>
              <a:rPr lang="en-US" baseline="-25000" dirty="0" smtClean="0"/>
              <a:t>0</a:t>
            </a:r>
            <a:r>
              <a:rPr lang="en-US" dirty="0" smtClean="0"/>
              <a:t>’dan </a:t>
            </a:r>
            <a:r>
              <a:rPr lang="en-US" dirty="0" err="1" smtClean="0"/>
              <a:t>likidüs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solidüsa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uzaklıklar</a:t>
            </a:r>
            <a:r>
              <a:rPr lang="en-US" dirty="0" smtClean="0"/>
              <a:t> </a:t>
            </a:r>
            <a:r>
              <a:rPr lang="en-US" dirty="0" err="1" smtClean="0"/>
              <a:t>Harf</a:t>
            </a:r>
            <a:r>
              <a:rPr lang="en-US" dirty="0" smtClean="0"/>
              <a:t> (R </a:t>
            </a:r>
            <a:r>
              <a:rPr lang="en-US" dirty="0" err="1" smtClean="0"/>
              <a:t>ve</a:t>
            </a:r>
            <a:r>
              <a:rPr lang="en-US" dirty="0" smtClean="0"/>
              <a:t> S)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adlandırılır</a:t>
            </a:r>
            <a:r>
              <a:rPr lang="en-US" dirty="0" smtClean="0"/>
              <a:t>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8" y="419587"/>
            <a:ext cx="4046918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119" y="4134737"/>
            <a:ext cx="2926080" cy="2446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08" y="5642040"/>
            <a:ext cx="2082857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998" y="5702035"/>
            <a:ext cx="2225161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792" y="5702035"/>
            <a:ext cx="2215862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306" y="5642040"/>
            <a:ext cx="1644400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652" y="4965540"/>
            <a:ext cx="5748661" cy="6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3" y="738335"/>
            <a:ext cx="5990172" cy="5842505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İzomorf</a:t>
            </a:r>
            <a:r>
              <a:rPr lang="en-US" b="1" dirty="0" smtClean="0"/>
              <a:t> </a:t>
            </a:r>
            <a:r>
              <a:rPr lang="en-US" b="1" dirty="0" err="1" smtClean="0"/>
              <a:t>Alaşımlarda</a:t>
            </a:r>
            <a:r>
              <a:rPr lang="en-US" b="1" dirty="0" smtClean="0"/>
              <a:t> </a:t>
            </a:r>
            <a:r>
              <a:rPr lang="en-US" b="1" dirty="0" err="1" smtClean="0"/>
              <a:t>Mikroyapı</a:t>
            </a:r>
            <a:r>
              <a:rPr lang="en-US" b="1" dirty="0" smtClean="0"/>
              <a:t> </a:t>
            </a:r>
            <a:r>
              <a:rPr lang="en-US" b="1" dirty="0" err="1" smtClean="0"/>
              <a:t>Gelişimi</a:t>
            </a:r>
            <a:endParaRPr lang="en-US" b="1" dirty="0" smtClean="0"/>
          </a:p>
          <a:p>
            <a:pPr algn="l"/>
            <a:r>
              <a:rPr lang="en-US" b="1" dirty="0" err="1" smtClean="0"/>
              <a:t>Denge</a:t>
            </a:r>
            <a:r>
              <a:rPr lang="en-US" b="1" dirty="0" smtClean="0"/>
              <a:t> </a:t>
            </a:r>
            <a:r>
              <a:rPr lang="en-US" b="1" dirty="0" err="1" smtClean="0"/>
              <a:t>Soğuması</a:t>
            </a:r>
            <a:r>
              <a:rPr lang="en-US" b="1" dirty="0" smtClean="0"/>
              <a:t> (</a:t>
            </a:r>
            <a:r>
              <a:rPr lang="en-US" b="1" dirty="0" err="1" smtClean="0"/>
              <a:t>çok</a:t>
            </a:r>
            <a:r>
              <a:rPr lang="en-US" b="1" dirty="0" smtClean="0"/>
              <a:t> </a:t>
            </a:r>
            <a:r>
              <a:rPr lang="en-US" b="1" dirty="0" err="1" smtClean="0"/>
              <a:t>yavaş</a:t>
            </a:r>
            <a:r>
              <a:rPr lang="en-US" b="1" dirty="0" smtClean="0"/>
              <a:t> </a:t>
            </a:r>
            <a:r>
              <a:rPr lang="en-US" b="1" dirty="0" err="1" smtClean="0"/>
              <a:t>soğuma</a:t>
            </a:r>
            <a:r>
              <a:rPr lang="en-US" b="1" dirty="0" smtClean="0"/>
              <a:t>)</a:t>
            </a:r>
          </a:p>
          <a:p>
            <a:pPr algn="l"/>
            <a:r>
              <a:rPr lang="en-US" dirty="0" smtClean="0"/>
              <a:t>1300 </a:t>
            </a:r>
            <a:r>
              <a:rPr lang="en-US" dirty="0"/>
              <a:t>°</a:t>
            </a:r>
            <a:r>
              <a:rPr lang="en-US" dirty="0" err="1"/>
              <a:t>C’de</a:t>
            </a:r>
            <a:r>
              <a:rPr lang="en-US" dirty="0"/>
              <a:t> </a:t>
            </a:r>
            <a:r>
              <a:rPr lang="en-US" dirty="0" smtClean="0"/>
              <a:t>35 </a:t>
            </a:r>
            <a:r>
              <a:rPr lang="en-US" dirty="0" err="1"/>
              <a:t>ağ</a:t>
            </a:r>
            <a:r>
              <a:rPr lang="en-US" dirty="0"/>
              <a:t>% </a:t>
            </a:r>
            <a:r>
              <a:rPr lang="en-US" dirty="0" smtClean="0"/>
              <a:t>Ni–65 </a:t>
            </a:r>
            <a:r>
              <a:rPr lang="en-US" dirty="0" err="1"/>
              <a:t>ağ</a:t>
            </a:r>
            <a:r>
              <a:rPr lang="en-US" dirty="0"/>
              <a:t>% </a:t>
            </a:r>
            <a:r>
              <a:rPr lang="en-US" dirty="0" smtClean="0"/>
              <a:t>Cu </a:t>
            </a:r>
            <a:r>
              <a:rPr lang="en-US" dirty="0" err="1" smtClean="0"/>
              <a:t>alaşımı</a:t>
            </a:r>
            <a:r>
              <a:rPr lang="en-US" dirty="0" smtClean="0"/>
              <a:t> </a:t>
            </a:r>
            <a:r>
              <a:rPr lang="en-US" dirty="0" err="1" smtClean="0"/>
              <a:t>yavaş</a:t>
            </a:r>
            <a:r>
              <a:rPr lang="en-US" dirty="0" smtClean="0"/>
              <a:t> </a:t>
            </a:r>
            <a:r>
              <a:rPr lang="en-US" dirty="0" err="1" smtClean="0"/>
              <a:t>soğutulmaktadır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a </a:t>
            </a:r>
            <a:r>
              <a:rPr lang="en-US" dirty="0" err="1" smtClean="0"/>
              <a:t>noktası</a:t>
            </a:r>
            <a:r>
              <a:rPr lang="en-US" dirty="0" smtClean="0"/>
              <a:t> - 1300 </a:t>
            </a:r>
            <a:r>
              <a:rPr lang="en-US" dirty="0"/>
              <a:t>°C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b </a:t>
            </a:r>
            <a:r>
              <a:rPr lang="en-US" dirty="0" err="1" smtClean="0"/>
              <a:t>noktası</a:t>
            </a:r>
            <a:r>
              <a:rPr lang="en-US" dirty="0" smtClean="0"/>
              <a:t> - 1260 </a:t>
            </a:r>
            <a:r>
              <a:rPr lang="en-US" dirty="0"/>
              <a:t>°C </a:t>
            </a:r>
            <a:endParaRPr lang="en-US" dirty="0" smtClean="0"/>
          </a:p>
          <a:p>
            <a:pPr algn="l"/>
            <a:r>
              <a:rPr lang="en-US" dirty="0" smtClean="0"/>
              <a:t>c </a:t>
            </a:r>
            <a:r>
              <a:rPr lang="en-US" dirty="0" err="1" smtClean="0"/>
              <a:t>noktası</a:t>
            </a:r>
            <a:r>
              <a:rPr lang="en-US" dirty="0" smtClean="0"/>
              <a:t> - 1240 </a:t>
            </a:r>
            <a:r>
              <a:rPr lang="en-US" dirty="0"/>
              <a:t>°</a:t>
            </a:r>
            <a:r>
              <a:rPr lang="en-US" dirty="0" smtClean="0"/>
              <a:t>C</a:t>
            </a:r>
          </a:p>
          <a:p>
            <a:pPr algn="l"/>
            <a:r>
              <a:rPr lang="en-US" dirty="0" smtClean="0"/>
              <a:t>d </a:t>
            </a:r>
            <a:r>
              <a:rPr lang="en-US" dirty="0" err="1" smtClean="0"/>
              <a:t>noktası</a:t>
            </a:r>
            <a:r>
              <a:rPr lang="en-US" dirty="0" smtClean="0"/>
              <a:t> - 1220 °C</a:t>
            </a:r>
          </a:p>
          <a:p>
            <a:pPr algn="l"/>
            <a:r>
              <a:rPr lang="en-US" dirty="0" smtClean="0"/>
              <a:t>e </a:t>
            </a:r>
            <a:r>
              <a:rPr lang="en-US" dirty="0" err="1" smtClean="0"/>
              <a:t>noktası</a:t>
            </a:r>
            <a:r>
              <a:rPr lang="en-US" dirty="0" smtClean="0"/>
              <a:t> - 1180</a:t>
            </a:r>
            <a:r>
              <a:rPr lang="en-US" dirty="0"/>
              <a:t> °C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5" y="670181"/>
            <a:ext cx="5106224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6569467" cy="5842505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err="1" smtClean="0"/>
              <a:t>İzomorf</a:t>
            </a:r>
            <a:r>
              <a:rPr lang="en-US" b="1" dirty="0" smtClean="0"/>
              <a:t> </a:t>
            </a:r>
            <a:r>
              <a:rPr lang="en-US" b="1" dirty="0" err="1" smtClean="0"/>
              <a:t>Alaşımlarda</a:t>
            </a:r>
            <a:r>
              <a:rPr lang="en-US" b="1" dirty="0" smtClean="0"/>
              <a:t> </a:t>
            </a:r>
            <a:r>
              <a:rPr lang="en-US" b="1" dirty="0" err="1" smtClean="0"/>
              <a:t>Mikroyapı</a:t>
            </a:r>
            <a:r>
              <a:rPr lang="en-US" b="1" dirty="0" smtClean="0"/>
              <a:t> </a:t>
            </a:r>
            <a:r>
              <a:rPr lang="en-US" b="1" dirty="0" err="1" smtClean="0"/>
              <a:t>Gelişimi</a:t>
            </a:r>
            <a:endParaRPr lang="en-US" b="1" dirty="0" smtClean="0"/>
          </a:p>
          <a:p>
            <a:pPr algn="l"/>
            <a:r>
              <a:rPr lang="en-US" b="1" dirty="0" err="1" smtClean="0"/>
              <a:t>Denge</a:t>
            </a:r>
            <a:r>
              <a:rPr lang="en-US" b="1" dirty="0" smtClean="0"/>
              <a:t> </a:t>
            </a:r>
            <a:r>
              <a:rPr lang="en-US" b="1" dirty="0" err="1" smtClean="0"/>
              <a:t>Dışı</a:t>
            </a:r>
            <a:r>
              <a:rPr lang="en-US" b="1" dirty="0" smtClean="0"/>
              <a:t> </a:t>
            </a:r>
            <a:r>
              <a:rPr lang="en-US" b="1" dirty="0" err="1" smtClean="0"/>
              <a:t>Soğuması</a:t>
            </a:r>
            <a:r>
              <a:rPr lang="en-US" b="1" dirty="0" smtClean="0"/>
              <a:t> (</a:t>
            </a:r>
            <a:r>
              <a:rPr lang="en-US" b="1" dirty="0" err="1" smtClean="0"/>
              <a:t>çok</a:t>
            </a:r>
            <a:r>
              <a:rPr lang="en-US" b="1" dirty="0" smtClean="0"/>
              <a:t> </a:t>
            </a:r>
            <a:r>
              <a:rPr lang="en-US" b="1" dirty="0" err="1" smtClean="0"/>
              <a:t>yavaş</a:t>
            </a:r>
            <a:r>
              <a:rPr lang="en-US" b="1" dirty="0" smtClean="0"/>
              <a:t> </a:t>
            </a:r>
            <a:r>
              <a:rPr lang="en-US" b="1" dirty="0" err="1" smtClean="0"/>
              <a:t>soğuma</a:t>
            </a:r>
            <a:r>
              <a:rPr lang="en-US" b="1" dirty="0" smtClean="0"/>
              <a:t>)</a:t>
            </a:r>
          </a:p>
          <a:p>
            <a:pPr algn="l"/>
            <a:r>
              <a:rPr lang="en-US" dirty="0" err="1" smtClean="0"/>
              <a:t>Gerçekte</a:t>
            </a:r>
            <a:r>
              <a:rPr lang="en-US" dirty="0" smtClean="0"/>
              <a:t> 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katılaşmalar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dışı</a:t>
            </a:r>
            <a:r>
              <a:rPr lang="en-US" dirty="0" smtClean="0"/>
              <a:t> </a:t>
            </a:r>
            <a:r>
              <a:rPr lang="en-US" dirty="0" err="1" smtClean="0"/>
              <a:t>durumlarıdır</a:t>
            </a:r>
            <a:r>
              <a:rPr lang="en-US" dirty="0" smtClean="0"/>
              <a:t>. </a:t>
            </a:r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soğutma</a:t>
            </a:r>
            <a:r>
              <a:rPr lang="en-US" dirty="0" smtClean="0"/>
              <a:t> </a:t>
            </a:r>
            <a:r>
              <a:rPr lang="en-US" dirty="0" err="1" smtClean="0"/>
              <a:t>işleminin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içerisindeki</a:t>
            </a:r>
            <a:r>
              <a:rPr lang="en-US" dirty="0" smtClean="0"/>
              <a:t> </a:t>
            </a:r>
            <a:r>
              <a:rPr lang="en-US" dirty="0" err="1" smtClean="0"/>
              <a:t>difüzyon</a:t>
            </a:r>
            <a:r>
              <a:rPr lang="en-US" dirty="0" smtClean="0"/>
              <a:t> </a:t>
            </a:r>
            <a:r>
              <a:rPr lang="en-US" dirty="0" err="1" smtClean="0"/>
              <a:t>işleminin</a:t>
            </a:r>
            <a:r>
              <a:rPr lang="en-US" dirty="0" smtClean="0"/>
              <a:t> </a:t>
            </a:r>
            <a:r>
              <a:rPr lang="en-US" dirty="0" err="1" smtClean="0"/>
              <a:t>tamamlanması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olmasıdır</a:t>
            </a:r>
            <a:r>
              <a:rPr lang="en-US" dirty="0" smtClean="0"/>
              <a:t>.</a:t>
            </a:r>
            <a:endParaRPr lang="en-US" b="1" dirty="0" smtClean="0"/>
          </a:p>
          <a:p>
            <a:pPr algn="l"/>
            <a:r>
              <a:rPr lang="en-US" dirty="0" smtClean="0"/>
              <a:t>1300 </a:t>
            </a:r>
            <a:r>
              <a:rPr lang="en-US" dirty="0"/>
              <a:t>°</a:t>
            </a:r>
            <a:r>
              <a:rPr lang="en-US" dirty="0" err="1"/>
              <a:t>C’de</a:t>
            </a:r>
            <a:r>
              <a:rPr lang="en-US" dirty="0"/>
              <a:t> </a:t>
            </a:r>
            <a:r>
              <a:rPr lang="en-US" dirty="0" smtClean="0"/>
              <a:t>35 </a:t>
            </a:r>
            <a:r>
              <a:rPr lang="en-US" dirty="0" err="1"/>
              <a:t>ağ</a:t>
            </a:r>
            <a:r>
              <a:rPr lang="en-US" dirty="0"/>
              <a:t>% </a:t>
            </a:r>
            <a:r>
              <a:rPr lang="en-US" dirty="0" smtClean="0"/>
              <a:t>Ni–65 </a:t>
            </a:r>
            <a:r>
              <a:rPr lang="en-US" dirty="0" err="1"/>
              <a:t>ağ</a:t>
            </a:r>
            <a:r>
              <a:rPr lang="en-US" dirty="0"/>
              <a:t>% </a:t>
            </a:r>
            <a:r>
              <a:rPr lang="en-US" dirty="0" smtClean="0"/>
              <a:t>Cu </a:t>
            </a:r>
            <a:r>
              <a:rPr lang="en-US" dirty="0" err="1" smtClean="0"/>
              <a:t>alaşımı</a:t>
            </a:r>
            <a:r>
              <a:rPr lang="en-US" dirty="0" smtClean="0"/>
              <a:t> </a:t>
            </a:r>
            <a:r>
              <a:rPr lang="en-US" dirty="0" err="1" smtClean="0"/>
              <a:t>yavaş</a:t>
            </a:r>
            <a:r>
              <a:rPr lang="en-US" dirty="0" smtClean="0"/>
              <a:t> </a:t>
            </a:r>
            <a:r>
              <a:rPr lang="en-US" dirty="0" err="1" smtClean="0"/>
              <a:t>soğutulmaktadır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a </a:t>
            </a:r>
            <a:r>
              <a:rPr lang="en-US" dirty="0" err="1" smtClean="0"/>
              <a:t>noktası</a:t>
            </a:r>
            <a:r>
              <a:rPr lang="en-US" dirty="0" smtClean="0"/>
              <a:t> - 1300 </a:t>
            </a:r>
            <a:r>
              <a:rPr lang="en-US" dirty="0"/>
              <a:t>°C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b </a:t>
            </a:r>
            <a:r>
              <a:rPr lang="en-US" dirty="0" err="1" smtClean="0"/>
              <a:t>noktası</a:t>
            </a:r>
            <a:r>
              <a:rPr lang="en-US" dirty="0" smtClean="0"/>
              <a:t> - 1260 </a:t>
            </a:r>
            <a:r>
              <a:rPr lang="en-US" dirty="0"/>
              <a:t>°C </a:t>
            </a:r>
            <a:endParaRPr lang="en-US" dirty="0" smtClean="0"/>
          </a:p>
          <a:p>
            <a:pPr algn="l"/>
            <a:r>
              <a:rPr lang="en-US" dirty="0" smtClean="0"/>
              <a:t>c </a:t>
            </a:r>
            <a:r>
              <a:rPr lang="en-US" dirty="0" err="1" smtClean="0"/>
              <a:t>noktası</a:t>
            </a:r>
            <a:r>
              <a:rPr lang="en-US" dirty="0" smtClean="0"/>
              <a:t> - 1240 </a:t>
            </a:r>
            <a:r>
              <a:rPr lang="en-US" dirty="0"/>
              <a:t>°</a:t>
            </a:r>
            <a:r>
              <a:rPr lang="en-US" dirty="0" smtClean="0"/>
              <a:t>C</a:t>
            </a:r>
          </a:p>
          <a:p>
            <a:pPr algn="l"/>
            <a:r>
              <a:rPr lang="en-US" dirty="0" smtClean="0"/>
              <a:t>d </a:t>
            </a:r>
            <a:r>
              <a:rPr lang="en-US" dirty="0" err="1" smtClean="0"/>
              <a:t>noktası</a:t>
            </a:r>
            <a:r>
              <a:rPr lang="en-US" dirty="0" smtClean="0"/>
              <a:t> - 1220 °C</a:t>
            </a:r>
          </a:p>
          <a:p>
            <a:pPr algn="l"/>
            <a:r>
              <a:rPr lang="en-US" dirty="0" smtClean="0"/>
              <a:t>e </a:t>
            </a:r>
            <a:r>
              <a:rPr lang="en-US" dirty="0" err="1" smtClean="0"/>
              <a:t>noktası</a:t>
            </a:r>
            <a:r>
              <a:rPr lang="en-US" dirty="0" smtClean="0"/>
              <a:t> - 1205 </a:t>
            </a:r>
            <a:r>
              <a:rPr lang="en-US" dirty="0"/>
              <a:t>°</a:t>
            </a:r>
            <a:r>
              <a:rPr lang="en-US" dirty="0" smtClean="0"/>
              <a:t>C</a:t>
            </a:r>
          </a:p>
          <a:p>
            <a:pPr algn="l"/>
            <a:r>
              <a:rPr lang="en-US" dirty="0" smtClean="0"/>
              <a:t>f </a:t>
            </a:r>
            <a:r>
              <a:rPr lang="en-US" dirty="0" err="1"/>
              <a:t>noktası</a:t>
            </a:r>
            <a:r>
              <a:rPr lang="en-US" dirty="0"/>
              <a:t> - 1180 °C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069" y="150223"/>
            <a:ext cx="5286192" cy="6675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74" y="3659587"/>
            <a:ext cx="357192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3" y="738335"/>
            <a:ext cx="9142295" cy="593508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err="1" smtClean="0"/>
              <a:t>Tanımlar</a:t>
            </a:r>
            <a:r>
              <a:rPr lang="tr-TR" b="1" dirty="0" smtClean="0"/>
              <a:t>: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Mikroyapı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</a:t>
            </a:r>
            <a:r>
              <a:rPr lang="en-US" dirty="0" err="1" smtClean="0"/>
              <a:t>Malzemenin</a:t>
            </a:r>
            <a:r>
              <a:rPr lang="en-US" dirty="0" smtClean="0"/>
              <a:t> </a:t>
            </a: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davranışları</a:t>
            </a:r>
            <a:r>
              <a:rPr lang="en-US" dirty="0" smtClean="0"/>
              <a:t> </a:t>
            </a:r>
            <a:r>
              <a:rPr lang="en-US" dirty="0" err="1" smtClean="0"/>
              <a:t>mikroyapıya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endParaRPr lang="en-US" dirty="0" smtClean="0"/>
          </a:p>
          <a:p>
            <a:pPr algn="l"/>
            <a:r>
              <a:rPr lang="en-US" dirty="0" err="1" smtClean="0"/>
              <a:t>Mikroyapı</a:t>
            </a:r>
            <a:r>
              <a:rPr lang="en-US" dirty="0" smtClean="0"/>
              <a:t>,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mikroskob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mikroskobu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doğrudan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gözlemlemedir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Metal </a:t>
            </a:r>
            <a:r>
              <a:rPr lang="en-US" dirty="0" err="1" smtClean="0"/>
              <a:t>alaşımarında</a:t>
            </a:r>
            <a:r>
              <a:rPr lang="en-US" dirty="0" smtClean="0"/>
              <a:t> </a:t>
            </a:r>
            <a:r>
              <a:rPr lang="en-US" dirty="0" err="1" smtClean="0"/>
              <a:t>mikroyapı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; </a:t>
            </a:r>
            <a:r>
              <a:rPr lang="en-US" dirty="0" err="1" smtClean="0"/>
              <a:t>malzemenin</a:t>
            </a:r>
            <a:r>
              <a:rPr lang="en-US" dirty="0" smtClean="0"/>
              <a:t> </a:t>
            </a:r>
            <a:r>
              <a:rPr lang="en-US" dirty="0" err="1" smtClean="0"/>
              <a:t>kaç</a:t>
            </a:r>
            <a:r>
              <a:rPr lang="en-US" dirty="0" smtClean="0"/>
              <a:t> </a:t>
            </a:r>
            <a:r>
              <a:rPr lang="en-US" dirty="0" err="1" smtClean="0"/>
              <a:t>fazdan</a:t>
            </a:r>
            <a:r>
              <a:rPr lang="en-US" dirty="0" smtClean="0"/>
              <a:t> </a:t>
            </a:r>
            <a:r>
              <a:rPr lang="en-US" dirty="0" err="1" smtClean="0"/>
              <a:t>oluştuğu</a:t>
            </a:r>
            <a:r>
              <a:rPr lang="en-US" dirty="0" smtClean="0"/>
              <a:t>,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fazların</a:t>
            </a:r>
            <a:r>
              <a:rPr lang="en-US" dirty="0" smtClean="0"/>
              <a:t> </a:t>
            </a:r>
            <a:r>
              <a:rPr lang="en-US" dirty="0" err="1" smtClean="0"/>
              <a:t>boyutları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dağılımları</a:t>
            </a:r>
            <a:r>
              <a:rPr lang="en-US" dirty="0" smtClean="0"/>
              <a:t> </a:t>
            </a:r>
            <a:r>
              <a:rPr lang="en-US" dirty="0" err="1" smtClean="0"/>
              <a:t>saptanabilir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Denge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serbest</a:t>
            </a:r>
            <a:r>
              <a:rPr lang="en-US" dirty="0" smtClean="0"/>
              <a:t> </a:t>
            </a:r>
            <a:r>
              <a:rPr lang="en-US" dirty="0" err="1" smtClean="0"/>
              <a:t>enerjisi</a:t>
            </a:r>
            <a:r>
              <a:rPr lang="en-US" dirty="0" smtClean="0"/>
              <a:t> </a:t>
            </a:r>
            <a:r>
              <a:rPr lang="en-US" dirty="0" err="1" smtClean="0"/>
              <a:t>belirlenen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sıcaklık</a:t>
            </a:r>
            <a:r>
              <a:rPr lang="en-US" dirty="0" smtClean="0"/>
              <a:t>,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kompozisyon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değerine</a:t>
            </a:r>
            <a:r>
              <a:rPr lang="en-US" dirty="0" smtClean="0"/>
              <a:t> </a:t>
            </a:r>
            <a:r>
              <a:rPr lang="en-US" dirty="0" err="1" smtClean="0"/>
              <a:t>ulaştığı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b="1" dirty="0" err="1" smtClean="0"/>
              <a:t>dengede</a:t>
            </a:r>
            <a:r>
              <a:rPr lang="en-US" b="1" dirty="0" smtClean="0"/>
              <a:t> (equilibrium)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halindeki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sıcaklık</a:t>
            </a:r>
            <a:r>
              <a:rPr lang="en-US" dirty="0" smtClean="0"/>
              <a:t>,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/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kompozisyonundaki</a:t>
            </a:r>
            <a:r>
              <a:rPr lang="en-US" dirty="0" smtClean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değişiklik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serbest</a:t>
            </a:r>
            <a:r>
              <a:rPr lang="en-US" dirty="0" smtClean="0"/>
              <a:t> </a:t>
            </a:r>
            <a:r>
              <a:rPr lang="en-US" dirty="0" err="1" smtClean="0"/>
              <a:t>enerjisini</a:t>
            </a:r>
            <a:r>
              <a:rPr lang="en-US" dirty="0" smtClean="0"/>
              <a:t> </a:t>
            </a:r>
            <a:r>
              <a:rPr lang="en-US" dirty="0" err="1" smtClean="0"/>
              <a:t>arttırır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koşullar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enerjili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noktasına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>
                <a:solidFill>
                  <a:srgbClr val="FF0000"/>
                </a:solidFill>
              </a:rPr>
              <a:t>Faz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Dengesi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dengesi</a:t>
            </a:r>
            <a:r>
              <a:rPr lang="en-US" dirty="0"/>
              <a:t> </a:t>
            </a:r>
            <a:r>
              <a:rPr lang="en-US" dirty="0" err="1"/>
              <a:t>terimi</a:t>
            </a:r>
            <a:r>
              <a:rPr lang="en-US" dirty="0"/>
              <a:t>,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fazın</a:t>
            </a:r>
            <a:r>
              <a:rPr lang="en-US" dirty="0"/>
              <a:t> </a:t>
            </a:r>
            <a:r>
              <a:rPr lang="en-US" dirty="0" err="1"/>
              <a:t>bulunabileceği</a:t>
            </a:r>
            <a:r>
              <a:rPr lang="en-US" dirty="0"/>
              <a:t> </a:t>
            </a:r>
            <a:r>
              <a:rPr lang="en-US" dirty="0" err="1"/>
              <a:t>sistemler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dengeyi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6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8267653" cy="5842505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Faz</a:t>
            </a:r>
            <a:r>
              <a:rPr lang="en-US" b="1" dirty="0" smtClean="0"/>
              <a:t> </a:t>
            </a:r>
            <a:r>
              <a:rPr lang="en-US" b="1" dirty="0" err="1" smtClean="0"/>
              <a:t>Diyagramları</a:t>
            </a:r>
            <a:r>
              <a:rPr lang="en-US" b="1" dirty="0" smtClean="0"/>
              <a:t>:</a:t>
            </a:r>
          </a:p>
          <a:p>
            <a:pPr algn="l"/>
            <a:r>
              <a:rPr lang="en-US" dirty="0" err="1" smtClean="0"/>
              <a:t>Sıcaklık</a:t>
            </a:r>
            <a:r>
              <a:rPr lang="en-US" dirty="0" smtClean="0"/>
              <a:t>,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kompoziysona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sistemde</a:t>
            </a:r>
            <a:r>
              <a:rPr lang="en-US" dirty="0" smtClean="0"/>
              <a:t>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fazların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 smtClean="0"/>
              <a:t>diagramları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belirlenir</a:t>
            </a:r>
            <a:r>
              <a:rPr lang="en-US" dirty="0" smtClean="0"/>
              <a:t>.</a:t>
            </a:r>
            <a:endParaRPr lang="en-US" dirty="0"/>
          </a:p>
          <a:p>
            <a:pPr algn="l"/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diyagramları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durumlarını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,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durumuna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sürede</a:t>
            </a:r>
            <a:r>
              <a:rPr lang="en-US" dirty="0" smtClean="0"/>
              <a:t> </a:t>
            </a:r>
            <a:r>
              <a:rPr lang="en-US" dirty="0" err="1" smtClean="0"/>
              <a:t>ulaşıldığını</a:t>
            </a:r>
            <a:r>
              <a:rPr lang="en-US" dirty="0" smtClean="0"/>
              <a:t> </a:t>
            </a:r>
            <a:r>
              <a:rPr lang="en-US" dirty="0" err="1" smtClean="0"/>
              <a:t>göstermez</a:t>
            </a:r>
            <a:r>
              <a:rPr lang="en-US" dirty="0" smtClean="0"/>
              <a:t>.</a:t>
            </a:r>
          </a:p>
          <a:p>
            <a:pPr algn="l"/>
            <a:r>
              <a:rPr lang="en-US" b="1" dirty="0" err="1" smtClean="0"/>
              <a:t>Tek</a:t>
            </a:r>
            <a:r>
              <a:rPr lang="en-US" b="1" dirty="0" smtClean="0"/>
              <a:t> </a:t>
            </a:r>
            <a:r>
              <a:rPr lang="en-US" b="1" dirty="0" err="1" smtClean="0"/>
              <a:t>Bileşenli</a:t>
            </a:r>
            <a:r>
              <a:rPr lang="en-US" b="1" dirty="0" smtClean="0"/>
              <a:t> </a:t>
            </a:r>
            <a:r>
              <a:rPr lang="en-US" b="1" dirty="0" err="1" smtClean="0"/>
              <a:t>Faz</a:t>
            </a:r>
            <a:r>
              <a:rPr lang="en-US" b="1" dirty="0" smtClean="0"/>
              <a:t> </a:t>
            </a:r>
            <a:r>
              <a:rPr lang="en-US" b="1" dirty="0" err="1" smtClean="0"/>
              <a:t>Diyagramları</a:t>
            </a:r>
            <a:r>
              <a:rPr lang="en-US" b="1" dirty="0" smtClean="0"/>
              <a:t>:</a:t>
            </a:r>
          </a:p>
          <a:p>
            <a:pPr algn="l"/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diyagramlarının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kolay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anlaşılanı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bileşenli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diyagramlarıdır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Bu </a:t>
            </a:r>
            <a:r>
              <a:rPr lang="en-US" dirty="0" err="1" smtClean="0"/>
              <a:t>diyagramlarda</a:t>
            </a:r>
            <a:r>
              <a:rPr lang="en-US" dirty="0" smtClean="0"/>
              <a:t> </a:t>
            </a:r>
            <a:r>
              <a:rPr lang="en-US" dirty="0" err="1" smtClean="0"/>
              <a:t>kompozisyon</a:t>
            </a:r>
            <a:r>
              <a:rPr lang="en-US" dirty="0" smtClean="0"/>
              <a:t> </a:t>
            </a:r>
            <a:r>
              <a:rPr lang="en-US" dirty="0" err="1" smtClean="0"/>
              <a:t>sabit</a:t>
            </a:r>
            <a:r>
              <a:rPr lang="en-US" dirty="0" smtClean="0"/>
              <a:t> </a:t>
            </a:r>
            <a:r>
              <a:rPr lang="en-US" dirty="0" err="1" smtClean="0"/>
              <a:t>tutulur</a:t>
            </a:r>
            <a:r>
              <a:rPr lang="en-US" dirty="0" smtClean="0"/>
              <a:t>.</a:t>
            </a:r>
          </a:p>
          <a:p>
            <a:pPr algn="l"/>
            <a:r>
              <a:rPr lang="en-US" b="1" dirty="0" err="1"/>
              <a:t>Tek</a:t>
            </a:r>
            <a:r>
              <a:rPr lang="en-US" b="1" dirty="0"/>
              <a:t> </a:t>
            </a:r>
            <a:r>
              <a:rPr lang="en-US" b="1" dirty="0" err="1"/>
              <a:t>Bileşenli</a:t>
            </a:r>
            <a:r>
              <a:rPr lang="en-US" b="1" dirty="0"/>
              <a:t> </a:t>
            </a:r>
            <a:r>
              <a:rPr lang="en-US" b="1" dirty="0" err="1"/>
              <a:t>Faz</a:t>
            </a:r>
            <a:r>
              <a:rPr lang="en-US" b="1" dirty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 </a:t>
            </a:r>
            <a:r>
              <a:rPr lang="en-US" b="1" dirty="0" err="1" smtClean="0"/>
              <a:t>örneği</a:t>
            </a:r>
            <a:r>
              <a:rPr lang="en-US" b="1" dirty="0" smtClean="0"/>
              <a:t> </a:t>
            </a:r>
            <a:r>
              <a:rPr lang="en-US" b="1" dirty="0" err="1" smtClean="0"/>
              <a:t>olarak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gösterilebilir</a:t>
            </a:r>
            <a:r>
              <a:rPr lang="en-US" b="1" dirty="0" smtClean="0"/>
              <a:t>.</a:t>
            </a:r>
            <a:endParaRPr lang="tr-TR" b="1" dirty="0"/>
          </a:p>
          <a:p>
            <a:pPr algn="l"/>
            <a:r>
              <a:rPr lang="en-US" dirty="0" smtClean="0"/>
              <a:t>Her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sıcaklık-basınç</a:t>
            </a:r>
            <a:r>
              <a:rPr lang="en-US" dirty="0" smtClean="0"/>
              <a:t> </a:t>
            </a:r>
            <a:r>
              <a:rPr lang="en-US" dirty="0" err="1" smtClean="0"/>
              <a:t>aralıklarında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koşulları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  <a:endParaRPr lang="tr-TR" dirty="0"/>
          </a:p>
          <a:p>
            <a:pPr algn="l"/>
            <a:r>
              <a:rPr lang="en-US" dirty="0" err="1" smtClean="0"/>
              <a:t>Üçlü</a:t>
            </a:r>
            <a:r>
              <a:rPr lang="en-US" dirty="0" smtClean="0"/>
              <a:t> </a:t>
            </a:r>
            <a:r>
              <a:rPr lang="en-US" dirty="0" err="1" smtClean="0"/>
              <a:t>noktada</a:t>
            </a:r>
            <a:r>
              <a:rPr lang="en-US" dirty="0" smtClean="0"/>
              <a:t> her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da </a:t>
            </a:r>
            <a:r>
              <a:rPr lang="en-US" dirty="0" err="1" smtClean="0"/>
              <a:t>dengededir</a:t>
            </a:r>
            <a:r>
              <a:rPr lang="en-US" dirty="0" smtClean="0"/>
              <a:t>. </a:t>
            </a:r>
            <a:r>
              <a:rPr lang="en-US" dirty="0" err="1" smtClean="0"/>
              <a:t>Sıcaklık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Basınçta</a:t>
            </a:r>
            <a:r>
              <a:rPr lang="en-US" dirty="0" smtClean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değişiklik</a:t>
            </a:r>
            <a:r>
              <a:rPr lang="en-US" dirty="0" smtClean="0"/>
              <a:t> </a:t>
            </a:r>
            <a:r>
              <a:rPr lang="en-US" dirty="0" err="1" smtClean="0"/>
              <a:t>olursa</a:t>
            </a:r>
            <a:r>
              <a:rPr lang="en-US" dirty="0" smtClean="0"/>
              <a:t> </a:t>
            </a:r>
            <a:r>
              <a:rPr lang="en-US" dirty="0" err="1" smtClean="0"/>
              <a:t>fazlardan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tanesi</a:t>
            </a:r>
            <a:r>
              <a:rPr lang="en-US" dirty="0" smtClean="0"/>
              <a:t> </a:t>
            </a:r>
            <a:r>
              <a:rPr lang="en-US" dirty="0" err="1" smtClean="0"/>
              <a:t>kaybolur</a:t>
            </a:r>
            <a:r>
              <a:rPr lang="en-US" dirty="0"/>
              <a:t>.</a:t>
            </a:r>
            <a:endParaRPr lang="tr-TR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8267653" cy="5842505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Tek</a:t>
            </a:r>
            <a:r>
              <a:rPr lang="en-US" b="1" dirty="0" smtClean="0"/>
              <a:t> </a:t>
            </a:r>
            <a:r>
              <a:rPr lang="en-US" b="1" dirty="0" err="1"/>
              <a:t>Bileşenli</a:t>
            </a:r>
            <a:r>
              <a:rPr lang="en-US" b="1" dirty="0"/>
              <a:t> </a:t>
            </a:r>
            <a:r>
              <a:rPr lang="en-US" b="1" dirty="0" err="1"/>
              <a:t>Faz</a:t>
            </a:r>
            <a:r>
              <a:rPr lang="en-US" b="1" dirty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 </a:t>
            </a:r>
            <a:r>
              <a:rPr lang="en-US" b="1" dirty="0" err="1" smtClean="0"/>
              <a:t>örneği</a:t>
            </a:r>
            <a:r>
              <a:rPr lang="en-US" b="1" dirty="0" smtClean="0"/>
              <a:t> </a:t>
            </a:r>
            <a:r>
              <a:rPr lang="en-US" b="1" dirty="0" err="1" smtClean="0"/>
              <a:t>olarak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gösterilebilir</a:t>
            </a:r>
            <a:r>
              <a:rPr lang="en-US" b="1" dirty="0" smtClean="0"/>
              <a:t>.</a:t>
            </a:r>
            <a:endParaRPr lang="tr-TR" b="1" dirty="0"/>
          </a:p>
          <a:p>
            <a:pPr algn="l"/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gösterilen</a:t>
            </a:r>
            <a:r>
              <a:rPr lang="en-US" dirty="0" smtClean="0"/>
              <a:t> </a:t>
            </a:r>
            <a:r>
              <a:rPr lang="en-US" dirty="0" err="1" smtClean="0"/>
              <a:t>sınırları</a:t>
            </a:r>
            <a:r>
              <a:rPr lang="en-US" dirty="0" smtClean="0"/>
              <a:t> </a:t>
            </a:r>
            <a:r>
              <a:rPr lang="en-US" dirty="0" err="1" smtClean="0"/>
              <a:t>geçerken</a:t>
            </a:r>
            <a:r>
              <a:rPr lang="en-US" dirty="0" smtClean="0"/>
              <a:t> (</a:t>
            </a:r>
            <a:r>
              <a:rPr lang="en-US" dirty="0" err="1" smtClean="0"/>
              <a:t>sıcaklık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/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değişimi</a:t>
            </a:r>
            <a:r>
              <a:rPr lang="en-US" dirty="0" smtClean="0"/>
              <a:t>)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diğerine</a:t>
            </a:r>
            <a:r>
              <a:rPr lang="en-US" dirty="0" smtClean="0"/>
              <a:t> </a:t>
            </a:r>
            <a:r>
              <a:rPr lang="en-US" dirty="0" err="1" smtClean="0"/>
              <a:t>dönüşür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Mesela</a:t>
            </a:r>
            <a:r>
              <a:rPr lang="en-US" dirty="0" smtClean="0"/>
              <a:t>, 1 </a:t>
            </a:r>
            <a:r>
              <a:rPr lang="en-US" dirty="0" err="1" smtClean="0"/>
              <a:t>atmosfer</a:t>
            </a:r>
            <a:r>
              <a:rPr lang="en-US" dirty="0" smtClean="0"/>
              <a:t> </a:t>
            </a:r>
            <a:r>
              <a:rPr lang="en-US" dirty="0" err="1" smtClean="0"/>
              <a:t>basınçda</a:t>
            </a:r>
            <a:r>
              <a:rPr lang="en-US" dirty="0" smtClean="0"/>
              <a:t>,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fazı</a:t>
            </a:r>
            <a:r>
              <a:rPr lang="en-US" dirty="0" smtClean="0"/>
              <a:t> </a:t>
            </a:r>
            <a:r>
              <a:rPr lang="en-US" dirty="0" err="1" smtClean="0"/>
              <a:t>ısıtırsak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ederiz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Tam </a:t>
            </a:r>
            <a:r>
              <a:rPr lang="en-US" dirty="0" err="1" smtClean="0"/>
              <a:t>tersi</a:t>
            </a:r>
            <a:r>
              <a:rPr lang="en-US" dirty="0" smtClean="0"/>
              <a:t> </a:t>
            </a:r>
            <a:r>
              <a:rPr lang="en-US" dirty="0" err="1" smtClean="0"/>
              <a:t>durumda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donma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 err="1" smtClean="0"/>
              <a:t>dönüşür</a:t>
            </a:r>
            <a:r>
              <a:rPr lang="en-US" dirty="0" smtClean="0"/>
              <a:t>.</a:t>
            </a:r>
            <a:endParaRPr lang="en-US" dirty="0"/>
          </a:p>
          <a:p>
            <a:pPr algn="l"/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eğrinin</a:t>
            </a:r>
            <a:r>
              <a:rPr lang="en-US" dirty="0" smtClean="0"/>
              <a:t> </a:t>
            </a:r>
            <a:r>
              <a:rPr lang="en-US" dirty="0" err="1" smtClean="0"/>
              <a:t>kesiştiği</a:t>
            </a:r>
            <a:r>
              <a:rPr lang="en-US" dirty="0" smtClean="0"/>
              <a:t> </a:t>
            </a:r>
            <a:r>
              <a:rPr lang="en-US" dirty="0" err="1" smtClean="0"/>
              <a:t>noktaya</a:t>
            </a:r>
            <a:r>
              <a:rPr lang="en-US" dirty="0" smtClean="0"/>
              <a:t> </a:t>
            </a:r>
            <a:r>
              <a:rPr lang="en-US" dirty="0" err="1" smtClean="0"/>
              <a:t>Üçlü</a:t>
            </a:r>
            <a:r>
              <a:rPr lang="en-US" dirty="0" smtClean="0"/>
              <a:t> </a:t>
            </a:r>
            <a:r>
              <a:rPr lang="en-US" dirty="0" err="1" smtClean="0"/>
              <a:t>Nokta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noktada</a:t>
            </a:r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(</a:t>
            </a:r>
            <a:r>
              <a:rPr lang="en-US" dirty="0" err="1" smtClean="0"/>
              <a:t>katı-sıvı-gaz</a:t>
            </a:r>
            <a:r>
              <a:rPr lang="en-US" dirty="0" smtClean="0"/>
              <a:t>)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halinde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Magnezyum</a:t>
            </a:r>
            <a:r>
              <a:rPr lang="en-US" dirty="0" smtClean="0"/>
              <a:t> </a:t>
            </a:r>
            <a:r>
              <a:rPr lang="en-US" dirty="0" err="1" smtClean="0"/>
              <a:t>tekli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diyagramı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758" y="3629200"/>
            <a:ext cx="306977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7688343" cy="5842505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İkili</a:t>
            </a:r>
            <a:r>
              <a:rPr lang="en-US" b="1" dirty="0" smtClean="0"/>
              <a:t> </a:t>
            </a:r>
            <a:r>
              <a:rPr lang="en-US" b="1" dirty="0" err="1" smtClean="0"/>
              <a:t>Faz</a:t>
            </a:r>
            <a:r>
              <a:rPr lang="en-US" b="1" dirty="0" smtClean="0"/>
              <a:t> </a:t>
            </a:r>
            <a:r>
              <a:rPr lang="en-US" b="1" dirty="0" err="1"/>
              <a:t>Faz</a:t>
            </a:r>
            <a:r>
              <a:rPr lang="en-US" b="1" dirty="0"/>
              <a:t> </a:t>
            </a:r>
            <a:r>
              <a:rPr lang="en-US" b="1" dirty="0" err="1" smtClean="0"/>
              <a:t>Diyagramı</a:t>
            </a:r>
            <a:r>
              <a:rPr lang="en-US" b="1" dirty="0"/>
              <a:t>:</a:t>
            </a:r>
            <a:endParaRPr lang="tr-TR" b="1" dirty="0"/>
          </a:p>
          <a:p>
            <a:pPr algn="l"/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tip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diyagramıdır</a:t>
            </a:r>
            <a:r>
              <a:rPr lang="en-US" dirty="0"/>
              <a:t>.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kompozisyon</a:t>
            </a:r>
            <a:r>
              <a:rPr lang="en-US" dirty="0"/>
              <a:t> </a:t>
            </a:r>
            <a:r>
              <a:rPr lang="en-US" dirty="0" err="1"/>
              <a:t>değişken</a:t>
            </a:r>
            <a:r>
              <a:rPr lang="en-US" dirty="0"/>
              <a:t> </a:t>
            </a:r>
            <a:r>
              <a:rPr lang="en-US" dirty="0" err="1"/>
              <a:t>parametrelerdir</a:t>
            </a:r>
            <a:r>
              <a:rPr lang="en-US" dirty="0"/>
              <a:t>.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tutulur</a:t>
            </a:r>
            <a:r>
              <a:rPr lang="en-US" dirty="0"/>
              <a:t> – </a:t>
            </a:r>
            <a:r>
              <a:rPr lang="en-US" dirty="0" err="1"/>
              <a:t>genelde</a:t>
            </a:r>
            <a:r>
              <a:rPr lang="en-US" dirty="0"/>
              <a:t> 1 atm.</a:t>
            </a:r>
            <a:endParaRPr lang="tr-TR" dirty="0"/>
          </a:p>
          <a:p>
            <a:pPr algn="l"/>
            <a:r>
              <a:rPr lang="en-US" dirty="0" err="1"/>
              <a:t>İkili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diyagramları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ilişkiler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edinilebilir</a:t>
            </a:r>
            <a:r>
              <a:rPr lang="en-US" dirty="0"/>
              <a:t>.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Sıcaklık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Kompozisyon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Alaşımların</a:t>
            </a:r>
            <a:r>
              <a:rPr lang="en-US" dirty="0"/>
              <a:t> </a:t>
            </a:r>
            <a:r>
              <a:rPr lang="en-US" dirty="0" err="1"/>
              <a:t>mikroyapılarını</a:t>
            </a:r>
            <a:r>
              <a:rPr lang="en-US" dirty="0"/>
              <a:t> </a:t>
            </a:r>
            <a:r>
              <a:rPr lang="en-US" dirty="0" err="1"/>
              <a:t>etkileyen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halindeki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miktaları</a:t>
            </a:r>
            <a:r>
              <a:rPr lang="en-US" dirty="0"/>
              <a:t>. </a:t>
            </a:r>
            <a:endParaRPr lang="tr-TR" dirty="0"/>
          </a:p>
          <a:p>
            <a:pPr algn="l"/>
            <a:r>
              <a:rPr lang="en-US" dirty="0" err="1"/>
              <a:t>İkili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diyagramları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konulara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olur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dönüşümlerinin</a:t>
            </a:r>
            <a:r>
              <a:rPr lang="en-US" dirty="0"/>
              <a:t> </a:t>
            </a:r>
            <a:r>
              <a:rPr lang="en-US" dirty="0" err="1"/>
              <a:t>tahmin</a:t>
            </a:r>
            <a:r>
              <a:rPr lang="en-US" dirty="0"/>
              <a:t> </a:t>
            </a:r>
            <a:r>
              <a:rPr lang="en-US" dirty="0" err="1"/>
              <a:t>edilmesi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Mikroyapının</a:t>
            </a:r>
            <a:r>
              <a:rPr lang="en-US" dirty="0"/>
              <a:t> son </a:t>
            </a:r>
            <a:r>
              <a:rPr lang="en-US" dirty="0" err="1"/>
              <a:t>hali</a:t>
            </a:r>
            <a:r>
              <a:rPr lang="en-US" dirty="0"/>
              <a:t>.</a:t>
            </a: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45" y="2539320"/>
            <a:ext cx="3730406" cy="420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692" y="92116"/>
            <a:ext cx="2821590" cy="24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7688343" cy="5842505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İkili</a:t>
            </a:r>
            <a:r>
              <a:rPr lang="en-US" b="1" dirty="0" smtClean="0"/>
              <a:t> </a:t>
            </a:r>
            <a:r>
              <a:rPr lang="en-US" b="1" dirty="0" err="1" smtClean="0"/>
              <a:t>Faz</a:t>
            </a:r>
            <a:r>
              <a:rPr lang="en-US" b="1" dirty="0" smtClean="0"/>
              <a:t> </a:t>
            </a:r>
            <a:r>
              <a:rPr lang="en-US" b="1" dirty="0" err="1"/>
              <a:t>Faz</a:t>
            </a:r>
            <a:r>
              <a:rPr lang="en-US" b="1" dirty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:</a:t>
            </a:r>
          </a:p>
          <a:p>
            <a:pPr algn="l"/>
            <a:r>
              <a:rPr lang="en-US" dirty="0" err="1" smtClean="0"/>
              <a:t>Katılaşma</a:t>
            </a:r>
            <a:r>
              <a:rPr lang="en-US" dirty="0" smtClean="0"/>
              <a:t> (</a:t>
            </a:r>
            <a:r>
              <a:rPr lang="en-US" dirty="0" err="1" smtClean="0"/>
              <a:t>donma</a:t>
            </a:r>
            <a:r>
              <a:rPr lang="en-US" dirty="0" smtClean="0"/>
              <a:t>) </a:t>
            </a:r>
            <a:r>
              <a:rPr lang="en-US" dirty="0" err="1" smtClean="0"/>
              <a:t>aralığı</a:t>
            </a:r>
            <a:r>
              <a:rPr lang="en-US" dirty="0" smtClean="0"/>
              <a:t>; </a:t>
            </a:r>
            <a:r>
              <a:rPr lang="en-US" dirty="0" err="1" smtClean="0"/>
              <a:t>likidüs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solidüs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sıcaklık</a:t>
            </a:r>
            <a:r>
              <a:rPr lang="en-US" dirty="0" smtClean="0"/>
              <a:t> </a:t>
            </a:r>
            <a:r>
              <a:rPr lang="en-US" dirty="0" err="1" smtClean="0"/>
              <a:t>farkına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pPr algn="l"/>
            <a:r>
              <a:rPr lang="el-GR" dirty="0"/>
              <a:t>α</a:t>
            </a:r>
            <a:r>
              <a:rPr lang="en-US" dirty="0" smtClean="0"/>
              <a:t>;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fazdır</a:t>
            </a:r>
            <a:r>
              <a:rPr lang="en-US" dirty="0" smtClean="0"/>
              <a:t>, </a:t>
            </a:r>
            <a:r>
              <a:rPr lang="en-US" dirty="0" err="1" smtClean="0"/>
              <a:t>bakır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nikel</a:t>
            </a:r>
            <a:r>
              <a:rPr lang="en-US" dirty="0" smtClean="0"/>
              <a:t> </a:t>
            </a:r>
            <a:r>
              <a:rPr lang="en-US" dirty="0" err="1" smtClean="0"/>
              <a:t>atomlarından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çözeltidir</a:t>
            </a:r>
            <a:r>
              <a:rPr lang="en-US" dirty="0" smtClean="0"/>
              <a:t>.</a:t>
            </a:r>
            <a:endParaRPr lang="en-US" dirty="0"/>
          </a:p>
          <a:p>
            <a:pPr algn="l"/>
            <a:r>
              <a:rPr lang="en-US" b="1" dirty="0"/>
              <a:t>Tam </a:t>
            </a:r>
            <a:r>
              <a:rPr lang="en-US" b="1" dirty="0" err="1"/>
              <a:t>çözünme</a:t>
            </a:r>
            <a:r>
              <a:rPr lang="en-US" dirty="0"/>
              <a:t>: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elementin</a:t>
            </a:r>
            <a:r>
              <a:rPr lang="en-US" dirty="0"/>
              <a:t> </a:t>
            </a:r>
            <a:r>
              <a:rPr lang="en-US" dirty="0" err="1"/>
              <a:t>diğeri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sınırsız</a:t>
            </a:r>
            <a:r>
              <a:rPr lang="en-US" dirty="0"/>
              <a:t> </a:t>
            </a:r>
            <a:r>
              <a:rPr lang="en-US" dirty="0" err="1"/>
              <a:t>çözünebilmesi</a:t>
            </a:r>
            <a:r>
              <a:rPr lang="en-US" dirty="0" smtClean="0"/>
              <a:t>.</a:t>
            </a:r>
          </a:p>
          <a:p>
            <a:pPr algn="l"/>
            <a:r>
              <a:rPr lang="en-US" b="1" dirty="0" err="1" smtClean="0"/>
              <a:t>Sınırlı</a:t>
            </a:r>
            <a:r>
              <a:rPr lang="en-US" b="1" dirty="0" smtClean="0"/>
              <a:t> </a:t>
            </a:r>
            <a:r>
              <a:rPr lang="en-US" b="1" dirty="0" err="1"/>
              <a:t>çözünme</a:t>
            </a:r>
            <a:r>
              <a:rPr lang="en-US" dirty="0"/>
              <a:t>: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elementin</a:t>
            </a:r>
            <a:r>
              <a:rPr lang="en-US" dirty="0"/>
              <a:t> </a:t>
            </a:r>
            <a:r>
              <a:rPr lang="en-US" dirty="0" err="1"/>
              <a:t>diğeri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kısıtlı</a:t>
            </a:r>
            <a:r>
              <a:rPr lang="en-US" dirty="0"/>
              <a:t> </a:t>
            </a:r>
            <a:r>
              <a:rPr lang="en-US" dirty="0" err="1"/>
              <a:t>çözünebilmesi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45" y="3590028"/>
            <a:ext cx="2757254" cy="310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45" y="296578"/>
            <a:ext cx="37230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7688343" cy="584250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Muhtemelen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kolay</a:t>
            </a:r>
            <a:r>
              <a:rPr lang="en-US" dirty="0" smtClean="0"/>
              <a:t> </a:t>
            </a:r>
            <a:r>
              <a:rPr lang="en-US" dirty="0" err="1" smtClean="0"/>
              <a:t>ikili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diyagramı</a:t>
            </a:r>
            <a:r>
              <a:rPr lang="en-US" dirty="0" smtClean="0"/>
              <a:t> </a:t>
            </a:r>
            <a:r>
              <a:rPr lang="en-US" dirty="0" err="1" smtClean="0"/>
              <a:t>bakır-nikel</a:t>
            </a:r>
            <a:r>
              <a:rPr lang="en-US" dirty="0" smtClean="0"/>
              <a:t> </a:t>
            </a:r>
            <a:r>
              <a:rPr lang="en-US" dirty="0" err="1" smtClean="0"/>
              <a:t>alaşımına</a:t>
            </a:r>
            <a:r>
              <a:rPr lang="en-US" dirty="0" smtClean="0"/>
              <a:t> </a:t>
            </a:r>
            <a:r>
              <a:rPr lang="en-US" dirty="0" err="1" smtClean="0"/>
              <a:t>aittir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Diyagramda</a:t>
            </a:r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bölgesi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alfa</a:t>
            </a:r>
            <a:r>
              <a:rPr lang="en-US" dirty="0" smtClean="0"/>
              <a:t> </a:t>
            </a:r>
            <a:r>
              <a:rPr lang="en-US" dirty="0"/>
              <a:t>(α ) </a:t>
            </a:r>
            <a:r>
              <a:rPr lang="en-US" dirty="0" err="1" smtClean="0"/>
              <a:t>alanı</a:t>
            </a:r>
            <a:r>
              <a:rPr lang="en-US" dirty="0" smtClean="0"/>
              <a:t> (</a:t>
            </a:r>
            <a:r>
              <a:rPr lang="en-US" dirty="0" err="1" smtClean="0"/>
              <a:t>bölgesi</a:t>
            </a:r>
            <a:r>
              <a:rPr lang="en-US" dirty="0" smtClean="0"/>
              <a:t>)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</a:t>
            </a:r>
            <a:r>
              <a:rPr lang="en-US" dirty="0" err="1" smtClean="0"/>
              <a:t>alanı</a:t>
            </a:r>
            <a:r>
              <a:rPr lang="en-US" dirty="0"/>
              <a:t> (</a:t>
            </a:r>
            <a:r>
              <a:rPr lang="en-US" dirty="0" err="1"/>
              <a:t>bölgesi</a:t>
            </a:r>
            <a:r>
              <a:rPr lang="en-US" dirty="0"/>
              <a:t>)</a:t>
            </a:r>
            <a:endParaRPr lang="tr-T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İki-faz</a:t>
            </a:r>
            <a:r>
              <a:rPr lang="en-US" dirty="0" smtClean="0"/>
              <a:t> </a:t>
            </a:r>
            <a:r>
              <a:rPr lang="en-US" dirty="0"/>
              <a:t>(α+L) </a:t>
            </a:r>
            <a:r>
              <a:rPr lang="en-US" dirty="0" err="1" smtClean="0"/>
              <a:t>alanı</a:t>
            </a:r>
            <a:r>
              <a:rPr lang="en-US" dirty="0"/>
              <a:t> (</a:t>
            </a:r>
            <a:r>
              <a:rPr lang="en-US" dirty="0" err="1"/>
              <a:t>bölgesi</a:t>
            </a:r>
            <a:r>
              <a:rPr lang="en-US" dirty="0"/>
              <a:t>)</a:t>
            </a:r>
            <a:endParaRPr lang="tr-TR" dirty="0"/>
          </a:p>
          <a:p>
            <a:pPr algn="l"/>
            <a:r>
              <a:rPr lang="en-US" dirty="0" err="1" smtClean="0"/>
              <a:t>Sıvı</a:t>
            </a:r>
            <a:r>
              <a:rPr lang="en-US" dirty="0" smtClean="0"/>
              <a:t> (L), </a:t>
            </a:r>
            <a:r>
              <a:rPr lang="en-US" dirty="0" err="1" smtClean="0"/>
              <a:t>bakır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nikelden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homojen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çözeltidir</a:t>
            </a:r>
            <a:r>
              <a:rPr lang="en-US" dirty="0" smtClean="0"/>
              <a:t>. </a:t>
            </a:r>
          </a:p>
          <a:p>
            <a:pPr algn="l"/>
            <a:r>
              <a:rPr lang="en-US" dirty="0" smtClean="0"/>
              <a:t>α </a:t>
            </a:r>
            <a:r>
              <a:rPr lang="en-US" dirty="0" err="1" smtClean="0"/>
              <a:t>fazı</a:t>
            </a:r>
            <a:r>
              <a:rPr lang="en-US" dirty="0" smtClean="0"/>
              <a:t>, </a:t>
            </a:r>
            <a:r>
              <a:rPr lang="en-US" dirty="0" err="1" smtClean="0"/>
              <a:t>bakır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nikel</a:t>
            </a:r>
            <a:r>
              <a:rPr lang="en-US" dirty="0" smtClean="0"/>
              <a:t> </a:t>
            </a:r>
            <a:r>
              <a:rPr lang="en-US" dirty="0" err="1" smtClean="0"/>
              <a:t>içeren</a:t>
            </a:r>
            <a:r>
              <a:rPr lang="en-US" dirty="0" smtClean="0"/>
              <a:t> </a:t>
            </a:r>
            <a:r>
              <a:rPr lang="en-US" dirty="0" err="1" smtClean="0"/>
              <a:t>yer-değişen</a:t>
            </a:r>
            <a:r>
              <a:rPr lang="en-US" dirty="0" smtClean="0"/>
              <a:t>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çözeltidir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kristal</a:t>
            </a:r>
            <a:r>
              <a:rPr lang="en-US" dirty="0" smtClean="0"/>
              <a:t> </a:t>
            </a:r>
            <a:r>
              <a:rPr lang="en-US" dirty="0" err="1" smtClean="0"/>
              <a:t>yapısı</a:t>
            </a:r>
            <a:r>
              <a:rPr lang="en-US" dirty="0" smtClean="0"/>
              <a:t> </a:t>
            </a:r>
            <a:r>
              <a:rPr lang="en-US" dirty="0" err="1" smtClean="0"/>
              <a:t>yüzey</a:t>
            </a:r>
            <a:r>
              <a:rPr lang="en-US" dirty="0" smtClean="0"/>
              <a:t> </a:t>
            </a:r>
            <a:r>
              <a:rPr lang="en-US" dirty="0" err="1" smtClean="0"/>
              <a:t>merkez</a:t>
            </a:r>
            <a:r>
              <a:rPr lang="en-US" dirty="0" smtClean="0"/>
              <a:t> </a:t>
            </a:r>
            <a:r>
              <a:rPr lang="en-US" dirty="0" err="1" smtClean="0"/>
              <a:t>kübik</a:t>
            </a:r>
            <a:r>
              <a:rPr lang="en-US" dirty="0" smtClean="0"/>
              <a:t> </a:t>
            </a:r>
            <a:r>
              <a:rPr lang="en-US" dirty="0" err="1" smtClean="0"/>
              <a:t>yapıdır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1080 </a:t>
            </a:r>
            <a:r>
              <a:rPr lang="en-US" dirty="0"/>
              <a:t>°</a:t>
            </a:r>
            <a:r>
              <a:rPr lang="en-US" dirty="0" err="1" smtClean="0"/>
              <a:t>C’nin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, </a:t>
            </a:r>
            <a:r>
              <a:rPr lang="en-US" dirty="0" err="1" smtClean="0"/>
              <a:t>bakır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nikel</a:t>
            </a:r>
            <a:r>
              <a:rPr lang="en-US" dirty="0" smtClean="0"/>
              <a:t> </a:t>
            </a:r>
            <a:r>
              <a:rPr lang="en-US" dirty="0" err="1" smtClean="0"/>
              <a:t>birbirleri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sınırsız</a:t>
            </a:r>
            <a:r>
              <a:rPr lang="en-US" dirty="0" smtClean="0"/>
              <a:t> </a:t>
            </a:r>
            <a:r>
              <a:rPr lang="en-US" dirty="0" err="1" smtClean="0"/>
              <a:t>çözünebilirler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Bu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izomorf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 </a:t>
            </a:r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r>
              <a:rPr lang="en-US" dirty="0" smtClean="0"/>
              <a:t> hem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halde</a:t>
            </a:r>
            <a:r>
              <a:rPr lang="en-US" dirty="0" smtClean="0"/>
              <a:t> hem de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halde</a:t>
            </a:r>
            <a:r>
              <a:rPr lang="en-US" dirty="0" smtClean="0"/>
              <a:t> </a:t>
            </a:r>
            <a:r>
              <a:rPr lang="en-US" dirty="0" err="1" smtClean="0"/>
              <a:t>bakır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nikelin</a:t>
            </a:r>
            <a:r>
              <a:rPr lang="en-US" dirty="0" smtClean="0"/>
              <a:t> </a:t>
            </a:r>
            <a:r>
              <a:rPr lang="en-US" dirty="0" err="1"/>
              <a:t>birbirleri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 smtClean="0"/>
              <a:t>sınırsız</a:t>
            </a:r>
            <a:r>
              <a:rPr lang="en-US" dirty="0" smtClean="0"/>
              <a:t> </a:t>
            </a:r>
            <a:r>
              <a:rPr lang="en-US" dirty="0" err="1" smtClean="0"/>
              <a:t>çözünebilmesidir</a:t>
            </a:r>
            <a:r>
              <a:rPr lang="en-US" dirty="0" smtClean="0"/>
              <a:t>.</a:t>
            </a:r>
            <a:endParaRPr lang="tr-TR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45" y="738335"/>
            <a:ext cx="415196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7688343" cy="584250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Saf</a:t>
            </a:r>
            <a:r>
              <a:rPr lang="en-US" dirty="0" smtClean="0"/>
              <a:t> </a:t>
            </a:r>
            <a:r>
              <a:rPr lang="en-US" dirty="0" err="1" smtClean="0"/>
              <a:t>bileşenler</a:t>
            </a:r>
            <a:r>
              <a:rPr lang="en-US" dirty="0" smtClean="0"/>
              <a:t> </a:t>
            </a:r>
            <a:r>
              <a:rPr lang="en-US" dirty="0" err="1" smtClean="0"/>
              <a:t>dışındaki</a:t>
            </a:r>
            <a:r>
              <a:rPr lang="en-US" dirty="0" smtClean="0"/>
              <a:t> her </a:t>
            </a:r>
            <a:r>
              <a:rPr lang="en-US" dirty="0" err="1" smtClean="0"/>
              <a:t>kompozisyon</a:t>
            </a:r>
            <a:r>
              <a:rPr lang="en-US" dirty="0" smtClean="0"/>
              <a:t> </a:t>
            </a:r>
            <a:r>
              <a:rPr lang="en-US" dirty="0" err="1" smtClean="0"/>
              <a:t>karışımında</a:t>
            </a:r>
            <a:r>
              <a:rPr lang="en-US" dirty="0" smtClean="0"/>
              <a:t> </a:t>
            </a:r>
            <a:r>
              <a:rPr lang="en-US" dirty="0" err="1" smtClean="0"/>
              <a:t>erime</a:t>
            </a:r>
            <a:r>
              <a:rPr lang="en-US" dirty="0" smtClean="0"/>
              <a:t> </a:t>
            </a:r>
            <a:r>
              <a:rPr lang="en-US" dirty="0" err="1" smtClean="0"/>
              <a:t>likidüs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solidüs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sıcaklık</a:t>
            </a:r>
            <a:r>
              <a:rPr lang="en-US" dirty="0" smtClean="0"/>
              <a:t> </a:t>
            </a:r>
            <a:r>
              <a:rPr lang="en-US" dirty="0" err="1" smtClean="0"/>
              <a:t>aralığında</a:t>
            </a:r>
            <a:r>
              <a:rPr lang="en-US" dirty="0" smtClean="0"/>
              <a:t> </a:t>
            </a:r>
            <a:r>
              <a:rPr lang="en-US" dirty="0" err="1" smtClean="0"/>
              <a:t>gerçekleşir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Bu </a:t>
            </a:r>
            <a:r>
              <a:rPr lang="en-US" dirty="0" err="1" smtClean="0"/>
              <a:t>aralıkta</a:t>
            </a:r>
            <a:r>
              <a:rPr lang="en-US" dirty="0" smtClean="0"/>
              <a:t> hem </a:t>
            </a:r>
            <a:r>
              <a:rPr lang="el-GR" dirty="0" smtClean="0"/>
              <a:t>α</a:t>
            </a:r>
            <a:r>
              <a:rPr lang="en-US" dirty="0" smtClean="0"/>
              <a:t> hem de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dengede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Örneğin</a:t>
            </a:r>
            <a:r>
              <a:rPr lang="en-US" dirty="0" smtClean="0"/>
              <a:t>, </a:t>
            </a:r>
            <a:r>
              <a:rPr lang="en-US" dirty="0"/>
              <a:t>50 </a:t>
            </a:r>
            <a:r>
              <a:rPr lang="en-US" dirty="0" err="1" smtClean="0"/>
              <a:t>ağ</a:t>
            </a:r>
            <a:r>
              <a:rPr lang="en-US" dirty="0" smtClean="0"/>
              <a:t>% Ni–50 </a:t>
            </a:r>
            <a:r>
              <a:rPr lang="en-US" dirty="0" err="1" smtClean="0"/>
              <a:t>ağ</a:t>
            </a:r>
            <a:r>
              <a:rPr lang="en-US" dirty="0" smtClean="0"/>
              <a:t>% Cu </a:t>
            </a:r>
            <a:r>
              <a:rPr lang="en-US" dirty="0" err="1" smtClean="0"/>
              <a:t>kompozisyonundaki</a:t>
            </a:r>
            <a:r>
              <a:rPr lang="en-US" dirty="0" smtClean="0"/>
              <a:t> </a:t>
            </a:r>
            <a:r>
              <a:rPr lang="en-US" dirty="0" err="1" smtClean="0"/>
              <a:t>alaşımı</a:t>
            </a:r>
            <a:r>
              <a:rPr lang="en-US" dirty="0" smtClean="0"/>
              <a:t> </a:t>
            </a:r>
            <a:r>
              <a:rPr lang="en-US" dirty="0" err="1" smtClean="0"/>
              <a:t>ısıtırken</a:t>
            </a:r>
            <a:r>
              <a:rPr lang="en-US" dirty="0" smtClean="0"/>
              <a:t>, </a:t>
            </a:r>
            <a:r>
              <a:rPr lang="en-US" dirty="0" err="1" smtClean="0"/>
              <a:t>erime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1280 </a:t>
            </a:r>
            <a:r>
              <a:rPr lang="en-US" dirty="0"/>
              <a:t>°</a:t>
            </a:r>
            <a:r>
              <a:rPr lang="en-US" dirty="0" err="1" smtClean="0"/>
              <a:t>C’de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miktarı</a:t>
            </a:r>
            <a:r>
              <a:rPr lang="en-US" dirty="0" smtClean="0"/>
              <a:t>, </a:t>
            </a:r>
            <a:r>
              <a:rPr lang="en-US" dirty="0" err="1" smtClean="0"/>
              <a:t>sıcaklık</a:t>
            </a:r>
            <a:r>
              <a:rPr lang="en-US" dirty="0"/>
              <a:t> 1320 °</a:t>
            </a:r>
            <a:r>
              <a:rPr lang="en-US" dirty="0" err="1" smtClean="0"/>
              <a:t>C’ye</a:t>
            </a:r>
            <a:r>
              <a:rPr lang="en-US" dirty="0" smtClean="0"/>
              <a:t> </a:t>
            </a:r>
            <a:r>
              <a:rPr lang="en-US" dirty="0" err="1" smtClean="0"/>
              <a:t>gelene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artmaya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Bu </a:t>
            </a:r>
            <a:r>
              <a:rPr lang="en-US" dirty="0" err="1" smtClean="0"/>
              <a:t>sıcaklıkta</a:t>
            </a:r>
            <a:r>
              <a:rPr lang="en-US" dirty="0" smtClean="0"/>
              <a:t> </a:t>
            </a:r>
            <a:r>
              <a:rPr lang="en-US" dirty="0" err="1" smtClean="0"/>
              <a:t>alaşım</a:t>
            </a:r>
            <a:r>
              <a:rPr lang="en-US" dirty="0" smtClean="0"/>
              <a:t> </a:t>
            </a:r>
            <a:r>
              <a:rPr lang="en-US" dirty="0" err="1" smtClean="0"/>
              <a:t>tamamen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Bilinen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sıcaklık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kompozisyon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dengedeki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ikili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diyagramından</a:t>
            </a:r>
            <a:r>
              <a:rPr lang="en-US" dirty="0" smtClean="0"/>
              <a:t> </a:t>
            </a:r>
            <a:r>
              <a:rPr lang="en-US" dirty="0" err="1" smtClean="0"/>
              <a:t>aşağıdaki</a:t>
            </a:r>
            <a:r>
              <a:rPr lang="en-US" dirty="0" smtClean="0"/>
              <a:t> </a:t>
            </a:r>
            <a:r>
              <a:rPr lang="en-US" dirty="0" err="1" smtClean="0"/>
              <a:t>bilgiler</a:t>
            </a:r>
            <a:r>
              <a:rPr lang="en-US" dirty="0" smtClean="0"/>
              <a:t> </a:t>
            </a:r>
            <a:r>
              <a:rPr lang="en-US" dirty="0" err="1" smtClean="0"/>
              <a:t>okunabilir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Sistemde</a:t>
            </a:r>
            <a:r>
              <a:rPr lang="en-US" dirty="0" smtClean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fazlar</a:t>
            </a:r>
            <a:r>
              <a:rPr lang="en-US" dirty="0"/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 </a:t>
            </a:r>
            <a:r>
              <a:rPr lang="en-US" dirty="0" err="1"/>
              <a:t>fazların</a:t>
            </a:r>
            <a:r>
              <a:rPr lang="en-US" dirty="0"/>
              <a:t> </a:t>
            </a:r>
            <a:r>
              <a:rPr lang="en-US" dirty="0" err="1"/>
              <a:t>kompozisyonları</a:t>
            </a:r>
            <a:r>
              <a:rPr lang="en-US" dirty="0"/>
              <a:t>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Fazların</a:t>
            </a:r>
            <a:r>
              <a:rPr lang="en-US" dirty="0" smtClean="0"/>
              <a:t> </a:t>
            </a:r>
            <a:r>
              <a:rPr lang="en-US" dirty="0" err="1" smtClean="0"/>
              <a:t>yüzdeleri</a:t>
            </a:r>
            <a:r>
              <a:rPr lang="en-US" dirty="0" smtClean="0"/>
              <a:t> (</a:t>
            </a:r>
            <a:r>
              <a:rPr lang="en-US" dirty="0" err="1" smtClean="0"/>
              <a:t>miktarları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45" y="738335"/>
            <a:ext cx="415196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02" y="150223"/>
            <a:ext cx="10393680" cy="5199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KMU 266 –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Diyagramları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02" y="738335"/>
            <a:ext cx="7688343" cy="5842505"/>
          </a:xfrm>
        </p:spPr>
        <p:txBody>
          <a:bodyPr>
            <a:normAutofit/>
          </a:bodyPr>
          <a:lstStyle/>
          <a:p>
            <a:pPr algn="l"/>
            <a:r>
              <a:rPr lang="en-US" b="1" dirty="0" err="1"/>
              <a:t>Sistemde</a:t>
            </a:r>
            <a:r>
              <a:rPr lang="en-US" b="1" dirty="0"/>
              <a:t> </a:t>
            </a:r>
            <a:r>
              <a:rPr lang="en-US" b="1" dirty="0" err="1" smtClean="0"/>
              <a:t>Bulunan</a:t>
            </a:r>
            <a:r>
              <a:rPr lang="en-US" b="1" dirty="0" smtClean="0"/>
              <a:t> </a:t>
            </a:r>
            <a:r>
              <a:rPr lang="en-US" b="1" dirty="0" err="1" smtClean="0"/>
              <a:t>Fazlar</a:t>
            </a:r>
            <a:r>
              <a:rPr lang="en-US" b="1" dirty="0" smtClean="0"/>
              <a:t>:</a:t>
            </a:r>
          </a:p>
          <a:p>
            <a:pPr algn="l"/>
            <a:r>
              <a:rPr lang="en-US" dirty="0"/>
              <a:t>1100 °</a:t>
            </a:r>
            <a:r>
              <a:rPr lang="en-US" dirty="0" err="1" smtClean="0"/>
              <a:t>C’de</a:t>
            </a:r>
            <a:r>
              <a:rPr lang="en-US" dirty="0" smtClean="0"/>
              <a:t> 60 </a:t>
            </a:r>
            <a:r>
              <a:rPr lang="en-US" dirty="0" err="1" smtClean="0"/>
              <a:t>ağ</a:t>
            </a:r>
            <a:r>
              <a:rPr lang="en-US" dirty="0" smtClean="0"/>
              <a:t>% </a:t>
            </a:r>
            <a:r>
              <a:rPr lang="en-US" dirty="0"/>
              <a:t>Ni–40 </a:t>
            </a:r>
            <a:r>
              <a:rPr lang="en-US" dirty="0" err="1" smtClean="0"/>
              <a:t>ağ</a:t>
            </a:r>
            <a:r>
              <a:rPr lang="en-US" dirty="0" smtClean="0"/>
              <a:t>% </a:t>
            </a:r>
            <a:r>
              <a:rPr lang="en-US" dirty="0"/>
              <a:t>Cu </a:t>
            </a:r>
            <a:r>
              <a:rPr lang="en-US" dirty="0" smtClean="0"/>
              <a:t>– </a:t>
            </a:r>
            <a:r>
              <a:rPr lang="en-US" dirty="0" err="1" smtClean="0"/>
              <a:t>sadece</a:t>
            </a:r>
            <a:r>
              <a:rPr lang="en-US" dirty="0" smtClean="0"/>
              <a:t> α </a:t>
            </a:r>
            <a:r>
              <a:rPr lang="en-US" dirty="0" err="1" smtClean="0"/>
              <a:t>fazı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</a:p>
          <a:p>
            <a:pPr algn="l"/>
            <a:r>
              <a:rPr lang="en-US" dirty="0"/>
              <a:t>1250 °</a:t>
            </a:r>
            <a:r>
              <a:rPr lang="en-US" dirty="0" err="1" smtClean="0"/>
              <a:t>C’de</a:t>
            </a:r>
            <a:r>
              <a:rPr lang="en-US" dirty="0" smtClean="0"/>
              <a:t> 35 </a:t>
            </a:r>
            <a:r>
              <a:rPr lang="en-US" dirty="0" err="1"/>
              <a:t>wt</a:t>
            </a:r>
            <a:r>
              <a:rPr lang="en-US" dirty="0"/>
              <a:t>% Ni–65 </a:t>
            </a:r>
            <a:r>
              <a:rPr lang="en-US" dirty="0" err="1"/>
              <a:t>wt</a:t>
            </a:r>
            <a:r>
              <a:rPr lang="en-US" dirty="0"/>
              <a:t>% </a:t>
            </a:r>
            <a:r>
              <a:rPr lang="en-US" dirty="0" smtClean="0"/>
              <a:t>Cu - α </a:t>
            </a:r>
            <a:r>
              <a:rPr lang="en-US" dirty="0" err="1" smtClean="0"/>
              <a:t>fazı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</a:p>
          <a:p>
            <a:pPr algn="l"/>
            <a:r>
              <a:rPr lang="en-US" b="1" dirty="0" err="1" smtClean="0"/>
              <a:t>Fazların</a:t>
            </a:r>
            <a:r>
              <a:rPr lang="en-US" b="1" dirty="0" smtClean="0"/>
              <a:t> </a:t>
            </a:r>
            <a:r>
              <a:rPr lang="en-US" b="1" dirty="0" err="1" smtClean="0"/>
              <a:t>Kompozisyonların</a:t>
            </a:r>
            <a:r>
              <a:rPr lang="en-US" b="1" dirty="0" smtClean="0"/>
              <a:t> </a:t>
            </a:r>
            <a:r>
              <a:rPr lang="en-US" b="1" dirty="0" err="1" smtClean="0"/>
              <a:t>Belirlenmesi</a:t>
            </a:r>
            <a:r>
              <a:rPr lang="en-US" b="1" dirty="0" smtClean="0"/>
              <a:t>:</a:t>
            </a:r>
          </a:p>
          <a:p>
            <a:pPr algn="l"/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bölgesinde</a:t>
            </a:r>
            <a:r>
              <a:rPr lang="en-US" dirty="0" smtClean="0"/>
              <a:t> </a:t>
            </a:r>
            <a:r>
              <a:rPr lang="en-US" dirty="0" err="1" smtClean="0"/>
              <a:t>isek</a:t>
            </a:r>
            <a:r>
              <a:rPr lang="en-US" dirty="0" smtClean="0"/>
              <a:t> fazing </a:t>
            </a:r>
            <a:r>
              <a:rPr lang="en-US" dirty="0" err="1" smtClean="0"/>
              <a:t>kompozisyonu</a:t>
            </a:r>
            <a:r>
              <a:rPr lang="en-US" dirty="0" smtClean="0"/>
              <a:t> </a:t>
            </a:r>
            <a:r>
              <a:rPr lang="en-US" dirty="0" err="1" smtClean="0"/>
              <a:t>alaşımın</a:t>
            </a:r>
            <a:r>
              <a:rPr lang="en-US" dirty="0" smtClean="0"/>
              <a:t> </a:t>
            </a:r>
            <a:r>
              <a:rPr lang="en-US" dirty="0" err="1" smtClean="0"/>
              <a:t>kompozisyonu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aynıdır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Örneğin</a:t>
            </a:r>
            <a:r>
              <a:rPr lang="en-US" dirty="0" smtClean="0"/>
              <a:t>, </a:t>
            </a:r>
            <a:r>
              <a:rPr lang="en-US" dirty="0"/>
              <a:t>1100 °</a:t>
            </a:r>
            <a:r>
              <a:rPr lang="en-US" dirty="0" err="1"/>
              <a:t>C’de</a:t>
            </a:r>
            <a:r>
              <a:rPr lang="en-US" dirty="0"/>
              <a:t> </a:t>
            </a:r>
            <a:r>
              <a:rPr lang="en-US" dirty="0" smtClean="0"/>
              <a:t>60 </a:t>
            </a:r>
            <a:r>
              <a:rPr lang="en-US" dirty="0" err="1"/>
              <a:t>ağ</a:t>
            </a:r>
            <a:r>
              <a:rPr lang="en-US" dirty="0"/>
              <a:t>% Ni–40 </a:t>
            </a:r>
            <a:r>
              <a:rPr lang="en-US" dirty="0" err="1"/>
              <a:t>ağ</a:t>
            </a:r>
            <a:r>
              <a:rPr lang="en-US" dirty="0"/>
              <a:t>% </a:t>
            </a:r>
            <a:r>
              <a:rPr lang="en-US" dirty="0" smtClean="0"/>
              <a:t>Cu (A </a:t>
            </a:r>
            <a:r>
              <a:rPr lang="en-US" dirty="0" err="1" smtClean="0"/>
              <a:t>noktası</a:t>
            </a:r>
            <a:r>
              <a:rPr lang="en-US" dirty="0" smtClean="0"/>
              <a:t>), </a:t>
            </a:r>
            <a:r>
              <a:rPr lang="en-US" dirty="0" err="1" smtClean="0"/>
              <a:t>burada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l-GR" dirty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kompozisyonu</a:t>
            </a:r>
            <a:r>
              <a:rPr lang="en-US" dirty="0" smtClean="0"/>
              <a:t> </a:t>
            </a:r>
            <a:r>
              <a:rPr lang="tr-TR" dirty="0"/>
              <a:t>60 </a:t>
            </a:r>
            <a:r>
              <a:rPr lang="tr-TR" dirty="0" err="1"/>
              <a:t>wt</a:t>
            </a:r>
            <a:r>
              <a:rPr lang="tr-TR" dirty="0"/>
              <a:t>% </a:t>
            </a:r>
            <a:r>
              <a:rPr lang="tr-TR" dirty="0" err="1"/>
              <a:t>Ni</a:t>
            </a:r>
            <a:r>
              <a:rPr lang="tr-TR" dirty="0"/>
              <a:t>–40 </a:t>
            </a:r>
            <a:r>
              <a:rPr lang="tr-TR" dirty="0" err="1"/>
              <a:t>wt</a:t>
            </a:r>
            <a:r>
              <a:rPr lang="tr-TR" dirty="0"/>
              <a:t>% </a:t>
            </a:r>
            <a:r>
              <a:rPr lang="tr-TR" dirty="0" smtClean="0"/>
              <a:t>Cu</a:t>
            </a:r>
            <a:r>
              <a:rPr lang="en-US" dirty="0" smtClean="0"/>
              <a:t>’dır.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45" y="738335"/>
            <a:ext cx="415196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1190</Words>
  <Application>Microsoft Office PowerPoint</Application>
  <PresentationFormat>Widescreen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  <vt:lpstr>KMU 266 – Faz Diyagramları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 201 Materials Science</dc:title>
  <dc:creator>pc205</dc:creator>
  <cp:lastModifiedBy>GSoysal</cp:lastModifiedBy>
  <cp:revision>274</cp:revision>
  <dcterms:created xsi:type="dcterms:W3CDTF">2016-07-27T06:35:54Z</dcterms:created>
  <dcterms:modified xsi:type="dcterms:W3CDTF">2020-05-10T17:16:19Z</dcterms:modified>
</cp:coreProperties>
</file>