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23" r:id="rId3"/>
    <p:sldId id="324" r:id="rId4"/>
    <p:sldId id="325" r:id="rId5"/>
    <p:sldId id="326" r:id="rId6"/>
    <p:sldId id="327" r:id="rId7"/>
    <p:sldId id="330" r:id="rId8"/>
    <p:sldId id="331" r:id="rId9"/>
    <p:sldId id="332" r:id="rId10"/>
    <p:sldId id="333" r:id="rId11"/>
    <p:sldId id="334" r:id="rId12"/>
    <p:sldId id="335" r:id="rId13"/>
    <p:sldId id="33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2" y="738335"/>
            <a:ext cx="6282309" cy="5842505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err="1" smtClean="0"/>
              <a:t>İkili</a:t>
            </a:r>
            <a:r>
              <a:rPr lang="en-US" b="1" dirty="0" smtClean="0"/>
              <a:t> </a:t>
            </a:r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dirty="0"/>
          </a:p>
          <a:p>
            <a:pPr algn="l"/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adet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bölgesi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: 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(L)</a:t>
            </a:r>
          </a:p>
          <a:p>
            <a:pPr algn="l"/>
            <a:r>
              <a:rPr lang="el-GR" dirty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bakırca</a:t>
            </a:r>
            <a:r>
              <a:rPr lang="en-US" dirty="0" smtClean="0"/>
              <a:t> </a:t>
            </a:r>
            <a:r>
              <a:rPr lang="en-US" dirty="0" err="1" smtClean="0"/>
              <a:t>zengin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çözeltidir</a:t>
            </a:r>
            <a:r>
              <a:rPr lang="en-US" dirty="0" smtClean="0"/>
              <a:t>. </a:t>
            </a:r>
            <a:r>
              <a:rPr lang="en-US" dirty="0" err="1" smtClean="0"/>
              <a:t>Gümüş</a:t>
            </a:r>
            <a:r>
              <a:rPr lang="en-US" dirty="0" smtClean="0"/>
              <a:t> </a:t>
            </a:r>
            <a:r>
              <a:rPr lang="en-US" dirty="0" err="1" smtClean="0"/>
              <a:t>çözünen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yüzey</a:t>
            </a:r>
            <a:r>
              <a:rPr lang="en-US" dirty="0" smtClean="0"/>
              <a:t> </a:t>
            </a:r>
            <a:r>
              <a:rPr lang="en-US" dirty="0" err="1" smtClean="0"/>
              <a:t>merkezli</a:t>
            </a:r>
            <a:r>
              <a:rPr lang="en-US" dirty="0" smtClean="0"/>
              <a:t> </a:t>
            </a:r>
            <a:r>
              <a:rPr lang="en-US" dirty="0" err="1" smtClean="0"/>
              <a:t>kübik</a:t>
            </a:r>
            <a:r>
              <a:rPr lang="en-US" dirty="0" smtClean="0"/>
              <a:t> </a:t>
            </a:r>
            <a:r>
              <a:rPr lang="en-US" dirty="0" err="1" smtClean="0"/>
              <a:t>kristal</a:t>
            </a:r>
            <a:r>
              <a:rPr lang="en-US" dirty="0" smtClean="0"/>
              <a:t> </a:t>
            </a:r>
            <a:r>
              <a:rPr lang="en-US" dirty="0" err="1" smtClean="0"/>
              <a:t>yapıya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β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gümüşçe</a:t>
            </a:r>
            <a:r>
              <a:rPr lang="en-US" dirty="0" smtClean="0"/>
              <a:t> </a:t>
            </a:r>
            <a:r>
              <a:rPr lang="en-US" dirty="0" err="1" smtClean="0"/>
              <a:t>zengin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çözeltidir</a:t>
            </a:r>
            <a:r>
              <a:rPr lang="en-US" dirty="0" smtClean="0"/>
              <a:t>. </a:t>
            </a:r>
            <a:r>
              <a:rPr lang="en-US" dirty="0" err="1" smtClean="0"/>
              <a:t>Bakır</a:t>
            </a:r>
            <a:r>
              <a:rPr lang="en-US" dirty="0" smtClean="0"/>
              <a:t> </a:t>
            </a:r>
            <a:r>
              <a:rPr lang="en-US" dirty="0" err="1" smtClean="0"/>
              <a:t>çözünen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β </a:t>
            </a:r>
            <a:r>
              <a:rPr lang="en-US" dirty="0" err="1"/>
              <a:t>fazı</a:t>
            </a:r>
            <a:r>
              <a:rPr lang="en-US" dirty="0"/>
              <a:t> </a:t>
            </a:r>
            <a:r>
              <a:rPr lang="en-US" dirty="0" err="1"/>
              <a:t>yüzey</a:t>
            </a:r>
            <a:r>
              <a:rPr lang="en-US" dirty="0"/>
              <a:t> </a:t>
            </a:r>
            <a:r>
              <a:rPr lang="en-US" dirty="0" err="1"/>
              <a:t>merkezli</a:t>
            </a:r>
            <a:r>
              <a:rPr lang="en-US" dirty="0"/>
              <a:t> </a:t>
            </a:r>
            <a:r>
              <a:rPr lang="en-US" dirty="0" err="1"/>
              <a:t>kübik</a:t>
            </a:r>
            <a:r>
              <a:rPr lang="en-US" dirty="0"/>
              <a:t> </a:t>
            </a:r>
            <a:r>
              <a:rPr lang="en-US" dirty="0" err="1"/>
              <a:t>kristal</a:t>
            </a:r>
            <a:r>
              <a:rPr lang="en-US" dirty="0"/>
              <a:t> </a:t>
            </a:r>
            <a:r>
              <a:rPr lang="en-US" dirty="0" err="1"/>
              <a:t>yapıya</a:t>
            </a:r>
            <a:r>
              <a:rPr lang="en-US" dirty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Saf</a:t>
            </a:r>
            <a:r>
              <a:rPr lang="en-US" dirty="0" smtClean="0"/>
              <a:t> </a:t>
            </a:r>
            <a:r>
              <a:rPr lang="en-US" dirty="0" err="1" smtClean="0"/>
              <a:t>bakır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gümüş</a:t>
            </a:r>
            <a:r>
              <a:rPr lang="en-US" dirty="0" smtClean="0"/>
              <a:t> de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düşünülmelidir</a:t>
            </a:r>
            <a:r>
              <a:rPr lang="en-US" dirty="0" smtClean="0"/>
              <a:t>.</a:t>
            </a:r>
            <a:endParaRPr lang="en-US" dirty="0"/>
          </a:p>
          <a:p>
            <a:pPr algn="l"/>
            <a:r>
              <a:rPr lang="en-US" dirty="0"/>
              <a:t>Bu </a:t>
            </a:r>
            <a:r>
              <a:rPr lang="en-US" dirty="0" err="1"/>
              <a:t>katı</a:t>
            </a:r>
            <a:r>
              <a:rPr lang="en-US" dirty="0"/>
              <a:t> </a:t>
            </a:r>
            <a:r>
              <a:rPr lang="en-US" dirty="0" err="1"/>
              <a:t>fazların</a:t>
            </a:r>
            <a:r>
              <a:rPr lang="en-US" dirty="0"/>
              <a:t> </a:t>
            </a:r>
            <a:r>
              <a:rPr lang="en-US" dirty="0" err="1"/>
              <a:t>çözünürlük</a:t>
            </a:r>
            <a:r>
              <a:rPr lang="en-US" dirty="0"/>
              <a:t> </a:t>
            </a:r>
            <a:r>
              <a:rPr lang="en-US" dirty="0" err="1"/>
              <a:t>sınırları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: BEG </a:t>
            </a:r>
            <a:r>
              <a:rPr lang="en-US" dirty="0" err="1"/>
              <a:t>çizgisinin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sıcaklıkta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konsantrasyondaki</a:t>
            </a:r>
            <a:r>
              <a:rPr lang="en-US" dirty="0"/>
              <a:t> </a:t>
            </a:r>
            <a:r>
              <a:rPr lang="en-US" dirty="0" err="1"/>
              <a:t>gümüş</a:t>
            </a:r>
            <a:r>
              <a:rPr lang="en-US" dirty="0"/>
              <a:t> </a:t>
            </a:r>
            <a:r>
              <a:rPr lang="en-US" dirty="0" err="1"/>
              <a:t>bakır</a:t>
            </a:r>
            <a:r>
              <a:rPr lang="en-US" dirty="0"/>
              <a:t> (</a:t>
            </a:r>
            <a:r>
              <a:rPr lang="el-GR" dirty="0"/>
              <a:t>α</a:t>
            </a:r>
            <a:r>
              <a:rPr lang="en-US" dirty="0"/>
              <a:t> </a:t>
            </a:r>
            <a:r>
              <a:rPr lang="en-US" dirty="0" err="1"/>
              <a:t>faz</a:t>
            </a:r>
            <a:r>
              <a:rPr lang="en-US" dirty="0"/>
              <a:t>)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çözünebilir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konsantrasyondaki</a:t>
            </a:r>
            <a:r>
              <a:rPr lang="en-US" dirty="0"/>
              <a:t> </a:t>
            </a:r>
            <a:r>
              <a:rPr lang="en-US" dirty="0" err="1"/>
              <a:t>bakır</a:t>
            </a:r>
            <a:r>
              <a:rPr lang="en-US" dirty="0"/>
              <a:t> </a:t>
            </a:r>
            <a:r>
              <a:rPr lang="en-US" dirty="0" err="1"/>
              <a:t>gümüş</a:t>
            </a:r>
            <a:r>
              <a:rPr lang="en-US" dirty="0"/>
              <a:t> (</a:t>
            </a:r>
            <a:r>
              <a:rPr lang="el-GR" dirty="0"/>
              <a:t>β</a:t>
            </a:r>
            <a:r>
              <a:rPr lang="en-US" dirty="0"/>
              <a:t> </a:t>
            </a:r>
            <a:r>
              <a:rPr lang="en-US" dirty="0" err="1"/>
              <a:t>faz</a:t>
            </a:r>
            <a:r>
              <a:rPr lang="en-US" dirty="0"/>
              <a:t>)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çözünebilir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911" y="1508262"/>
            <a:ext cx="5441850" cy="418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7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796662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/>
              <a:t>Ötektik</a:t>
            </a:r>
            <a:r>
              <a:rPr lang="en-US" b="1" dirty="0"/>
              <a:t> </a:t>
            </a:r>
            <a:r>
              <a:rPr lang="en-US" b="1" dirty="0" err="1"/>
              <a:t>Sistemlerde</a:t>
            </a:r>
            <a:r>
              <a:rPr lang="en-US" b="1" dirty="0"/>
              <a:t> </a:t>
            </a:r>
            <a:r>
              <a:rPr lang="en-US" b="1" dirty="0" err="1"/>
              <a:t>Mikroyapı</a:t>
            </a:r>
            <a:r>
              <a:rPr lang="en-US" b="1" dirty="0"/>
              <a:t> </a:t>
            </a:r>
            <a:r>
              <a:rPr lang="en-US" b="1" dirty="0" err="1"/>
              <a:t>Oluşumu</a:t>
            </a:r>
            <a:endParaRPr lang="en-US" b="1" dirty="0"/>
          </a:p>
          <a:p>
            <a:pPr algn="l"/>
            <a:r>
              <a:rPr lang="en-US" dirty="0" err="1" smtClean="0"/>
              <a:t>Mikroyapı</a:t>
            </a:r>
            <a:r>
              <a:rPr lang="en-US" dirty="0" smtClean="0"/>
              <a:t> </a:t>
            </a:r>
            <a:r>
              <a:rPr lang="en-US" dirty="0" err="1" smtClean="0"/>
              <a:t>incelemelerinde</a:t>
            </a:r>
            <a:r>
              <a:rPr lang="en-US" dirty="0" smtClean="0"/>
              <a:t>, </a:t>
            </a:r>
            <a:r>
              <a:rPr lang="en-US" dirty="0" err="1" smtClean="0"/>
              <a:t>bazen</a:t>
            </a:r>
            <a:r>
              <a:rPr lang="en-US" dirty="0" smtClean="0"/>
              <a:t> </a:t>
            </a:r>
            <a:r>
              <a:rPr lang="en-US" dirty="0" err="1" smtClean="0"/>
              <a:t>mikro-bileşen</a:t>
            </a:r>
            <a:r>
              <a:rPr lang="en-US" dirty="0" smtClean="0"/>
              <a:t> </a:t>
            </a:r>
            <a:r>
              <a:rPr lang="en-US" dirty="0" err="1" smtClean="0"/>
              <a:t>terimini</a:t>
            </a:r>
            <a:r>
              <a:rPr lang="en-US" dirty="0" smtClean="0"/>
              <a:t> </a:t>
            </a:r>
            <a:r>
              <a:rPr lang="en-US" dirty="0" err="1" smtClean="0"/>
              <a:t>kullanmak</a:t>
            </a:r>
            <a:r>
              <a:rPr lang="en-US" dirty="0" smtClean="0"/>
              <a:t> </a:t>
            </a:r>
            <a:r>
              <a:rPr lang="en-US" dirty="0" err="1" smtClean="0"/>
              <a:t>gerekebilir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Örneğin</a:t>
            </a:r>
            <a:r>
              <a:rPr lang="en-US" dirty="0" smtClean="0"/>
              <a:t> m </a:t>
            </a:r>
            <a:r>
              <a:rPr lang="en-US" dirty="0" err="1" smtClean="0"/>
              <a:t>noktasında</a:t>
            </a:r>
            <a:r>
              <a:rPr lang="en-US" dirty="0" smtClean="0"/>
              <a:t>, </a:t>
            </a:r>
            <a:r>
              <a:rPr lang="en-US" dirty="0" err="1" smtClean="0"/>
              <a:t>malzememiz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tane</a:t>
            </a:r>
            <a:r>
              <a:rPr lang="en-US" dirty="0" smtClean="0"/>
              <a:t> </a:t>
            </a:r>
            <a:r>
              <a:rPr lang="en-US" dirty="0" err="1" smtClean="0"/>
              <a:t>mikro-bileşene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 </a:t>
            </a:r>
            <a:r>
              <a:rPr lang="en-US" dirty="0" err="1" smtClean="0"/>
              <a:t>Biri</a:t>
            </a:r>
            <a:r>
              <a:rPr lang="en-US" dirty="0" smtClean="0"/>
              <a:t> primer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diğeri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yapıdır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primer </a:t>
            </a:r>
            <a:r>
              <a:rPr lang="en-US" dirty="0" err="1" smtClean="0"/>
              <a:t>mikro-bileşenlerin</a:t>
            </a:r>
            <a:r>
              <a:rPr lang="en-US" dirty="0" smtClean="0"/>
              <a:t> </a:t>
            </a:r>
            <a:r>
              <a:rPr lang="en-US" dirty="0" err="1" smtClean="0"/>
              <a:t>miktarlarını</a:t>
            </a:r>
            <a:r>
              <a:rPr lang="en-US" dirty="0" smtClean="0"/>
              <a:t> (</a:t>
            </a:r>
            <a:r>
              <a:rPr lang="en-US" dirty="0" err="1" smtClean="0"/>
              <a:t>yüzdelerini</a:t>
            </a:r>
            <a:r>
              <a:rPr lang="en-US" dirty="0" smtClean="0"/>
              <a:t>) </a:t>
            </a:r>
            <a:r>
              <a:rPr lang="en-US" dirty="0" err="1" smtClean="0"/>
              <a:t>hesaplamak</a:t>
            </a:r>
            <a:r>
              <a:rPr lang="en-US" dirty="0" smtClean="0"/>
              <a:t> </a:t>
            </a:r>
            <a:r>
              <a:rPr lang="en-US" dirty="0" err="1" smtClean="0"/>
              <a:t>mümkündür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Kaldıraç</a:t>
            </a:r>
            <a:r>
              <a:rPr lang="en-US" dirty="0" smtClean="0"/>
              <a:t> </a:t>
            </a:r>
            <a:r>
              <a:rPr lang="en-US" dirty="0" err="1" smtClean="0"/>
              <a:t>kuralı</a:t>
            </a:r>
            <a:r>
              <a:rPr lang="en-US" dirty="0" smtClean="0"/>
              <a:t> </a:t>
            </a:r>
            <a:r>
              <a:rPr lang="en-US" dirty="0" err="1" smtClean="0"/>
              <a:t>uygulanarak</a:t>
            </a:r>
            <a:r>
              <a:rPr lang="en-US" dirty="0" smtClean="0"/>
              <a:t>:</a:t>
            </a:r>
          </a:p>
          <a:p>
            <a:pPr algn="l"/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mikro-bileşenin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W</a:t>
            </a:r>
            <a:r>
              <a:rPr lang="en-US" baseline="-25000" dirty="0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sıcaklık</a:t>
            </a:r>
            <a:r>
              <a:rPr lang="en-US" dirty="0" smtClean="0"/>
              <a:t> </a:t>
            </a:r>
            <a:r>
              <a:rPr lang="en-US" dirty="0" err="1" smtClean="0"/>
              <a:t>üstündeki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W</a:t>
            </a:r>
            <a:r>
              <a:rPr lang="en-US" baseline="-25000" dirty="0" smtClean="0"/>
              <a:t>L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aynıdır</a:t>
            </a:r>
            <a:r>
              <a:rPr lang="en-US" dirty="0" smtClean="0"/>
              <a:t>: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6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263" y="3807823"/>
            <a:ext cx="3994283" cy="3017520"/>
          </a:xfrm>
          <a:prstGeom prst="rect">
            <a:avLst/>
          </a:prstGeom>
        </p:spPr>
      </p:pic>
      <p:pic>
        <p:nvPicPr>
          <p:cNvPr id="7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476" y="5100739"/>
            <a:ext cx="316996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9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796662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/>
              <a:t>Ötektik</a:t>
            </a:r>
            <a:r>
              <a:rPr lang="en-US" b="1" dirty="0"/>
              <a:t> </a:t>
            </a:r>
            <a:r>
              <a:rPr lang="en-US" b="1" dirty="0" err="1"/>
              <a:t>Sistemlerde</a:t>
            </a:r>
            <a:r>
              <a:rPr lang="en-US" b="1" dirty="0"/>
              <a:t> </a:t>
            </a:r>
            <a:r>
              <a:rPr lang="en-US" b="1" dirty="0" err="1"/>
              <a:t>Mikroyapı</a:t>
            </a:r>
            <a:r>
              <a:rPr lang="en-US" b="1" dirty="0"/>
              <a:t> </a:t>
            </a:r>
            <a:r>
              <a:rPr lang="en-US" b="1" dirty="0" err="1"/>
              <a:t>Oluşumu</a:t>
            </a:r>
            <a:endParaRPr lang="en-US" b="1" dirty="0"/>
          </a:p>
          <a:p>
            <a:pPr algn="l"/>
            <a:r>
              <a:rPr lang="en-US" dirty="0" smtClean="0"/>
              <a:t>Primer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W</a:t>
            </a:r>
            <a:r>
              <a:rPr lang="el-GR" baseline="-25000" dirty="0" smtClean="0"/>
              <a:t>α</a:t>
            </a:r>
            <a:r>
              <a:rPr lang="en-US" baseline="-25000" dirty="0" smtClean="0"/>
              <a:t>’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 </a:t>
            </a:r>
            <a:r>
              <a:rPr lang="en-US" dirty="0" err="1" smtClean="0"/>
              <a:t>öncesi</a:t>
            </a:r>
            <a:r>
              <a:rPr lang="en-US" dirty="0" smtClean="0"/>
              <a:t> </a:t>
            </a:r>
            <a:r>
              <a:rPr lang="el-GR" dirty="0"/>
              <a:t>α </a:t>
            </a:r>
            <a:r>
              <a:rPr lang="en-US" dirty="0" err="1" smtClean="0"/>
              <a:t>miktarı</a:t>
            </a:r>
            <a:r>
              <a:rPr lang="en-US" dirty="0" smtClean="0"/>
              <a:t> </a:t>
            </a:r>
            <a:r>
              <a:rPr lang="en-US" dirty="0" err="1" smtClean="0"/>
              <a:t>kadardır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l-GR" dirty="0"/>
              <a:t>α </a:t>
            </a:r>
            <a:r>
              <a:rPr lang="en-US" dirty="0" err="1" smtClean="0"/>
              <a:t>miktarı</a:t>
            </a:r>
            <a:r>
              <a:rPr lang="en-US" dirty="0" smtClean="0"/>
              <a:t> W</a:t>
            </a:r>
            <a:r>
              <a:rPr lang="el-GR" baseline="-25000" dirty="0" smtClean="0"/>
              <a:t>α</a:t>
            </a:r>
            <a:r>
              <a:rPr lang="en-US" dirty="0" smtClean="0"/>
              <a:t> (primer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W</a:t>
            </a:r>
            <a:r>
              <a:rPr lang="el-GR" baseline="-25000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çizgi</a:t>
            </a:r>
            <a:r>
              <a:rPr lang="en-US" dirty="0" smtClean="0"/>
              <a:t> </a:t>
            </a:r>
            <a:r>
              <a:rPr lang="en-US" dirty="0" err="1" smtClean="0"/>
              <a:t>hizasında</a:t>
            </a:r>
            <a:r>
              <a:rPr lang="en-US" dirty="0" smtClean="0"/>
              <a:t> </a:t>
            </a:r>
            <a:r>
              <a:rPr lang="en-US" dirty="0" err="1" smtClean="0"/>
              <a:t>çizilen</a:t>
            </a:r>
            <a:r>
              <a:rPr lang="en-US" dirty="0" smtClean="0"/>
              <a:t> </a:t>
            </a:r>
            <a:r>
              <a:rPr lang="en-US" dirty="0" err="1" smtClean="0"/>
              <a:t>bağ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bulunabilir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6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263" y="3807823"/>
            <a:ext cx="3994283" cy="301752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283" y="1663369"/>
            <a:ext cx="3298032" cy="1463040"/>
          </a:xfrm>
          <a:prstGeom prst="rect">
            <a:avLst/>
          </a:prstGeom>
        </p:spPr>
      </p:pic>
      <p:pic>
        <p:nvPicPr>
          <p:cNvPr id="10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01" y="4522659"/>
            <a:ext cx="3359775" cy="1554480"/>
          </a:xfrm>
          <a:prstGeom prst="rect">
            <a:avLst/>
          </a:prstGeom>
        </p:spPr>
      </p:pic>
      <p:pic>
        <p:nvPicPr>
          <p:cNvPr id="11" name="Resi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1374" y="4522659"/>
            <a:ext cx="3373811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11556086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Ara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veya</a:t>
            </a:r>
            <a:r>
              <a:rPr lang="en-US" b="1" dirty="0" smtClean="0"/>
              <a:t> </a:t>
            </a:r>
            <a:r>
              <a:rPr lang="en-US" b="1" dirty="0" err="1" smtClean="0"/>
              <a:t>Bileşik</a:t>
            </a:r>
            <a:r>
              <a:rPr lang="en-US" b="1" dirty="0" smtClean="0"/>
              <a:t> </a:t>
            </a:r>
            <a:r>
              <a:rPr lang="en-US" b="1" dirty="0" err="1" smtClean="0"/>
              <a:t>İçeren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r>
              <a:rPr lang="en-US" b="1" dirty="0" smtClean="0"/>
              <a:t>:</a:t>
            </a:r>
          </a:p>
          <a:p>
            <a:pPr algn="l"/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diyagramları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içerebilir</a:t>
            </a:r>
            <a:r>
              <a:rPr lang="en-US" dirty="0" smtClean="0"/>
              <a:t>.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9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078491" y="612309"/>
            <a:ext cx="5010773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421815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Ötektoid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Peritektik</a:t>
            </a:r>
            <a:r>
              <a:rPr lang="en-US" b="1" dirty="0" smtClean="0"/>
              <a:t> </a:t>
            </a:r>
            <a:r>
              <a:rPr lang="en-US" b="1" dirty="0" err="1" smtClean="0"/>
              <a:t>Reaksiyonlar</a:t>
            </a:r>
            <a:endParaRPr lang="en-US" b="1" dirty="0" smtClean="0"/>
          </a:p>
          <a:p>
            <a:pPr algn="l"/>
            <a:r>
              <a:rPr lang="en-US" b="1" dirty="0" err="1" smtClean="0"/>
              <a:t>Ötektoid</a:t>
            </a:r>
            <a:r>
              <a:rPr lang="en-US" b="1" dirty="0" smtClean="0"/>
              <a:t>: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Bakır-çinko</a:t>
            </a:r>
            <a:r>
              <a:rPr lang="en-US" dirty="0" smtClean="0"/>
              <a:t> </a:t>
            </a:r>
            <a:r>
              <a:rPr lang="en-US" dirty="0" err="1" smtClean="0"/>
              <a:t>alaşımınında</a:t>
            </a:r>
            <a:r>
              <a:rPr lang="en-US" dirty="0" smtClean="0"/>
              <a:t> </a:t>
            </a:r>
            <a:r>
              <a:rPr lang="en-US" dirty="0"/>
              <a:t>74 </a:t>
            </a:r>
            <a:r>
              <a:rPr lang="en-US" dirty="0" err="1" smtClean="0"/>
              <a:t>ağ</a:t>
            </a:r>
            <a:r>
              <a:rPr lang="en-US" dirty="0" smtClean="0"/>
              <a:t>% </a:t>
            </a:r>
            <a:r>
              <a:rPr lang="en-US" dirty="0"/>
              <a:t>Zn–26 </a:t>
            </a:r>
            <a:r>
              <a:rPr lang="en-US" dirty="0" err="1" smtClean="0"/>
              <a:t>ağ</a:t>
            </a:r>
            <a:r>
              <a:rPr lang="en-US" dirty="0" smtClean="0"/>
              <a:t>% Cu </a:t>
            </a:r>
            <a:r>
              <a:rPr lang="en-US" dirty="0" err="1" smtClean="0"/>
              <a:t>kompozisyonunda</a:t>
            </a:r>
            <a:r>
              <a:rPr lang="en-US" dirty="0" smtClean="0"/>
              <a:t> 560 °C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 </a:t>
            </a:r>
            <a:r>
              <a:rPr lang="en-US" dirty="0" err="1" smtClean="0"/>
              <a:t>gerçekleşir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b="1" dirty="0" err="1" smtClean="0"/>
              <a:t>Peritektik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 </a:t>
            </a:r>
            <a:r>
              <a:rPr lang="tr-TR" dirty="0" smtClean="0"/>
              <a:t>5</a:t>
            </a:r>
            <a:r>
              <a:rPr lang="en-US" dirty="0" smtClean="0"/>
              <a:t>9</a:t>
            </a:r>
            <a:r>
              <a:rPr lang="tr-TR" dirty="0" smtClean="0"/>
              <a:t>8 </a:t>
            </a:r>
            <a:r>
              <a:rPr lang="tr-TR" dirty="0"/>
              <a:t>°</a:t>
            </a:r>
            <a:r>
              <a:rPr lang="tr-TR" dirty="0" smtClean="0"/>
              <a:t>C</a:t>
            </a:r>
            <a:r>
              <a:rPr lang="en-US" dirty="0" smtClean="0"/>
              <a:t>’de 78.6 </a:t>
            </a:r>
            <a:r>
              <a:rPr lang="en-US" dirty="0" err="1" smtClean="0"/>
              <a:t>ağ</a:t>
            </a:r>
            <a:r>
              <a:rPr lang="en-US" dirty="0" smtClean="0"/>
              <a:t>% </a:t>
            </a:r>
            <a:r>
              <a:rPr lang="en-US" dirty="0"/>
              <a:t>Zn–21.4 </a:t>
            </a:r>
            <a:r>
              <a:rPr lang="en-US" dirty="0" err="1" smtClean="0"/>
              <a:t>ağ</a:t>
            </a:r>
            <a:r>
              <a:rPr lang="en-US" dirty="0" smtClean="0"/>
              <a:t>% Cu </a:t>
            </a:r>
            <a:r>
              <a:rPr lang="en-US" dirty="0" err="1" smtClean="0"/>
              <a:t>kompozisyonunda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 </a:t>
            </a:r>
            <a:r>
              <a:rPr lang="en-US" dirty="0" err="1" smtClean="0"/>
              <a:t>görülebilir</a:t>
            </a:r>
            <a:r>
              <a:rPr lang="en-US" dirty="0" smtClean="0"/>
              <a:t>.</a:t>
            </a:r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6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3414" y="1846076"/>
            <a:ext cx="5480679" cy="3291840"/>
          </a:xfrm>
          <a:prstGeom prst="rect">
            <a:avLst/>
          </a:prstGeom>
        </p:spPr>
      </p:pic>
      <p:pic>
        <p:nvPicPr>
          <p:cNvPr id="7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226" y="2395402"/>
            <a:ext cx="2821444" cy="1080000"/>
          </a:xfrm>
          <a:prstGeom prst="rect">
            <a:avLst/>
          </a:prstGeom>
        </p:spPr>
      </p:pic>
      <p:pic>
        <p:nvPicPr>
          <p:cNvPr id="8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4226" y="4928908"/>
            <a:ext cx="2895111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660353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İkili</a:t>
            </a:r>
            <a:r>
              <a:rPr lang="en-US" b="1" dirty="0" smtClean="0"/>
              <a:t> </a:t>
            </a:r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dirty="0"/>
          </a:p>
          <a:p>
            <a:pPr algn="l"/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gümüşün</a:t>
            </a:r>
            <a:r>
              <a:rPr lang="en-US" dirty="0" smtClean="0"/>
              <a:t> </a:t>
            </a:r>
            <a:r>
              <a:rPr lang="en-US" dirty="0" err="1" smtClean="0"/>
              <a:t>çözünürlük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sıcaklığa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tr-TR" dirty="0"/>
              <a:t>779 °</a:t>
            </a:r>
            <a:r>
              <a:rPr lang="tr-TR" dirty="0" smtClean="0"/>
              <a:t>C</a:t>
            </a:r>
            <a:r>
              <a:rPr lang="en-US" dirty="0" smtClean="0"/>
              <a:t>’de</a:t>
            </a:r>
            <a:r>
              <a:rPr lang="tr-TR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8 </a:t>
            </a:r>
            <a:r>
              <a:rPr lang="en-US" dirty="0" err="1" smtClean="0"/>
              <a:t>ağ</a:t>
            </a:r>
            <a:r>
              <a:rPr lang="en-US" dirty="0" smtClean="0"/>
              <a:t>% Ag </a:t>
            </a:r>
            <a:r>
              <a:rPr lang="en-US" dirty="0" err="1" smtClean="0"/>
              <a:t>ulaşır</a:t>
            </a:r>
            <a:r>
              <a:rPr lang="en-US" dirty="0" smtClean="0"/>
              <a:t> (B </a:t>
            </a:r>
            <a:r>
              <a:rPr lang="en-US" dirty="0" err="1" smtClean="0"/>
              <a:t>noktası</a:t>
            </a:r>
            <a:r>
              <a:rPr lang="en-US" dirty="0" smtClean="0"/>
              <a:t>). </a:t>
            </a:r>
            <a:r>
              <a:rPr lang="en-US" dirty="0" err="1" smtClean="0"/>
              <a:t>Sıcaklık</a:t>
            </a:r>
            <a:r>
              <a:rPr lang="en-US" dirty="0" smtClean="0"/>
              <a:t> </a:t>
            </a:r>
            <a:r>
              <a:rPr lang="en-US" dirty="0" err="1" smtClean="0"/>
              <a:t>düştükçe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saf</a:t>
            </a:r>
            <a:r>
              <a:rPr lang="en-US" dirty="0" smtClean="0"/>
              <a:t> </a:t>
            </a:r>
            <a:r>
              <a:rPr lang="en-US" dirty="0" err="1" smtClean="0"/>
              <a:t>bakırın</a:t>
            </a:r>
            <a:r>
              <a:rPr lang="en-US" dirty="0" smtClean="0"/>
              <a:t> </a:t>
            </a:r>
            <a:r>
              <a:rPr lang="en-US" dirty="0" err="1" smtClean="0"/>
              <a:t>erime</a:t>
            </a:r>
            <a:r>
              <a:rPr lang="en-US" dirty="0" smtClean="0"/>
              <a:t> </a:t>
            </a:r>
            <a:r>
              <a:rPr lang="en-US" dirty="0" err="1" smtClean="0"/>
              <a:t>sıcaklığına</a:t>
            </a:r>
            <a:r>
              <a:rPr lang="en-US" dirty="0" smtClean="0"/>
              <a:t> </a:t>
            </a:r>
            <a:r>
              <a:rPr lang="en-US" dirty="0" err="1" smtClean="0"/>
              <a:t>gelince</a:t>
            </a:r>
            <a:r>
              <a:rPr lang="en-US" dirty="0" smtClean="0"/>
              <a:t> </a:t>
            </a:r>
            <a:r>
              <a:rPr lang="en-US" dirty="0" err="1" smtClean="0"/>
              <a:t>çözünürlük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% 0’a </a:t>
            </a:r>
            <a:r>
              <a:rPr lang="en-US" dirty="0" err="1" smtClean="0"/>
              <a:t>iner</a:t>
            </a:r>
            <a:r>
              <a:rPr lang="en-US" dirty="0" smtClean="0"/>
              <a:t> (A </a:t>
            </a:r>
            <a:r>
              <a:rPr lang="en-US" dirty="0" err="1" smtClean="0"/>
              <a:t>noktası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Katı </a:t>
            </a:r>
            <a:r>
              <a:rPr lang="en-US" dirty="0" err="1" smtClean="0"/>
              <a:t>çözünürlük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(</a:t>
            </a:r>
            <a:r>
              <a:rPr lang="en-US" dirty="0" err="1" smtClean="0"/>
              <a:t>eğrisi</a:t>
            </a:r>
            <a:r>
              <a:rPr lang="en-US" dirty="0" smtClean="0"/>
              <a:t> – BC </a:t>
            </a:r>
            <a:r>
              <a:rPr lang="en-US" dirty="0" err="1" smtClean="0"/>
              <a:t>ve</a:t>
            </a:r>
            <a:r>
              <a:rPr lang="en-US" dirty="0" smtClean="0"/>
              <a:t> GH),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(</a:t>
            </a:r>
            <a:r>
              <a:rPr lang="el-GR" dirty="0" smtClean="0"/>
              <a:t>α</a:t>
            </a:r>
            <a:r>
              <a:rPr lang="en-US" dirty="0" smtClean="0"/>
              <a:t>+</a:t>
            </a:r>
            <a:r>
              <a:rPr lang="el-GR" dirty="0" smtClean="0"/>
              <a:t>β</a:t>
            </a:r>
            <a:r>
              <a:rPr lang="en-US" dirty="0" smtClean="0"/>
              <a:t>) </a:t>
            </a:r>
            <a:r>
              <a:rPr lang="en-US" dirty="0" err="1" smtClean="0"/>
              <a:t>bölgelerini</a:t>
            </a:r>
            <a:r>
              <a:rPr lang="en-US" dirty="0" smtClean="0"/>
              <a:t>  </a:t>
            </a:r>
            <a:r>
              <a:rPr lang="en-US" dirty="0" err="1" smtClean="0"/>
              <a:t>ayırır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çözgen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(solvus)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adlandırılır</a:t>
            </a:r>
            <a:r>
              <a:rPr lang="en-US" dirty="0" smtClean="0"/>
              <a:t>. </a:t>
            </a:r>
          </a:p>
          <a:p>
            <a:pPr algn="l"/>
            <a:r>
              <a:rPr lang="el-GR" dirty="0"/>
              <a:t>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(</a:t>
            </a:r>
            <a:r>
              <a:rPr lang="el-GR" dirty="0"/>
              <a:t>α</a:t>
            </a:r>
            <a:r>
              <a:rPr lang="en-US" dirty="0" smtClean="0"/>
              <a:t>+L) </a:t>
            </a:r>
            <a:r>
              <a:rPr lang="en-US" dirty="0" err="1" smtClean="0"/>
              <a:t>bölgelerini</a:t>
            </a:r>
            <a:r>
              <a:rPr lang="en-US" dirty="0" smtClean="0"/>
              <a:t> </a:t>
            </a:r>
            <a:r>
              <a:rPr lang="en-US" dirty="0" err="1" smtClean="0"/>
              <a:t>ayıran</a:t>
            </a:r>
            <a:r>
              <a:rPr lang="en-US" dirty="0" smtClean="0"/>
              <a:t> </a:t>
            </a:r>
            <a:r>
              <a:rPr lang="en-US" dirty="0" err="1" smtClean="0"/>
              <a:t>eğri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solidüs</a:t>
            </a:r>
            <a:r>
              <a:rPr lang="en-US" dirty="0" smtClean="0"/>
              <a:t> </a:t>
            </a:r>
            <a:r>
              <a:rPr lang="en-US" dirty="0" err="1" smtClean="0"/>
              <a:t>çizgisidir</a:t>
            </a:r>
            <a:r>
              <a:rPr lang="en-US" dirty="0" smtClean="0"/>
              <a:t>.</a:t>
            </a:r>
            <a:endParaRPr lang="en-US" dirty="0"/>
          </a:p>
          <a:p>
            <a:pPr algn="l"/>
            <a:r>
              <a:rPr lang="en-US" dirty="0"/>
              <a:t>(</a:t>
            </a:r>
            <a:r>
              <a:rPr lang="el-GR" dirty="0"/>
              <a:t>α</a:t>
            </a:r>
            <a:r>
              <a:rPr lang="en-US" dirty="0"/>
              <a:t>+L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L </a:t>
            </a:r>
            <a:r>
              <a:rPr lang="en-US" dirty="0" err="1"/>
              <a:t>bölgelerini</a:t>
            </a:r>
            <a:r>
              <a:rPr lang="en-US" dirty="0"/>
              <a:t> </a:t>
            </a:r>
            <a:r>
              <a:rPr lang="en-US" dirty="0" err="1"/>
              <a:t>ayıran</a:t>
            </a:r>
            <a:r>
              <a:rPr lang="en-US" dirty="0"/>
              <a:t> </a:t>
            </a:r>
            <a:r>
              <a:rPr lang="en-US" dirty="0" err="1" smtClean="0"/>
              <a:t>eğri</a:t>
            </a:r>
            <a:r>
              <a:rPr lang="en-US" dirty="0" smtClean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 smtClean="0"/>
              <a:t>likidüs</a:t>
            </a:r>
            <a:r>
              <a:rPr lang="en-US" dirty="0" smtClean="0"/>
              <a:t> </a:t>
            </a:r>
            <a:r>
              <a:rPr lang="en-US" dirty="0" err="1" smtClean="0"/>
              <a:t>çizgisidir</a:t>
            </a:r>
            <a:r>
              <a:rPr lang="en-US" b="1" dirty="0" smtClean="0"/>
              <a:t>.</a:t>
            </a:r>
          </a:p>
          <a:p>
            <a:pPr algn="l"/>
            <a:r>
              <a:rPr lang="en-US" dirty="0"/>
              <a:t>β </a:t>
            </a:r>
            <a:r>
              <a:rPr lang="en-US" dirty="0" err="1"/>
              <a:t>f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bakırın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çözünürlüğü</a:t>
            </a:r>
            <a:r>
              <a:rPr lang="en-US" dirty="0" smtClean="0"/>
              <a:t> G </a:t>
            </a:r>
            <a:r>
              <a:rPr lang="en-US" dirty="0" err="1" smtClean="0"/>
              <a:t>noktasında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/>
              <a:t>779 °</a:t>
            </a:r>
            <a:r>
              <a:rPr lang="en-US" dirty="0" err="1" smtClean="0"/>
              <a:t>C’de</a:t>
            </a:r>
            <a:r>
              <a:rPr lang="en-US" dirty="0" smtClean="0"/>
              <a:t> 8.8 </a:t>
            </a:r>
            <a:r>
              <a:rPr lang="en-US" dirty="0" err="1" smtClean="0"/>
              <a:t>ağ</a:t>
            </a:r>
            <a:r>
              <a:rPr lang="en-US" dirty="0" smtClean="0"/>
              <a:t>% </a:t>
            </a:r>
            <a:r>
              <a:rPr lang="en-US" dirty="0" err="1" smtClean="0"/>
              <a:t>Cu’dır</a:t>
            </a:r>
            <a:r>
              <a:rPr lang="en-US" dirty="0" smtClean="0"/>
              <a:t>.</a:t>
            </a:r>
            <a:endParaRPr lang="tr-TR" dirty="0"/>
          </a:p>
          <a:p>
            <a:pPr algn="l"/>
            <a:endParaRPr lang="en-US" dirty="0"/>
          </a:p>
        </p:txBody>
      </p:sp>
      <p:pic>
        <p:nvPicPr>
          <p:cNvPr id="6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54" y="1337877"/>
            <a:ext cx="522881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8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660353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İkili</a:t>
            </a:r>
            <a:r>
              <a:rPr lang="en-US" b="1" dirty="0" smtClean="0"/>
              <a:t> </a:t>
            </a:r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b="1" dirty="0" smtClean="0"/>
          </a:p>
          <a:p>
            <a:pPr algn="l"/>
            <a:r>
              <a:rPr lang="en-US" dirty="0" err="1" smtClean="0"/>
              <a:t>Kompozisyon</a:t>
            </a:r>
            <a:r>
              <a:rPr lang="en-US" dirty="0" smtClean="0"/>
              <a:t> </a:t>
            </a:r>
            <a:r>
              <a:rPr lang="en-US" dirty="0" err="1" smtClean="0"/>
              <a:t>eksenine</a:t>
            </a:r>
            <a:r>
              <a:rPr lang="en-US" dirty="0" smtClean="0"/>
              <a:t> parallel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çözünürlük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BEG </a:t>
            </a:r>
            <a:r>
              <a:rPr lang="en-US" dirty="0" err="1" smtClean="0"/>
              <a:t>yatay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de </a:t>
            </a:r>
            <a:r>
              <a:rPr lang="en-US" dirty="0" err="1" smtClean="0"/>
              <a:t>solidüs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düşünülebilir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Bu BEG </a:t>
            </a:r>
            <a:r>
              <a:rPr lang="en-US" dirty="0" err="1" smtClean="0"/>
              <a:t>çizgisi</a:t>
            </a:r>
            <a:r>
              <a:rPr lang="en-US" dirty="0" smtClean="0"/>
              <a:t>, </a:t>
            </a:r>
            <a:r>
              <a:rPr lang="en-US" dirty="0" err="1" smtClean="0"/>
              <a:t>sıvı</a:t>
            </a:r>
            <a:r>
              <a:rPr lang="en-US" dirty="0" smtClean="0"/>
              <a:t> fazing </a:t>
            </a:r>
            <a:r>
              <a:rPr lang="en-US" dirty="0" err="1" smtClean="0"/>
              <a:t>bulunabileceği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sıcaklığı</a:t>
            </a:r>
            <a:r>
              <a:rPr lang="en-US" dirty="0" smtClean="0"/>
              <a:t> </a:t>
            </a:r>
            <a:r>
              <a:rPr lang="en-US" dirty="0" err="1" smtClean="0"/>
              <a:t>gösterir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bölgeler</a:t>
            </a:r>
            <a:r>
              <a:rPr lang="en-US" dirty="0" smtClean="0"/>
              <a:t>: </a:t>
            </a:r>
            <a:r>
              <a:rPr lang="el-GR" dirty="0"/>
              <a:t>α</a:t>
            </a:r>
            <a:r>
              <a:rPr lang="tr-TR" dirty="0"/>
              <a:t>+</a:t>
            </a:r>
            <a:r>
              <a:rPr lang="el-GR" dirty="0"/>
              <a:t>β</a:t>
            </a:r>
            <a:r>
              <a:rPr lang="tr-TR" dirty="0"/>
              <a:t>, </a:t>
            </a:r>
            <a:r>
              <a:rPr lang="el-GR" dirty="0"/>
              <a:t>α</a:t>
            </a:r>
            <a:r>
              <a:rPr lang="tr-TR" dirty="0"/>
              <a:t>+L, </a:t>
            </a:r>
            <a:r>
              <a:rPr lang="el-GR" dirty="0"/>
              <a:t>α</a:t>
            </a:r>
            <a:r>
              <a:rPr lang="tr-TR" dirty="0"/>
              <a:t>, </a:t>
            </a:r>
            <a:r>
              <a:rPr lang="el-GR" dirty="0"/>
              <a:t>β</a:t>
            </a:r>
            <a:r>
              <a:rPr lang="tr-TR" dirty="0"/>
              <a:t>+L, </a:t>
            </a:r>
            <a:r>
              <a:rPr lang="el-GR" dirty="0"/>
              <a:t>β</a:t>
            </a:r>
            <a:r>
              <a:rPr lang="tr-TR" dirty="0"/>
              <a:t>, L</a:t>
            </a:r>
          </a:p>
          <a:p>
            <a:pPr algn="l"/>
            <a:r>
              <a:rPr lang="en-US" dirty="0" err="1" smtClean="0"/>
              <a:t>Bakıra</a:t>
            </a:r>
            <a:r>
              <a:rPr lang="en-US" dirty="0" smtClean="0"/>
              <a:t> </a:t>
            </a:r>
            <a:r>
              <a:rPr lang="en-US" dirty="0" err="1" smtClean="0"/>
              <a:t>gümüş</a:t>
            </a:r>
            <a:r>
              <a:rPr lang="en-US" dirty="0" smtClean="0"/>
              <a:t> </a:t>
            </a:r>
            <a:r>
              <a:rPr lang="en-US" dirty="0" err="1" smtClean="0"/>
              <a:t>eklendikçe</a:t>
            </a:r>
            <a:r>
              <a:rPr lang="en-US" dirty="0" smtClean="0"/>
              <a:t>, </a:t>
            </a:r>
            <a:r>
              <a:rPr lang="en-US" dirty="0" err="1" smtClean="0"/>
              <a:t>alaşımın</a:t>
            </a:r>
            <a:r>
              <a:rPr lang="en-US" dirty="0" smtClean="0"/>
              <a:t> </a:t>
            </a:r>
            <a:r>
              <a:rPr lang="en-US" dirty="0" err="1" smtClean="0"/>
              <a:t>erime</a:t>
            </a:r>
            <a:r>
              <a:rPr lang="en-US" dirty="0" smtClean="0"/>
              <a:t> </a:t>
            </a:r>
            <a:r>
              <a:rPr lang="en-US" dirty="0" err="1" smtClean="0"/>
              <a:t>sıcaklığı</a:t>
            </a:r>
            <a:r>
              <a:rPr lang="en-US" dirty="0" smtClean="0"/>
              <a:t> </a:t>
            </a:r>
            <a:r>
              <a:rPr lang="en-US" dirty="0" err="1" smtClean="0"/>
              <a:t>likidüs</a:t>
            </a:r>
            <a:r>
              <a:rPr lang="en-US" dirty="0" smtClean="0"/>
              <a:t> </a:t>
            </a:r>
            <a:r>
              <a:rPr lang="en-US" dirty="0" err="1" smtClean="0"/>
              <a:t>çizgisi</a:t>
            </a:r>
            <a:r>
              <a:rPr lang="en-US" dirty="0" smtClean="0"/>
              <a:t> (AE) </a:t>
            </a:r>
            <a:r>
              <a:rPr lang="en-US" dirty="0" err="1" smtClean="0"/>
              <a:t>boyunca</a:t>
            </a:r>
            <a:r>
              <a:rPr lang="en-US" dirty="0" smtClean="0"/>
              <a:t> </a:t>
            </a:r>
            <a:r>
              <a:rPr lang="en-US" dirty="0" err="1" smtClean="0"/>
              <a:t>düşer</a:t>
            </a:r>
            <a:r>
              <a:rPr lang="en-US" dirty="0" smtClean="0"/>
              <a:t>.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bakırın</a:t>
            </a:r>
            <a:r>
              <a:rPr lang="en-US" dirty="0" smtClean="0"/>
              <a:t> </a:t>
            </a:r>
            <a:r>
              <a:rPr lang="en-US" dirty="0" err="1" smtClean="0"/>
              <a:t>erime</a:t>
            </a:r>
            <a:r>
              <a:rPr lang="en-US" dirty="0" smtClean="0"/>
              <a:t> </a:t>
            </a:r>
            <a:r>
              <a:rPr lang="en-US" dirty="0" err="1" smtClean="0"/>
              <a:t>sıcaklığı</a:t>
            </a:r>
            <a:r>
              <a:rPr lang="en-US" dirty="0" smtClean="0"/>
              <a:t> </a:t>
            </a:r>
            <a:r>
              <a:rPr lang="en-US" dirty="0" err="1" smtClean="0"/>
              <a:t>gümüş</a:t>
            </a:r>
            <a:r>
              <a:rPr lang="en-US" dirty="0" smtClean="0"/>
              <a:t> </a:t>
            </a:r>
            <a:r>
              <a:rPr lang="en-US" dirty="0" err="1" smtClean="0"/>
              <a:t>eklenmesi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düşürülebilir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Likidüs</a:t>
            </a:r>
            <a:r>
              <a:rPr lang="en-US" dirty="0" smtClean="0"/>
              <a:t> </a:t>
            </a:r>
            <a:r>
              <a:rPr lang="en-US" dirty="0" err="1" smtClean="0"/>
              <a:t>çizgileri</a:t>
            </a:r>
            <a:r>
              <a:rPr lang="en-US" dirty="0" smtClean="0"/>
              <a:t> (AE </a:t>
            </a:r>
            <a:r>
              <a:rPr lang="en-US" dirty="0" err="1" smtClean="0"/>
              <a:t>ve</a:t>
            </a:r>
            <a:r>
              <a:rPr lang="en-US" dirty="0" smtClean="0"/>
              <a:t> EF) E </a:t>
            </a:r>
            <a:r>
              <a:rPr lang="en-US" dirty="0" err="1" smtClean="0"/>
              <a:t>noktasında</a:t>
            </a:r>
            <a:r>
              <a:rPr lang="en-US" dirty="0" smtClean="0"/>
              <a:t> </a:t>
            </a:r>
            <a:r>
              <a:rPr lang="en-US" dirty="0" err="1" smtClean="0"/>
              <a:t>çakışır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Bu </a:t>
            </a:r>
            <a:r>
              <a:rPr lang="en-US" dirty="0" err="1" smtClean="0"/>
              <a:t>noktaya</a:t>
            </a:r>
            <a:r>
              <a:rPr lang="en-US" dirty="0" smtClean="0"/>
              <a:t> “</a:t>
            </a:r>
            <a:r>
              <a:rPr lang="en-US" dirty="0" err="1" smtClean="0"/>
              <a:t>değişmez</a:t>
            </a:r>
            <a:r>
              <a:rPr lang="en-US" dirty="0" smtClean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” </a:t>
            </a:r>
            <a:r>
              <a:rPr lang="en-US" dirty="0" err="1" smtClean="0"/>
              <a:t>denir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kompozisyonu</a:t>
            </a:r>
            <a:r>
              <a:rPr lang="en-US" dirty="0" smtClean="0"/>
              <a:t> C</a:t>
            </a:r>
            <a:r>
              <a:rPr lang="en-US" baseline="-25000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ıcaklığı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</a:t>
            </a:r>
            <a:r>
              <a:rPr lang="en-US" dirty="0" err="1" smtClean="0"/>
              <a:t>’dir</a:t>
            </a:r>
            <a:r>
              <a:rPr lang="en-US" dirty="0" smtClean="0"/>
              <a:t> (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isoterm</a:t>
            </a:r>
            <a:r>
              <a:rPr lang="en-US" dirty="0" smtClean="0"/>
              <a:t>). </a:t>
            </a:r>
          </a:p>
          <a:p>
            <a:pPr algn="l"/>
            <a:r>
              <a:rPr lang="en-US" dirty="0" err="1" smtClean="0"/>
              <a:t>Bakır-gümüş</a:t>
            </a:r>
            <a:r>
              <a:rPr lang="en-US" dirty="0" smtClean="0"/>
              <a:t> </a:t>
            </a:r>
            <a:r>
              <a:rPr lang="en-US" dirty="0" err="1" smtClean="0"/>
              <a:t>alaşımı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 C</a:t>
            </a:r>
            <a:r>
              <a:rPr lang="en-US" baseline="-25000" dirty="0" smtClean="0"/>
              <a:t>E</a:t>
            </a:r>
            <a:r>
              <a:rPr lang="en-US" dirty="0" smtClean="0"/>
              <a:t> 71.9 </a:t>
            </a:r>
            <a:r>
              <a:rPr lang="en-US" dirty="0" err="1" smtClean="0"/>
              <a:t>ağ</a:t>
            </a:r>
            <a:r>
              <a:rPr lang="en-US" dirty="0" smtClean="0"/>
              <a:t>% </a:t>
            </a:r>
            <a:r>
              <a:rPr lang="en-US" dirty="0"/>
              <a:t>Ag </a:t>
            </a:r>
            <a:r>
              <a:rPr lang="en-US" dirty="0" err="1" smtClean="0"/>
              <a:t>ve</a:t>
            </a:r>
            <a:r>
              <a:rPr lang="en-US" dirty="0" smtClean="0"/>
              <a:t> T</a:t>
            </a:r>
            <a:r>
              <a:rPr lang="en-US" baseline="-25000" dirty="0" smtClean="0"/>
              <a:t>E</a:t>
            </a:r>
            <a:r>
              <a:rPr lang="en-US" dirty="0" smtClean="0"/>
              <a:t> 779 °</a:t>
            </a:r>
            <a:r>
              <a:rPr lang="en-US" dirty="0" err="1" smtClean="0"/>
              <a:t>C’de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  <a:endParaRPr lang="en-US" dirty="0"/>
          </a:p>
          <a:p>
            <a:pPr algn="l"/>
            <a:endParaRPr lang="en-US" dirty="0"/>
          </a:p>
        </p:txBody>
      </p:sp>
      <p:pic>
        <p:nvPicPr>
          <p:cNvPr id="6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54" y="1337877"/>
            <a:ext cx="522881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7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660353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İkili</a:t>
            </a:r>
            <a:r>
              <a:rPr lang="en-US" b="1" dirty="0" smtClean="0"/>
              <a:t> </a:t>
            </a:r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b="1" dirty="0" smtClean="0"/>
          </a:p>
          <a:p>
            <a:pPr algn="l"/>
            <a:r>
              <a:rPr lang="en-US" dirty="0" err="1"/>
              <a:t>K</a:t>
            </a:r>
            <a:r>
              <a:rPr lang="en-US" dirty="0" err="1" smtClean="0"/>
              <a:t>ompozisyonun</a:t>
            </a:r>
            <a:r>
              <a:rPr lang="en-US" dirty="0" smtClean="0"/>
              <a:t> C</a:t>
            </a:r>
            <a:r>
              <a:rPr lang="en-US" baseline="-25000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sıcaklığın</a:t>
            </a:r>
            <a:r>
              <a:rPr lang="en-US" dirty="0" smtClean="0"/>
              <a:t> T</a:t>
            </a:r>
            <a:r>
              <a:rPr lang="en-US" baseline="-25000" dirty="0" smtClean="0"/>
              <a:t>E</a:t>
            </a:r>
            <a:r>
              <a:rPr lang="en-US" dirty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noktada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 </a:t>
            </a:r>
            <a:r>
              <a:rPr lang="en-US" dirty="0" err="1" smtClean="0"/>
              <a:t>gerçekleşir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Soğuma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,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l-GR" dirty="0"/>
              <a:t>α</a:t>
            </a:r>
            <a:r>
              <a:rPr lang="en-US" dirty="0"/>
              <a:t>+</a:t>
            </a:r>
            <a:r>
              <a:rPr lang="el-GR" dirty="0"/>
              <a:t>β</a:t>
            </a:r>
            <a:r>
              <a:rPr lang="en-US" dirty="0"/>
              <a:t>) </a:t>
            </a:r>
            <a:r>
              <a:rPr lang="en-US" dirty="0" err="1" smtClean="0"/>
              <a:t>dönüşür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Bu “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adlandırılır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C</a:t>
            </a:r>
            <a:r>
              <a:rPr lang="en-US" baseline="-25000" dirty="0"/>
              <a:t>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</a:t>
            </a:r>
            <a:r>
              <a:rPr lang="en-US" baseline="-25000" dirty="0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kompozisyon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sıcaklıktır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C</a:t>
            </a:r>
            <a:r>
              <a:rPr lang="en-US" baseline="-25000" dirty="0"/>
              <a:t>αE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C</a:t>
            </a:r>
            <a:r>
              <a:rPr lang="en-US" baseline="-25000" dirty="0" smtClean="0"/>
              <a:t>βE</a:t>
            </a:r>
            <a:r>
              <a:rPr lang="en-US" dirty="0" smtClean="0"/>
              <a:t>,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fazlarının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sıcaklıktaki</a:t>
            </a:r>
            <a:r>
              <a:rPr lang="en-US" dirty="0" smtClean="0"/>
              <a:t> </a:t>
            </a:r>
            <a:r>
              <a:rPr lang="en-US" dirty="0" err="1" smtClean="0"/>
              <a:t>kompozisyonlarıdır</a:t>
            </a:r>
            <a:r>
              <a:rPr lang="en-US" dirty="0" smtClean="0"/>
              <a:t>. </a:t>
            </a:r>
          </a:p>
          <a:p>
            <a:pPr algn="l"/>
            <a:r>
              <a:rPr lang="en-US" dirty="0" err="1" smtClean="0"/>
              <a:t>Bakır-gümüş</a:t>
            </a:r>
            <a:r>
              <a:rPr lang="en-US" dirty="0" smtClean="0"/>
              <a:t> </a:t>
            </a:r>
            <a:r>
              <a:rPr lang="en-US" dirty="0" err="1" smtClean="0"/>
              <a:t>alaşımı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reaksiyon</a:t>
            </a:r>
            <a:r>
              <a:rPr lang="en-US" dirty="0" smtClean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gösterilebilir</a:t>
            </a:r>
            <a:r>
              <a:rPr lang="en-US" dirty="0" smtClean="0"/>
              <a:t>.</a:t>
            </a:r>
          </a:p>
          <a:p>
            <a:pPr algn="l"/>
            <a:endParaRPr lang="en-US" dirty="0" smtClean="0"/>
          </a:p>
        </p:txBody>
      </p:sp>
      <p:pic>
        <p:nvPicPr>
          <p:cNvPr id="6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54" y="1337877"/>
            <a:ext cx="5228817" cy="4023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819" y="1952955"/>
            <a:ext cx="4452636" cy="457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601" y="5640739"/>
            <a:ext cx="7076671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660353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İkili</a:t>
            </a:r>
            <a:r>
              <a:rPr lang="en-US" b="1" dirty="0" smtClean="0"/>
              <a:t> </a:t>
            </a:r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b="1" dirty="0" smtClean="0"/>
          </a:p>
          <a:p>
            <a:pPr algn="l"/>
            <a:r>
              <a:rPr lang="en-US" dirty="0" err="1" smtClean="0"/>
              <a:t>Bilinen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</a:t>
            </a:r>
            <a:r>
              <a:rPr lang="en-US" dirty="0" smtClean="0"/>
              <a:t> </a:t>
            </a:r>
            <a:r>
              <a:rPr lang="en-US" dirty="0" err="1" smtClean="0"/>
              <a:t>kuşun-kalay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diyagramıdır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şekil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bakır-gümüş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diyagramına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Katı </a:t>
            </a:r>
            <a:r>
              <a:rPr lang="en-US" dirty="0" err="1" smtClean="0"/>
              <a:t>çözelti</a:t>
            </a:r>
            <a:r>
              <a:rPr lang="en-US" dirty="0" smtClean="0"/>
              <a:t> </a:t>
            </a:r>
            <a:r>
              <a:rPr lang="en-US" dirty="0" err="1" smtClean="0"/>
              <a:t>fazları</a:t>
            </a:r>
            <a:r>
              <a:rPr lang="en-US" dirty="0" smtClean="0"/>
              <a:t> </a:t>
            </a:r>
            <a:r>
              <a:rPr lang="el-GR" dirty="0"/>
              <a:t>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l-GR" dirty="0" smtClean="0"/>
              <a:t>β</a:t>
            </a:r>
            <a:r>
              <a:rPr lang="en-US" dirty="0" smtClean="0"/>
              <a:t>’dır. </a:t>
            </a:r>
            <a:r>
              <a:rPr lang="en-US" dirty="0" err="1" smtClean="0"/>
              <a:t>Burada</a:t>
            </a:r>
            <a:r>
              <a:rPr lang="en-US" dirty="0" smtClean="0"/>
              <a:t>,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kurşunca</a:t>
            </a:r>
            <a:r>
              <a:rPr lang="en-US" dirty="0" smtClean="0"/>
              <a:t> </a:t>
            </a:r>
            <a:r>
              <a:rPr lang="en-US" dirty="0" err="1" smtClean="0"/>
              <a:t>zengin</a:t>
            </a:r>
            <a:r>
              <a:rPr lang="en-US" dirty="0" smtClean="0"/>
              <a:t> </a:t>
            </a:r>
            <a:r>
              <a:rPr lang="en-US" dirty="0" err="1" smtClean="0"/>
              <a:t>iken</a:t>
            </a:r>
            <a:r>
              <a:rPr lang="en-US" dirty="0" smtClean="0"/>
              <a:t> </a:t>
            </a:r>
            <a:r>
              <a:rPr lang="en-US" dirty="0"/>
              <a:t>β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kalayca</a:t>
            </a:r>
            <a:r>
              <a:rPr lang="en-US" dirty="0" smtClean="0"/>
              <a:t> </a:t>
            </a:r>
            <a:r>
              <a:rPr lang="en-US" dirty="0" err="1" smtClean="0"/>
              <a:t>zengindir</a:t>
            </a:r>
            <a:r>
              <a:rPr lang="en-US" dirty="0" smtClean="0"/>
              <a:t>.</a:t>
            </a:r>
            <a:endParaRPr lang="en-US" dirty="0"/>
          </a:p>
          <a:p>
            <a:pPr algn="l"/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, 61.9 </a:t>
            </a:r>
            <a:r>
              <a:rPr lang="en-US" dirty="0" err="1" smtClean="0"/>
              <a:t>ağ</a:t>
            </a:r>
            <a:r>
              <a:rPr lang="en-US" dirty="0" smtClean="0"/>
              <a:t>% </a:t>
            </a:r>
            <a:r>
              <a:rPr lang="en-US" dirty="0" err="1" smtClean="0"/>
              <a:t>Sn’de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183 </a:t>
            </a:r>
            <a:r>
              <a:rPr lang="en-US" dirty="0"/>
              <a:t>°</a:t>
            </a:r>
            <a:r>
              <a:rPr lang="en-US" dirty="0" err="1" smtClean="0"/>
              <a:t>C’de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  <a:endParaRPr lang="tr-TR" dirty="0"/>
          </a:p>
          <a:p>
            <a:pPr algn="l"/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çözünürlük</a:t>
            </a:r>
            <a:r>
              <a:rPr lang="en-US" dirty="0" smtClean="0"/>
              <a:t> </a:t>
            </a:r>
            <a:r>
              <a:rPr lang="en-US" dirty="0" err="1" smtClean="0"/>
              <a:t>limitleri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bileşenlerin</a:t>
            </a:r>
            <a:r>
              <a:rPr lang="en-US" dirty="0" smtClean="0"/>
              <a:t> </a:t>
            </a:r>
            <a:r>
              <a:rPr lang="en-US" dirty="0" err="1" smtClean="0"/>
              <a:t>erime</a:t>
            </a:r>
            <a:r>
              <a:rPr lang="en-US" dirty="0" smtClean="0"/>
              <a:t> </a:t>
            </a:r>
            <a:r>
              <a:rPr lang="en-US" dirty="0" err="1" smtClean="0"/>
              <a:t>sıcaklıkları</a:t>
            </a:r>
            <a:r>
              <a:rPr lang="en-US" dirty="0" smtClean="0"/>
              <a:t> </a:t>
            </a:r>
            <a:r>
              <a:rPr lang="en-US" dirty="0" err="1" smtClean="0"/>
              <a:t>yine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diyagramından</a:t>
            </a:r>
            <a:r>
              <a:rPr lang="en-US" dirty="0" smtClean="0"/>
              <a:t> </a:t>
            </a:r>
            <a:r>
              <a:rPr lang="en-US" dirty="0" err="1" smtClean="0"/>
              <a:t>okunabilir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54" y="1580771"/>
            <a:ext cx="5212080" cy="3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6660353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İkili</a:t>
            </a:r>
            <a:r>
              <a:rPr lang="en-US" b="1" dirty="0" smtClean="0"/>
              <a:t> </a:t>
            </a:r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Faz</a:t>
            </a:r>
            <a:r>
              <a:rPr lang="en-US" b="1" dirty="0" smtClean="0"/>
              <a:t> </a:t>
            </a:r>
            <a:r>
              <a:rPr lang="en-US" b="1" dirty="0" err="1" smtClean="0"/>
              <a:t>Diyagramları</a:t>
            </a:r>
            <a:endParaRPr lang="en-US" b="1" dirty="0" smtClean="0"/>
          </a:p>
          <a:p>
            <a:pPr algn="l"/>
            <a:r>
              <a:rPr lang="en-US" dirty="0" err="1" smtClean="0"/>
              <a:t>Bilinen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</a:t>
            </a:r>
            <a:r>
              <a:rPr lang="en-US" dirty="0" smtClean="0"/>
              <a:t> </a:t>
            </a:r>
            <a:r>
              <a:rPr lang="en-US" dirty="0" err="1" smtClean="0"/>
              <a:t>kuşun-kalay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diyagramıdır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şekil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bakır-gümüş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diyagramına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Katı </a:t>
            </a:r>
            <a:r>
              <a:rPr lang="en-US" dirty="0" err="1" smtClean="0"/>
              <a:t>çözelti</a:t>
            </a:r>
            <a:r>
              <a:rPr lang="en-US" dirty="0" smtClean="0"/>
              <a:t> </a:t>
            </a:r>
            <a:r>
              <a:rPr lang="en-US" dirty="0" err="1" smtClean="0"/>
              <a:t>fazları</a:t>
            </a:r>
            <a:r>
              <a:rPr lang="en-US" dirty="0" smtClean="0"/>
              <a:t> </a:t>
            </a:r>
            <a:r>
              <a:rPr lang="el-GR" dirty="0"/>
              <a:t>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l-GR" dirty="0" smtClean="0"/>
              <a:t>β</a:t>
            </a:r>
            <a:r>
              <a:rPr lang="en-US" dirty="0" smtClean="0"/>
              <a:t>’dır. </a:t>
            </a:r>
            <a:r>
              <a:rPr lang="en-US" dirty="0" err="1" smtClean="0"/>
              <a:t>Burada</a:t>
            </a:r>
            <a:r>
              <a:rPr lang="en-US" dirty="0" smtClean="0"/>
              <a:t>,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kurşunca</a:t>
            </a:r>
            <a:r>
              <a:rPr lang="en-US" dirty="0" smtClean="0"/>
              <a:t> </a:t>
            </a:r>
            <a:r>
              <a:rPr lang="en-US" dirty="0" err="1" smtClean="0"/>
              <a:t>zengin</a:t>
            </a:r>
            <a:r>
              <a:rPr lang="en-US" dirty="0" smtClean="0"/>
              <a:t> </a:t>
            </a:r>
            <a:r>
              <a:rPr lang="en-US" dirty="0" err="1" smtClean="0"/>
              <a:t>iken</a:t>
            </a:r>
            <a:r>
              <a:rPr lang="en-US" dirty="0" smtClean="0"/>
              <a:t> </a:t>
            </a:r>
            <a:r>
              <a:rPr lang="en-US" dirty="0"/>
              <a:t>β </a:t>
            </a:r>
            <a:r>
              <a:rPr lang="en-US" dirty="0" err="1" smtClean="0"/>
              <a:t>fazı</a:t>
            </a:r>
            <a:r>
              <a:rPr lang="en-US" dirty="0" smtClean="0"/>
              <a:t> </a:t>
            </a:r>
            <a:r>
              <a:rPr lang="en-US" dirty="0" err="1" smtClean="0"/>
              <a:t>kalayca</a:t>
            </a:r>
            <a:r>
              <a:rPr lang="en-US" dirty="0" smtClean="0"/>
              <a:t> </a:t>
            </a:r>
            <a:r>
              <a:rPr lang="en-US" dirty="0" err="1" smtClean="0"/>
              <a:t>zengindir</a:t>
            </a:r>
            <a:r>
              <a:rPr lang="en-US" dirty="0" smtClean="0"/>
              <a:t>.</a:t>
            </a:r>
            <a:endParaRPr lang="en-US" dirty="0"/>
          </a:p>
          <a:p>
            <a:pPr algn="l"/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, 61.9 </a:t>
            </a:r>
            <a:r>
              <a:rPr lang="en-US" dirty="0" err="1" smtClean="0"/>
              <a:t>ağ</a:t>
            </a:r>
            <a:r>
              <a:rPr lang="en-US" dirty="0" smtClean="0"/>
              <a:t>% </a:t>
            </a:r>
            <a:r>
              <a:rPr lang="en-US" dirty="0" err="1" smtClean="0"/>
              <a:t>Sn’de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183 </a:t>
            </a:r>
            <a:r>
              <a:rPr lang="en-US" dirty="0"/>
              <a:t>°</a:t>
            </a:r>
            <a:r>
              <a:rPr lang="en-US" dirty="0" err="1" smtClean="0"/>
              <a:t>C’de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  <a:endParaRPr lang="tr-TR" dirty="0"/>
          </a:p>
          <a:p>
            <a:pPr algn="l"/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çözünürlük</a:t>
            </a:r>
            <a:r>
              <a:rPr lang="en-US" dirty="0" smtClean="0"/>
              <a:t> </a:t>
            </a:r>
            <a:r>
              <a:rPr lang="en-US" dirty="0" err="1" smtClean="0"/>
              <a:t>limitleri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bileşenlerin</a:t>
            </a:r>
            <a:r>
              <a:rPr lang="en-US" dirty="0" smtClean="0"/>
              <a:t> </a:t>
            </a:r>
            <a:r>
              <a:rPr lang="en-US" dirty="0" err="1" smtClean="0"/>
              <a:t>erime</a:t>
            </a:r>
            <a:r>
              <a:rPr lang="en-US" dirty="0" smtClean="0"/>
              <a:t> </a:t>
            </a:r>
            <a:r>
              <a:rPr lang="en-US" dirty="0" err="1" smtClean="0"/>
              <a:t>sıcaklıkları</a:t>
            </a:r>
            <a:r>
              <a:rPr lang="en-US" dirty="0" smtClean="0"/>
              <a:t> </a:t>
            </a:r>
            <a:r>
              <a:rPr lang="en-US" dirty="0" err="1" smtClean="0"/>
              <a:t>yine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diyagramından</a:t>
            </a:r>
            <a:r>
              <a:rPr lang="en-US" dirty="0" smtClean="0"/>
              <a:t> </a:t>
            </a:r>
            <a:r>
              <a:rPr lang="en-US" dirty="0" err="1" smtClean="0"/>
              <a:t>okunabilir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954" y="1580771"/>
            <a:ext cx="5212080" cy="3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4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5990173" cy="604299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Ötektik</a:t>
            </a:r>
            <a:r>
              <a:rPr lang="en-US" b="1" dirty="0" smtClean="0"/>
              <a:t> </a:t>
            </a:r>
            <a:r>
              <a:rPr lang="en-US" b="1" dirty="0" err="1" smtClean="0"/>
              <a:t>Sistemlerde</a:t>
            </a:r>
            <a:r>
              <a:rPr lang="en-US" b="1" dirty="0" smtClean="0"/>
              <a:t> </a:t>
            </a:r>
            <a:r>
              <a:rPr lang="en-US" b="1" dirty="0" err="1" smtClean="0"/>
              <a:t>Mikroyapı</a:t>
            </a:r>
            <a:r>
              <a:rPr lang="en-US" b="1" dirty="0" smtClean="0"/>
              <a:t> </a:t>
            </a:r>
            <a:r>
              <a:rPr lang="en-US" b="1" dirty="0" err="1"/>
              <a:t>O</a:t>
            </a:r>
            <a:r>
              <a:rPr lang="en-US" b="1" dirty="0" err="1" smtClean="0"/>
              <a:t>luşumu</a:t>
            </a:r>
            <a:endParaRPr lang="en-US" b="1" dirty="0" smtClean="0"/>
          </a:p>
          <a:p>
            <a:pPr algn="l"/>
            <a:r>
              <a:rPr lang="en-US" dirty="0" err="1" smtClean="0"/>
              <a:t>Dört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durum </a:t>
            </a:r>
            <a:r>
              <a:rPr lang="en-US" dirty="0" err="1" smtClean="0"/>
              <a:t>incelenebilir</a:t>
            </a:r>
            <a:r>
              <a:rPr lang="en-US" dirty="0" smtClean="0"/>
              <a:t>. </a:t>
            </a:r>
            <a:r>
              <a:rPr lang="en-US" dirty="0" err="1" smtClean="0"/>
              <a:t>Birinci</a:t>
            </a:r>
            <a:r>
              <a:rPr lang="en-US" dirty="0" smtClean="0"/>
              <a:t> durum: C</a:t>
            </a:r>
            <a:r>
              <a:rPr lang="en-US" baseline="-25000" dirty="0" smtClean="0"/>
              <a:t>0</a:t>
            </a:r>
            <a:r>
              <a:rPr lang="en-US" dirty="0" smtClean="0"/>
              <a:t> &lt; 2 </a:t>
            </a:r>
            <a:r>
              <a:rPr lang="en-US" dirty="0" err="1" smtClean="0"/>
              <a:t>ağ</a:t>
            </a:r>
            <a:r>
              <a:rPr lang="en-US" dirty="0" smtClean="0"/>
              <a:t>% Sn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kurşun-kalay</a:t>
            </a:r>
            <a:r>
              <a:rPr lang="en-US" dirty="0" smtClean="0"/>
              <a:t> </a:t>
            </a:r>
            <a:r>
              <a:rPr lang="en-US" dirty="0" err="1" smtClean="0"/>
              <a:t>alaşımının</a:t>
            </a:r>
            <a:r>
              <a:rPr lang="en-US" dirty="0" smtClean="0"/>
              <a:t> 350 °</a:t>
            </a:r>
            <a:r>
              <a:rPr lang="en-US" dirty="0" err="1" smtClean="0"/>
              <a:t>C’den</a:t>
            </a:r>
            <a:r>
              <a:rPr lang="en-US" dirty="0" smtClean="0"/>
              <a:t> </a:t>
            </a:r>
            <a:r>
              <a:rPr lang="en-US" dirty="0" err="1" smtClean="0"/>
              <a:t>oda</a:t>
            </a:r>
            <a:r>
              <a:rPr lang="en-US" dirty="0" smtClean="0"/>
              <a:t> </a:t>
            </a:r>
            <a:r>
              <a:rPr lang="en-US" dirty="0" err="1" smtClean="0"/>
              <a:t>sıcaklığına</a:t>
            </a:r>
            <a:r>
              <a:rPr lang="en-US" dirty="0" smtClean="0"/>
              <a:t> </a:t>
            </a:r>
            <a:r>
              <a:rPr lang="en-US" dirty="0" err="1" smtClean="0"/>
              <a:t>soğutulması</a:t>
            </a:r>
            <a:r>
              <a:rPr lang="en-US" dirty="0" smtClean="0"/>
              <a:t>.  </a:t>
            </a:r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5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902" y="2274640"/>
            <a:ext cx="3447571" cy="448056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241774" y="712208"/>
            <a:ext cx="5776055" cy="6042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 smtClean="0"/>
              <a:t>İkinci</a:t>
            </a:r>
            <a:r>
              <a:rPr lang="en-US" dirty="0" smtClean="0"/>
              <a:t> durum: </a:t>
            </a:r>
            <a:r>
              <a:rPr lang="sv-SE" dirty="0" smtClean="0"/>
              <a:t>2 ağ% </a:t>
            </a:r>
            <a:r>
              <a:rPr lang="sv-SE" dirty="0"/>
              <a:t>Sn &lt; </a:t>
            </a:r>
            <a:r>
              <a:rPr lang="sv-SE" i="1" dirty="0"/>
              <a:t>C</a:t>
            </a:r>
            <a:r>
              <a:rPr lang="sv-SE" baseline="-25000" dirty="0"/>
              <a:t>0</a:t>
            </a:r>
            <a:r>
              <a:rPr lang="sv-SE" dirty="0"/>
              <a:t> &lt; 18.3 </a:t>
            </a:r>
            <a:r>
              <a:rPr lang="sv-SE" dirty="0" smtClean="0"/>
              <a:t>ağ% </a:t>
            </a:r>
            <a:r>
              <a:rPr lang="sv-SE" dirty="0"/>
              <a:t>Sn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kurşun-kalay</a:t>
            </a:r>
            <a:r>
              <a:rPr lang="en-US" dirty="0" smtClean="0"/>
              <a:t> </a:t>
            </a:r>
            <a:r>
              <a:rPr lang="en-US" dirty="0" err="1" smtClean="0"/>
              <a:t>alaşımının</a:t>
            </a:r>
            <a:r>
              <a:rPr lang="en-US" dirty="0" smtClean="0"/>
              <a:t> 350 </a:t>
            </a:r>
            <a:r>
              <a:rPr lang="en-US" dirty="0"/>
              <a:t>°</a:t>
            </a:r>
            <a:r>
              <a:rPr lang="en-US" dirty="0" err="1"/>
              <a:t>C</a:t>
            </a:r>
            <a:r>
              <a:rPr lang="en-US" dirty="0" err="1" smtClean="0"/>
              <a:t>’den</a:t>
            </a:r>
            <a:r>
              <a:rPr lang="en-US" dirty="0" smtClean="0"/>
              <a:t> </a:t>
            </a:r>
            <a:r>
              <a:rPr lang="en-US" dirty="0" err="1" smtClean="0"/>
              <a:t>oda</a:t>
            </a:r>
            <a:r>
              <a:rPr lang="en-US" dirty="0" smtClean="0"/>
              <a:t> </a:t>
            </a:r>
            <a:r>
              <a:rPr lang="en-US" dirty="0" err="1" smtClean="0"/>
              <a:t>sıcaklığına</a:t>
            </a:r>
            <a:r>
              <a:rPr lang="en-US" dirty="0" smtClean="0"/>
              <a:t> </a:t>
            </a:r>
            <a:r>
              <a:rPr lang="en-US" dirty="0" err="1" smtClean="0"/>
              <a:t>soğutulması</a:t>
            </a:r>
            <a:r>
              <a:rPr lang="en-US" dirty="0" smtClean="0"/>
              <a:t>.  </a:t>
            </a:r>
          </a:p>
          <a:p>
            <a:pPr algn="l"/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304" y="1817440"/>
            <a:ext cx="3492994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5990173" cy="604299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Üçüncü</a:t>
            </a:r>
            <a:r>
              <a:rPr lang="en-US" dirty="0" smtClean="0"/>
              <a:t> durum: C</a:t>
            </a:r>
            <a:r>
              <a:rPr lang="en-US" baseline="-25000" dirty="0" smtClean="0"/>
              <a:t>0</a:t>
            </a:r>
            <a:r>
              <a:rPr lang="en-US" dirty="0" smtClean="0"/>
              <a:t> = C</a:t>
            </a:r>
            <a:r>
              <a:rPr lang="en-US" baseline="-25000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alaşımının</a:t>
            </a:r>
            <a:r>
              <a:rPr lang="en-US" dirty="0" smtClean="0"/>
              <a:t> 350 °</a:t>
            </a:r>
            <a:r>
              <a:rPr lang="en-US" dirty="0" err="1" smtClean="0"/>
              <a:t>C’den</a:t>
            </a:r>
            <a:r>
              <a:rPr lang="en-US" dirty="0" smtClean="0"/>
              <a:t> </a:t>
            </a:r>
            <a:r>
              <a:rPr lang="en-US" dirty="0" err="1" smtClean="0"/>
              <a:t>ötektik</a:t>
            </a:r>
            <a:r>
              <a:rPr lang="en-US" dirty="0" smtClean="0"/>
              <a:t> </a:t>
            </a:r>
            <a:r>
              <a:rPr lang="en-US" dirty="0" err="1" smtClean="0"/>
              <a:t>sıcaklığın</a:t>
            </a:r>
            <a:r>
              <a:rPr lang="en-US" dirty="0" smtClean="0"/>
              <a:t> </a:t>
            </a:r>
            <a:r>
              <a:rPr lang="en-US" dirty="0" err="1" smtClean="0"/>
              <a:t>hemen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</a:t>
            </a:r>
            <a:r>
              <a:rPr lang="en-US" dirty="0" err="1" smtClean="0"/>
              <a:t>soğutulması</a:t>
            </a:r>
            <a:r>
              <a:rPr lang="en-US" dirty="0" smtClean="0"/>
              <a:t>.  </a:t>
            </a:r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241774" y="712208"/>
            <a:ext cx="5776055" cy="6042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Bu </a:t>
            </a:r>
            <a:r>
              <a:rPr lang="en-US" dirty="0" err="1" smtClean="0"/>
              <a:t>dönüşüm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kalay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kurşun</a:t>
            </a:r>
            <a:r>
              <a:rPr lang="en-US" dirty="0" smtClean="0"/>
              <a:t> </a:t>
            </a:r>
            <a:r>
              <a:rPr lang="en-US" dirty="0" err="1" smtClean="0"/>
              <a:t>bileşenlerinin</a:t>
            </a:r>
            <a:r>
              <a:rPr lang="en-US" dirty="0" smtClean="0"/>
              <a:t> </a:t>
            </a:r>
            <a:r>
              <a:rPr lang="en-US" dirty="0" err="1" smtClean="0"/>
              <a:t>tekrardanbir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gelmelidir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Bu </a:t>
            </a:r>
            <a:r>
              <a:rPr lang="en-US" dirty="0" err="1" smtClean="0"/>
              <a:t>atomsal</a:t>
            </a:r>
            <a:r>
              <a:rPr lang="en-US" dirty="0" smtClean="0"/>
              <a:t> </a:t>
            </a:r>
            <a:r>
              <a:rPr lang="en-US" dirty="0" err="1" smtClean="0"/>
              <a:t>difüzyon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tr-TR" dirty="0"/>
          </a:p>
          <a:p>
            <a:pPr algn="l"/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katının</a:t>
            </a:r>
            <a:r>
              <a:rPr lang="en-US" dirty="0"/>
              <a:t> </a:t>
            </a:r>
            <a:r>
              <a:rPr lang="en-US" dirty="0" err="1" smtClean="0"/>
              <a:t>mikroyapısı</a:t>
            </a:r>
            <a:r>
              <a:rPr lang="en-US" dirty="0" smtClean="0"/>
              <a:t> </a:t>
            </a:r>
            <a:r>
              <a:rPr lang="en-US" dirty="0"/>
              <a:t>α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/>
              <a:t>β </a:t>
            </a:r>
            <a:r>
              <a:rPr lang="en-US" dirty="0" err="1" smtClean="0"/>
              <a:t>fazlarından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katmansal</a:t>
            </a:r>
            <a:r>
              <a:rPr lang="en-US" dirty="0" smtClean="0"/>
              <a:t> (</a:t>
            </a:r>
            <a:r>
              <a:rPr lang="en-US" dirty="0" err="1" smtClean="0"/>
              <a:t>katmanlı</a:t>
            </a:r>
            <a:r>
              <a:rPr lang="en-US" dirty="0" smtClean="0"/>
              <a:t>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yapıdır</a:t>
            </a:r>
            <a:endParaRPr lang="en-US" dirty="0" smtClean="0"/>
          </a:p>
          <a:p>
            <a:pPr algn="l"/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99" y="1817440"/>
            <a:ext cx="2794406" cy="48463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182" y="4240600"/>
            <a:ext cx="1905009" cy="365760"/>
          </a:xfrm>
          <a:prstGeom prst="rect">
            <a:avLst/>
          </a:prstGeom>
        </p:spPr>
      </p:pic>
      <p:pic>
        <p:nvPicPr>
          <p:cNvPr id="10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878" y="6053784"/>
            <a:ext cx="5811681" cy="731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0938" y="2703744"/>
            <a:ext cx="3757726" cy="371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5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02" y="150223"/>
            <a:ext cx="10393680" cy="519958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KMU 266 – </a:t>
            </a:r>
            <a:r>
              <a:rPr lang="en-US" sz="2800" b="1" dirty="0" err="1" smtClean="0">
                <a:latin typeface="+mn-lt"/>
              </a:rPr>
              <a:t>Faz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Diyagramları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601" y="738335"/>
            <a:ext cx="5990173" cy="604299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Dördüncü</a:t>
            </a:r>
            <a:r>
              <a:rPr lang="en-US" dirty="0" smtClean="0"/>
              <a:t> durum: </a:t>
            </a:r>
            <a:r>
              <a:rPr lang="sv-SE" dirty="0" smtClean="0"/>
              <a:t>18.3 </a:t>
            </a:r>
            <a:r>
              <a:rPr lang="sv-SE" dirty="0"/>
              <a:t>ağ% Sn &lt; </a:t>
            </a:r>
            <a:r>
              <a:rPr lang="sv-SE" i="1" dirty="0"/>
              <a:t>C</a:t>
            </a:r>
            <a:r>
              <a:rPr lang="sv-SE" baseline="-25000" dirty="0"/>
              <a:t>0</a:t>
            </a:r>
            <a:r>
              <a:rPr lang="sv-SE" dirty="0"/>
              <a:t> &lt; </a:t>
            </a:r>
            <a:r>
              <a:rPr lang="sv-SE" dirty="0" smtClean="0"/>
              <a:t>61.9 </a:t>
            </a:r>
            <a:r>
              <a:rPr lang="sv-SE" dirty="0"/>
              <a:t>ağ% Sn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kurşun-kalay</a:t>
            </a:r>
            <a:r>
              <a:rPr lang="en-US" dirty="0" smtClean="0"/>
              <a:t> </a:t>
            </a:r>
            <a:r>
              <a:rPr lang="en-US" dirty="0" err="1" smtClean="0"/>
              <a:t>alaşımının</a:t>
            </a:r>
            <a:r>
              <a:rPr lang="en-US" dirty="0" smtClean="0"/>
              <a:t> 350 °</a:t>
            </a:r>
            <a:r>
              <a:rPr lang="en-US" dirty="0" err="1" smtClean="0"/>
              <a:t>C’den</a:t>
            </a:r>
            <a:r>
              <a:rPr lang="en-US" dirty="0" smtClean="0"/>
              <a:t> </a:t>
            </a:r>
            <a:r>
              <a:rPr lang="en-US" dirty="0" err="1"/>
              <a:t>ötektik</a:t>
            </a:r>
            <a:r>
              <a:rPr lang="en-US" dirty="0"/>
              <a:t> </a:t>
            </a:r>
            <a:r>
              <a:rPr lang="en-US" dirty="0" err="1"/>
              <a:t>sıcaklığın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soğutulması</a:t>
            </a:r>
            <a:r>
              <a:rPr lang="en-US" dirty="0" smtClean="0"/>
              <a:t>.  </a:t>
            </a:r>
            <a:endParaRPr lang="en-US" dirty="0"/>
          </a:p>
          <a:p>
            <a:pPr algn="l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90" y="1817440"/>
            <a:ext cx="5788754" cy="49377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8638" y="3003171"/>
            <a:ext cx="288132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940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  <vt:lpstr>KMU 266 – Faz Diyagramları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274</cp:revision>
  <dcterms:created xsi:type="dcterms:W3CDTF">2016-07-27T06:35:54Z</dcterms:created>
  <dcterms:modified xsi:type="dcterms:W3CDTF">2020-05-10T17:18:16Z</dcterms:modified>
</cp:coreProperties>
</file>