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68" r:id="rId5"/>
    <p:sldId id="281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094"/>
    <a:srgbClr val="5F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4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70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8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5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28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51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6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3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C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hu-HU" sz="5400">
                <a:solidFill>
                  <a:schemeClr val="bg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Hány? Hányas? Hányadik?</a:t>
            </a:r>
            <a:endParaRPr lang="tr-TR" sz="5400">
              <a:solidFill>
                <a:schemeClr val="bg1">
                  <a:lumMod val="85000"/>
                  <a:lumOff val="15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31012"/>
              </p:ext>
            </p:extLst>
          </p:nvPr>
        </p:nvGraphicFramePr>
        <p:xfrm>
          <a:off x="6358477" y="2424984"/>
          <a:ext cx="5061859" cy="310495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209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29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7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Hány?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Hányadik?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Hányas?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egy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Candara" panose="020E0502030303020204" pitchFamily="34" charset="0"/>
                        </a:rPr>
                        <a:t>első (!)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egyes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kettő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Candara" panose="020E0502030303020204" pitchFamily="34" charset="0"/>
                        </a:rPr>
                        <a:t>második (!)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Candara" panose="020E0502030303020204" pitchFamily="34" charset="0"/>
                        </a:rPr>
                        <a:t>kettes</a:t>
                      </a:r>
                      <a:r>
                        <a:rPr lang="hu-HU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hu-HU" sz="2000" dirty="0">
                          <a:latin typeface="Candara" panose="020E0502030303020204" pitchFamily="34" charset="0"/>
                        </a:rPr>
                        <a:t>(!)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55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három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harmadik (!)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Candara" panose="020E0502030303020204" pitchFamily="34" charset="0"/>
                        </a:rPr>
                        <a:t>hármas (!)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5259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négy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negyedik (!)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négyes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öt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ötödik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ötös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hat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hatodik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hatos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104200" marR="104200" marT="52100" marB="52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090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7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3" name="Freeform: Shape 9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3" y="3364992"/>
            <a:ext cx="4224528" cy="2688336"/>
          </a:xfrm>
        </p:spPr>
        <p:txBody>
          <a:bodyPr anchor="t">
            <a:normAutofit/>
          </a:bodyPr>
          <a:lstStyle/>
          <a:p>
            <a:pPr algn="l"/>
            <a:r>
              <a:rPr lang="hu-HU" sz="5400">
                <a:solidFill>
                  <a:schemeClr val="bg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Hány? Hányas? Hányadik?</a:t>
            </a:r>
            <a:endParaRPr lang="tr-TR" sz="5400">
              <a:solidFill>
                <a:schemeClr val="bg1">
                  <a:lumMod val="85000"/>
                  <a:lumOff val="15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60467"/>
              </p:ext>
            </p:extLst>
          </p:nvPr>
        </p:nvGraphicFramePr>
        <p:xfrm>
          <a:off x="6428935" y="2194559"/>
          <a:ext cx="5610381" cy="3190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74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3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5313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Hány?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Hányadik?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Hányas?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8467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tíz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tizedik (!)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tízes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8467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tizenegy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Candara" panose="020E0502030303020204" pitchFamily="34" charset="0"/>
                        </a:rPr>
                        <a:t>tizenegyedik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tizenegyes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4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tizenkettő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tizenkettedik (!)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tizenkettes (!)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3785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tizenhárom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tizenharmadik (!)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>
                          <a:latin typeface="Candara" panose="020E0502030303020204" pitchFamily="34" charset="0"/>
                        </a:rPr>
                        <a:t>tizenhármas (!)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8467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száz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századik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százas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8467"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latin typeface="Candara" panose="020E0502030303020204" pitchFamily="34" charset="0"/>
                        </a:rPr>
                        <a:t>ezer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Candara" panose="020E0502030303020204" pitchFamily="34" charset="0"/>
                        </a:rPr>
                        <a:t>ezredik (!)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Candara" panose="020E0502030303020204" pitchFamily="34" charset="0"/>
                        </a:rPr>
                        <a:t>ezres (!)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6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C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="" xmlns:a16="http://schemas.microsoft.com/office/drawing/2014/main" id="{D4771268-CB57-404A-9271-370EB28F60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Hányadik?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45502"/>
              </p:ext>
            </p:extLst>
          </p:nvPr>
        </p:nvGraphicFramePr>
        <p:xfrm>
          <a:off x="4527804" y="1692901"/>
          <a:ext cx="7514141" cy="309598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775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6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5257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!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első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452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-odik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második, hatodik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7377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-adik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harmadik, nyolcadik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4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-edik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negyedik, hetedik, kilencedik, tizedik, tizenkettedik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4191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-ödik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latin typeface="Candara" panose="020E0502030303020204" pitchFamily="34" charset="0"/>
                        </a:rPr>
                        <a:t>ötödik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89900" marR="89900" marT="44950" marB="449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9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9577" y="1004551"/>
            <a:ext cx="7186412" cy="5357611"/>
          </a:xfrm>
        </p:spPr>
        <p:txBody>
          <a:bodyPr>
            <a:normAutofit fontScale="90000"/>
          </a:bodyPr>
          <a:lstStyle/>
          <a:p>
            <a:r>
              <a:rPr lang="hu-HU" dirty="0"/>
              <a:t>A földszinten a hölgy virágot locsol.</a:t>
            </a:r>
            <a:br>
              <a:rPr lang="hu-HU" dirty="0"/>
            </a:br>
            <a:r>
              <a:rPr lang="hu-HU" dirty="0"/>
              <a:t>Az 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</a:rPr>
              <a:t>első</a:t>
            </a:r>
            <a:r>
              <a:rPr lang="hu-HU" dirty="0"/>
              <a:t> emeleten egy lány és két kutya van.</a:t>
            </a:r>
            <a:br>
              <a:rPr lang="hu-HU" dirty="0"/>
            </a:br>
            <a:r>
              <a:rPr lang="hu-HU" dirty="0"/>
              <a:t>A 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</a:rPr>
              <a:t>második</a:t>
            </a:r>
            <a:r>
              <a:rPr lang="hu-HU" dirty="0"/>
              <a:t> emeleten egy szomorú fiú takarít.</a:t>
            </a:r>
            <a:br>
              <a:rPr lang="hu-HU" dirty="0"/>
            </a:br>
            <a:endParaRPr lang="tr-T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90281" y="3633641"/>
            <a:ext cx="6451408" cy="1974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dirty="0"/>
          </a:p>
        </p:txBody>
      </p:sp>
      <p:pic>
        <p:nvPicPr>
          <p:cNvPr id="1026" name="Picture 2" descr="Kids feeding pets watering plants and cleaning rooms 3 horizontal retro cartoon banners set isolated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54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B41A670-B0AC-44F7-87BE-2756D1B1DD8A}"/>
              </a:ext>
            </a:extLst>
          </p:cNvPr>
          <p:cNvSpPr/>
          <p:nvPr/>
        </p:nvSpPr>
        <p:spPr>
          <a:xfrm>
            <a:off x="10723136" y="6550223"/>
            <a:ext cx="14688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C8094"/>
                </a:solidFill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13480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73" y="2384256"/>
            <a:ext cx="6302326" cy="2355299"/>
          </a:xfrm>
        </p:spPr>
        <p:txBody>
          <a:bodyPr anchor="t">
            <a:noAutofit/>
          </a:bodyPr>
          <a:lstStyle/>
          <a:p>
            <a:pPr algn="l"/>
            <a:r>
              <a:rPr lang="hu-HU" sz="3000" dirty="0"/>
              <a:t>A hétfő </a:t>
            </a:r>
            <a:r>
              <a:rPr lang="hu-HU" sz="3000" u="sng" dirty="0"/>
              <a:t>az</a:t>
            </a:r>
            <a:r>
              <a:rPr lang="hu-HU" sz="3000" dirty="0"/>
              <a:t> </a:t>
            </a:r>
            <a:r>
              <a:rPr lang="hu-HU" sz="3000" dirty="0">
                <a:solidFill>
                  <a:schemeClr val="accent5">
                    <a:lumMod val="75000"/>
                  </a:schemeClr>
                </a:solidFill>
              </a:rPr>
              <a:t>első</a:t>
            </a:r>
            <a:r>
              <a:rPr lang="hu-HU" sz="3000" dirty="0"/>
              <a:t> nap a héten.</a:t>
            </a:r>
            <a:br>
              <a:rPr lang="hu-HU" sz="3000" dirty="0"/>
            </a:br>
            <a:r>
              <a:rPr lang="hu-HU" sz="3000" dirty="0"/>
              <a:t>A kedd </a:t>
            </a:r>
            <a:r>
              <a:rPr lang="hu-HU" sz="3000" u="sng" dirty="0"/>
              <a:t>a</a:t>
            </a:r>
            <a:r>
              <a:rPr lang="hu-HU" sz="3000" dirty="0"/>
              <a:t> </a:t>
            </a:r>
            <a:r>
              <a:rPr lang="hu-HU" sz="3000" dirty="0">
                <a:solidFill>
                  <a:schemeClr val="accent5">
                    <a:lumMod val="75000"/>
                  </a:schemeClr>
                </a:solidFill>
              </a:rPr>
              <a:t>második</a:t>
            </a:r>
            <a:r>
              <a:rPr lang="hu-HU" sz="3000" dirty="0"/>
              <a:t> nap a héten.</a:t>
            </a:r>
            <a:br>
              <a:rPr lang="hu-HU" sz="3000" dirty="0"/>
            </a:br>
            <a:r>
              <a:rPr lang="hu-HU" sz="3000" dirty="0"/>
              <a:t>A szerda </a:t>
            </a:r>
            <a:r>
              <a:rPr lang="hu-HU" sz="3000" u="sng" dirty="0"/>
              <a:t>a</a:t>
            </a:r>
            <a:r>
              <a:rPr lang="hu-HU" sz="3000" dirty="0"/>
              <a:t> </a:t>
            </a:r>
            <a:r>
              <a:rPr lang="hu-HU" sz="3000" dirty="0">
                <a:solidFill>
                  <a:schemeClr val="accent5">
                    <a:lumMod val="75000"/>
                  </a:schemeClr>
                </a:solidFill>
              </a:rPr>
              <a:t>harmadik</a:t>
            </a:r>
            <a:r>
              <a:rPr lang="hu-HU" sz="3000" dirty="0"/>
              <a:t> nap a héten.</a:t>
            </a:r>
            <a:br>
              <a:rPr lang="hu-HU" sz="3000" dirty="0"/>
            </a:br>
            <a:r>
              <a:rPr lang="hu-HU" sz="3000" dirty="0"/>
              <a:t>A vasárnap az utolsó (!) nap a héten.</a:t>
            </a:r>
            <a:br>
              <a:rPr lang="hu-HU" sz="3000" dirty="0"/>
            </a:br>
            <a:endParaRPr lang="tr-TR" sz="3000" dirty="0"/>
          </a:p>
        </p:txBody>
      </p:sp>
      <p:sp>
        <p:nvSpPr>
          <p:cNvPr id="135" name="Freeform: Shape 134">
            <a:extLst>
              <a:ext uri="{FF2B5EF4-FFF2-40B4-BE49-F238E27FC236}">
                <a16:creationId xmlns="" xmlns:a16="http://schemas.microsoft.com/office/drawing/2014/main" id="{BCC55ACC-A2F6-403C-A3A4-D59B3734D4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and with pen mark calendar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4"/>
          <a:stretch/>
        </p:blipFill>
        <p:spPr bwMode="auto"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90281" y="3633641"/>
            <a:ext cx="6451408" cy="1974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B41A670-B0AC-44F7-87BE-2756D1B1DD8A}"/>
              </a:ext>
            </a:extLst>
          </p:cNvPr>
          <p:cNvSpPr/>
          <p:nvPr/>
        </p:nvSpPr>
        <p:spPr>
          <a:xfrm>
            <a:off x="5695967" y="6622074"/>
            <a:ext cx="14688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C8094"/>
                </a:solidFill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3505410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C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Down Arrow 7">
            <a:extLst>
              <a:ext uri="{FF2B5EF4-FFF2-40B4-BE49-F238E27FC236}">
                <a16:creationId xmlns="" xmlns:a16="http://schemas.microsoft.com/office/drawing/2014/main" id="{D4771268-CB57-404A-9271-370EB28F60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Ötös</a:t>
            </a:r>
            <a:r>
              <a:rPr lang="en-US" kern="1200" dirty="0">
                <a:solidFill>
                  <a:srgbClr val="FFFFFF"/>
                </a:solidFill>
                <a:latin typeface="Candara" panose="020E0502030303020204" pitchFamily="34" charset="0"/>
              </a:rPr>
              <a:t>!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Backgammon board and dice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7" r="25289"/>
          <a:stretch/>
        </p:blipFill>
        <p:spPr bwMode="auto">
          <a:xfrm>
            <a:off x="5767754" y="-1357"/>
            <a:ext cx="6424246" cy="68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90281" y="3633641"/>
            <a:ext cx="6451408" cy="1974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8CE6A85-8399-4D99-805F-20DFB04876A0}"/>
              </a:ext>
            </a:extLst>
          </p:cNvPr>
          <p:cNvSpPr/>
          <p:nvPr/>
        </p:nvSpPr>
        <p:spPr>
          <a:xfrm>
            <a:off x="10723136" y="6550223"/>
            <a:ext cx="14688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38773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C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6892" y="2857830"/>
            <a:ext cx="5319433" cy="1026753"/>
          </a:xfrm>
        </p:spPr>
        <p:txBody>
          <a:bodyPr anchor="t">
            <a:normAutofit/>
          </a:bodyPr>
          <a:lstStyle/>
          <a:p>
            <a:pPr algn="l"/>
            <a:r>
              <a:rPr lang="hu-HU" sz="4800" dirty="0">
                <a:latin typeface="Candara" panose="020E0502030303020204" pitchFamily="34" charset="0"/>
              </a:rPr>
              <a:t>Ez a 404-es szoba</a:t>
            </a:r>
            <a:r>
              <a:rPr lang="hu-HU" sz="4800" dirty="0" smtClean="0">
                <a:latin typeface="Candara" panose="020E0502030303020204" pitchFamily="34" charset="0"/>
              </a:rPr>
              <a:t>.</a:t>
            </a:r>
            <a:endParaRPr lang="tr-TR" sz="4800" dirty="0">
              <a:latin typeface="Candara" panose="020E0502030303020204" pitchFamily="34" charset="0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="" xmlns:a16="http://schemas.microsoft.com/office/drawing/2014/main" id="{2C6334C2-F73F-4B3B-A626-DD5F69DF6E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6" name="Picture 6" descr="Hotel, Hotel Rooms, Room Number, 404, Non Smok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7" r="-2" b="4045"/>
          <a:stretch/>
        </p:blipFill>
        <p:spPr bwMode="auto">
          <a:xfrm>
            <a:off x="20" y="10"/>
            <a:ext cx="5234499" cy="6210619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90281" y="3633641"/>
            <a:ext cx="6451408" cy="1974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B41A670-B0AC-44F7-87BE-2756D1B1DD8A}"/>
              </a:ext>
            </a:extLst>
          </p:cNvPr>
          <p:cNvSpPr/>
          <p:nvPr/>
        </p:nvSpPr>
        <p:spPr>
          <a:xfrm>
            <a:off x="0" y="6550222"/>
            <a:ext cx="17177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smtClean="0">
                <a:hlinkClick r:id="rId3"/>
              </a:rPr>
              <a:t>https</a:t>
            </a:r>
            <a:r>
              <a:rPr lang="tr-TR" sz="1400" dirty="0">
                <a:hlinkClick r:id="rId3"/>
              </a:rPr>
              <a:t>://</a:t>
            </a:r>
            <a:r>
              <a:rPr lang="tr-TR" sz="1400">
                <a:hlinkClick r:id="rId3"/>
              </a:rPr>
              <a:t>pixabay.com</a:t>
            </a:r>
            <a:r>
              <a:rPr lang="tr-TR" sz="1400" smtClean="0">
                <a:hlinkClick r:id="rId3"/>
              </a:rPr>
              <a:t>/</a:t>
            </a:r>
            <a:endParaRPr lang="en-US" sz="1400" dirty="0">
              <a:solidFill>
                <a:srgbClr val="1C8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69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C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33D9D6-7BC1-4C17-B0DE-E30EF2E1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723" y="3429000"/>
            <a:ext cx="452497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 err="1"/>
              <a:t>Ez</a:t>
            </a:r>
            <a:r>
              <a:rPr lang="en-US" sz="4800" dirty="0"/>
              <a:t> a </a:t>
            </a:r>
            <a:r>
              <a:rPr lang="en-US" sz="4800" dirty="0" err="1"/>
              <a:t>kettes</a:t>
            </a:r>
            <a:r>
              <a:rPr lang="en-US" sz="4800" dirty="0"/>
              <a:t> </a:t>
            </a:r>
            <a:r>
              <a:rPr lang="en-US" sz="4800" dirty="0" err="1"/>
              <a:t>busz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BCC55ACC-A2F6-403C-A3A4-D59B3734D4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green, street, parked, computer&#10;&#10;Description automatically generated">
            <a:extLst>
              <a:ext uri="{FF2B5EF4-FFF2-40B4-BE49-F238E27FC236}">
                <a16:creationId xmlns="" xmlns:a16="http://schemas.microsoft.com/office/drawing/2014/main" id="{1E7786DA-3B07-451D-B481-24595E4216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"/>
          <a:stretch/>
        </p:blipFill>
        <p:spPr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FEBD9FB-D7E1-4F60-82D5-025F0C5E0810}"/>
              </a:ext>
            </a:extLst>
          </p:cNvPr>
          <p:cNvSpPr txBox="1"/>
          <p:nvPr/>
        </p:nvSpPr>
        <p:spPr>
          <a:xfrm>
            <a:off x="9214338" y="26869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29851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136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Hány? Hányas? Hányadik?</vt:lpstr>
      <vt:lpstr>Hány? Hányas? Hányadik?</vt:lpstr>
      <vt:lpstr>Hányadik?</vt:lpstr>
      <vt:lpstr>A földszinten a hölgy virágot locsol. Az első emeleten egy lány és két kutya van. A második emeleten egy szomorú fiú takarít. </vt:lpstr>
      <vt:lpstr>A hétfő az első nap a héten. A kedd a második nap a héten. A szerda a harmadik nap a héten. A vasárnap az utolsó (!) nap a héten. </vt:lpstr>
      <vt:lpstr>Ötös! </vt:lpstr>
      <vt:lpstr>Ez a 404-es szoba.</vt:lpstr>
      <vt:lpstr>Ez a kettes busz.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Hány? Hányas? Hányadik?</dc:title>
  <dc:creator>Yakup Yildizlar</dc:creator>
  <cp:lastModifiedBy>Éva Tóth</cp:lastModifiedBy>
  <cp:revision>11</cp:revision>
  <dcterms:created xsi:type="dcterms:W3CDTF">2020-05-10T20:03:53Z</dcterms:created>
  <dcterms:modified xsi:type="dcterms:W3CDTF">2020-05-11T01:10:57Z</dcterms:modified>
</cp:coreProperties>
</file>