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70547" y="3893820"/>
            <a:ext cx="2470150" cy="2659380"/>
          </a:xfrm>
          <a:custGeom>
            <a:avLst/>
            <a:gdLst/>
            <a:ahLst/>
            <a:cxnLst/>
            <a:rect l="l" t="t" r="r" b="b"/>
            <a:pathLst>
              <a:path w="2470150" h="2659379">
                <a:moveTo>
                  <a:pt x="2470150" y="0"/>
                </a:moveTo>
                <a:lnTo>
                  <a:pt x="1714500" y="755649"/>
                </a:lnTo>
              </a:path>
              <a:path w="2470150" h="2659379">
                <a:moveTo>
                  <a:pt x="2470150" y="187451"/>
                </a:moveTo>
                <a:lnTo>
                  <a:pt x="0" y="2659189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569707" y="4160520"/>
            <a:ext cx="1571625" cy="1571625"/>
          </a:xfrm>
          <a:custGeom>
            <a:avLst/>
            <a:gdLst/>
            <a:ahLst/>
            <a:cxnLst/>
            <a:rect l="l" t="t" r="r" b="b"/>
            <a:pathLst>
              <a:path w="1571625" h="1571625">
                <a:moveTo>
                  <a:pt x="1571625" y="0"/>
                </a:moveTo>
                <a:lnTo>
                  <a:pt x="0" y="157162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695438" y="4039361"/>
            <a:ext cx="1441450" cy="1441450"/>
          </a:xfrm>
          <a:custGeom>
            <a:avLst/>
            <a:gdLst/>
            <a:ahLst/>
            <a:cxnLst/>
            <a:rect l="l" t="t" r="r" b="b"/>
            <a:pathLst>
              <a:path w="1441450" h="1441450">
                <a:moveTo>
                  <a:pt x="1441450" y="0"/>
                </a:moveTo>
                <a:lnTo>
                  <a:pt x="0" y="144145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088630" y="4496561"/>
            <a:ext cx="1047750" cy="1047750"/>
          </a:xfrm>
          <a:custGeom>
            <a:avLst/>
            <a:gdLst/>
            <a:ahLst/>
            <a:cxnLst/>
            <a:rect l="l" t="t" r="r" b="b"/>
            <a:pathLst>
              <a:path w="1047750" h="1047750">
                <a:moveTo>
                  <a:pt x="1047750" y="0"/>
                </a:moveTo>
                <a:lnTo>
                  <a:pt x="0" y="104775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67" y="45826"/>
            <a:ext cx="8627745" cy="1205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267" y="3182492"/>
            <a:ext cx="8629650" cy="1927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4283" y="823036"/>
            <a:ext cx="561022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A40D82"/>
                </a:solidFill>
                <a:latin typeface="TeXGyreAdventor"/>
                <a:cs typeface="TeXGyreAdventor"/>
              </a:rPr>
              <a:t>METEOROLOJİ</a:t>
            </a:r>
            <a:endParaRPr sz="6000" dirty="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58158" y="2846070"/>
            <a:ext cx="331635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2000" b="1" dirty="0" smtClean="0">
                <a:solidFill>
                  <a:srgbClr val="A40D82"/>
                </a:solidFill>
                <a:latin typeface="TeXGyreAdventor"/>
                <a:cs typeface="TeXGyreAdventor"/>
              </a:rPr>
              <a:t>10 – 11 .</a:t>
            </a:r>
            <a:r>
              <a:rPr sz="2000" b="1" dirty="0" smtClean="0">
                <a:solidFill>
                  <a:srgbClr val="A40D82"/>
                </a:solidFill>
                <a:latin typeface="TeXGyreAdventor"/>
                <a:cs typeface="TeXGyreAdventor"/>
              </a:rPr>
              <a:t>HAFTA</a:t>
            </a:r>
            <a:endParaRPr sz="2000" dirty="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6800" y="4770247"/>
            <a:ext cx="6240399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rgbClr val="A40D82"/>
                </a:solidFill>
                <a:latin typeface="TeXGyreAdventor"/>
                <a:cs typeface="TeXGyreAdventor"/>
              </a:rPr>
              <a:t>Doç. Dr. </a:t>
            </a:r>
            <a:r>
              <a:rPr lang="tr-TR" sz="3400" spc="-5" dirty="0" smtClean="0">
                <a:solidFill>
                  <a:srgbClr val="A40D82"/>
                </a:solidFill>
                <a:latin typeface="TeXGyreAdventor"/>
                <a:cs typeface="TeXGyreAdventor"/>
              </a:rPr>
              <a:t>Havva Eylem POLAT</a:t>
            </a:r>
            <a:endParaRPr sz="3400" dirty="0">
              <a:latin typeface="TeXGyreAdventor"/>
              <a:cs typeface="TeXGyreAdventor"/>
            </a:endParaRPr>
          </a:p>
        </p:txBody>
      </p:sp>
    </p:spTree>
    <p:extLst>
      <p:ext uri="{BB962C8B-B14F-4D97-AF65-F5344CB8AC3E}">
        <p14:creationId xmlns:p14="http://schemas.microsoft.com/office/powerpoint/2010/main" val="1400724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90" y="1287907"/>
            <a:ext cx="8486140" cy="4269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3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B. Dinamik Değişiklikler</a:t>
            </a:r>
            <a:r>
              <a:rPr sz="2400" spc="-5" dirty="0">
                <a:latin typeface="Times New Roman"/>
                <a:cs typeface="Times New Roman"/>
              </a:rPr>
              <a:t>: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kütlelerinde </a:t>
            </a:r>
            <a:r>
              <a:rPr sz="2400" spc="-10" dirty="0">
                <a:latin typeface="Times New Roman"/>
                <a:cs typeface="Times New Roman"/>
              </a:rPr>
              <a:t>dinamik </a:t>
            </a:r>
            <a:r>
              <a:rPr sz="2400" spc="-5" dirty="0">
                <a:latin typeface="Times New Roman"/>
                <a:cs typeface="Times New Roman"/>
              </a:rPr>
              <a:t>değişiklikler  ise </a:t>
            </a:r>
            <a:r>
              <a:rPr sz="2400" dirty="0">
                <a:latin typeface="Times New Roman"/>
                <a:cs typeface="Times New Roman"/>
              </a:rPr>
              <a:t>3 şekilde </a:t>
            </a:r>
            <a:r>
              <a:rPr sz="2400" spc="-10" dirty="0">
                <a:latin typeface="Times New Roman"/>
                <a:cs typeface="Times New Roman"/>
              </a:rPr>
              <a:t>görülmektedir.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Bunlar;</a:t>
            </a:r>
            <a:endParaRPr sz="2400">
              <a:latin typeface="Times New Roman"/>
              <a:cs typeface="Times New Roman"/>
            </a:endParaRPr>
          </a:p>
          <a:p>
            <a:pPr marL="425450" indent="-299085">
              <a:lnSpc>
                <a:spcPct val="100000"/>
              </a:lnSpc>
              <a:spcBef>
                <a:spcPts val="575"/>
              </a:spcBef>
              <a:buAutoNum type="alphaLcPeriod"/>
              <a:tabLst>
                <a:tab pos="426084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Türbülansla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karışma</a:t>
            </a:r>
            <a:endParaRPr sz="2400">
              <a:latin typeface="Times New Roman"/>
              <a:cs typeface="Times New Roman"/>
            </a:endParaRPr>
          </a:p>
          <a:p>
            <a:pPr marL="508000" indent="-381000">
              <a:lnSpc>
                <a:spcPct val="100000"/>
              </a:lnSpc>
              <a:spcBef>
                <a:spcPts val="580"/>
              </a:spcBef>
              <a:buAutoNum type="alphaLcPeriod"/>
              <a:tabLst>
                <a:tab pos="507365" algn="l"/>
                <a:tab pos="5080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Alçalma</a:t>
            </a:r>
            <a:endParaRPr sz="2400">
              <a:latin typeface="Times New Roman"/>
              <a:cs typeface="Times New Roman"/>
            </a:endParaRPr>
          </a:p>
          <a:p>
            <a:pPr marL="736600" lvl="1" indent="-381635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736600" algn="l"/>
                <a:tab pos="737235" algn="l"/>
              </a:tabLst>
            </a:pPr>
            <a:r>
              <a:rPr sz="2400" spc="-5" dirty="0">
                <a:latin typeface="Times New Roman"/>
                <a:cs typeface="Times New Roman"/>
              </a:rPr>
              <a:t>Çökme </a:t>
            </a:r>
            <a:r>
              <a:rPr sz="2400" dirty="0">
                <a:latin typeface="Times New Roman"/>
                <a:cs typeface="Times New Roman"/>
              </a:rPr>
              <a:t>(sübsidans) ve yana doğru </a:t>
            </a:r>
            <a:r>
              <a:rPr sz="2400" spc="-5" dirty="0">
                <a:latin typeface="Times New Roman"/>
                <a:cs typeface="Times New Roman"/>
              </a:rPr>
              <a:t>yayılma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sonucu</a:t>
            </a:r>
            <a:endParaRPr sz="2400">
              <a:latin typeface="Times New Roman"/>
              <a:cs typeface="Times New Roman"/>
            </a:endParaRPr>
          </a:p>
          <a:p>
            <a:pPr marL="725805" lvl="1" indent="-37084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725805" algn="l"/>
                <a:tab pos="726440" algn="l"/>
              </a:tabLst>
            </a:pPr>
            <a:r>
              <a:rPr sz="2400" spc="-5" dirty="0">
                <a:latin typeface="Times New Roman"/>
                <a:cs typeface="Times New Roman"/>
              </a:rPr>
              <a:t>Yüksek </a:t>
            </a:r>
            <a:r>
              <a:rPr sz="2400" dirty="0">
                <a:latin typeface="Times New Roman"/>
                <a:cs typeface="Times New Roman"/>
              </a:rPr>
              <a:t>noktalardan alçak alanlara </a:t>
            </a:r>
            <a:r>
              <a:rPr sz="2400" spc="-5" dirty="0">
                <a:latin typeface="Times New Roman"/>
                <a:cs typeface="Times New Roman"/>
              </a:rPr>
              <a:t>inme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sonucu</a:t>
            </a:r>
            <a:endParaRPr sz="2400">
              <a:latin typeface="Times New Roman"/>
              <a:cs typeface="Times New Roman"/>
            </a:endParaRPr>
          </a:p>
          <a:p>
            <a:pPr marL="478790" indent="-352425">
              <a:lnSpc>
                <a:spcPct val="100000"/>
              </a:lnSpc>
              <a:spcBef>
                <a:spcPts val="580"/>
              </a:spcBef>
              <a:buAutoNum type="alphaLcPeriod"/>
              <a:tabLst>
                <a:tab pos="478790" algn="l"/>
                <a:tab pos="47942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Yükselme</a:t>
            </a:r>
            <a:endParaRPr sz="2400">
              <a:latin typeface="Times New Roman"/>
              <a:cs typeface="Times New Roman"/>
            </a:endParaRPr>
          </a:p>
          <a:p>
            <a:pPr marL="660400" lvl="1" indent="-3048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660400" algn="l"/>
              </a:tabLst>
            </a:pPr>
            <a:r>
              <a:rPr sz="2400" spc="-5" dirty="0">
                <a:latin typeface="Times New Roman"/>
                <a:cs typeface="Times New Roman"/>
              </a:rPr>
              <a:t>Soğuk </a:t>
            </a:r>
            <a:r>
              <a:rPr sz="2400" dirty="0">
                <a:latin typeface="Times New Roman"/>
                <a:cs typeface="Times New Roman"/>
              </a:rPr>
              <a:t>hava kütlesi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üzerinde</a:t>
            </a:r>
            <a:endParaRPr sz="2400">
              <a:latin typeface="Times New Roman"/>
              <a:cs typeface="Times New Roman"/>
            </a:endParaRPr>
          </a:p>
          <a:p>
            <a:pPr marL="654050" lvl="1" indent="-299085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654685" algn="l"/>
              </a:tabLst>
            </a:pPr>
            <a:r>
              <a:rPr sz="2400" spc="-20" dirty="0">
                <a:latin typeface="Times New Roman"/>
                <a:cs typeface="Times New Roman"/>
              </a:rPr>
              <a:t>Topografya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üzerinde</a:t>
            </a:r>
            <a:endParaRPr sz="2400">
              <a:latin typeface="Times New Roman"/>
              <a:cs typeface="Times New Roman"/>
            </a:endParaRPr>
          </a:p>
          <a:p>
            <a:pPr marL="649605" lvl="1" indent="-29464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650240" algn="l"/>
              </a:tabLst>
            </a:pPr>
            <a:r>
              <a:rPr sz="2400" spc="-50" dirty="0">
                <a:latin typeface="Times New Roman"/>
                <a:cs typeface="Times New Roman"/>
              </a:rPr>
              <a:t>Yatay </a:t>
            </a:r>
            <a:r>
              <a:rPr sz="2400" dirty="0">
                <a:latin typeface="Times New Roman"/>
                <a:cs typeface="Times New Roman"/>
              </a:rPr>
              <a:t>yönde çevreden </a:t>
            </a:r>
            <a:r>
              <a:rPr sz="2400" spc="-5" dirty="0">
                <a:latin typeface="Times New Roman"/>
                <a:cs typeface="Times New Roman"/>
              </a:rPr>
              <a:t>merkeze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akımı </a:t>
            </a:r>
            <a:r>
              <a:rPr sz="2400" dirty="0">
                <a:latin typeface="Times New Roman"/>
                <a:cs typeface="Times New Roman"/>
              </a:rPr>
              <a:t>(konverjans)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ile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90" y="1215897"/>
            <a:ext cx="8557895" cy="4854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Hava kütlelerinin ortak özellikleri sıcaklık, </a:t>
            </a:r>
            <a:r>
              <a:rPr sz="2400" spc="-10" dirty="0">
                <a:latin typeface="Times New Roman"/>
                <a:cs typeface="Times New Roman"/>
              </a:rPr>
              <a:t>nem, </a:t>
            </a:r>
            <a:r>
              <a:rPr sz="2400" spc="-5" dirty="0">
                <a:latin typeface="Times New Roman"/>
                <a:cs typeface="Times New Roman"/>
              </a:rPr>
              <a:t>kararlılık ve  kararsızlık </a:t>
            </a:r>
            <a:r>
              <a:rPr sz="2400" spc="-15" dirty="0">
                <a:latin typeface="Times New Roman"/>
                <a:cs typeface="Times New Roman"/>
              </a:rPr>
              <a:t>durumlarıdır.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Bu 3 ana ortak fiziksel özellik </a:t>
            </a:r>
            <a:r>
              <a:rPr sz="2400" dirty="0">
                <a:latin typeface="Times New Roman"/>
                <a:cs typeface="Times New Roman"/>
              </a:rPr>
              <a:t>hava  </a:t>
            </a:r>
            <a:r>
              <a:rPr sz="2400" spc="-5" dirty="0">
                <a:latin typeface="Times New Roman"/>
                <a:cs typeface="Times New Roman"/>
              </a:rPr>
              <a:t>kütlelerinin farklı adlandırılmasına neden </a:t>
            </a:r>
            <a:r>
              <a:rPr sz="2400" spc="-30" dirty="0">
                <a:latin typeface="Times New Roman"/>
                <a:cs typeface="Times New Roman"/>
              </a:rPr>
              <a:t>olur. </a:t>
            </a:r>
            <a:r>
              <a:rPr sz="2400" spc="-5" dirty="0">
                <a:latin typeface="Times New Roman"/>
                <a:cs typeface="Times New Roman"/>
              </a:rPr>
              <a:t>Bu özellikleri kaynak  bölgeleri ve geçtikleri yüzeyler </a:t>
            </a:r>
            <a:r>
              <a:rPr sz="2400" spc="-20" dirty="0">
                <a:latin typeface="Times New Roman"/>
                <a:cs typeface="Times New Roman"/>
              </a:rPr>
              <a:t>belirler. </a:t>
            </a:r>
            <a:r>
              <a:rPr sz="2400" spc="-5" dirty="0">
                <a:latin typeface="Times New Roman"/>
                <a:cs typeface="Times New Roman"/>
              </a:rPr>
              <a:t>Bu nedenle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kütleleri,  </a:t>
            </a:r>
            <a:r>
              <a:rPr sz="2400" dirty="0">
                <a:latin typeface="Times New Roman"/>
                <a:cs typeface="Times New Roman"/>
              </a:rPr>
              <a:t>kaynak bölgelerine göre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adlandırılır.</a:t>
            </a:r>
            <a:endParaRPr sz="240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Hava kütlelerinin sınıflandırılmasında öncelikle kaynak bölgeleri  esas alınırken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sıcaklık durumları</a:t>
            </a:r>
            <a:r>
              <a:rPr sz="2400" spc="-5" dirty="0">
                <a:latin typeface="Times New Roman"/>
                <a:cs typeface="Times New Roman"/>
              </a:rPr>
              <a:t> göz </a:t>
            </a:r>
            <a:r>
              <a:rPr sz="2400" dirty="0">
                <a:latin typeface="Times New Roman"/>
                <a:cs typeface="Times New Roman"/>
              </a:rPr>
              <a:t>önünde </a:t>
            </a:r>
            <a:r>
              <a:rPr sz="2400" spc="-15" dirty="0">
                <a:latin typeface="Times New Roman"/>
                <a:cs typeface="Times New Roman"/>
              </a:rPr>
              <a:t>bulundurulur. </a:t>
            </a:r>
            <a:r>
              <a:rPr sz="2400" spc="-5" dirty="0">
                <a:latin typeface="Times New Roman"/>
                <a:cs typeface="Times New Roman"/>
              </a:rPr>
              <a:t>Bilindiği  gibi, ekvatordan kutuplara olan enlemsel </a:t>
            </a:r>
            <a:r>
              <a:rPr sz="2400" spc="-10" dirty="0">
                <a:latin typeface="Times New Roman"/>
                <a:cs typeface="Times New Roman"/>
              </a:rPr>
              <a:t>sıcaklık </a:t>
            </a:r>
            <a:r>
              <a:rPr sz="2400" spc="-5" dirty="0">
                <a:latin typeface="Times New Roman"/>
                <a:cs typeface="Times New Roman"/>
              </a:rPr>
              <a:t>azalması </a:t>
            </a:r>
            <a:r>
              <a:rPr sz="2400" spc="-10" dirty="0">
                <a:latin typeface="Times New Roman"/>
                <a:cs typeface="Times New Roman"/>
              </a:rPr>
              <a:t>en </a:t>
            </a:r>
            <a:r>
              <a:rPr sz="2400" spc="-5" dirty="0">
                <a:latin typeface="Times New Roman"/>
                <a:cs typeface="Times New Roman"/>
              </a:rPr>
              <a:t>önemli  </a:t>
            </a:r>
            <a:r>
              <a:rPr sz="2400" dirty="0">
                <a:latin typeface="Times New Roman"/>
                <a:cs typeface="Times New Roman"/>
              </a:rPr>
              <a:t>ve doğru </a:t>
            </a:r>
            <a:r>
              <a:rPr sz="2400" spc="-5" dirty="0">
                <a:latin typeface="Times New Roman"/>
                <a:cs typeface="Times New Roman"/>
              </a:rPr>
              <a:t>bir klimatolojik </a:t>
            </a:r>
            <a:r>
              <a:rPr sz="2400" spc="-15" dirty="0">
                <a:latin typeface="Times New Roman"/>
                <a:cs typeface="Times New Roman"/>
              </a:rPr>
              <a:t>gerçektir. </a:t>
            </a:r>
            <a:r>
              <a:rPr sz="2400" spc="-5" dirty="0">
                <a:latin typeface="Times New Roman"/>
                <a:cs typeface="Times New Roman"/>
              </a:rPr>
              <a:t>Bu </a:t>
            </a:r>
            <a:r>
              <a:rPr sz="2400" dirty="0">
                <a:latin typeface="Times New Roman"/>
                <a:cs typeface="Times New Roman"/>
              </a:rPr>
              <a:t>nedenle kutba </a:t>
            </a:r>
            <a:r>
              <a:rPr sz="2400" spc="-5" dirty="0">
                <a:latin typeface="Times New Roman"/>
                <a:cs typeface="Times New Roman"/>
              </a:rPr>
              <a:t>yakın </a:t>
            </a:r>
            <a:r>
              <a:rPr sz="2400" dirty="0">
                <a:latin typeface="Times New Roman"/>
                <a:cs typeface="Times New Roman"/>
              </a:rPr>
              <a:t>kaynak  bölgesinden doğan </a:t>
            </a:r>
            <a:r>
              <a:rPr sz="2400" spc="-5" dirty="0">
                <a:latin typeface="Times New Roman"/>
                <a:cs typeface="Times New Roman"/>
              </a:rPr>
              <a:t>bir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kütlesi </a:t>
            </a:r>
            <a:r>
              <a:rPr sz="2400" dirty="0">
                <a:latin typeface="Times New Roman"/>
                <a:cs typeface="Times New Roman"/>
              </a:rPr>
              <a:t>ile </a:t>
            </a:r>
            <a:r>
              <a:rPr sz="2400" spc="-5" dirty="0">
                <a:latin typeface="Times New Roman"/>
                <a:cs typeface="Times New Roman"/>
              </a:rPr>
              <a:t>ekvatora yakın </a:t>
            </a:r>
            <a:r>
              <a:rPr sz="2400" dirty="0">
                <a:latin typeface="Times New Roman"/>
                <a:cs typeface="Times New Roman"/>
              </a:rPr>
              <a:t>kaynak  bölgesinden doğan </a:t>
            </a:r>
            <a:r>
              <a:rPr sz="2400" spc="-5" dirty="0">
                <a:latin typeface="Times New Roman"/>
                <a:cs typeface="Times New Roman"/>
              </a:rPr>
              <a:t>bir hava kütlesi </a:t>
            </a:r>
            <a:r>
              <a:rPr sz="2400" dirty="0">
                <a:latin typeface="Times New Roman"/>
                <a:cs typeface="Times New Roman"/>
              </a:rPr>
              <a:t>arasında </a:t>
            </a:r>
            <a:r>
              <a:rPr sz="2400" spc="-5" dirty="0">
                <a:latin typeface="Times New Roman"/>
                <a:cs typeface="Times New Roman"/>
              </a:rPr>
              <a:t>sıcaklık yönünden büyük  farklılıklar </a:t>
            </a:r>
            <a:r>
              <a:rPr sz="2400" spc="-15" dirty="0">
                <a:latin typeface="Times New Roman"/>
                <a:cs typeface="Times New Roman"/>
              </a:rPr>
              <a:t>olacaktır. </a:t>
            </a:r>
            <a:r>
              <a:rPr sz="2400" dirty="0">
                <a:latin typeface="Times New Roman"/>
                <a:cs typeface="Times New Roman"/>
              </a:rPr>
              <a:t>Bunun için hava </a:t>
            </a:r>
            <a:r>
              <a:rPr sz="2400" spc="-5" dirty="0">
                <a:latin typeface="Times New Roman"/>
                <a:cs typeface="Times New Roman"/>
              </a:rPr>
              <a:t>kütleleri </a:t>
            </a:r>
            <a:r>
              <a:rPr sz="2400" dirty="0">
                <a:latin typeface="Times New Roman"/>
                <a:cs typeface="Times New Roman"/>
              </a:rPr>
              <a:t>önce </a:t>
            </a:r>
            <a:r>
              <a:rPr sz="2400" b="1" spc="-30" dirty="0">
                <a:latin typeface="Times New Roman"/>
                <a:cs typeface="Times New Roman"/>
              </a:rPr>
              <a:t>Tropikal </a:t>
            </a:r>
            <a:r>
              <a:rPr sz="2400" b="1" dirty="0">
                <a:latin typeface="Times New Roman"/>
                <a:cs typeface="Times New Roman"/>
              </a:rPr>
              <a:t>Hava  Kütlesi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b="1" spc="-5" dirty="0">
                <a:latin typeface="Times New Roman"/>
                <a:cs typeface="Times New Roman"/>
              </a:rPr>
              <a:t>T</a:t>
            </a:r>
            <a:r>
              <a:rPr sz="2400" spc="-5" dirty="0">
                <a:latin typeface="Times New Roman"/>
                <a:cs typeface="Times New Roman"/>
              </a:rPr>
              <a:t>)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b="1" dirty="0">
                <a:latin typeface="Times New Roman"/>
                <a:cs typeface="Times New Roman"/>
              </a:rPr>
              <a:t>Polar Hava Kütlesi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b="1" spc="-5" dirty="0">
                <a:latin typeface="Times New Roman"/>
                <a:cs typeface="Times New Roman"/>
              </a:rPr>
              <a:t>P</a:t>
            </a:r>
            <a:r>
              <a:rPr sz="2400" spc="-5" dirty="0">
                <a:latin typeface="Times New Roman"/>
                <a:cs typeface="Times New Roman"/>
              </a:rPr>
              <a:t>) </a:t>
            </a:r>
            <a:r>
              <a:rPr sz="2400" dirty="0">
                <a:latin typeface="Times New Roman"/>
                <a:cs typeface="Times New Roman"/>
              </a:rPr>
              <a:t>diye iki </a:t>
            </a:r>
            <a:r>
              <a:rPr sz="2400" spc="-5" dirty="0">
                <a:latin typeface="Times New Roman"/>
                <a:cs typeface="Times New Roman"/>
              </a:rPr>
              <a:t>sınıfa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ayrılır.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4270" y="279907"/>
            <a:ext cx="61893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Hava Kütlelerinin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Sınıflandırılması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282955"/>
            <a:ext cx="8629650" cy="5952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Bu esas </a:t>
            </a:r>
            <a:r>
              <a:rPr sz="2400" dirty="0">
                <a:latin typeface="Times New Roman"/>
                <a:cs typeface="Times New Roman"/>
              </a:rPr>
              <a:t>ana </a:t>
            </a:r>
            <a:r>
              <a:rPr sz="2400" spc="-5" dirty="0">
                <a:latin typeface="Times New Roman"/>
                <a:cs typeface="Times New Roman"/>
              </a:rPr>
              <a:t>sınıfla ilgili olarak, eğer tropikal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kütlesi ekvator  civarında doğuyorsa bunlara </a:t>
            </a:r>
            <a:r>
              <a:rPr sz="2400" b="1" spc="-5" dirty="0">
                <a:latin typeface="Times New Roman"/>
                <a:cs typeface="Times New Roman"/>
              </a:rPr>
              <a:t>Ekvatoral </a:t>
            </a:r>
            <a:r>
              <a:rPr sz="2400" b="1" dirty="0">
                <a:latin typeface="Times New Roman"/>
                <a:cs typeface="Times New Roman"/>
              </a:rPr>
              <a:t>Hava </a:t>
            </a:r>
            <a:r>
              <a:rPr sz="2400" b="1" spc="-5" dirty="0">
                <a:latin typeface="Times New Roman"/>
                <a:cs typeface="Times New Roman"/>
              </a:rPr>
              <a:t>Kütlesi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b="1" spc="-5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), kutupsal 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kütleleri, kuzey kutbu </a:t>
            </a:r>
            <a:r>
              <a:rPr sz="2400" dirty="0">
                <a:latin typeface="Times New Roman"/>
                <a:cs typeface="Times New Roman"/>
              </a:rPr>
              <a:t>üzerinde oluşuyorsa </a:t>
            </a:r>
            <a:r>
              <a:rPr sz="2400" spc="-5" dirty="0">
                <a:latin typeface="Times New Roman"/>
                <a:cs typeface="Times New Roman"/>
              </a:rPr>
              <a:t>bunlara </a:t>
            </a:r>
            <a:r>
              <a:rPr sz="2400" b="1" spc="-5" dirty="0">
                <a:latin typeface="Times New Roman"/>
                <a:cs typeface="Times New Roman"/>
              </a:rPr>
              <a:t>Arktik </a:t>
            </a:r>
            <a:r>
              <a:rPr sz="2400" b="1" dirty="0">
                <a:latin typeface="Times New Roman"/>
                <a:cs typeface="Times New Roman"/>
              </a:rPr>
              <a:t>Hava  </a:t>
            </a:r>
            <a:r>
              <a:rPr sz="2400" b="1" spc="-5" dirty="0">
                <a:latin typeface="Times New Roman"/>
                <a:cs typeface="Times New Roman"/>
              </a:rPr>
              <a:t>Kütlesi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b="1" spc="-5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), </a:t>
            </a:r>
            <a:r>
              <a:rPr sz="2400" dirty="0">
                <a:latin typeface="Times New Roman"/>
                <a:cs typeface="Times New Roman"/>
              </a:rPr>
              <a:t>güney kutbu üzerinde oluşuyorsa bunlara </a:t>
            </a:r>
            <a:r>
              <a:rPr sz="2400" b="1" spc="-5" dirty="0">
                <a:latin typeface="Times New Roman"/>
                <a:cs typeface="Times New Roman"/>
              </a:rPr>
              <a:t>Antarktik  </a:t>
            </a:r>
            <a:r>
              <a:rPr sz="2400" b="1" dirty="0">
                <a:latin typeface="Times New Roman"/>
                <a:cs typeface="Times New Roman"/>
              </a:rPr>
              <a:t>Hava Kütlesi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b="1" spc="-5" dirty="0">
                <a:latin typeface="Times New Roman"/>
                <a:cs typeface="Times New Roman"/>
              </a:rPr>
              <a:t>AA</a:t>
            </a:r>
            <a:r>
              <a:rPr sz="2400" spc="-5" dirty="0">
                <a:latin typeface="Times New Roman"/>
                <a:cs typeface="Times New Roman"/>
              </a:rPr>
              <a:t>)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denir.</a:t>
            </a:r>
            <a:endParaRPr sz="24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Times New Roman"/>
                <a:cs typeface="Times New Roman"/>
              </a:rPr>
              <a:t>Hava kütlelerinin sınıflandırılmasında ikinci ortak özellik ise  </a:t>
            </a:r>
            <a:r>
              <a:rPr sz="2400" dirty="0">
                <a:latin typeface="Times New Roman"/>
                <a:cs typeface="Times New Roman"/>
              </a:rPr>
              <a:t>nem </a:t>
            </a:r>
            <a:r>
              <a:rPr sz="2400" spc="-15" dirty="0">
                <a:latin typeface="Times New Roman"/>
                <a:cs typeface="Times New Roman"/>
              </a:rPr>
              <a:t>durumlarıdır. </a:t>
            </a:r>
            <a:r>
              <a:rPr sz="2400" spc="-5" dirty="0">
                <a:latin typeface="Times New Roman"/>
                <a:cs typeface="Times New Roman"/>
              </a:rPr>
              <a:t>Sıcaklık durumlarına göre, Ekvatoral (</a:t>
            </a:r>
            <a:r>
              <a:rPr sz="2400" b="1" spc="-5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), </a:t>
            </a:r>
            <a:r>
              <a:rPr sz="2400" spc="-15" dirty="0">
                <a:latin typeface="Times New Roman"/>
                <a:cs typeface="Times New Roman"/>
              </a:rPr>
              <a:t>Tropikal 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b="1" spc="-5" dirty="0">
                <a:latin typeface="Times New Roman"/>
                <a:cs typeface="Times New Roman"/>
              </a:rPr>
              <a:t>T</a:t>
            </a:r>
            <a:r>
              <a:rPr sz="2400" spc="-5" dirty="0">
                <a:latin typeface="Times New Roman"/>
                <a:cs typeface="Times New Roman"/>
              </a:rPr>
              <a:t>), </a:t>
            </a:r>
            <a:r>
              <a:rPr sz="2400" dirty="0">
                <a:latin typeface="Times New Roman"/>
                <a:cs typeface="Times New Roman"/>
              </a:rPr>
              <a:t>Polar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b="1" spc="-5" dirty="0">
                <a:latin typeface="Times New Roman"/>
                <a:cs typeface="Times New Roman"/>
              </a:rPr>
              <a:t>P</a:t>
            </a:r>
            <a:r>
              <a:rPr sz="2400" spc="-5" dirty="0">
                <a:latin typeface="Times New Roman"/>
                <a:cs typeface="Times New Roman"/>
              </a:rPr>
              <a:t>), </a:t>
            </a:r>
            <a:r>
              <a:rPr sz="2400" dirty="0">
                <a:latin typeface="Times New Roman"/>
                <a:cs typeface="Times New Roman"/>
              </a:rPr>
              <a:t>Arktik </a:t>
            </a:r>
            <a:r>
              <a:rPr sz="2400" spc="-10" dirty="0">
                <a:latin typeface="Times New Roman"/>
                <a:cs typeface="Times New Roman"/>
              </a:rPr>
              <a:t>(</a:t>
            </a:r>
            <a:r>
              <a:rPr sz="2400" b="1" spc="-1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)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Antarktik (</a:t>
            </a:r>
            <a:r>
              <a:rPr sz="2400" b="1" spc="-5" dirty="0">
                <a:latin typeface="Times New Roman"/>
                <a:cs typeface="Times New Roman"/>
              </a:rPr>
              <a:t>AA</a:t>
            </a:r>
            <a:r>
              <a:rPr sz="2400" spc="-5" dirty="0">
                <a:latin typeface="Times New Roman"/>
                <a:cs typeface="Times New Roman"/>
              </a:rPr>
              <a:t>) </a:t>
            </a:r>
            <a:r>
              <a:rPr sz="2400" dirty="0">
                <a:latin typeface="Times New Roman"/>
                <a:cs typeface="Times New Roman"/>
              </a:rPr>
              <a:t>olarak </a:t>
            </a:r>
            <a:r>
              <a:rPr sz="2400" spc="-5" dirty="0">
                <a:latin typeface="Times New Roman"/>
                <a:cs typeface="Times New Roman"/>
              </a:rPr>
              <a:t>adlandırılan hava  kütleleri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nem durumuna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göre </a:t>
            </a:r>
            <a:r>
              <a:rPr sz="2400" spc="-10" dirty="0">
                <a:latin typeface="Times New Roman"/>
                <a:cs typeface="Times New Roman"/>
              </a:rPr>
              <a:t>de </a:t>
            </a:r>
            <a:r>
              <a:rPr sz="2400" spc="-5" dirty="0">
                <a:latin typeface="Times New Roman"/>
                <a:cs typeface="Times New Roman"/>
              </a:rPr>
              <a:t>ikinci derecede </a:t>
            </a:r>
            <a:r>
              <a:rPr sz="2400" spc="-10" dirty="0">
                <a:latin typeface="Times New Roman"/>
                <a:cs typeface="Times New Roman"/>
              </a:rPr>
              <a:t>sınıflandırılırlar. </a:t>
            </a:r>
            <a:r>
              <a:rPr sz="2400" spc="-5" dirty="0">
                <a:latin typeface="Times New Roman"/>
                <a:cs typeface="Times New Roman"/>
              </a:rPr>
              <a:t>Eğer  </a:t>
            </a:r>
            <a:r>
              <a:rPr sz="2400" dirty="0">
                <a:latin typeface="Times New Roman"/>
                <a:cs typeface="Times New Roman"/>
              </a:rPr>
              <a:t>kaynak </a:t>
            </a:r>
            <a:r>
              <a:rPr sz="2400" spc="-5" dirty="0">
                <a:latin typeface="Times New Roman"/>
                <a:cs typeface="Times New Roman"/>
              </a:rPr>
              <a:t>bölgesi deniz üzerinde ise, </a:t>
            </a:r>
            <a:r>
              <a:rPr sz="2400" dirty="0">
                <a:latin typeface="Times New Roman"/>
                <a:cs typeface="Times New Roman"/>
              </a:rPr>
              <a:t>diğer </a:t>
            </a:r>
            <a:r>
              <a:rPr sz="2400" spc="-5" dirty="0">
                <a:latin typeface="Times New Roman"/>
                <a:cs typeface="Times New Roman"/>
              </a:rPr>
              <a:t>bir </a:t>
            </a:r>
            <a:r>
              <a:rPr sz="2400" dirty="0">
                <a:latin typeface="Times New Roman"/>
                <a:cs typeface="Times New Roman"/>
              </a:rPr>
              <a:t>deyişle </a:t>
            </a:r>
            <a:r>
              <a:rPr sz="2400" spc="-1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kütlesi  denizler üzerinde oluşmuşsa </a:t>
            </a:r>
            <a:r>
              <a:rPr sz="2400" dirty="0">
                <a:latin typeface="Times New Roman"/>
                <a:cs typeface="Times New Roman"/>
              </a:rPr>
              <a:t>nem </a:t>
            </a:r>
            <a:r>
              <a:rPr sz="2400" spc="-5" dirty="0">
                <a:latin typeface="Times New Roman"/>
                <a:cs typeface="Times New Roman"/>
              </a:rPr>
              <a:t>bakımından zengin </a:t>
            </a:r>
            <a:r>
              <a:rPr sz="2400" spc="-20" dirty="0">
                <a:latin typeface="Times New Roman"/>
                <a:cs typeface="Times New Roman"/>
              </a:rPr>
              <a:t>olacaktır. </a:t>
            </a:r>
            <a:r>
              <a:rPr sz="2400" spc="-5" dirty="0">
                <a:latin typeface="Times New Roman"/>
                <a:cs typeface="Times New Roman"/>
              </a:rPr>
              <a:t>Böyle 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kütlelerine </a:t>
            </a:r>
            <a:r>
              <a:rPr sz="2400" b="1" spc="-5" dirty="0">
                <a:latin typeface="Times New Roman"/>
                <a:cs typeface="Times New Roman"/>
              </a:rPr>
              <a:t>Denizsel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b="1" spc="-5" dirty="0">
                <a:latin typeface="Times New Roman"/>
                <a:cs typeface="Times New Roman"/>
              </a:rPr>
              <a:t>Maritime</a:t>
            </a:r>
            <a:r>
              <a:rPr sz="2400" spc="-5" dirty="0">
                <a:latin typeface="Times New Roman"/>
                <a:cs typeface="Times New Roman"/>
              </a:rPr>
              <a:t>) </a:t>
            </a:r>
            <a:r>
              <a:rPr sz="2400" b="1" dirty="0">
                <a:latin typeface="Times New Roman"/>
                <a:cs typeface="Times New Roman"/>
              </a:rPr>
              <a:t>Hava </a:t>
            </a:r>
            <a:r>
              <a:rPr sz="2400" b="1" spc="-5" dirty="0">
                <a:latin typeface="Times New Roman"/>
                <a:cs typeface="Times New Roman"/>
              </a:rPr>
              <a:t>Kütlesi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b="1" spc="-5" dirty="0">
                <a:latin typeface="Times New Roman"/>
                <a:cs typeface="Times New Roman"/>
              </a:rPr>
              <a:t>m</a:t>
            </a:r>
            <a:r>
              <a:rPr sz="2400" spc="-5" dirty="0">
                <a:latin typeface="Times New Roman"/>
                <a:cs typeface="Times New Roman"/>
              </a:rPr>
              <a:t>), karalar  üzerinde oluşmuşsa, </a:t>
            </a:r>
            <a:r>
              <a:rPr sz="2400" dirty="0">
                <a:latin typeface="Times New Roman"/>
                <a:cs typeface="Times New Roman"/>
              </a:rPr>
              <a:t>bunlarda </a:t>
            </a:r>
            <a:r>
              <a:rPr sz="2400" spc="-5" dirty="0">
                <a:latin typeface="Times New Roman"/>
                <a:cs typeface="Times New Roman"/>
              </a:rPr>
              <a:t>nem </a:t>
            </a:r>
            <a:r>
              <a:rPr sz="2400" dirty="0">
                <a:latin typeface="Times New Roman"/>
                <a:cs typeface="Times New Roman"/>
              </a:rPr>
              <a:t>bakımından fakir </a:t>
            </a:r>
            <a:r>
              <a:rPr sz="2400" spc="-15" dirty="0">
                <a:latin typeface="Times New Roman"/>
                <a:cs typeface="Times New Roman"/>
              </a:rPr>
              <a:t>olacaktır.  </a:t>
            </a:r>
            <a:r>
              <a:rPr sz="2400" dirty="0">
                <a:latin typeface="Times New Roman"/>
                <a:cs typeface="Times New Roman"/>
              </a:rPr>
              <a:t>Bunlara da </a:t>
            </a:r>
            <a:r>
              <a:rPr sz="2400" b="1" spc="-5" dirty="0">
                <a:latin typeface="Times New Roman"/>
                <a:cs typeface="Times New Roman"/>
              </a:rPr>
              <a:t>Karasal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b="1" spc="-5" dirty="0">
                <a:latin typeface="Times New Roman"/>
                <a:cs typeface="Times New Roman"/>
              </a:rPr>
              <a:t>Continental</a:t>
            </a:r>
            <a:r>
              <a:rPr sz="2400" spc="-5" dirty="0">
                <a:latin typeface="Times New Roman"/>
                <a:cs typeface="Times New Roman"/>
              </a:rPr>
              <a:t>) </a:t>
            </a:r>
            <a:r>
              <a:rPr sz="2400" b="1" dirty="0">
                <a:latin typeface="Times New Roman"/>
                <a:cs typeface="Times New Roman"/>
              </a:rPr>
              <a:t>Hava </a:t>
            </a:r>
            <a:r>
              <a:rPr sz="2400" b="1" spc="-5" dirty="0">
                <a:latin typeface="Times New Roman"/>
                <a:cs typeface="Times New Roman"/>
              </a:rPr>
              <a:t>Kütleleri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b="1" spc="-5" dirty="0">
                <a:latin typeface="Times New Roman"/>
                <a:cs typeface="Times New Roman"/>
              </a:rPr>
              <a:t>c</a:t>
            </a:r>
            <a:r>
              <a:rPr sz="2400" spc="-5" dirty="0">
                <a:latin typeface="Times New Roman"/>
                <a:cs typeface="Times New Roman"/>
              </a:rPr>
              <a:t>) </a:t>
            </a:r>
            <a:r>
              <a:rPr sz="2400" spc="-25" dirty="0">
                <a:latin typeface="Times New Roman"/>
                <a:cs typeface="Times New Roman"/>
              </a:rPr>
              <a:t>denir. </a:t>
            </a:r>
            <a:r>
              <a:rPr sz="2400" spc="-5" dirty="0">
                <a:latin typeface="Times New Roman"/>
                <a:cs typeface="Times New Roman"/>
              </a:rPr>
              <a:t>Sıcaklık  ve nemlilik durumlarına </a:t>
            </a:r>
            <a:r>
              <a:rPr sz="2400" dirty="0">
                <a:latin typeface="Times New Roman"/>
                <a:cs typeface="Times New Roman"/>
              </a:rPr>
              <a:t>göre hava </a:t>
            </a:r>
            <a:r>
              <a:rPr sz="2400" spc="-5" dirty="0">
                <a:latin typeface="Times New Roman"/>
                <a:cs typeface="Times New Roman"/>
              </a:rPr>
              <a:t>kütleleri, </a:t>
            </a:r>
            <a:r>
              <a:rPr sz="2400" b="1" spc="-5" dirty="0">
                <a:latin typeface="Times New Roman"/>
                <a:cs typeface="Times New Roman"/>
              </a:rPr>
              <a:t>mA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400" b="1" spc="-5" dirty="0">
                <a:latin typeface="Times New Roman"/>
                <a:cs typeface="Times New Roman"/>
              </a:rPr>
              <a:t>mAA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400" b="1" dirty="0">
                <a:latin typeface="Times New Roman"/>
                <a:cs typeface="Times New Roman"/>
              </a:rPr>
              <a:t>mP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b="1" spc="-5" dirty="0">
                <a:latin typeface="Times New Roman"/>
                <a:cs typeface="Times New Roman"/>
              </a:rPr>
              <a:t>mT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400" b="1" dirty="0">
                <a:latin typeface="Times New Roman"/>
                <a:cs typeface="Times New Roman"/>
              </a:rPr>
              <a:t>mE 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b="1" spc="-5" dirty="0">
                <a:latin typeface="Times New Roman"/>
                <a:cs typeface="Times New Roman"/>
              </a:rPr>
              <a:t>cA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400" b="1" spc="-5" dirty="0">
                <a:latin typeface="Times New Roman"/>
                <a:cs typeface="Times New Roman"/>
              </a:rPr>
              <a:t>cAA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400" b="1" spc="-5" dirty="0">
                <a:latin typeface="Times New Roman"/>
                <a:cs typeface="Times New Roman"/>
              </a:rPr>
              <a:t>cP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400" b="1" spc="-5" dirty="0">
                <a:latin typeface="Times New Roman"/>
                <a:cs typeface="Times New Roman"/>
              </a:rPr>
              <a:t>cT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400" b="1" dirty="0">
                <a:latin typeface="Times New Roman"/>
                <a:cs typeface="Times New Roman"/>
              </a:rPr>
              <a:t>cE </a:t>
            </a:r>
            <a:r>
              <a:rPr sz="2400" spc="-5" dirty="0">
                <a:latin typeface="Times New Roman"/>
                <a:cs typeface="Times New Roman"/>
              </a:rPr>
              <a:t>şeklinde simgelerle</a:t>
            </a:r>
            <a:r>
              <a:rPr sz="2400" spc="-15" dirty="0">
                <a:latin typeface="Times New Roman"/>
                <a:cs typeface="Times New Roman"/>
              </a:rPr>
              <a:t> gösterilir.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127" y="991870"/>
            <a:ext cx="8630285" cy="4854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Hava kütlelerinin sınıflandırılmasında üçüncü ortak</a:t>
            </a:r>
            <a:r>
              <a:rPr sz="2400" spc="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özellik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Kararlılık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b="1" dirty="0">
                <a:latin typeface="Times New Roman"/>
                <a:cs typeface="Times New Roman"/>
              </a:rPr>
              <a:t>stable</a:t>
            </a:r>
            <a:r>
              <a:rPr sz="2400" dirty="0">
                <a:latin typeface="Times New Roman"/>
                <a:cs typeface="Times New Roman"/>
              </a:rPr>
              <a:t>) (</a:t>
            </a:r>
            <a:r>
              <a:rPr sz="2400" b="1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) </a:t>
            </a:r>
            <a:r>
              <a:rPr sz="2400" spc="-5" dirty="0">
                <a:latin typeface="Times New Roman"/>
                <a:cs typeface="Times New Roman"/>
              </a:rPr>
              <a:t>ve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Kararsızlık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b="1" dirty="0">
                <a:latin typeface="Times New Roman"/>
                <a:cs typeface="Times New Roman"/>
              </a:rPr>
              <a:t>unstable</a:t>
            </a:r>
            <a:r>
              <a:rPr sz="2400" dirty="0">
                <a:latin typeface="Times New Roman"/>
                <a:cs typeface="Times New Roman"/>
              </a:rPr>
              <a:t>)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b="1" spc="-5" dirty="0">
                <a:latin typeface="Times New Roman"/>
                <a:cs typeface="Times New Roman"/>
              </a:rPr>
              <a:t>u</a:t>
            </a:r>
            <a:r>
              <a:rPr sz="2400" spc="-5" dirty="0">
                <a:latin typeface="Times New Roman"/>
                <a:cs typeface="Times New Roman"/>
              </a:rPr>
              <a:t>)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durumlarıdır.</a:t>
            </a:r>
            <a:endParaRPr sz="24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Bir hava </a:t>
            </a:r>
            <a:r>
              <a:rPr sz="2400" spc="-5" dirty="0">
                <a:latin typeface="Times New Roman"/>
                <a:cs typeface="Times New Roman"/>
              </a:rPr>
              <a:t>kütlesi kaynak bölgesini </a:t>
            </a:r>
            <a:r>
              <a:rPr sz="2400" dirty="0">
                <a:latin typeface="Times New Roman"/>
                <a:cs typeface="Times New Roman"/>
              </a:rPr>
              <a:t>terk </a:t>
            </a:r>
            <a:r>
              <a:rPr sz="2400" spc="-5" dirty="0">
                <a:latin typeface="Times New Roman"/>
                <a:cs typeface="Times New Roman"/>
              </a:rPr>
              <a:t>ettikten </a:t>
            </a:r>
            <a:r>
              <a:rPr sz="2400" dirty="0">
                <a:latin typeface="Times New Roman"/>
                <a:cs typeface="Times New Roman"/>
              </a:rPr>
              <a:t>sonra, </a:t>
            </a:r>
            <a:r>
              <a:rPr sz="2400" spc="-5" dirty="0">
                <a:latin typeface="Times New Roman"/>
                <a:cs typeface="Times New Roman"/>
              </a:rPr>
              <a:t>değişik  yüzeyler üzerinden geçerken termodinamik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dinamik değişime  </a:t>
            </a:r>
            <a:r>
              <a:rPr sz="2400" spc="-20" dirty="0">
                <a:latin typeface="Times New Roman"/>
                <a:cs typeface="Times New Roman"/>
              </a:rPr>
              <a:t>uğrarlar. </a:t>
            </a:r>
            <a:r>
              <a:rPr sz="2400" spc="-5" dirty="0">
                <a:latin typeface="Times New Roman"/>
                <a:cs typeface="Times New Roman"/>
              </a:rPr>
              <a:t>Örneğin; kutup oluşumlu bir hava kütlesi, oluşum alanından  </a:t>
            </a:r>
            <a:r>
              <a:rPr sz="2400" dirty="0">
                <a:latin typeface="Times New Roman"/>
                <a:cs typeface="Times New Roman"/>
              </a:rPr>
              <a:t>güneye </a:t>
            </a:r>
            <a:r>
              <a:rPr sz="2400" spc="-5" dirty="0">
                <a:latin typeface="Times New Roman"/>
                <a:cs typeface="Times New Roman"/>
              </a:rPr>
              <a:t>doğru ilerlerse, </a:t>
            </a:r>
            <a:r>
              <a:rPr sz="2400" dirty="0">
                <a:latin typeface="Times New Roman"/>
                <a:cs typeface="Times New Roman"/>
              </a:rPr>
              <a:t>üzerinden </a:t>
            </a:r>
            <a:r>
              <a:rPr sz="2400" spc="-5" dirty="0">
                <a:latin typeface="Times New Roman"/>
                <a:cs typeface="Times New Roman"/>
              </a:rPr>
              <a:t>geçtiği yüzeyden daha soğuk  </a:t>
            </a:r>
            <a:r>
              <a:rPr sz="2400" spc="-15" dirty="0">
                <a:latin typeface="Times New Roman"/>
                <a:cs typeface="Times New Roman"/>
              </a:rPr>
              <a:t>olacaktır. </a:t>
            </a:r>
            <a:r>
              <a:rPr sz="2400" spc="-5" dirty="0">
                <a:latin typeface="Times New Roman"/>
                <a:cs typeface="Times New Roman"/>
              </a:rPr>
              <a:t>Bu durumda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kütlesi alttan </a:t>
            </a:r>
            <a:r>
              <a:rPr sz="2400" spc="-15" dirty="0">
                <a:latin typeface="Times New Roman"/>
                <a:cs typeface="Times New Roman"/>
              </a:rPr>
              <a:t>ısınacaktır. </a:t>
            </a:r>
            <a:r>
              <a:rPr sz="2400" dirty="0">
                <a:latin typeface="Times New Roman"/>
                <a:cs typeface="Times New Roman"/>
              </a:rPr>
              <a:t>Bunun </a:t>
            </a:r>
            <a:r>
              <a:rPr sz="2400" spc="-5" dirty="0">
                <a:latin typeface="Times New Roman"/>
                <a:cs typeface="Times New Roman"/>
              </a:rPr>
              <a:t>tersine  </a:t>
            </a:r>
            <a:r>
              <a:rPr sz="2400" dirty="0">
                <a:latin typeface="Times New Roman"/>
                <a:cs typeface="Times New Roman"/>
              </a:rPr>
              <a:t>kuzeye </a:t>
            </a:r>
            <a:r>
              <a:rPr sz="2400" spc="-5" dirty="0">
                <a:latin typeface="Times New Roman"/>
                <a:cs typeface="Times New Roman"/>
              </a:rPr>
              <a:t>doğru ilerleyen </a:t>
            </a:r>
            <a:r>
              <a:rPr sz="2400" dirty="0">
                <a:latin typeface="Times New Roman"/>
                <a:cs typeface="Times New Roman"/>
              </a:rPr>
              <a:t>tropikal </a:t>
            </a:r>
            <a:r>
              <a:rPr sz="2400" spc="-10" dirty="0">
                <a:latin typeface="Times New Roman"/>
                <a:cs typeface="Times New Roman"/>
              </a:rPr>
              <a:t>oluşumlu </a:t>
            </a:r>
            <a:r>
              <a:rPr sz="2400" dirty="0">
                <a:latin typeface="Times New Roman"/>
                <a:cs typeface="Times New Roman"/>
              </a:rPr>
              <a:t>bir hava </a:t>
            </a:r>
            <a:r>
              <a:rPr sz="2400" spc="-5" dirty="0">
                <a:latin typeface="Times New Roman"/>
                <a:cs typeface="Times New Roman"/>
              </a:rPr>
              <a:t>kütlesi alttan  </a:t>
            </a:r>
            <a:r>
              <a:rPr sz="2400" spc="-15" dirty="0">
                <a:latin typeface="Times New Roman"/>
                <a:cs typeface="Times New Roman"/>
              </a:rPr>
              <a:t>soğuyacaktır. </a:t>
            </a:r>
            <a:r>
              <a:rPr sz="2400" spc="-5" dirty="0">
                <a:latin typeface="Times New Roman"/>
                <a:cs typeface="Times New Roman"/>
              </a:rPr>
              <a:t>Bu olaylar </a:t>
            </a:r>
            <a:r>
              <a:rPr sz="2400" dirty="0">
                <a:latin typeface="Times New Roman"/>
                <a:cs typeface="Times New Roman"/>
              </a:rPr>
              <a:t>sonucu hava </a:t>
            </a:r>
            <a:r>
              <a:rPr sz="2400" spc="-5" dirty="0">
                <a:latin typeface="Times New Roman"/>
                <a:cs typeface="Times New Roman"/>
              </a:rPr>
              <a:t>kütleleri alttan termodinamik  değişime </a:t>
            </a:r>
            <a:r>
              <a:rPr sz="2400" spc="-15" dirty="0">
                <a:latin typeface="Times New Roman"/>
                <a:cs typeface="Times New Roman"/>
              </a:rPr>
              <a:t>uğrayacaklardır. </a:t>
            </a:r>
            <a:r>
              <a:rPr sz="2400" spc="-5" dirty="0">
                <a:latin typeface="Times New Roman"/>
                <a:cs typeface="Times New Roman"/>
              </a:rPr>
              <a:t>Örneğin; geçtiği zeminde </a:t>
            </a:r>
            <a:r>
              <a:rPr sz="2400" dirty="0">
                <a:latin typeface="Times New Roman"/>
                <a:cs typeface="Times New Roman"/>
              </a:rPr>
              <a:t>daha </a:t>
            </a:r>
            <a:r>
              <a:rPr sz="2400" spc="-5" dirty="0">
                <a:latin typeface="Times New Roman"/>
                <a:cs typeface="Times New Roman"/>
              </a:rPr>
              <a:t>sıcak olan  kütle, alt tabakalarının soğumasıyla kararlılığını </a:t>
            </a:r>
            <a:r>
              <a:rPr sz="2400" spc="-15" dirty="0">
                <a:latin typeface="Times New Roman"/>
                <a:cs typeface="Times New Roman"/>
              </a:rPr>
              <a:t>arttıracaktır. </a:t>
            </a:r>
            <a:r>
              <a:rPr sz="2400" dirty="0">
                <a:latin typeface="Times New Roman"/>
                <a:cs typeface="Times New Roman"/>
              </a:rPr>
              <a:t>Çünkü  bu </a:t>
            </a:r>
            <a:r>
              <a:rPr sz="2400" spc="-10" dirty="0">
                <a:latin typeface="Times New Roman"/>
                <a:cs typeface="Times New Roman"/>
              </a:rPr>
              <a:t>soğuma </a:t>
            </a:r>
            <a:r>
              <a:rPr sz="2400" dirty="0">
                <a:latin typeface="Times New Roman"/>
                <a:cs typeface="Times New Roman"/>
              </a:rPr>
              <a:t>aşağı </a:t>
            </a:r>
            <a:r>
              <a:rPr sz="2400" spc="-5" dirty="0">
                <a:latin typeface="Times New Roman"/>
                <a:cs typeface="Times New Roman"/>
              </a:rPr>
              <a:t>tabakalarda bir sıcaklık terselmesine (inverziyona)  </a:t>
            </a:r>
            <a:r>
              <a:rPr sz="2400" dirty="0">
                <a:latin typeface="Times New Roman"/>
                <a:cs typeface="Times New Roman"/>
              </a:rPr>
              <a:t>neden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olacaktır.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90" y="626109"/>
            <a:ext cx="8559165" cy="558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Buna </a:t>
            </a:r>
            <a:r>
              <a:rPr sz="2400" spc="-5" dirty="0">
                <a:latin typeface="Times New Roman"/>
                <a:cs typeface="Times New Roman"/>
              </a:rPr>
              <a:t>karşılık hava kütlesi kendisinden daha sıcak bir  </a:t>
            </a:r>
            <a:r>
              <a:rPr sz="2400" dirty="0">
                <a:latin typeface="Times New Roman"/>
                <a:cs typeface="Times New Roman"/>
              </a:rPr>
              <a:t>yüzeyden </a:t>
            </a:r>
            <a:r>
              <a:rPr sz="2400" spc="-5" dirty="0">
                <a:latin typeface="Times New Roman"/>
                <a:cs typeface="Times New Roman"/>
              </a:rPr>
              <a:t>geçerse, alttan ısınacağı </a:t>
            </a:r>
            <a:r>
              <a:rPr sz="2400" dirty="0">
                <a:latin typeface="Times New Roman"/>
                <a:cs typeface="Times New Roman"/>
              </a:rPr>
              <a:t>için </a:t>
            </a:r>
            <a:r>
              <a:rPr sz="2400" spc="-5" dirty="0">
                <a:latin typeface="Times New Roman"/>
                <a:cs typeface="Times New Roman"/>
              </a:rPr>
              <a:t>hava kütlesi kararsız hale  </a:t>
            </a:r>
            <a:r>
              <a:rPr sz="2400" spc="-15" dirty="0">
                <a:latin typeface="Times New Roman"/>
                <a:cs typeface="Times New Roman"/>
              </a:rPr>
              <a:t>geçecektir. </a:t>
            </a:r>
            <a:r>
              <a:rPr sz="2400" spc="-5" dirty="0">
                <a:latin typeface="Times New Roman"/>
                <a:cs typeface="Times New Roman"/>
              </a:rPr>
              <a:t>Geçtiği yüzeyden </a:t>
            </a:r>
            <a:r>
              <a:rPr sz="2400" dirty="0">
                <a:latin typeface="Times New Roman"/>
                <a:cs typeface="Times New Roman"/>
              </a:rPr>
              <a:t>daha </a:t>
            </a:r>
            <a:r>
              <a:rPr sz="2400" spc="-5" dirty="0">
                <a:latin typeface="Times New Roman"/>
                <a:cs typeface="Times New Roman"/>
              </a:rPr>
              <a:t>sıcak olan hava kütlesine Almanca  sıcak anlamına gelen “</a:t>
            </a:r>
            <a:r>
              <a:rPr sz="2400" b="1" spc="-5" dirty="0">
                <a:latin typeface="Times New Roman"/>
                <a:cs typeface="Times New Roman"/>
              </a:rPr>
              <a:t>warm</a:t>
            </a:r>
            <a:r>
              <a:rPr sz="2400" spc="-5" dirty="0">
                <a:latin typeface="Times New Roman"/>
                <a:cs typeface="Times New Roman"/>
              </a:rPr>
              <a:t>” kelimesinin </a:t>
            </a:r>
            <a:r>
              <a:rPr sz="2400" dirty="0">
                <a:latin typeface="Times New Roman"/>
                <a:cs typeface="Times New Roman"/>
              </a:rPr>
              <a:t>ilk harfi </a:t>
            </a:r>
            <a:r>
              <a:rPr sz="2400" spc="-5" dirty="0">
                <a:latin typeface="Times New Roman"/>
                <a:cs typeface="Times New Roman"/>
              </a:rPr>
              <a:t>olan </a:t>
            </a:r>
            <a:r>
              <a:rPr sz="2400" spc="-10" dirty="0">
                <a:latin typeface="Times New Roman"/>
                <a:cs typeface="Times New Roman"/>
              </a:rPr>
              <a:t>“</a:t>
            </a:r>
            <a:r>
              <a:rPr sz="2400" b="1" spc="-10" dirty="0">
                <a:latin typeface="Times New Roman"/>
                <a:cs typeface="Times New Roman"/>
              </a:rPr>
              <a:t>w</a:t>
            </a:r>
            <a:r>
              <a:rPr sz="2400" spc="-10" dirty="0">
                <a:latin typeface="Times New Roman"/>
                <a:cs typeface="Times New Roman"/>
              </a:rPr>
              <a:t>”, </a:t>
            </a:r>
            <a:r>
              <a:rPr sz="2400" dirty="0">
                <a:latin typeface="Times New Roman"/>
                <a:cs typeface="Times New Roman"/>
              </a:rPr>
              <a:t>hava  </a:t>
            </a:r>
            <a:r>
              <a:rPr sz="2400" spc="-5" dirty="0">
                <a:latin typeface="Times New Roman"/>
                <a:cs typeface="Times New Roman"/>
              </a:rPr>
              <a:t>kütlesi geçtiği zeminden </a:t>
            </a:r>
            <a:r>
              <a:rPr sz="2400" dirty="0">
                <a:latin typeface="Times New Roman"/>
                <a:cs typeface="Times New Roman"/>
              </a:rPr>
              <a:t>daha </a:t>
            </a:r>
            <a:r>
              <a:rPr sz="2400" spc="-5" dirty="0">
                <a:latin typeface="Times New Roman"/>
                <a:cs typeface="Times New Roman"/>
              </a:rPr>
              <a:t>soğuk ise Almanca soğuk anlamına 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gelen </a:t>
            </a:r>
            <a:r>
              <a:rPr sz="2400" spc="-5" dirty="0">
                <a:latin typeface="Times New Roman"/>
                <a:cs typeface="Times New Roman"/>
              </a:rPr>
              <a:t>“</a:t>
            </a:r>
            <a:r>
              <a:rPr sz="2400" b="1" spc="-5" dirty="0">
                <a:latin typeface="Times New Roman"/>
                <a:cs typeface="Times New Roman"/>
              </a:rPr>
              <a:t>kalt</a:t>
            </a:r>
            <a:r>
              <a:rPr sz="2400" spc="-5" dirty="0">
                <a:latin typeface="Times New Roman"/>
                <a:cs typeface="Times New Roman"/>
              </a:rPr>
              <a:t>” kelimesinin </a:t>
            </a:r>
            <a:r>
              <a:rPr sz="2400" dirty="0">
                <a:latin typeface="Times New Roman"/>
                <a:cs typeface="Times New Roman"/>
              </a:rPr>
              <a:t>ilk </a:t>
            </a:r>
            <a:r>
              <a:rPr sz="2400" spc="-5" dirty="0">
                <a:latin typeface="Times New Roman"/>
                <a:cs typeface="Times New Roman"/>
              </a:rPr>
              <a:t>harfi olan “</a:t>
            </a:r>
            <a:r>
              <a:rPr sz="2400" b="1" spc="-5" dirty="0">
                <a:latin typeface="Times New Roman"/>
                <a:cs typeface="Times New Roman"/>
              </a:rPr>
              <a:t>k</a:t>
            </a:r>
            <a:r>
              <a:rPr sz="2400" spc="-5" dirty="0">
                <a:latin typeface="Times New Roman"/>
                <a:cs typeface="Times New Roman"/>
              </a:rPr>
              <a:t>” harfi </a:t>
            </a:r>
            <a:r>
              <a:rPr sz="2400" dirty="0">
                <a:latin typeface="Times New Roman"/>
                <a:cs typeface="Times New Roman"/>
              </a:rPr>
              <a:t>üçüncü </a:t>
            </a:r>
            <a:r>
              <a:rPr sz="2400" spc="-5" dirty="0">
                <a:latin typeface="Times New Roman"/>
                <a:cs typeface="Times New Roman"/>
              </a:rPr>
              <a:t>harf </a:t>
            </a:r>
            <a:r>
              <a:rPr sz="2400" dirty="0">
                <a:latin typeface="Times New Roman"/>
                <a:cs typeface="Times New Roman"/>
              </a:rPr>
              <a:t>olarak  </a:t>
            </a:r>
            <a:r>
              <a:rPr sz="2400" spc="-15" dirty="0">
                <a:latin typeface="Times New Roman"/>
                <a:cs typeface="Times New Roman"/>
              </a:rPr>
              <a:t>kullanılır. </a:t>
            </a:r>
            <a:r>
              <a:rPr sz="2400" spc="-5" dirty="0">
                <a:latin typeface="Times New Roman"/>
                <a:cs typeface="Times New Roman"/>
              </a:rPr>
              <a:t>Örneğin; deniz </a:t>
            </a:r>
            <a:r>
              <a:rPr sz="2400" dirty="0">
                <a:latin typeface="Times New Roman"/>
                <a:cs typeface="Times New Roman"/>
              </a:rPr>
              <a:t>üzerinde oluşan </a:t>
            </a:r>
            <a:r>
              <a:rPr sz="2400" spc="-5" dirty="0">
                <a:latin typeface="Times New Roman"/>
                <a:cs typeface="Times New Roman"/>
              </a:rPr>
              <a:t>polar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kütlesi </a:t>
            </a:r>
            <a:r>
              <a:rPr sz="2400" spc="-10" dirty="0">
                <a:latin typeface="Times New Roman"/>
                <a:cs typeface="Times New Roman"/>
              </a:rPr>
              <a:t>geçtiği  </a:t>
            </a:r>
            <a:r>
              <a:rPr sz="2400" spc="-5" dirty="0">
                <a:latin typeface="Times New Roman"/>
                <a:cs typeface="Times New Roman"/>
              </a:rPr>
              <a:t>zeminden daha soğuk ise </a:t>
            </a:r>
            <a:r>
              <a:rPr sz="2400" dirty="0">
                <a:latin typeface="Times New Roman"/>
                <a:cs typeface="Times New Roman"/>
              </a:rPr>
              <a:t>bu hava kütlesi </a:t>
            </a:r>
            <a:r>
              <a:rPr sz="2400" b="1" spc="-5" dirty="0">
                <a:latin typeface="Times New Roman"/>
                <a:cs typeface="Times New Roman"/>
              </a:rPr>
              <a:t>mPk </a:t>
            </a:r>
            <a:r>
              <a:rPr sz="2400" spc="-5" dirty="0">
                <a:latin typeface="Times New Roman"/>
                <a:cs typeface="Times New Roman"/>
              </a:rPr>
              <a:t>olarak </a:t>
            </a:r>
            <a:r>
              <a:rPr sz="2400" spc="-15" dirty="0">
                <a:latin typeface="Times New Roman"/>
                <a:cs typeface="Times New Roman"/>
              </a:rPr>
              <a:t>gösterilir.  </a:t>
            </a:r>
            <a:r>
              <a:rPr sz="2400" dirty="0">
                <a:latin typeface="Times New Roman"/>
                <a:cs typeface="Times New Roman"/>
              </a:rPr>
              <a:t>Bunun </a:t>
            </a:r>
            <a:r>
              <a:rPr sz="2400" spc="-5" dirty="0">
                <a:latin typeface="Times New Roman"/>
                <a:cs typeface="Times New Roman"/>
              </a:rPr>
              <a:t>anlamı, denizsel polar </a:t>
            </a:r>
            <a:r>
              <a:rPr sz="2400" spc="-1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alt seviyelerde kararsızlık </a:t>
            </a:r>
            <a:r>
              <a:rPr sz="2400" dirty="0">
                <a:latin typeface="Times New Roman"/>
                <a:cs typeface="Times New Roman"/>
              </a:rPr>
              <a:t>gösteren  </a:t>
            </a:r>
            <a:r>
              <a:rPr sz="2400" spc="-5" dirty="0">
                <a:latin typeface="Times New Roman"/>
                <a:cs typeface="Times New Roman"/>
              </a:rPr>
              <a:t>soğuk </a:t>
            </a:r>
            <a:r>
              <a:rPr sz="2400" dirty="0">
                <a:latin typeface="Times New Roman"/>
                <a:cs typeface="Times New Roman"/>
              </a:rPr>
              <a:t>bir hava kütlesi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olduğudur.</a:t>
            </a:r>
            <a:endParaRPr sz="2400">
              <a:latin typeface="Times New Roman"/>
              <a:cs typeface="Times New Roman"/>
            </a:endParaRPr>
          </a:p>
          <a:p>
            <a:pPr marL="12700" marR="5715" indent="914400" algn="just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Times New Roman"/>
                <a:cs typeface="Times New Roman"/>
              </a:rPr>
              <a:t>Arktik </a:t>
            </a:r>
            <a:r>
              <a:rPr sz="2400" spc="-5" dirty="0">
                <a:latin typeface="Times New Roman"/>
                <a:cs typeface="Times New Roman"/>
              </a:rPr>
              <a:t>ve Antarktik </a:t>
            </a:r>
            <a:r>
              <a:rPr sz="2400" spc="-1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kütleleri kendilerinden </a:t>
            </a:r>
            <a:r>
              <a:rPr sz="2400" dirty="0">
                <a:latin typeface="Times New Roman"/>
                <a:cs typeface="Times New Roman"/>
              </a:rPr>
              <a:t>daha </a:t>
            </a:r>
            <a:r>
              <a:rPr sz="2400" spc="-5" dirty="0">
                <a:latin typeface="Times New Roman"/>
                <a:cs typeface="Times New Roman"/>
              </a:rPr>
              <a:t>soğuk  </a:t>
            </a:r>
            <a:r>
              <a:rPr sz="2400" dirty="0">
                <a:latin typeface="Times New Roman"/>
                <a:cs typeface="Times New Roman"/>
              </a:rPr>
              <a:t>bir </a:t>
            </a:r>
            <a:r>
              <a:rPr sz="2400" spc="-5" dirty="0">
                <a:latin typeface="Times New Roman"/>
                <a:cs typeface="Times New Roman"/>
              </a:rPr>
              <a:t>kütle olmadığından daima soğuk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kütlesini belirten </a:t>
            </a:r>
            <a:r>
              <a:rPr sz="2400" spc="-10" dirty="0">
                <a:latin typeface="Times New Roman"/>
                <a:cs typeface="Times New Roman"/>
              </a:rPr>
              <a:t>“</a:t>
            </a:r>
            <a:r>
              <a:rPr sz="2400" b="1" spc="-10" dirty="0">
                <a:latin typeface="Times New Roman"/>
                <a:cs typeface="Times New Roman"/>
              </a:rPr>
              <a:t>k</a:t>
            </a:r>
            <a:r>
              <a:rPr sz="2400" spc="-10" dirty="0">
                <a:latin typeface="Times New Roman"/>
                <a:cs typeface="Times New Roman"/>
              </a:rPr>
              <a:t>”  </a:t>
            </a:r>
            <a:r>
              <a:rPr sz="2400" spc="-5" dirty="0">
                <a:latin typeface="Times New Roman"/>
                <a:cs typeface="Times New Roman"/>
              </a:rPr>
              <a:t>harfiyle, ekvatoral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kütleleri ise, kendilerinden </a:t>
            </a:r>
            <a:r>
              <a:rPr sz="2400" dirty="0">
                <a:latin typeface="Times New Roman"/>
                <a:cs typeface="Times New Roman"/>
              </a:rPr>
              <a:t>daha </a:t>
            </a:r>
            <a:r>
              <a:rPr sz="2400" spc="-5" dirty="0">
                <a:latin typeface="Times New Roman"/>
                <a:cs typeface="Times New Roman"/>
              </a:rPr>
              <a:t>sıcak </a:t>
            </a:r>
            <a:r>
              <a:rPr sz="2400" dirty="0">
                <a:latin typeface="Times New Roman"/>
                <a:cs typeface="Times New Roman"/>
              </a:rPr>
              <a:t>bir  hava </a:t>
            </a:r>
            <a:r>
              <a:rPr sz="2400" spc="-5" dirty="0">
                <a:latin typeface="Times New Roman"/>
                <a:cs typeface="Times New Roman"/>
              </a:rPr>
              <a:t>kütlesi olmadığından </a:t>
            </a:r>
            <a:r>
              <a:rPr sz="2400" spc="-10" dirty="0">
                <a:latin typeface="Times New Roman"/>
                <a:cs typeface="Times New Roman"/>
              </a:rPr>
              <a:t>daima </a:t>
            </a:r>
            <a:r>
              <a:rPr sz="2400" spc="-5" dirty="0">
                <a:latin typeface="Times New Roman"/>
                <a:cs typeface="Times New Roman"/>
              </a:rPr>
              <a:t>sıcak anlamına gelen </a:t>
            </a:r>
            <a:r>
              <a:rPr sz="2400" spc="-10" dirty="0">
                <a:latin typeface="Times New Roman"/>
                <a:cs typeface="Times New Roman"/>
              </a:rPr>
              <a:t>“</a:t>
            </a:r>
            <a:r>
              <a:rPr sz="2400" b="1" spc="-10" dirty="0">
                <a:latin typeface="Times New Roman"/>
                <a:cs typeface="Times New Roman"/>
              </a:rPr>
              <a:t>w” </a:t>
            </a:r>
            <a:r>
              <a:rPr sz="2400" spc="-5" dirty="0">
                <a:latin typeface="Times New Roman"/>
                <a:cs typeface="Times New Roman"/>
              </a:rPr>
              <a:t>harfiyle  </a:t>
            </a:r>
            <a:r>
              <a:rPr sz="2400" spc="-15" dirty="0">
                <a:latin typeface="Times New Roman"/>
                <a:cs typeface="Times New Roman"/>
              </a:rPr>
              <a:t>gösterilir.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648714"/>
            <a:ext cx="8558530" cy="324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Hava kütlelerini </a:t>
            </a:r>
            <a:r>
              <a:rPr sz="2400" spc="-10" dirty="0">
                <a:latin typeface="Times New Roman"/>
                <a:cs typeface="Times New Roman"/>
              </a:rPr>
              <a:t>belirten </a:t>
            </a:r>
            <a:r>
              <a:rPr sz="2400" spc="-5" dirty="0">
                <a:latin typeface="Times New Roman"/>
                <a:cs typeface="Times New Roman"/>
              </a:rPr>
              <a:t>harf grubundaki üçüncü </a:t>
            </a:r>
            <a:r>
              <a:rPr sz="2400" spc="-15" dirty="0">
                <a:latin typeface="Times New Roman"/>
                <a:cs typeface="Times New Roman"/>
              </a:rPr>
              <a:t>harfler, </a:t>
            </a:r>
            <a:r>
              <a:rPr sz="2400" spc="-5" dirty="0">
                <a:latin typeface="Times New Roman"/>
                <a:cs typeface="Times New Roman"/>
              </a:rPr>
              <a:t>kütlenin  geçtiği </a:t>
            </a:r>
            <a:r>
              <a:rPr sz="2400" spc="-10" dirty="0">
                <a:latin typeface="Times New Roman"/>
                <a:cs typeface="Times New Roman"/>
              </a:rPr>
              <a:t>zemine </a:t>
            </a:r>
            <a:r>
              <a:rPr sz="2400" dirty="0">
                <a:latin typeface="Times New Roman"/>
                <a:cs typeface="Times New Roman"/>
              </a:rPr>
              <a:t>göre daha </a:t>
            </a:r>
            <a:r>
              <a:rPr sz="2400" spc="-5" dirty="0">
                <a:latin typeface="Times New Roman"/>
                <a:cs typeface="Times New Roman"/>
              </a:rPr>
              <a:t>sıcak </a:t>
            </a:r>
            <a:r>
              <a:rPr sz="2400" dirty="0">
                <a:latin typeface="Times New Roman"/>
                <a:cs typeface="Times New Roman"/>
              </a:rPr>
              <a:t>veya daha </a:t>
            </a:r>
            <a:r>
              <a:rPr sz="2400" spc="-5" dirty="0">
                <a:latin typeface="Times New Roman"/>
                <a:cs typeface="Times New Roman"/>
              </a:rPr>
              <a:t>soğuk </a:t>
            </a:r>
            <a:r>
              <a:rPr sz="2400" dirty="0">
                <a:latin typeface="Times New Roman"/>
                <a:cs typeface="Times New Roman"/>
              </a:rPr>
              <a:t>olduğunu  </a:t>
            </a:r>
            <a:r>
              <a:rPr sz="2400" spc="-5" dirty="0">
                <a:latin typeface="Times New Roman"/>
                <a:cs typeface="Times New Roman"/>
              </a:rPr>
              <a:t>gösterdiğinden, </a:t>
            </a:r>
            <a:r>
              <a:rPr sz="2400" dirty="0">
                <a:latin typeface="Times New Roman"/>
                <a:cs typeface="Times New Roman"/>
              </a:rPr>
              <a:t>bu hava kütlesinin alt </a:t>
            </a:r>
            <a:r>
              <a:rPr sz="2400" spc="-5" dirty="0">
                <a:latin typeface="Times New Roman"/>
                <a:cs typeface="Times New Roman"/>
              </a:rPr>
              <a:t>seviyelerde kararlı </a:t>
            </a:r>
            <a:r>
              <a:rPr sz="2400" spc="-10" dirty="0">
                <a:latin typeface="Times New Roman"/>
                <a:cs typeface="Times New Roman"/>
              </a:rPr>
              <a:t>mı </a:t>
            </a:r>
            <a:r>
              <a:rPr sz="2400" dirty="0">
                <a:latin typeface="Times New Roman"/>
                <a:cs typeface="Times New Roman"/>
              </a:rPr>
              <a:t>ya da  kararsız </a:t>
            </a:r>
            <a:r>
              <a:rPr sz="2400" spc="-10" dirty="0">
                <a:latin typeface="Times New Roman"/>
                <a:cs typeface="Times New Roman"/>
              </a:rPr>
              <a:t>mı </a:t>
            </a:r>
            <a:r>
              <a:rPr sz="2400" dirty="0">
                <a:latin typeface="Times New Roman"/>
                <a:cs typeface="Times New Roman"/>
              </a:rPr>
              <a:t>olduğu</a:t>
            </a:r>
            <a:r>
              <a:rPr sz="2400" spc="-15" dirty="0">
                <a:latin typeface="Times New Roman"/>
                <a:cs typeface="Times New Roman"/>
              </a:rPr>
              <a:t> anlaşılır.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Örnek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575"/>
              </a:spcBef>
            </a:pPr>
            <a:r>
              <a:rPr sz="2400" b="1" spc="-15" dirty="0">
                <a:latin typeface="Times New Roman"/>
                <a:cs typeface="Times New Roman"/>
              </a:rPr>
              <a:t>cTws</a:t>
            </a:r>
            <a:r>
              <a:rPr sz="1800" b="1" spc="-15" dirty="0">
                <a:latin typeface="Times New Roman"/>
                <a:cs typeface="Times New Roman"/>
              </a:rPr>
              <a:t>………..</a:t>
            </a:r>
            <a:r>
              <a:rPr sz="2400" b="1" spc="-15" dirty="0">
                <a:latin typeface="Times New Roman"/>
                <a:cs typeface="Times New Roman"/>
              </a:rPr>
              <a:t>Karasal-Tropikal-Sıcak-Kararlı </a:t>
            </a:r>
            <a:r>
              <a:rPr sz="2400" dirty="0">
                <a:latin typeface="Times New Roman"/>
                <a:cs typeface="Times New Roman"/>
              </a:rPr>
              <a:t>bir hava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kütlesidir.</a:t>
            </a:r>
            <a:endParaRPr sz="24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latin typeface="Times New Roman"/>
                <a:cs typeface="Times New Roman"/>
              </a:rPr>
              <a:t>mPku</a:t>
            </a:r>
            <a:r>
              <a:rPr sz="1800" b="1" spc="-5" dirty="0">
                <a:latin typeface="Times New Roman"/>
                <a:cs typeface="Times New Roman"/>
              </a:rPr>
              <a:t>………</a:t>
            </a:r>
            <a:r>
              <a:rPr sz="2400" b="1" spc="-5" dirty="0">
                <a:latin typeface="Times New Roman"/>
                <a:cs typeface="Times New Roman"/>
              </a:rPr>
              <a:t>Denizsel-Polar-Soğuk-Kararsız </a:t>
            </a:r>
            <a:r>
              <a:rPr sz="2400" dirty="0">
                <a:latin typeface="Times New Roman"/>
                <a:cs typeface="Times New Roman"/>
              </a:rPr>
              <a:t>bir hava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kütlesidir.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9572" y="1551897"/>
            <a:ext cx="531050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Hava kütlelerinin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dünya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üzerinde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bulunduğu bölgeler aşağıda Şekil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1’de</a:t>
            </a:r>
            <a:r>
              <a:rPr sz="1200" spc="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gösterilmiştir.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4715" y="836675"/>
            <a:ext cx="8290559" cy="4387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50644" y="5492597"/>
            <a:ext cx="6824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Hava kütlerinin </a:t>
            </a:r>
            <a:r>
              <a:rPr sz="2400" b="1" spc="-5" dirty="0">
                <a:latin typeface="Times New Roman"/>
                <a:cs typeface="Times New Roman"/>
              </a:rPr>
              <a:t>dünya üzerinde bulunduğu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bölgeler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0895" y="209499"/>
            <a:ext cx="35471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imes New Roman"/>
                <a:cs typeface="Times New Roman"/>
              </a:rPr>
              <a:t>CEPHE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SİSTEMLERİ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754760"/>
            <a:ext cx="8630285" cy="581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1. Cephelerin </a:t>
            </a:r>
            <a:r>
              <a:rPr sz="2400" b="1" spc="-40" dirty="0">
                <a:latin typeface="Times New Roman"/>
                <a:cs typeface="Times New Roman"/>
              </a:rPr>
              <a:t>Tanımı </a:t>
            </a:r>
            <a:r>
              <a:rPr sz="2400" b="1" dirty="0">
                <a:latin typeface="Times New Roman"/>
                <a:cs typeface="Times New Roman"/>
              </a:rPr>
              <a:t>ve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Oluşumu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Farklı özelliklerdeki (sıcaklık, </a:t>
            </a:r>
            <a:r>
              <a:rPr sz="2400" spc="-10" dirty="0">
                <a:latin typeface="Times New Roman"/>
                <a:cs typeface="Times New Roman"/>
              </a:rPr>
              <a:t>nem, </a:t>
            </a:r>
            <a:r>
              <a:rPr sz="2400" dirty="0">
                <a:latin typeface="Times New Roman"/>
                <a:cs typeface="Times New Roman"/>
              </a:rPr>
              <a:t>yoğunluk </a:t>
            </a:r>
            <a:r>
              <a:rPr sz="2400" spc="-10" dirty="0">
                <a:latin typeface="Times New Roman"/>
                <a:cs typeface="Times New Roman"/>
              </a:rPr>
              <a:t>vb.)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kütlelerini  birbirinden </a:t>
            </a:r>
            <a:r>
              <a:rPr sz="2400" dirty="0">
                <a:latin typeface="Times New Roman"/>
                <a:cs typeface="Times New Roman"/>
              </a:rPr>
              <a:t>ayıran </a:t>
            </a:r>
            <a:r>
              <a:rPr sz="2400" spc="-5" dirty="0">
                <a:latin typeface="Times New Roman"/>
                <a:cs typeface="Times New Roman"/>
              </a:rPr>
              <a:t>geçiş </a:t>
            </a:r>
            <a:r>
              <a:rPr sz="2400" dirty="0">
                <a:latin typeface="Times New Roman"/>
                <a:cs typeface="Times New Roman"/>
              </a:rPr>
              <a:t>bölgelerine </a:t>
            </a:r>
            <a:r>
              <a:rPr sz="2400" b="1" spc="-5" dirty="0">
                <a:latin typeface="Times New Roman"/>
                <a:cs typeface="Times New Roman"/>
              </a:rPr>
              <a:t>Cephe </a:t>
            </a:r>
            <a:r>
              <a:rPr sz="2400" dirty="0">
                <a:latin typeface="Times New Roman"/>
                <a:cs typeface="Times New Roman"/>
              </a:rPr>
              <a:t>veya </a:t>
            </a:r>
            <a:r>
              <a:rPr sz="2400" b="1" spc="-5" dirty="0">
                <a:latin typeface="Times New Roman"/>
                <a:cs typeface="Times New Roman"/>
              </a:rPr>
              <a:t>Cephesel </a:t>
            </a:r>
            <a:r>
              <a:rPr sz="2400" b="1" spc="-10" dirty="0">
                <a:latin typeface="Times New Roman"/>
                <a:cs typeface="Times New Roman"/>
              </a:rPr>
              <a:t>Yüzey  </a:t>
            </a:r>
            <a:r>
              <a:rPr sz="2400" spc="-25" dirty="0">
                <a:latin typeface="Times New Roman"/>
                <a:cs typeface="Times New Roman"/>
              </a:rPr>
              <a:t>denir. </a:t>
            </a:r>
            <a:r>
              <a:rPr sz="2400" spc="-5" dirty="0">
                <a:latin typeface="Times New Roman"/>
                <a:cs typeface="Times New Roman"/>
              </a:rPr>
              <a:t>Diğer </a:t>
            </a:r>
            <a:r>
              <a:rPr sz="2400" dirty="0">
                <a:latin typeface="Times New Roman"/>
                <a:cs typeface="Times New Roman"/>
              </a:rPr>
              <a:t>bir </a:t>
            </a:r>
            <a:r>
              <a:rPr sz="2400" spc="-5" dirty="0">
                <a:latin typeface="Times New Roman"/>
                <a:cs typeface="Times New Roman"/>
              </a:rPr>
              <a:t>deyişle karakterleri farklı olan iki hava kütlesi  arasındaki sınır </a:t>
            </a:r>
            <a:r>
              <a:rPr sz="2400" b="1" spc="-5" dirty="0">
                <a:latin typeface="Times New Roman"/>
                <a:cs typeface="Times New Roman"/>
              </a:rPr>
              <a:t>Cephe </a:t>
            </a:r>
            <a:r>
              <a:rPr sz="2400" spc="-5" dirty="0">
                <a:latin typeface="Times New Roman"/>
                <a:cs typeface="Times New Roman"/>
              </a:rPr>
              <a:t>olarak </a:t>
            </a:r>
            <a:r>
              <a:rPr sz="2400" spc="-10" dirty="0">
                <a:latin typeface="Times New Roman"/>
                <a:cs typeface="Times New Roman"/>
              </a:rPr>
              <a:t>adlandırılmaktadır. </a:t>
            </a:r>
            <a:r>
              <a:rPr sz="2400" spc="-5" dirty="0">
                <a:latin typeface="Times New Roman"/>
                <a:cs typeface="Times New Roman"/>
              </a:rPr>
              <a:t>Atmosferin fiziksel  özelliklerinin </a:t>
            </a:r>
            <a:r>
              <a:rPr sz="2400" dirty="0">
                <a:latin typeface="Times New Roman"/>
                <a:cs typeface="Times New Roman"/>
              </a:rPr>
              <a:t>çok </a:t>
            </a:r>
            <a:r>
              <a:rPr sz="2400" spc="-5" dirty="0">
                <a:latin typeface="Times New Roman"/>
                <a:cs typeface="Times New Roman"/>
              </a:rPr>
              <a:t>hızlı değiştiği </a:t>
            </a:r>
            <a:r>
              <a:rPr sz="2400" spc="-15" dirty="0">
                <a:latin typeface="Times New Roman"/>
                <a:cs typeface="Times New Roman"/>
              </a:rPr>
              <a:t>cepheler, </a:t>
            </a:r>
            <a:r>
              <a:rPr sz="2400" spc="-5" dirty="0">
                <a:latin typeface="Times New Roman"/>
                <a:cs typeface="Times New Roman"/>
              </a:rPr>
              <a:t>iklim ve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olaylarının  oluşumunda </a:t>
            </a:r>
            <a:r>
              <a:rPr sz="2400" dirty="0">
                <a:latin typeface="Times New Roman"/>
                <a:cs typeface="Times New Roman"/>
              </a:rPr>
              <a:t>büyük </a:t>
            </a:r>
            <a:r>
              <a:rPr sz="2400" spc="-5" dirty="0">
                <a:latin typeface="Times New Roman"/>
                <a:cs typeface="Times New Roman"/>
              </a:rPr>
              <a:t>önem </a:t>
            </a:r>
            <a:r>
              <a:rPr sz="2400" spc="-15" dirty="0">
                <a:latin typeface="Times New Roman"/>
                <a:cs typeface="Times New Roman"/>
              </a:rPr>
              <a:t>taşımaktadır. </a:t>
            </a:r>
            <a:r>
              <a:rPr sz="2400" spc="-5" dirty="0">
                <a:latin typeface="Times New Roman"/>
                <a:cs typeface="Times New Roman"/>
              </a:rPr>
              <a:t>Hava haritalarında cepheler bir  çizgi şeklinde renklerle </a:t>
            </a:r>
            <a:r>
              <a:rPr sz="2400" dirty="0">
                <a:latin typeface="Times New Roman"/>
                <a:cs typeface="Times New Roman"/>
              </a:rPr>
              <a:t>gösterilir </a:t>
            </a:r>
            <a:r>
              <a:rPr sz="2400" spc="-5" dirty="0">
                <a:latin typeface="Times New Roman"/>
                <a:cs typeface="Times New Roman"/>
              </a:rPr>
              <a:t>(Örneğin, </a:t>
            </a:r>
            <a:r>
              <a:rPr sz="2400" b="1" spc="-5" dirty="0">
                <a:latin typeface="Times New Roman"/>
                <a:cs typeface="Times New Roman"/>
              </a:rPr>
              <a:t>soğuk cephe </a:t>
            </a:r>
            <a:r>
              <a:rPr sz="2400" spc="-5" dirty="0">
                <a:latin typeface="Times New Roman"/>
                <a:cs typeface="Times New Roman"/>
              </a:rPr>
              <a:t>hareket  yönüne bakan </a:t>
            </a:r>
            <a:r>
              <a:rPr sz="2400" b="1" spc="-5" dirty="0">
                <a:latin typeface="Times New Roman"/>
                <a:cs typeface="Times New Roman"/>
              </a:rPr>
              <a:t>mavi </a:t>
            </a:r>
            <a:r>
              <a:rPr sz="2400" spc="-5" dirty="0">
                <a:latin typeface="Times New Roman"/>
                <a:cs typeface="Times New Roman"/>
              </a:rPr>
              <a:t>çizgi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üçgenlerle, </a:t>
            </a:r>
            <a:r>
              <a:rPr sz="2400" b="1" spc="-5" dirty="0">
                <a:latin typeface="Times New Roman"/>
                <a:cs typeface="Times New Roman"/>
              </a:rPr>
              <a:t>sıcak cephe </a:t>
            </a:r>
            <a:r>
              <a:rPr sz="2400" spc="-5" dirty="0">
                <a:latin typeface="Times New Roman"/>
                <a:cs typeface="Times New Roman"/>
              </a:rPr>
              <a:t>hareket yönüne  </a:t>
            </a:r>
            <a:r>
              <a:rPr sz="2400" dirty="0">
                <a:latin typeface="Times New Roman"/>
                <a:cs typeface="Times New Roman"/>
              </a:rPr>
              <a:t>bakan </a:t>
            </a:r>
            <a:r>
              <a:rPr sz="2400" b="1" spc="-10" dirty="0">
                <a:latin typeface="Times New Roman"/>
                <a:cs typeface="Times New Roman"/>
              </a:rPr>
              <a:t>kırmızı </a:t>
            </a:r>
            <a:r>
              <a:rPr sz="2400" spc="-5" dirty="0">
                <a:latin typeface="Times New Roman"/>
                <a:cs typeface="Times New Roman"/>
              </a:rPr>
              <a:t>çizgi </a:t>
            </a:r>
            <a:r>
              <a:rPr sz="2400" dirty="0">
                <a:latin typeface="Times New Roman"/>
                <a:cs typeface="Times New Roman"/>
              </a:rPr>
              <a:t>ve yarım </a:t>
            </a:r>
            <a:r>
              <a:rPr sz="2400" spc="-5" dirty="0">
                <a:latin typeface="Times New Roman"/>
                <a:cs typeface="Times New Roman"/>
              </a:rPr>
              <a:t>dairelerle, </a:t>
            </a:r>
            <a:r>
              <a:rPr sz="2400" b="1" spc="-5" dirty="0">
                <a:latin typeface="Times New Roman"/>
                <a:cs typeface="Times New Roman"/>
              </a:rPr>
              <a:t>oklüzyon cephe pembe  </a:t>
            </a:r>
            <a:r>
              <a:rPr sz="2400" spc="-5" dirty="0">
                <a:latin typeface="Times New Roman"/>
                <a:cs typeface="Times New Roman"/>
              </a:rPr>
              <a:t>renkli çizgi </a:t>
            </a:r>
            <a:r>
              <a:rPr sz="2400" dirty="0">
                <a:latin typeface="Times New Roman"/>
                <a:cs typeface="Times New Roman"/>
              </a:rPr>
              <a:t>üçgen </a:t>
            </a:r>
            <a:r>
              <a:rPr sz="2400" spc="-1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yarım dairelerle gösterilir). Farklı renklerdeki </a:t>
            </a:r>
            <a:r>
              <a:rPr sz="2400" dirty="0">
                <a:latin typeface="Times New Roman"/>
                <a:cs typeface="Times New Roman"/>
              </a:rPr>
              <a:t>bu  </a:t>
            </a:r>
            <a:r>
              <a:rPr sz="2400" spc="-15" dirty="0">
                <a:latin typeface="Times New Roman"/>
                <a:cs typeface="Times New Roman"/>
              </a:rPr>
              <a:t>çizgiler, </a:t>
            </a:r>
            <a:r>
              <a:rPr sz="2400" spc="-5" dirty="0">
                <a:latin typeface="Times New Roman"/>
                <a:cs typeface="Times New Roman"/>
              </a:rPr>
              <a:t>cephelerin yer </a:t>
            </a:r>
            <a:r>
              <a:rPr sz="2400" dirty="0">
                <a:latin typeface="Times New Roman"/>
                <a:cs typeface="Times New Roman"/>
              </a:rPr>
              <a:t>ile </a:t>
            </a:r>
            <a:r>
              <a:rPr sz="2400" spc="-5" dirty="0">
                <a:latin typeface="Times New Roman"/>
                <a:cs typeface="Times New Roman"/>
              </a:rPr>
              <a:t>kesiştiği alanları </a:t>
            </a:r>
            <a:r>
              <a:rPr sz="2400" spc="-15" dirty="0">
                <a:latin typeface="Times New Roman"/>
                <a:cs typeface="Times New Roman"/>
              </a:rPr>
              <a:t>belirtmektedir. </a:t>
            </a:r>
            <a:r>
              <a:rPr sz="2400" spc="-5" dirty="0">
                <a:latin typeface="Times New Roman"/>
                <a:cs typeface="Times New Roman"/>
              </a:rPr>
              <a:t>Cephe  sistemleri,</a:t>
            </a:r>
            <a:r>
              <a:rPr sz="2400" spc="3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fırtına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ve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aşırı</a:t>
            </a:r>
            <a:r>
              <a:rPr sz="2400" spc="3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yağışın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nedeni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oldukları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için</a:t>
            </a:r>
            <a:r>
              <a:rPr sz="2400" spc="3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meteorolojik</a:t>
            </a:r>
            <a:endParaRPr sz="2400">
              <a:latin typeface="Times New Roman"/>
              <a:cs typeface="Times New Roman"/>
            </a:endParaRPr>
          </a:p>
          <a:p>
            <a:pPr marL="12700" marR="6350" algn="just">
              <a:lnSpc>
                <a:spcPts val="2880"/>
              </a:lnSpc>
              <a:spcBef>
                <a:spcPts val="105"/>
              </a:spcBef>
            </a:pPr>
            <a:r>
              <a:rPr sz="2400" spc="-5" dirty="0">
                <a:latin typeface="Times New Roman"/>
                <a:cs typeface="Times New Roman"/>
              </a:rPr>
              <a:t>tahminlerde </a:t>
            </a:r>
            <a:r>
              <a:rPr sz="2400" dirty="0">
                <a:latin typeface="Times New Roman"/>
                <a:cs typeface="Times New Roman"/>
              </a:rPr>
              <a:t>en </a:t>
            </a:r>
            <a:r>
              <a:rPr sz="2400" spc="-5" dirty="0">
                <a:latin typeface="Times New Roman"/>
                <a:cs typeface="Times New Roman"/>
              </a:rPr>
              <a:t>önemli yeri </a:t>
            </a:r>
            <a:r>
              <a:rPr sz="2400" spc="-20" dirty="0">
                <a:latin typeface="Times New Roman"/>
                <a:cs typeface="Times New Roman"/>
              </a:rPr>
              <a:t>tutarlar. </a:t>
            </a:r>
            <a:r>
              <a:rPr sz="2400" dirty="0">
                <a:latin typeface="Times New Roman"/>
                <a:cs typeface="Times New Roman"/>
              </a:rPr>
              <a:t>Uydu </a:t>
            </a:r>
            <a:r>
              <a:rPr sz="2400" spc="-5" dirty="0">
                <a:latin typeface="Times New Roman"/>
                <a:cs typeface="Times New Roman"/>
              </a:rPr>
              <a:t>fotoğraflarında </a:t>
            </a:r>
            <a:r>
              <a:rPr sz="4200" spc="-60" baseline="1984" dirty="0">
                <a:latin typeface="Symbol"/>
                <a:cs typeface="Symbol"/>
              </a:rPr>
              <a:t></a:t>
            </a:r>
            <a:r>
              <a:rPr sz="2400" b="1" spc="-40" dirty="0">
                <a:latin typeface="Times New Roman"/>
                <a:cs typeface="Times New Roman"/>
              </a:rPr>
              <a:t>’</a:t>
            </a:r>
            <a:r>
              <a:rPr sz="2400" spc="-40" dirty="0">
                <a:latin typeface="Times New Roman"/>
                <a:cs typeface="Times New Roman"/>
              </a:rPr>
              <a:t>yı </a:t>
            </a:r>
            <a:r>
              <a:rPr sz="2400" spc="-5" dirty="0">
                <a:latin typeface="Times New Roman"/>
                <a:cs typeface="Times New Roman"/>
              </a:rPr>
              <a:t>andıran  </a:t>
            </a:r>
            <a:r>
              <a:rPr sz="2400" dirty="0">
                <a:latin typeface="Times New Roman"/>
                <a:cs typeface="Times New Roman"/>
              </a:rPr>
              <a:t>karakteristik </a:t>
            </a:r>
            <a:r>
              <a:rPr sz="2400" spc="-5" dirty="0">
                <a:latin typeface="Times New Roman"/>
                <a:cs typeface="Times New Roman"/>
              </a:rPr>
              <a:t>şekli </a:t>
            </a:r>
            <a:r>
              <a:rPr sz="2400" dirty="0">
                <a:latin typeface="Times New Roman"/>
                <a:cs typeface="Times New Roman"/>
              </a:rPr>
              <a:t>bulutlarda çok net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gözükür.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49522" y="5684316"/>
            <a:ext cx="2238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Cephe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Sistemleri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1123" y="620268"/>
            <a:ext cx="7973568" cy="4896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90" y="76581"/>
            <a:ext cx="8558530" cy="633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Times New Roman"/>
                <a:cs typeface="Times New Roman"/>
              </a:rPr>
              <a:t>Birbirine </a:t>
            </a:r>
            <a:r>
              <a:rPr sz="2300" spc="-5" dirty="0">
                <a:latin typeface="Times New Roman"/>
                <a:cs typeface="Times New Roman"/>
              </a:rPr>
              <a:t>göre soğuk </a:t>
            </a:r>
            <a:r>
              <a:rPr sz="2300" dirty="0">
                <a:latin typeface="Times New Roman"/>
                <a:cs typeface="Times New Roman"/>
              </a:rPr>
              <a:t>ve sıcak hava </a:t>
            </a:r>
            <a:r>
              <a:rPr sz="2300" spc="-5" dirty="0">
                <a:latin typeface="Times New Roman"/>
                <a:cs typeface="Times New Roman"/>
              </a:rPr>
              <a:t>kütleleri </a:t>
            </a:r>
            <a:r>
              <a:rPr sz="2300" dirty="0">
                <a:latin typeface="Times New Roman"/>
                <a:cs typeface="Times New Roman"/>
              </a:rPr>
              <a:t>karşılaştığı zaman  daha </a:t>
            </a:r>
            <a:r>
              <a:rPr sz="2300" spc="-5" dirty="0">
                <a:latin typeface="Times New Roman"/>
                <a:cs typeface="Times New Roman"/>
              </a:rPr>
              <a:t>sıcak olan </a:t>
            </a:r>
            <a:r>
              <a:rPr sz="2300" dirty="0">
                <a:latin typeface="Times New Roman"/>
                <a:cs typeface="Times New Roman"/>
              </a:rPr>
              <a:t>hava kütlesi </a:t>
            </a:r>
            <a:r>
              <a:rPr sz="2300" spc="-5" dirty="0">
                <a:latin typeface="Times New Roman"/>
                <a:cs typeface="Times New Roman"/>
              </a:rPr>
              <a:t>soğuk </a:t>
            </a:r>
            <a:r>
              <a:rPr sz="2300" dirty="0">
                <a:latin typeface="Times New Roman"/>
                <a:cs typeface="Times New Roman"/>
              </a:rPr>
              <a:t>hava kütlesi üzerinde </a:t>
            </a:r>
            <a:r>
              <a:rPr sz="2300" spc="-20" dirty="0">
                <a:latin typeface="Times New Roman"/>
                <a:cs typeface="Times New Roman"/>
              </a:rPr>
              <a:t>yükselir.  </a:t>
            </a:r>
            <a:r>
              <a:rPr sz="2300" spc="-5" dirty="0">
                <a:latin typeface="Times New Roman"/>
                <a:cs typeface="Times New Roman"/>
              </a:rPr>
              <a:t>Yükselen </a:t>
            </a:r>
            <a:r>
              <a:rPr sz="2300" dirty="0">
                <a:latin typeface="Times New Roman"/>
                <a:cs typeface="Times New Roman"/>
              </a:rPr>
              <a:t>hava </a:t>
            </a:r>
            <a:r>
              <a:rPr sz="2300" spc="-5" dirty="0">
                <a:latin typeface="Times New Roman"/>
                <a:cs typeface="Times New Roman"/>
              </a:rPr>
              <a:t>kütlesi, </a:t>
            </a:r>
            <a:r>
              <a:rPr sz="2300" dirty="0">
                <a:latin typeface="Times New Roman"/>
                <a:cs typeface="Times New Roman"/>
              </a:rPr>
              <a:t>üzerindeki basınç azaldığı </a:t>
            </a:r>
            <a:r>
              <a:rPr sz="2300" spc="-5" dirty="0">
                <a:latin typeface="Times New Roman"/>
                <a:cs typeface="Times New Roman"/>
              </a:rPr>
              <a:t>için genişler ve  yükseldiği için </a:t>
            </a:r>
            <a:r>
              <a:rPr sz="2300" spc="-25" dirty="0">
                <a:latin typeface="Times New Roman"/>
                <a:cs typeface="Times New Roman"/>
              </a:rPr>
              <a:t>soğur. </a:t>
            </a:r>
            <a:r>
              <a:rPr sz="2300" spc="5" dirty="0">
                <a:latin typeface="Times New Roman"/>
                <a:cs typeface="Times New Roman"/>
              </a:rPr>
              <a:t>Bu </a:t>
            </a:r>
            <a:r>
              <a:rPr sz="2300" spc="-5" dirty="0">
                <a:latin typeface="Times New Roman"/>
                <a:cs typeface="Times New Roman"/>
              </a:rPr>
              <a:t>genleşme </a:t>
            </a:r>
            <a:r>
              <a:rPr sz="2300" dirty="0">
                <a:latin typeface="Times New Roman"/>
                <a:cs typeface="Times New Roman"/>
              </a:rPr>
              <a:t>ve </a:t>
            </a:r>
            <a:r>
              <a:rPr sz="2300" spc="-5" dirty="0">
                <a:latin typeface="Times New Roman"/>
                <a:cs typeface="Times New Roman"/>
              </a:rPr>
              <a:t>soğuma sırasında </a:t>
            </a:r>
            <a:r>
              <a:rPr sz="2300" dirty="0">
                <a:latin typeface="Times New Roman"/>
                <a:cs typeface="Times New Roman"/>
              </a:rPr>
              <a:t>da </a:t>
            </a:r>
            <a:r>
              <a:rPr sz="2300" spc="-5" dirty="0">
                <a:latin typeface="Times New Roman"/>
                <a:cs typeface="Times New Roman"/>
              </a:rPr>
              <a:t>stabilite  </a:t>
            </a:r>
            <a:r>
              <a:rPr sz="2300" spc="-25" dirty="0">
                <a:latin typeface="Times New Roman"/>
                <a:cs typeface="Times New Roman"/>
              </a:rPr>
              <a:t>azalır. </a:t>
            </a:r>
            <a:r>
              <a:rPr sz="2300" dirty="0">
                <a:latin typeface="Times New Roman"/>
                <a:cs typeface="Times New Roman"/>
              </a:rPr>
              <a:t>Dolayısıyla bir </a:t>
            </a:r>
            <a:r>
              <a:rPr sz="2300" spc="-10" dirty="0">
                <a:latin typeface="Times New Roman"/>
                <a:cs typeface="Times New Roman"/>
              </a:rPr>
              <a:t>süre </a:t>
            </a:r>
            <a:r>
              <a:rPr sz="2300" dirty="0">
                <a:latin typeface="Times New Roman"/>
                <a:cs typeface="Times New Roman"/>
              </a:rPr>
              <a:t>sonra </a:t>
            </a:r>
            <a:r>
              <a:rPr sz="2300" spc="-5" dirty="0">
                <a:latin typeface="Times New Roman"/>
                <a:cs typeface="Times New Roman"/>
              </a:rPr>
              <a:t>konveksiyon </a:t>
            </a:r>
            <a:r>
              <a:rPr sz="2300" spc="-15" dirty="0">
                <a:latin typeface="Times New Roman"/>
                <a:cs typeface="Times New Roman"/>
              </a:rPr>
              <a:t>başlar, </a:t>
            </a:r>
            <a:r>
              <a:rPr sz="2300" spc="-5" dirty="0">
                <a:latin typeface="Times New Roman"/>
                <a:cs typeface="Times New Roman"/>
              </a:rPr>
              <a:t>bulutlar yağmura  </a:t>
            </a:r>
            <a:r>
              <a:rPr sz="2300" dirty="0">
                <a:latin typeface="Times New Roman"/>
                <a:cs typeface="Times New Roman"/>
              </a:rPr>
              <a:t>neden olacak </a:t>
            </a:r>
            <a:r>
              <a:rPr sz="2300" spc="-5" dirty="0">
                <a:latin typeface="Times New Roman"/>
                <a:cs typeface="Times New Roman"/>
              </a:rPr>
              <a:t>kalınlıklara </a:t>
            </a:r>
            <a:r>
              <a:rPr sz="2300" dirty="0">
                <a:latin typeface="Times New Roman"/>
                <a:cs typeface="Times New Roman"/>
              </a:rPr>
              <a:t>kadar </a:t>
            </a:r>
            <a:r>
              <a:rPr sz="2300" spc="-15" dirty="0">
                <a:latin typeface="Times New Roman"/>
                <a:cs typeface="Times New Roman"/>
              </a:rPr>
              <a:t>gelişebilir.</a:t>
            </a:r>
            <a:r>
              <a:rPr sz="2300" spc="5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Cephenin oluştuğu </a:t>
            </a:r>
            <a:r>
              <a:rPr sz="2300" spc="-5" dirty="0">
                <a:latin typeface="Times New Roman"/>
                <a:cs typeface="Times New Roman"/>
              </a:rPr>
              <a:t>sınır  </a:t>
            </a:r>
            <a:r>
              <a:rPr sz="2300" dirty="0">
                <a:latin typeface="Times New Roman"/>
                <a:cs typeface="Times New Roman"/>
              </a:rPr>
              <a:t>bölgede havanın </a:t>
            </a:r>
            <a:r>
              <a:rPr sz="2300" spc="-5" dirty="0">
                <a:latin typeface="Times New Roman"/>
                <a:cs typeface="Times New Roman"/>
              </a:rPr>
              <a:t>yükselmesi </a:t>
            </a:r>
            <a:r>
              <a:rPr sz="2300" dirty="0">
                <a:latin typeface="Times New Roman"/>
                <a:cs typeface="Times New Roman"/>
              </a:rPr>
              <a:t>nedeniyle basınç </a:t>
            </a:r>
            <a:r>
              <a:rPr sz="2300" spc="-25" dirty="0">
                <a:latin typeface="Times New Roman"/>
                <a:cs typeface="Times New Roman"/>
              </a:rPr>
              <a:t>düşer. </a:t>
            </a:r>
            <a:r>
              <a:rPr sz="2300" dirty="0">
                <a:latin typeface="Times New Roman"/>
                <a:cs typeface="Times New Roman"/>
              </a:rPr>
              <a:t>Basınç düşünce  hava kütlesi </a:t>
            </a:r>
            <a:r>
              <a:rPr sz="2300" spc="-5" dirty="0">
                <a:latin typeface="Times New Roman"/>
                <a:cs typeface="Times New Roman"/>
              </a:rPr>
              <a:t>alçak </a:t>
            </a:r>
            <a:r>
              <a:rPr sz="2300" dirty="0">
                <a:latin typeface="Times New Roman"/>
                <a:cs typeface="Times New Roman"/>
              </a:rPr>
              <a:t>basınç </a:t>
            </a:r>
            <a:r>
              <a:rPr sz="2300" spc="-5" dirty="0">
                <a:latin typeface="Times New Roman"/>
                <a:cs typeface="Times New Roman"/>
              </a:rPr>
              <a:t>merkezine </a:t>
            </a:r>
            <a:r>
              <a:rPr sz="2300" dirty="0">
                <a:latin typeface="Times New Roman"/>
                <a:cs typeface="Times New Roman"/>
              </a:rPr>
              <a:t>doğru </a:t>
            </a:r>
            <a:r>
              <a:rPr sz="2300" spc="-5" dirty="0">
                <a:latin typeface="Times New Roman"/>
                <a:cs typeface="Times New Roman"/>
              </a:rPr>
              <a:t>akmaya </a:t>
            </a:r>
            <a:r>
              <a:rPr sz="2300" spc="-15" dirty="0">
                <a:latin typeface="Times New Roman"/>
                <a:cs typeface="Times New Roman"/>
              </a:rPr>
              <a:t>çalışır, </a:t>
            </a:r>
            <a:r>
              <a:rPr sz="2300" dirty="0">
                <a:latin typeface="Times New Roman"/>
                <a:cs typeface="Times New Roman"/>
              </a:rPr>
              <a:t>ancak  </a:t>
            </a:r>
            <a:r>
              <a:rPr sz="2300" spc="-5" dirty="0">
                <a:latin typeface="Times New Roman"/>
                <a:cs typeface="Times New Roman"/>
              </a:rPr>
              <a:t>koriyolis kuvveti </a:t>
            </a:r>
            <a:r>
              <a:rPr sz="2300" dirty="0">
                <a:latin typeface="Times New Roman"/>
                <a:cs typeface="Times New Roman"/>
              </a:rPr>
              <a:t>sonucu rüzgardan </a:t>
            </a:r>
            <a:r>
              <a:rPr sz="2300" spc="-5" dirty="0">
                <a:latin typeface="Times New Roman"/>
                <a:cs typeface="Times New Roman"/>
              </a:rPr>
              <a:t>bahsederken alçak </a:t>
            </a:r>
            <a:r>
              <a:rPr sz="2300" dirty="0">
                <a:latin typeface="Times New Roman"/>
                <a:cs typeface="Times New Roman"/>
              </a:rPr>
              <a:t>basınç </a:t>
            </a:r>
            <a:r>
              <a:rPr sz="2300" spc="-5" dirty="0">
                <a:latin typeface="Times New Roman"/>
                <a:cs typeface="Times New Roman"/>
              </a:rPr>
              <a:t>merkezi  çevresindeki </a:t>
            </a:r>
            <a:r>
              <a:rPr sz="2300" dirty="0">
                <a:latin typeface="Times New Roman"/>
                <a:cs typeface="Times New Roman"/>
              </a:rPr>
              <a:t>saat </a:t>
            </a:r>
            <a:r>
              <a:rPr sz="2300" spc="-5" dirty="0">
                <a:latin typeface="Times New Roman"/>
                <a:cs typeface="Times New Roman"/>
              </a:rPr>
              <a:t>yönünün </a:t>
            </a:r>
            <a:r>
              <a:rPr sz="2300" dirty="0">
                <a:latin typeface="Times New Roman"/>
                <a:cs typeface="Times New Roman"/>
              </a:rPr>
              <a:t>aksine </a:t>
            </a:r>
            <a:r>
              <a:rPr sz="2300" spc="-5" dirty="0">
                <a:latin typeface="Times New Roman"/>
                <a:cs typeface="Times New Roman"/>
              </a:rPr>
              <a:t>olan </a:t>
            </a:r>
            <a:r>
              <a:rPr sz="2300" dirty="0">
                <a:latin typeface="Times New Roman"/>
                <a:cs typeface="Times New Roman"/>
              </a:rPr>
              <a:t>dönüş </a:t>
            </a:r>
            <a:r>
              <a:rPr sz="2300" spc="-25" dirty="0">
                <a:latin typeface="Times New Roman"/>
                <a:cs typeface="Times New Roman"/>
              </a:rPr>
              <a:t>başlar. </a:t>
            </a:r>
            <a:r>
              <a:rPr sz="2300" spc="-5" dirty="0">
                <a:latin typeface="Times New Roman"/>
                <a:cs typeface="Times New Roman"/>
              </a:rPr>
              <a:t>Bunun </a:t>
            </a:r>
            <a:r>
              <a:rPr sz="2300" dirty="0">
                <a:latin typeface="Times New Roman"/>
                <a:cs typeface="Times New Roman"/>
              </a:rPr>
              <a:t>sonucunda  </a:t>
            </a:r>
            <a:r>
              <a:rPr sz="2300" spc="-5" dirty="0">
                <a:latin typeface="Times New Roman"/>
                <a:cs typeface="Times New Roman"/>
              </a:rPr>
              <a:t>alçak </a:t>
            </a:r>
            <a:r>
              <a:rPr sz="2300" dirty="0">
                <a:latin typeface="Times New Roman"/>
                <a:cs typeface="Times New Roman"/>
              </a:rPr>
              <a:t>basınç </a:t>
            </a:r>
            <a:r>
              <a:rPr sz="2300" spc="-5" dirty="0">
                <a:latin typeface="Times New Roman"/>
                <a:cs typeface="Times New Roman"/>
              </a:rPr>
              <a:t>merkezinin </a:t>
            </a:r>
            <a:r>
              <a:rPr sz="2300" dirty="0">
                <a:latin typeface="Times New Roman"/>
                <a:cs typeface="Times New Roman"/>
              </a:rPr>
              <a:t>(siklon) bir </a:t>
            </a:r>
            <a:r>
              <a:rPr sz="2300" spc="-5" dirty="0">
                <a:latin typeface="Times New Roman"/>
                <a:cs typeface="Times New Roman"/>
              </a:rPr>
              <a:t>tarafında </a:t>
            </a:r>
            <a:r>
              <a:rPr sz="2300" dirty="0">
                <a:latin typeface="Times New Roman"/>
                <a:cs typeface="Times New Roman"/>
              </a:rPr>
              <a:t>(kuzey yarımkürede </a:t>
            </a:r>
            <a:r>
              <a:rPr sz="2300" spc="-5" dirty="0">
                <a:latin typeface="Times New Roman"/>
                <a:cs typeface="Times New Roman"/>
              </a:rPr>
              <a:t>batı  tarafında) soğuk </a:t>
            </a:r>
            <a:r>
              <a:rPr sz="2300" dirty="0">
                <a:latin typeface="Times New Roman"/>
                <a:cs typeface="Times New Roman"/>
              </a:rPr>
              <a:t>hava </a:t>
            </a:r>
            <a:r>
              <a:rPr sz="2300" spc="-5" dirty="0">
                <a:latin typeface="Times New Roman"/>
                <a:cs typeface="Times New Roman"/>
              </a:rPr>
              <a:t>kütlesi sıcak </a:t>
            </a:r>
            <a:r>
              <a:rPr sz="2300" dirty="0">
                <a:latin typeface="Times New Roman"/>
                <a:cs typeface="Times New Roman"/>
              </a:rPr>
              <a:t>hava </a:t>
            </a:r>
            <a:r>
              <a:rPr sz="2300" spc="-5" dirty="0">
                <a:latin typeface="Times New Roman"/>
                <a:cs typeface="Times New Roman"/>
              </a:rPr>
              <a:t>kütlesinin altına </a:t>
            </a:r>
            <a:r>
              <a:rPr sz="2300" spc="-25" dirty="0">
                <a:latin typeface="Times New Roman"/>
                <a:cs typeface="Times New Roman"/>
              </a:rPr>
              <a:t>girer. </a:t>
            </a:r>
            <a:r>
              <a:rPr sz="2300" dirty="0">
                <a:latin typeface="Times New Roman"/>
                <a:cs typeface="Times New Roman"/>
              </a:rPr>
              <a:t>Merkezin  </a:t>
            </a:r>
            <a:r>
              <a:rPr sz="2300" spc="-5" dirty="0">
                <a:latin typeface="Times New Roman"/>
                <a:cs typeface="Times New Roman"/>
              </a:rPr>
              <a:t>diğer </a:t>
            </a:r>
            <a:r>
              <a:rPr sz="2300" dirty="0">
                <a:latin typeface="Times New Roman"/>
                <a:cs typeface="Times New Roman"/>
              </a:rPr>
              <a:t>tarafında (kuzey </a:t>
            </a:r>
            <a:r>
              <a:rPr sz="2300" spc="-5" dirty="0">
                <a:latin typeface="Times New Roman"/>
                <a:cs typeface="Times New Roman"/>
              </a:rPr>
              <a:t>yarımkürede </a:t>
            </a:r>
            <a:r>
              <a:rPr sz="2300" dirty="0">
                <a:latin typeface="Times New Roman"/>
                <a:cs typeface="Times New Roman"/>
              </a:rPr>
              <a:t>doğu </a:t>
            </a:r>
            <a:r>
              <a:rPr sz="2300" spc="-5" dirty="0">
                <a:latin typeface="Times New Roman"/>
                <a:cs typeface="Times New Roman"/>
              </a:rPr>
              <a:t>tarafında) </a:t>
            </a:r>
            <a:r>
              <a:rPr sz="2300" dirty="0">
                <a:latin typeface="Times New Roman"/>
                <a:cs typeface="Times New Roman"/>
              </a:rPr>
              <a:t>da </a:t>
            </a:r>
            <a:r>
              <a:rPr sz="2300" spc="-5" dirty="0">
                <a:latin typeface="Times New Roman"/>
                <a:cs typeface="Times New Roman"/>
              </a:rPr>
              <a:t>sıcak </a:t>
            </a:r>
            <a:r>
              <a:rPr sz="2300" dirty="0">
                <a:latin typeface="Times New Roman"/>
                <a:cs typeface="Times New Roman"/>
              </a:rPr>
              <a:t>hava kütlesi  </a:t>
            </a:r>
            <a:r>
              <a:rPr sz="2300" spc="-5" dirty="0">
                <a:latin typeface="Times New Roman"/>
                <a:cs typeface="Times New Roman"/>
              </a:rPr>
              <a:t>soğuk </a:t>
            </a:r>
            <a:r>
              <a:rPr sz="2300" dirty="0">
                <a:latin typeface="Times New Roman"/>
                <a:cs typeface="Times New Roman"/>
              </a:rPr>
              <a:t>hava </a:t>
            </a:r>
            <a:r>
              <a:rPr sz="2300" spc="-5" dirty="0">
                <a:latin typeface="Times New Roman"/>
                <a:cs typeface="Times New Roman"/>
              </a:rPr>
              <a:t>kütlesinin </a:t>
            </a:r>
            <a:r>
              <a:rPr sz="2300" dirty="0">
                <a:latin typeface="Times New Roman"/>
                <a:cs typeface="Times New Roman"/>
              </a:rPr>
              <a:t>üstüne </a:t>
            </a:r>
            <a:r>
              <a:rPr sz="2300" spc="-20" dirty="0">
                <a:latin typeface="Times New Roman"/>
                <a:cs typeface="Times New Roman"/>
              </a:rPr>
              <a:t>tırmanır. </a:t>
            </a:r>
            <a:r>
              <a:rPr sz="2300" dirty="0">
                <a:latin typeface="Times New Roman"/>
                <a:cs typeface="Times New Roman"/>
              </a:rPr>
              <a:t>Kutuplardan ani kopmalarla </a:t>
            </a:r>
            <a:r>
              <a:rPr sz="2300" spc="-5" dirty="0">
                <a:latin typeface="Times New Roman"/>
                <a:cs typeface="Times New Roman"/>
              </a:rPr>
              <a:t>gelen  soğuk </a:t>
            </a:r>
            <a:r>
              <a:rPr sz="2300" dirty="0">
                <a:latin typeface="Times New Roman"/>
                <a:cs typeface="Times New Roman"/>
              </a:rPr>
              <a:t>hava kütlesi </a:t>
            </a:r>
            <a:r>
              <a:rPr sz="2300" spc="-5" dirty="0">
                <a:latin typeface="Times New Roman"/>
                <a:cs typeface="Times New Roman"/>
              </a:rPr>
              <a:t>ile </a:t>
            </a:r>
            <a:r>
              <a:rPr sz="2300" dirty="0">
                <a:latin typeface="Times New Roman"/>
                <a:cs typeface="Times New Roman"/>
              </a:rPr>
              <a:t>aynı yönde </a:t>
            </a:r>
            <a:r>
              <a:rPr sz="2300" spc="-5" dirty="0">
                <a:latin typeface="Times New Roman"/>
                <a:cs typeface="Times New Roman"/>
              </a:rPr>
              <a:t>olduğu için soğuk </a:t>
            </a:r>
            <a:r>
              <a:rPr sz="2300" dirty="0">
                <a:latin typeface="Times New Roman"/>
                <a:cs typeface="Times New Roman"/>
              </a:rPr>
              <a:t>cephenin ilerleme  </a:t>
            </a:r>
            <a:r>
              <a:rPr sz="2300" spc="-5" dirty="0">
                <a:latin typeface="Times New Roman"/>
                <a:cs typeface="Times New Roman"/>
              </a:rPr>
              <a:t>hızı </a:t>
            </a:r>
            <a:r>
              <a:rPr sz="2300" dirty="0">
                <a:latin typeface="Times New Roman"/>
                <a:cs typeface="Times New Roman"/>
              </a:rPr>
              <a:t>sıcak cepheden </a:t>
            </a:r>
            <a:r>
              <a:rPr sz="2300" spc="-15" dirty="0">
                <a:latin typeface="Times New Roman"/>
                <a:cs typeface="Times New Roman"/>
              </a:rPr>
              <a:t>yüksektir. </a:t>
            </a:r>
            <a:r>
              <a:rPr sz="2300" dirty="0">
                <a:latin typeface="Times New Roman"/>
                <a:cs typeface="Times New Roman"/>
              </a:rPr>
              <a:t>Orta enlemlerdeki </a:t>
            </a:r>
            <a:r>
              <a:rPr sz="2300" spc="-15" dirty="0">
                <a:latin typeface="Times New Roman"/>
                <a:cs typeface="Times New Roman"/>
              </a:rPr>
              <a:t>cepheler, </a:t>
            </a:r>
            <a:r>
              <a:rPr sz="2300" dirty="0">
                <a:latin typeface="Times New Roman"/>
                <a:cs typeface="Times New Roman"/>
              </a:rPr>
              <a:t>kutuplardan  </a:t>
            </a:r>
            <a:r>
              <a:rPr sz="2300" spc="-5" dirty="0">
                <a:latin typeface="Times New Roman"/>
                <a:cs typeface="Times New Roman"/>
              </a:rPr>
              <a:t>gelen soğuk </a:t>
            </a:r>
            <a:r>
              <a:rPr sz="2300" dirty="0">
                <a:latin typeface="Times New Roman"/>
                <a:cs typeface="Times New Roman"/>
              </a:rPr>
              <a:t>hava kökenli oldukları için </a:t>
            </a:r>
            <a:r>
              <a:rPr sz="2300" b="1" dirty="0">
                <a:latin typeface="Times New Roman"/>
                <a:cs typeface="Times New Roman"/>
              </a:rPr>
              <a:t>polar </a:t>
            </a:r>
            <a:r>
              <a:rPr sz="2300" b="1" spc="-5" dirty="0">
                <a:latin typeface="Times New Roman"/>
                <a:cs typeface="Times New Roman"/>
              </a:rPr>
              <a:t>(kutupsal) cephe </a:t>
            </a:r>
            <a:r>
              <a:rPr sz="2300" dirty="0">
                <a:latin typeface="Times New Roman"/>
                <a:cs typeface="Times New Roman"/>
              </a:rPr>
              <a:t>olarak  </a:t>
            </a:r>
            <a:r>
              <a:rPr sz="2300" spc="-10" dirty="0">
                <a:latin typeface="Times New Roman"/>
                <a:cs typeface="Times New Roman"/>
              </a:rPr>
              <a:t>adlandırılmaktadır.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0895" y="135382"/>
            <a:ext cx="36188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0" dirty="0">
                <a:latin typeface="Times New Roman"/>
                <a:cs typeface="Times New Roman"/>
              </a:rPr>
              <a:t>HAVA</a:t>
            </a:r>
            <a:r>
              <a:rPr sz="3200" b="1" spc="-254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KÜTLELERİ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90" y="712088"/>
            <a:ext cx="8559800" cy="58229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012314" algn="just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latin typeface="Times New Roman"/>
                <a:cs typeface="Times New Roman"/>
              </a:rPr>
              <a:t>Meteorolojide </a:t>
            </a:r>
            <a:r>
              <a:rPr sz="2400" b="1" dirty="0">
                <a:latin typeface="Times New Roman"/>
                <a:cs typeface="Times New Roman"/>
              </a:rPr>
              <a:t>Hava </a:t>
            </a:r>
            <a:r>
              <a:rPr sz="2400" b="1" spc="-5" dirty="0">
                <a:latin typeface="Times New Roman"/>
                <a:cs typeface="Times New Roman"/>
              </a:rPr>
              <a:t>Kütlesinin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Önemi</a:t>
            </a:r>
            <a:endParaRPr sz="2400">
              <a:latin typeface="Times New Roman"/>
              <a:cs typeface="Times New Roman"/>
            </a:endParaRPr>
          </a:p>
          <a:p>
            <a:pPr marL="12700" marR="6985" indent="1124585" algn="just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Times New Roman"/>
                <a:cs typeface="Times New Roman"/>
              </a:rPr>
              <a:t>Meteorolog ve klimatologlar önceden bir yerdeki iklim ve  hava olaylarını açıklayabilmek </a:t>
            </a:r>
            <a:r>
              <a:rPr sz="2400" spc="-10" dirty="0">
                <a:latin typeface="Times New Roman"/>
                <a:cs typeface="Times New Roman"/>
              </a:rPr>
              <a:t>için, </a:t>
            </a:r>
            <a:r>
              <a:rPr sz="2400" spc="-5" dirty="0">
                <a:latin typeface="Times New Roman"/>
                <a:cs typeface="Times New Roman"/>
              </a:rPr>
              <a:t>iklim elemanlarını </a:t>
            </a:r>
            <a:r>
              <a:rPr sz="2400" spc="-10" dirty="0">
                <a:latin typeface="Times New Roman"/>
                <a:cs typeface="Times New Roman"/>
              </a:rPr>
              <a:t>tek </a:t>
            </a:r>
            <a:r>
              <a:rPr sz="2400" dirty="0">
                <a:latin typeface="Times New Roman"/>
                <a:cs typeface="Times New Roman"/>
              </a:rPr>
              <a:t>tek </a:t>
            </a:r>
            <a:r>
              <a:rPr sz="2400" spc="-5" dirty="0">
                <a:latin typeface="Times New Roman"/>
                <a:cs typeface="Times New Roman"/>
              </a:rPr>
              <a:t>ele  almışlar ve bunların sonuçlarını bir çeşit yorumlarla ortaya koymaya  </a:t>
            </a:r>
            <a:r>
              <a:rPr sz="2400" spc="-10" dirty="0">
                <a:latin typeface="Times New Roman"/>
                <a:cs typeface="Times New Roman"/>
              </a:rPr>
              <a:t>çalışmışlardır.</a:t>
            </a:r>
            <a:endParaRPr sz="2400">
              <a:latin typeface="Times New Roman"/>
              <a:cs typeface="Times New Roman"/>
            </a:endParaRPr>
          </a:p>
          <a:p>
            <a:pPr marL="12700" marR="5080" indent="1124585" algn="just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Günümüzde, modern klimatoloji </a:t>
            </a:r>
            <a:r>
              <a:rPr sz="2400" spc="-1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meteorolojide, hava  olaylarının genetik-dinamik kökenlerine inilmekte, olayların </a:t>
            </a:r>
            <a:r>
              <a:rPr sz="2400" dirty="0">
                <a:latin typeface="Times New Roman"/>
                <a:cs typeface="Times New Roman"/>
              </a:rPr>
              <a:t>sadece  </a:t>
            </a:r>
            <a:r>
              <a:rPr sz="2400" spc="-5" dirty="0">
                <a:latin typeface="Times New Roman"/>
                <a:cs typeface="Times New Roman"/>
              </a:rPr>
              <a:t>öğeleri değil, oluşum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gelişimi </a:t>
            </a:r>
            <a:r>
              <a:rPr sz="2400" spc="-10" dirty="0">
                <a:latin typeface="Times New Roman"/>
                <a:cs typeface="Times New Roman"/>
              </a:rPr>
              <a:t>de </a:t>
            </a:r>
            <a:r>
              <a:rPr sz="2400" spc="-5" dirty="0">
                <a:latin typeface="Times New Roman"/>
                <a:cs typeface="Times New Roman"/>
              </a:rPr>
              <a:t>ele alınmakta, diğer bir deyişle  </a:t>
            </a:r>
            <a:r>
              <a:rPr sz="2400" dirty="0">
                <a:latin typeface="Times New Roman"/>
                <a:cs typeface="Times New Roman"/>
              </a:rPr>
              <a:t>öğeler ayrı ayrı değil, bir bütün olarak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değerlendirilmektedir.</a:t>
            </a:r>
            <a:endParaRPr sz="2400">
              <a:latin typeface="Times New Roman"/>
              <a:cs typeface="Times New Roman"/>
            </a:endParaRPr>
          </a:p>
          <a:p>
            <a:pPr marL="85725" marR="76835" indent="913765" algn="just">
              <a:lnSpc>
                <a:spcPct val="100000"/>
              </a:lnSpc>
              <a:spcBef>
                <a:spcPts val="715"/>
              </a:spcBef>
            </a:pPr>
            <a:r>
              <a:rPr sz="2400" dirty="0">
                <a:latin typeface="Times New Roman"/>
                <a:cs typeface="Times New Roman"/>
              </a:rPr>
              <a:t>Sinoptik </a:t>
            </a:r>
            <a:r>
              <a:rPr sz="2400" spc="-5" dirty="0">
                <a:latin typeface="Times New Roman"/>
                <a:cs typeface="Times New Roman"/>
              </a:rPr>
              <a:t>meteorolojinin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klimatolojinin temelleri, </a:t>
            </a:r>
            <a:r>
              <a:rPr sz="2400" spc="-10" dirty="0">
                <a:latin typeface="Times New Roman"/>
                <a:cs typeface="Times New Roman"/>
              </a:rPr>
              <a:t>hava  </a:t>
            </a:r>
            <a:r>
              <a:rPr sz="2400" spc="-5" dirty="0">
                <a:latin typeface="Times New Roman"/>
                <a:cs typeface="Times New Roman"/>
              </a:rPr>
              <a:t>kütlelerine </a:t>
            </a:r>
            <a:r>
              <a:rPr sz="2400" dirty="0">
                <a:latin typeface="Times New Roman"/>
                <a:cs typeface="Times New Roman"/>
              </a:rPr>
              <a:t>ve bunların </a:t>
            </a:r>
            <a:r>
              <a:rPr sz="2400" spc="-5" dirty="0">
                <a:latin typeface="Times New Roman"/>
                <a:cs typeface="Times New Roman"/>
              </a:rPr>
              <a:t>analizlerinden </a:t>
            </a:r>
            <a:r>
              <a:rPr sz="2400" dirty="0">
                <a:latin typeface="Times New Roman"/>
                <a:cs typeface="Times New Roman"/>
              </a:rPr>
              <a:t>elde </a:t>
            </a:r>
            <a:r>
              <a:rPr sz="2400" spc="-5" dirty="0">
                <a:latin typeface="Times New Roman"/>
                <a:cs typeface="Times New Roman"/>
              </a:rPr>
              <a:t>edilen bilgilere </a:t>
            </a:r>
            <a:r>
              <a:rPr sz="2400" spc="-20" dirty="0">
                <a:latin typeface="Times New Roman"/>
                <a:cs typeface="Times New Roman"/>
              </a:rPr>
              <a:t>dayanır.  </a:t>
            </a:r>
            <a:r>
              <a:rPr sz="2400" spc="-5" dirty="0">
                <a:latin typeface="Times New Roman"/>
                <a:cs typeface="Times New Roman"/>
              </a:rPr>
              <a:t>Hava kütlelerinin analizi deyince, bunların kararlılık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kararsızlık  durumlarının, bulutluluk ve nemlilik bakımından özelliklerinin  tespiti, hareket yönlerinin </a:t>
            </a:r>
            <a:r>
              <a:rPr sz="2400" dirty="0">
                <a:latin typeface="Times New Roman"/>
                <a:cs typeface="Times New Roman"/>
              </a:rPr>
              <a:t>ve bu </a:t>
            </a:r>
            <a:r>
              <a:rPr sz="2400" spc="-5" dirty="0">
                <a:latin typeface="Times New Roman"/>
                <a:cs typeface="Times New Roman"/>
              </a:rPr>
              <a:t>hareket </a:t>
            </a:r>
            <a:r>
              <a:rPr sz="2400" dirty="0">
                <a:latin typeface="Times New Roman"/>
                <a:cs typeface="Times New Roman"/>
              </a:rPr>
              <a:t>sonucunda </a:t>
            </a:r>
            <a:r>
              <a:rPr sz="2400" spc="-5" dirty="0">
                <a:latin typeface="Times New Roman"/>
                <a:cs typeface="Times New Roman"/>
              </a:rPr>
              <a:t>etki altında  </a:t>
            </a:r>
            <a:r>
              <a:rPr sz="2400" dirty="0">
                <a:latin typeface="Times New Roman"/>
                <a:cs typeface="Times New Roman"/>
              </a:rPr>
              <a:t>kaldıkları </a:t>
            </a:r>
            <a:r>
              <a:rPr sz="2400" spc="-5" dirty="0">
                <a:latin typeface="Times New Roman"/>
                <a:cs typeface="Times New Roman"/>
              </a:rPr>
              <a:t>değişikliklerin </a:t>
            </a:r>
            <a:r>
              <a:rPr sz="2400" dirty="0">
                <a:latin typeface="Times New Roman"/>
                <a:cs typeface="Times New Roman"/>
              </a:rPr>
              <a:t>tespiti gibi </a:t>
            </a:r>
            <a:r>
              <a:rPr sz="2400" spc="-5" dirty="0">
                <a:latin typeface="Times New Roman"/>
                <a:cs typeface="Times New Roman"/>
              </a:rPr>
              <a:t>incelemeler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anlaşılmalıdır.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357325"/>
            <a:ext cx="8559165" cy="3757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Çok </a:t>
            </a:r>
            <a:r>
              <a:rPr sz="2400" dirty="0">
                <a:latin typeface="Times New Roman"/>
                <a:cs typeface="Times New Roman"/>
              </a:rPr>
              <a:t>farklı </a:t>
            </a:r>
            <a:r>
              <a:rPr sz="2400" spc="-5" dirty="0">
                <a:latin typeface="Times New Roman"/>
                <a:cs typeface="Times New Roman"/>
              </a:rPr>
              <a:t>özellikleri </a:t>
            </a:r>
            <a:r>
              <a:rPr sz="2400" dirty="0">
                <a:latin typeface="Times New Roman"/>
                <a:cs typeface="Times New Roman"/>
              </a:rPr>
              <a:t>olan </a:t>
            </a:r>
            <a:r>
              <a:rPr sz="2400" spc="-5" dirty="0">
                <a:latin typeface="Times New Roman"/>
                <a:cs typeface="Times New Roman"/>
              </a:rPr>
              <a:t>soğuk ve sıcak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kütleleri,  karşılaştıkları zaman birbirleri </a:t>
            </a:r>
            <a:r>
              <a:rPr sz="2400" dirty="0">
                <a:latin typeface="Times New Roman"/>
                <a:cs typeface="Times New Roman"/>
              </a:rPr>
              <a:t>ile </a:t>
            </a:r>
            <a:r>
              <a:rPr sz="2400" spc="-15" dirty="0">
                <a:latin typeface="Times New Roman"/>
                <a:cs typeface="Times New Roman"/>
              </a:rPr>
              <a:t>karışmazlar. </a:t>
            </a:r>
            <a:r>
              <a:rPr sz="2400" dirty="0">
                <a:latin typeface="Times New Roman"/>
                <a:cs typeface="Times New Roman"/>
              </a:rPr>
              <a:t>İki </a:t>
            </a:r>
            <a:r>
              <a:rPr sz="2400" spc="-5" dirty="0">
                <a:latin typeface="Times New Roman"/>
                <a:cs typeface="Times New Roman"/>
              </a:rPr>
              <a:t>yarımkürede </a:t>
            </a:r>
            <a:r>
              <a:rPr sz="2400" dirty="0">
                <a:latin typeface="Times New Roman"/>
                <a:cs typeface="Times New Roman"/>
              </a:rPr>
              <a:t>de  “kutupsal </a:t>
            </a:r>
            <a:r>
              <a:rPr sz="2400" spc="-5" dirty="0">
                <a:latin typeface="Times New Roman"/>
                <a:cs typeface="Times New Roman"/>
              </a:rPr>
              <a:t>cepheler” yumuşamış tropikal </a:t>
            </a:r>
            <a:r>
              <a:rPr sz="2400" spc="-1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kutupsal hava kütleleri  arasında bir sınır teşkil </a:t>
            </a:r>
            <a:r>
              <a:rPr sz="2400" spc="-25" dirty="0">
                <a:latin typeface="Times New Roman"/>
                <a:cs typeface="Times New Roman"/>
              </a:rPr>
              <a:t>eder. </a:t>
            </a:r>
            <a:r>
              <a:rPr sz="2400" spc="-5" dirty="0">
                <a:latin typeface="Times New Roman"/>
                <a:cs typeface="Times New Roman"/>
              </a:rPr>
              <a:t>Bu </a:t>
            </a:r>
            <a:r>
              <a:rPr sz="2400" spc="-15" dirty="0">
                <a:latin typeface="Times New Roman"/>
                <a:cs typeface="Times New Roman"/>
              </a:rPr>
              <a:t>cepheler, </a:t>
            </a:r>
            <a:r>
              <a:rPr sz="2400" spc="-5" dirty="0">
                <a:latin typeface="Times New Roman"/>
                <a:cs typeface="Times New Roman"/>
              </a:rPr>
              <a:t>belirsiz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düzensiz </a:t>
            </a:r>
            <a:r>
              <a:rPr sz="2400" dirty="0">
                <a:latin typeface="Times New Roman"/>
                <a:cs typeface="Times New Roman"/>
              </a:rPr>
              <a:t>hava  </a:t>
            </a:r>
            <a:r>
              <a:rPr sz="2400" spc="-5" dirty="0">
                <a:latin typeface="Times New Roman"/>
                <a:cs typeface="Times New Roman"/>
              </a:rPr>
              <a:t>durumu </a:t>
            </a:r>
            <a:r>
              <a:rPr sz="2400" dirty="0">
                <a:latin typeface="Times New Roman"/>
                <a:cs typeface="Times New Roman"/>
              </a:rPr>
              <a:t>olan </a:t>
            </a:r>
            <a:r>
              <a:rPr sz="2400" spc="-10" dirty="0">
                <a:latin typeface="Times New Roman"/>
                <a:cs typeface="Times New Roman"/>
              </a:rPr>
              <a:t>bölgelerdir.</a:t>
            </a:r>
            <a:endParaRPr sz="2400">
              <a:latin typeface="Times New Roman"/>
              <a:cs typeface="Times New Roman"/>
            </a:endParaRPr>
          </a:p>
          <a:p>
            <a:pPr marL="12700" marR="5715" indent="457200" algn="just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Kutupsal cephelerde, ekvatora doğru hareket </a:t>
            </a:r>
            <a:r>
              <a:rPr sz="2400" spc="-10" dirty="0">
                <a:latin typeface="Times New Roman"/>
                <a:cs typeface="Times New Roman"/>
              </a:rPr>
              <a:t>etmek </a:t>
            </a:r>
            <a:r>
              <a:rPr sz="2400" spc="-5" dirty="0">
                <a:latin typeface="Times New Roman"/>
                <a:cs typeface="Times New Roman"/>
              </a:rPr>
              <a:t>isteyen  kutupsal hava kütleleri ile kutuplara doğru hareket </a:t>
            </a:r>
            <a:r>
              <a:rPr sz="2400" spc="-10" dirty="0">
                <a:latin typeface="Times New Roman"/>
                <a:cs typeface="Times New Roman"/>
              </a:rPr>
              <a:t>etmek </a:t>
            </a:r>
            <a:r>
              <a:rPr sz="2400" spc="-5" dirty="0">
                <a:latin typeface="Times New Roman"/>
                <a:cs typeface="Times New Roman"/>
              </a:rPr>
              <a:t>isteyen  tropikal </a:t>
            </a:r>
            <a:r>
              <a:rPr sz="2400" spc="-1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kütleleri arasındaki mücadele sonucu </a:t>
            </a:r>
            <a:r>
              <a:rPr sz="2400" b="1" spc="-5" dirty="0">
                <a:latin typeface="Times New Roman"/>
                <a:cs typeface="Times New Roman"/>
              </a:rPr>
              <a:t>depresyonlar  </a:t>
            </a:r>
            <a:r>
              <a:rPr sz="2400" dirty="0">
                <a:latin typeface="Times New Roman"/>
                <a:cs typeface="Times New Roman"/>
              </a:rPr>
              <a:t>(hava </a:t>
            </a:r>
            <a:r>
              <a:rPr sz="2400" spc="-5" dirty="0">
                <a:latin typeface="Times New Roman"/>
                <a:cs typeface="Times New Roman"/>
              </a:rPr>
              <a:t>çöküntüleri) meydana </a:t>
            </a:r>
            <a:r>
              <a:rPr sz="2400" spc="-30" dirty="0">
                <a:latin typeface="Times New Roman"/>
                <a:cs typeface="Times New Roman"/>
              </a:rPr>
              <a:t>gelir. </a:t>
            </a:r>
            <a:r>
              <a:rPr sz="2400" spc="-5" dirty="0">
                <a:latin typeface="Times New Roman"/>
                <a:cs typeface="Times New Roman"/>
              </a:rPr>
              <a:t>Bu </a:t>
            </a:r>
            <a:r>
              <a:rPr sz="2400" spc="-10" dirty="0">
                <a:latin typeface="Times New Roman"/>
                <a:cs typeface="Times New Roman"/>
              </a:rPr>
              <a:t>depresyonlar, </a:t>
            </a:r>
            <a:r>
              <a:rPr sz="2400" spc="-5" dirty="0">
                <a:latin typeface="Times New Roman"/>
                <a:cs typeface="Times New Roman"/>
              </a:rPr>
              <a:t>fırtınalı </a:t>
            </a:r>
            <a:r>
              <a:rPr sz="2400" spc="-15" dirty="0">
                <a:latin typeface="Times New Roman"/>
                <a:cs typeface="Times New Roman"/>
              </a:rPr>
              <a:t>ve  </a:t>
            </a:r>
            <a:r>
              <a:rPr sz="2400" spc="-5" dirty="0">
                <a:latin typeface="Times New Roman"/>
                <a:cs typeface="Times New Roman"/>
              </a:rPr>
              <a:t>yağmurlu </a:t>
            </a:r>
            <a:r>
              <a:rPr sz="2400" dirty="0">
                <a:latin typeface="Times New Roman"/>
                <a:cs typeface="Times New Roman"/>
              </a:rPr>
              <a:t>havaya neden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olurlar.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6935" y="0"/>
            <a:ext cx="3326891" cy="6452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62277" y="6424676"/>
            <a:ext cx="6445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Alçak basınç merkezi </a:t>
            </a:r>
            <a:r>
              <a:rPr sz="2400" b="1" dirty="0">
                <a:latin typeface="Times New Roman"/>
                <a:cs typeface="Times New Roman"/>
              </a:rPr>
              <a:t>ve </a:t>
            </a:r>
            <a:r>
              <a:rPr sz="2400" b="1" spc="-5" dirty="0">
                <a:latin typeface="Times New Roman"/>
                <a:cs typeface="Times New Roman"/>
              </a:rPr>
              <a:t>buna bağlı </a:t>
            </a:r>
            <a:r>
              <a:rPr sz="2400" b="1" dirty="0">
                <a:latin typeface="Times New Roman"/>
                <a:cs typeface="Times New Roman"/>
              </a:rPr>
              <a:t>cephe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sistemi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5122" y="2735833"/>
            <a:ext cx="7507605" cy="18415"/>
          </a:xfrm>
          <a:custGeom>
            <a:avLst/>
            <a:gdLst/>
            <a:ahLst/>
            <a:cxnLst/>
            <a:rect l="l" t="t" r="r" b="b"/>
            <a:pathLst>
              <a:path w="7507605" h="18414">
                <a:moveTo>
                  <a:pt x="7507097" y="0"/>
                </a:moveTo>
                <a:lnTo>
                  <a:pt x="0" y="0"/>
                </a:lnTo>
                <a:lnTo>
                  <a:pt x="0" y="18287"/>
                </a:lnTo>
                <a:lnTo>
                  <a:pt x="7507097" y="18287"/>
                </a:lnTo>
                <a:lnTo>
                  <a:pt x="75070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8267" y="1287602"/>
            <a:ext cx="863092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Cepheler boyunca atmosferik parametrelerde özellikle sıcaklık,  nem, </a:t>
            </a:r>
            <a:r>
              <a:rPr sz="2400" dirty="0">
                <a:latin typeface="Times New Roman"/>
                <a:cs typeface="Times New Roman"/>
              </a:rPr>
              <a:t>yoğunluk ve </a:t>
            </a:r>
            <a:r>
              <a:rPr sz="2400" spc="-5" dirty="0">
                <a:latin typeface="Times New Roman"/>
                <a:cs typeface="Times New Roman"/>
              </a:rPr>
              <a:t>potansiyel sıcaklıklarda </a:t>
            </a:r>
            <a:r>
              <a:rPr sz="2400" dirty="0">
                <a:latin typeface="Times New Roman"/>
                <a:cs typeface="Times New Roman"/>
              </a:rPr>
              <a:t>büyük </a:t>
            </a:r>
            <a:r>
              <a:rPr sz="2400" spc="-5" dirty="0">
                <a:latin typeface="Times New Roman"/>
                <a:cs typeface="Times New Roman"/>
              </a:rPr>
              <a:t>gradient (eğim)  farklılıkları </a:t>
            </a:r>
            <a:r>
              <a:rPr sz="2400" dirty="0">
                <a:latin typeface="Times New Roman"/>
                <a:cs typeface="Times New Roman"/>
              </a:rPr>
              <a:t>ortaya </a:t>
            </a:r>
            <a:r>
              <a:rPr sz="2400" spc="-15" dirty="0">
                <a:latin typeface="Times New Roman"/>
                <a:cs typeface="Times New Roman"/>
              </a:rPr>
              <a:t>çıkmaktadır. </a:t>
            </a:r>
            <a:r>
              <a:rPr sz="2400" spc="-5" dirty="0">
                <a:latin typeface="Times New Roman"/>
                <a:cs typeface="Times New Roman"/>
              </a:rPr>
              <a:t>Bu farklıklılara </a:t>
            </a:r>
            <a:r>
              <a:rPr sz="2400" dirty="0">
                <a:latin typeface="Times New Roman"/>
                <a:cs typeface="Times New Roman"/>
              </a:rPr>
              <a:t>göre </a:t>
            </a:r>
            <a:r>
              <a:rPr sz="2400" spc="-5" dirty="0">
                <a:latin typeface="Times New Roman"/>
                <a:cs typeface="Times New Roman"/>
              </a:rPr>
              <a:t>belirli </a:t>
            </a:r>
            <a:r>
              <a:rPr sz="2400" dirty="0">
                <a:latin typeface="Times New Roman"/>
                <a:cs typeface="Times New Roman"/>
              </a:rPr>
              <a:t>koşullar  </a:t>
            </a:r>
            <a:r>
              <a:rPr sz="2400" spc="-5" dirty="0">
                <a:latin typeface="Times New Roman"/>
                <a:cs typeface="Times New Roman"/>
              </a:rPr>
              <a:t>altında yeni bir cephe oluşumu </a:t>
            </a:r>
            <a:r>
              <a:rPr sz="2400" b="1" spc="-5" dirty="0">
                <a:latin typeface="Times New Roman"/>
                <a:cs typeface="Times New Roman"/>
              </a:rPr>
              <a:t>Frontojenez </a:t>
            </a:r>
            <a:r>
              <a:rPr sz="2400" spc="-5" dirty="0">
                <a:latin typeface="Times New Roman"/>
                <a:cs typeface="Times New Roman"/>
              </a:rPr>
              <a:t>(Frontogenesis), 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cephelerin özelliklerini kaybederek ortadan kalkmaları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Frontoliz 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(Frontolysis) olarak</a:t>
            </a:r>
            <a:r>
              <a:rPr sz="2400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adlandırılır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6985" indent="533400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Cephelerin oluşumunda </a:t>
            </a:r>
            <a:r>
              <a:rPr sz="2400" dirty="0">
                <a:latin typeface="Times New Roman"/>
                <a:cs typeface="Times New Roman"/>
              </a:rPr>
              <a:t>en </a:t>
            </a:r>
            <a:r>
              <a:rPr sz="2400" spc="-5" dirty="0">
                <a:latin typeface="Times New Roman"/>
                <a:cs typeface="Times New Roman"/>
              </a:rPr>
              <a:t>önemli </a:t>
            </a:r>
            <a:r>
              <a:rPr sz="2400" dirty="0">
                <a:latin typeface="Times New Roman"/>
                <a:cs typeface="Times New Roman"/>
              </a:rPr>
              <a:t>koşul, </a:t>
            </a:r>
            <a:r>
              <a:rPr sz="2400" spc="-5" dirty="0">
                <a:latin typeface="Times New Roman"/>
                <a:cs typeface="Times New Roman"/>
              </a:rPr>
              <a:t>birbirine yaklaşacak  biçimde hareket </a:t>
            </a:r>
            <a:r>
              <a:rPr sz="2400" dirty="0">
                <a:latin typeface="Times New Roman"/>
                <a:cs typeface="Times New Roman"/>
              </a:rPr>
              <a:t>eden </a:t>
            </a:r>
            <a:r>
              <a:rPr sz="2400" spc="-5" dirty="0">
                <a:latin typeface="Times New Roman"/>
                <a:cs typeface="Times New Roman"/>
              </a:rPr>
              <a:t>hava kütleleri arasında sıcaklık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yoğunluk  farkının </a:t>
            </a:r>
            <a:r>
              <a:rPr sz="2400" spc="-15" dirty="0">
                <a:latin typeface="Times New Roman"/>
                <a:cs typeface="Times New Roman"/>
              </a:rPr>
              <a:t>bulunmasıdır. </a:t>
            </a:r>
            <a:r>
              <a:rPr sz="2400" spc="-5" dirty="0">
                <a:latin typeface="Times New Roman"/>
                <a:cs typeface="Times New Roman"/>
              </a:rPr>
              <a:t>Bu </a:t>
            </a:r>
            <a:r>
              <a:rPr sz="2400" spc="-10" dirty="0">
                <a:latin typeface="Times New Roman"/>
                <a:cs typeface="Times New Roman"/>
              </a:rPr>
              <a:t>durumu </a:t>
            </a:r>
            <a:r>
              <a:rPr sz="2400" dirty="0">
                <a:latin typeface="Times New Roman"/>
                <a:cs typeface="Times New Roman"/>
              </a:rPr>
              <a:t>atmosferdeki </a:t>
            </a:r>
            <a:r>
              <a:rPr sz="2400" spc="-5" dirty="0">
                <a:latin typeface="Times New Roman"/>
                <a:cs typeface="Times New Roman"/>
              </a:rPr>
              <a:t>başlıca </a:t>
            </a:r>
            <a:r>
              <a:rPr sz="2400" dirty="0">
                <a:latin typeface="Times New Roman"/>
                <a:cs typeface="Times New Roman"/>
              </a:rPr>
              <a:t>hava  hareketleri tiplerinde </a:t>
            </a:r>
            <a:r>
              <a:rPr sz="2400" spc="-5" dirty="0">
                <a:latin typeface="Times New Roman"/>
                <a:cs typeface="Times New Roman"/>
              </a:rPr>
              <a:t>görmek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mümkündür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03453" y="5803357"/>
          <a:ext cx="8149590" cy="703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1855"/>
                <a:gridCol w="2897505"/>
                <a:gridCol w="3110230"/>
              </a:tblGrid>
              <a:tr h="351515">
                <a:tc>
                  <a:txBody>
                    <a:bodyPr/>
                    <a:lstStyle/>
                    <a:p>
                      <a:pPr marL="57150">
                        <a:lnSpc>
                          <a:spcPts val="262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a)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geçiş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ts val="2620"/>
                        </a:lnSpc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b)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siklonik</a:t>
                      </a:r>
                      <a:r>
                        <a:rPr sz="2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dönüş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ts val="262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c) antisiklonik</a:t>
                      </a:r>
                      <a:r>
                        <a:rPr sz="2400" b="1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dönüş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1852">
                <a:tc>
                  <a:txBody>
                    <a:bodyPr/>
                    <a:lstStyle/>
                    <a:p>
                      <a:pPr marL="31750">
                        <a:lnSpc>
                          <a:spcPts val="2670"/>
                        </a:lnSpc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d)</a:t>
                      </a: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konverjans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165">
                        <a:lnSpc>
                          <a:spcPts val="267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e)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diverjans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67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f)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deformasyon</a:t>
                      </a:r>
                      <a:r>
                        <a:rPr sz="2400" b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alanı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187196" y="0"/>
            <a:ext cx="6697980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467" y="406653"/>
            <a:ext cx="650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Şek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9354" y="406653"/>
            <a:ext cx="7196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4055" algn="l"/>
                <a:tab pos="2120265" algn="l"/>
                <a:tab pos="2769870" algn="l"/>
                <a:tab pos="3516629" algn="l"/>
                <a:tab pos="5092700" algn="l"/>
                <a:tab pos="5606415" algn="l"/>
                <a:tab pos="6151880" algn="l"/>
              </a:tabLst>
            </a:pPr>
            <a:r>
              <a:rPr sz="2400" spc="12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’</a:t>
            </a:r>
            <a:r>
              <a:rPr sz="2400" spc="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	görü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düğü	gibi	ha</a:t>
            </a:r>
            <a:r>
              <a:rPr sz="2400" spc="-10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a	kütl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leri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in	bir	h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	</a:t>
            </a:r>
            <a:r>
              <a:rPr sz="2400" spc="-15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oyunca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772414"/>
            <a:ext cx="8630285" cy="5293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yaklaştığı </a:t>
            </a:r>
            <a:r>
              <a:rPr sz="2400" dirty="0">
                <a:latin typeface="Times New Roman"/>
                <a:cs typeface="Times New Roman"/>
              </a:rPr>
              <a:t>iki yüksek </a:t>
            </a:r>
            <a:r>
              <a:rPr sz="2400" spc="-10" dirty="0">
                <a:latin typeface="Times New Roman"/>
                <a:cs typeface="Times New Roman"/>
              </a:rPr>
              <a:t>ve </a:t>
            </a:r>
            <a:r>
              <a:rPr sz="2400" dirty="0">
                <a:latin typeface="Times New Roman"/>
                <a:cs typeface="Times New Roman"/>
              </a:rPr>
              <a:t>iki </a:t>
            </a:r>
            <a:r>
              <a:rPr sz="2400" spc="-5" dirty="0">
                <a:latin typeface="Times New Roman"/>
                <a:cs typeface="Times New Roman"/>
              </a:rPr>
              <a:t>alçak basınç merkezleri arasında kalan  alanlar cephe oluşumu </a:t>
            </a:r>
            <a:r>
              <a:rPr sz="2400" dirty="0">
                <a:latin typeface="Times New Roman"/>
                <a:cs typeface="Times New Roman"/>
              </a:rPr>
              <a:t>için en uygun </a:t>
            </a:r>
            <a:r>
              <a:rPr sz="2400" spc="-15" dirty="0">
                <a:latin typeface="Times New Roman"/>
                <a:cs typeface="Times New Roman"/>
              </a:rPr>
              <a:t>alanlardır.  </a:t>
            </a:r>
            <a:r>
              <a:rPr sz="2400" spc="-10" dirty="0">
                <a:latin typeface="Times New Roman"/>
                <a:cs typeface="Times New Roman"/>
              </a:rPr>
              <a:t>Bu </a:t>
            </a:r>
            <a:r>
              <a:rPr sz="2400" spc="-5" dirty="0">
                <a:latin typeface="Times New Roman"/>
                <a:cs typeface="Times New Roman"/>
              </a:rPr>
              <a:t>alanlara  </a:t>
            </a:r>
            <a:r>
              <a:rPr sz="2400" b="1" spc="-5" dirty="0">
                <a:latin typeface="Times New Roman"/>
                <a:cs typeface="Times New Roman"/>
              </a:rPr>
              <a:t>Deformasyon Alanları </a:t>
            </a:r>
            <a:r>
              <a:rPr sz="2400" spc="-25" dirty="0">
                <a:latin typeface="Times New Roman"/>
                <a:cs typeface="Times New Roman"/>
              </a:rPr>
              <a:t>denir. </a:t>
            </a:r>
            <a:r>
              <a:rPr sz="2400" spc="-5" dirty="0">
                <a:latin typeface="Times New Roman"/>
                <a:cs typeface="Times New Roman"/>
              </a:rPr>
              <a:t>Sinoptik yer haritalarında, deformasyon  alanlarında sıcaklık farkını gösteren </a:t>
            </a:r>
            <a:r>
              <a:rPr sz="2400" dirty="0">
                <a:latin typeface="Times New Roman"/>
                <a:cs typeface="Times New Roman"/>
              </a:rPr>
              <a:t>izoterm </a:t>
            </a:r>
            <a:r>
              <a:rPr sz="2400" spc="-5" dirty="0">
                <a:latin typeface="Times New Roman"/>
                <a:cs typeface="Times New Roman"/>
              </a:rPr>
              <a:t>çizgileri birbirine çok  </a:t>
            </a:r>
            <a:r>
              <a:rPr sz="2400" spc="-10" dirty="0">
                <a:latin typeface="Times New Roman"/>
                <a:cs typeface="Times New Roman"/>
              </a:rPr>
              <a:t>yaklaşmaktadır. </a:t>
            </a:r>
            <a:r>
              <a:rPr sz="2400" spc="-5" dirty="0">
                <a:latin typeface="Times New Roman"/>
                <a:cs typeface="Times New Roman"/>
              </a:rPr>
              <a:t>Bu nedenle </a:t>
            </a:r>
            <a:r>
              <a:rPr sz="2400" spc="-15" dirty="0">
                <a:latin typeface="Times New Roman"/>
                <a:cs typeface="Times New Roman"/>
              </a:rPr>
              <a:t>cepheler,  </a:t>
            </a:r>
            <a:r>
              <a:rPr sz="2400" spc="-5" dirty="0">
                <a:latin typeface="Times New Roman"/>
                <a:cs typeface="Times New Roman"/>
              </a:rPr>
              <a:t>izotermlerin </a:t>
            </a:r>
            <a:r>
              <a:rPr sz="2400" dirty="0">
                <a:latin typeface="Times New Roman"/>
                <a:cs typeface="Times New Roman"/>
              </a:rPr>
              <a:t>en </a:t>
            </a:r>
            <a:r>
              <a:rPr sz="2400" spc="-5" dirty="0">
                <a:latin typeface="Times New Roman"/>
                <a:cs typeface="Times New Roman"/>
              </a:rPr>
              <a:t>sık </a:t>
            </a:r>
            <a:r>
              <a:rPr sz="2400" dirty="0">
                <a:latin typeface="Times New Roman"/>
                <a:cs typeface="Times New Roman"/>
              </a:rPr>
              <a:t>olduğu  yerlerde ortaya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çıkmaktadır.</a:t>
            </a:r>
            <a:endParaRPr sz="240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Times New Roman"/>
                <a:cs typeface="Times New Roman"/>
              </a:rPr>
              <a:t>Cephe </a:t>
            </a:r>
            <a:r>
              <a:rPr sz="2400" spc="-10" dirty="0">
                <a:latin typeface="Times New Roman"/>
                <a:cs typeface="Times New Roman"/>
              </a:rPr>
              <a:t>oluşumu </a:t>
            </a:r>
            <a:r>
              <a:rPr sz="2400" dirty="0">
                <a:latin typeface="Times New Roman"/>
                <a:cs typeface="Times New Roman"/>
              </a:rPr>
              <a:t>için </a:t>
            </a:r>
            <a:r>
              <a:rPr sz="2400" spc="-5" dirty="0">
                <a:latin typeface="Times New Roman"/>
                <a:cs typeface="Times New Roman"/>
              </a:rPr>
              <a:t>her </a:t>
            </a:r>
            <a:r>
              <a:rPr sz="2400" spc="-10" dirty="0">
                <a:latin typeface="Times New Roman"/>
                <a:cs typeface="Times New Roman"/>
              </a:rPr>
              <a:t>zaman </a:t>
            </a:r>
            <a:r>
              <a:rPr sz="2400" dirty="0">
                <a:latin typeface="Times New Roman"/>
                <a:cs typeface="Times New Roman"/>
              </a:rPr>
              <a:t>uygun bir </a:t>
            </a:r>
            <a:r>
              <a:rPr sz="2400" spc="-5" dirty="0">
                <a:latin typeface="Times New Roman"/>
                <a:cs typeface="Times New Roman"/>
              </a:rPr>
              <a:t>deformasyon alanının  bulunması </a:t>
            </a:r>
            <a:r>
              <a:rPr sz="2400" dirty="0">
                <a:latin typeface="Times New Roman"/>
                <a:cs typeface="Times New Roman"/>
              </a:rPr>
              <a:t>zorunluluğu </a:t>
            </a:r>
            <a:r>
              <a:rPr sz="2400" spc="-20" dirty="0">
                <a:latin typeface="Times New Roman"/>
                <a:cs typeface="Times New Roman"/>
              </a:rPr>
              <a:t>yoktur. </a:t>
            </a:r>
            <a:r>
              <a:rPr sz="2400" spc="-10" dirty="0">
                <a:latin typeface="Times New Roman"/>
                <a:cs typeface="Times New Roman"/>
              </a:rPr>
              <a:t>Zaman </a:t>
            </a:r>
            <a:r>
              <a:rPr sz="2400" spc="-5" dirty="0">
                <a:latin typeface="Times New Roman"/>
                <a:cs typeface="Times New Roman"/>
              </a:rPr>
              <a:t>zaman izotermleri birbirine  yaklaştıran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izotermlerin uzadığı doğrultuya dik </a:t>
            </a:r>
            <a:r>
              <a:rPr sz="2400" dirty="0">
                <a:latin typeface="Times New Roman"/>
                <a:cs typeface="Times New Roman"/>
              </a:rPr>
              <a:t>ya da </a:t>
            </a:r>
            <a:r>
              <a:rPr sz="2400" spc="-5" dirty="0">
                <a:latin typeface="Times New Roman"/>
                <a:cs typeface="Times New Roman"/>
              </a:rPr>
              <a:t>dike </a:t>
            </a:r>
            <a:r>
              <a:rPr sz="2400" dirty="0">
                <a:latin typeface="Times New Roman"/>
                <a:cs typeface="Times New Roman"/>
              </a:rPr>
              <a:t>yakın </a:t>
            </a:r>
            <a:r>
              <a:rPr sz="2400" spc="-5" dirty="0">
                <a:latin typeface="Times New Roman"/>
                <a:cs typeface="Times New Roman"/>
              </a:rPr>
              <a:t>bir  açı </a:t>
            </a:r>
            <a:r>
              <a:rPr sz="2400" spc="-10" dirty="0">
                <a:latin typeface="Times New Roman"/>
                <a:cs typeface="Times New Roman"/>
              </a:rPr>
              <a:t>ile </a:t>
            </a:r>
            <a:r>
              <a:rPr sz="2400" dirty="0">
                <a:latin typeface="Times New Roman"/>
                <a:cs typeface="Times New Roman"/>
              </a:rPr>
              <a:t>esen </a:t>
            </a:r>
            <a:r>
              <a:rPr sz="2400" spc="-5" dirty="0">
                <a:latin typeface="Times New Roman"/>
                <a:cs typeface="Times New Roman"/>
              </a:rPr>
              <a:t>rüzgarların </a:t>
            </a:r>
            <a:r>
              <a:rPr sz="2400" dirty="0">
                <a:latin typeface="Times New Roman"/>
                <a:cs typeface="Times New Roman"/>
              </a:rPr>
              <a:t>bulunduğu </a:t>
            </a:r>
            <a:r>
              <a:rPr sz="2400" spc="-5" dirty="0">
                <a:latin typeface="Times New Roman"/>
                <a:cs typeface="Times New Roman"/>
              </a:rPr>
              <a:t>alanlarda da cepheler meydana  </a:t>
            </a:r>
            <a:r>
              <a:rPr sz="2400" spc="-10" dirty="0">
                <a:latin typeface="Times New Roman"/>
                <a:cs typeface="Times New Roman"/>
              </a:rPr>
              <a:t>gelebilmektedir.</a:t>
            </a:r>
            <a:endParaRPr sz="2400">
              <a:latin typeface="Times New Roman"/>
              <a:cs typeface="Times New Roman"/>
            </a:endParaRPr>
          </a:p>
          <a:p>
            <a:pPr marL="12700" marR="5715" indent="457200" algn="just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Orta enlemlerde meydana gelen bir alçak basınç depresyonu </a:t>
            </a:r>
            <a:r>
              <a:rPr sz="2400" dirty="0">
                <a:latin typeface="Times New Roman"/>
                <a:cs typeface="Times New Roman"/>
              </a:rPr>
              <a:t>ve  buna </a:t>
            </a:r>
            <a:r>
              <a:rPr sz="2400" spc="-5" dirty="0">
                <a:latin typeface="Times New Roman"/>
                <a:cs typeface="Times New Roman"/>
              </a:rPr>
              <a:t>bağlı </a:t>
            </a:r>
            <a:r>
              <a:rPr sz="2400" dirty="0">
                <a:latin typeface="Times New Roman"/>
                <a:cs typeface="Times New Roman"/>
              </a:rPr>
              <a:t>olarak </a:t>
            </a:r>
            <a:r>
              <a:rPr sz="2400" spc="-5" dirty="0">
                <a:latin typeface="Times New Roman"/>
                <a:cs typeface="Times New Roman"/>
              </a:rPr>
              <a:t>ortaya çıkan cephe sistemlerinin </a:t>
            </a:r>
            <a:r>
              <a:rPr sz="2400" dirty="0">
                <a:latin typeface="Times New Roman"/>
                <a:cs typeface="Times New Roman"/>
              </a:rPr>
              <a:t>oluşum </a:t>
            </a:r>
            <a:r>
              <a:rPr sz="2400" spc="-5" dirty="0">
                <a:latin typeface="Times New Roman"/>
                <a:cs typeface="Times New Roman"/>
              </a:rPr>
              <a:t>aşamaları  şekilde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gösterilmiştir.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276" y="115823"/>
            <a:ext cx="7775448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37714" y="6260693"/>
            <a:ext cx="49961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Cephe sistemlerinin </a:t>
            </a:r>
            <a:r>
              <a:rPr sz="2400" b="1" dirty="0">
                <a:latin typeface="Times New Roman"/>
                <a:cs typeface="Times New Roman"/>
              </a:rPr>
              <a:t>oluşum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aşamaları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662685"/>
            <a:ext cx="862965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Başlangıçta </a:t>
            </a:r>
            <a:r>
              <a:rPr sz="2400" dirty="0">
                <a:latin typeface="Times New Roman"/>
                <a:cs typeface="Times New Roman"/>
              </a:rPr>
              <a:t>yatay </a:t>
            </a:r>
            <a:r>
              <a:rPr sz="2400" spc="-5" dirty="0">
                <a:latin typeface="Times New Roman"/>
                <a:cs typeface="Times New Roman"/>
              </a:rPr>
              <a:t>olarak soğuk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sıcak iki farklı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kütlesi,  soğuk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kütlesi kuzeyde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10" dirty="0">
                <a:latin typeface="Times New Roman"/>
                <a:cs typeface="Times New Roman"/>
              </a:rPr>
              <a:t>sıcak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kütlesi güneyde </a:t>
            </a:r>
            <a:r>
              <a:rPr sz="2400" dirty="0">
                <a:latin typeface="Times New Roman"/>
                <a:cs typeface="Times New Roman"/>
              </a:rPr>
              <a:t>bulunsun  </a:t>
            </a:r>
            <a:r>
              <a:rPr sz="2400" spc="-5" dirty="0">
                <a:latin typeface="Times New Roman"/>
                <a:cs typeface="Times New Roman"/>
              </a:rPr>
              <a:t>(Şekil/</a:t>
            </a:r>
            <a:r>
              <a:rPr sz="2400" b="1" spc="-5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). Kuzeydeki hava kütlesi </a:t>
            </a:r>
            <a:r>
              <a:rPr sz="2400" dirty="0">
                <a:latin typeface="Times New Roman"/>
                <a:cs typeface="Times New Roman"/>
              </a:rPr>
              <a:t>güneye </a:t>
            </a:r>
            <a:r>
              <a:rPr sz="2400" spc="-5" dirty="0">
                <a:latin typeface="Times New Roman"/>
                <a:cs typeface="Times New Roman"/>
              </a:rPr>
              <a:t>doğru, güneydeki hava  kütlesi </a:t>
            </a:r>
            <a:r>
              <a:rPr sz="2400" dirty="0">
                <a:latin typeface="Times New Roman"/>
                <a:cs typeface="Times New Roman"/>
              </a:rPr>
              <a:t>de kuzeye doğru </a:t>
            </a:r>
            <a:r>
              <a:rPr sz="2400" spc="-5" dirty="0">
                <a:latin typeface="Times New Roman"/>
                <a:cs typeface="Times New Roman"/>
              </a:rPr>
              <a:t>hareket etme eğiliminde </a:t>
            </a:r>
            <a:r>
              <a:rPr sz="2400" spc="-15" dirty="0">
                <a:latin typeface="Times New Roman"/>
                <a:cs typeface="Times New Roman"/>
              </a:rPr>
              <a:t>olacaktır. </a:t>
            </a:r>
            <a:r>
              <a:rPr sz="2400" spc="-5" dirty="0">
                <a:latin typeface="Times New Roman"/>
                <a:cs typeface="Times New Roman"/>
              </a:rPr>
              <a:t>Bu </a:t>
            </a:r>
            <a:r>
              <a:rPr sz="2400" dirty="0">
                <a:latin typeface="Times New Roman"/>
                <a:cs typeface="Times New Roman"/>
              </a:rPr>
              <a:t>iki </a:t>
            </a:r>
            <a:r>
              <a:rPr sz="2400" spc="-5" dirty="0">
                <a:latin typeface="Times New Roman"/>
                <a:cs typeface="Times New Roman"/>
              </a:rPr>
              <a:t>hava  kütlesi </a:t>
            </a:r>
            <a:r>
              <a:rPr sz="2400" dirty="0">
                <a:latin typeface="Times New Roman"/>
                <a:cs typeface="Times New Roman"/>
              </a:rPr>
              <a:t>arasında </a:t>
            </a:r>
            <a:r>
              <a:rPr sz="2400" spc="-5" dirty="0">
                <a:latin typeface="Times New Roman"/>
                <a:cs typeface="Times New Roman"/>
              </a:rPr>
              <a:t>zıt </a:t>
            </a:r>
            <a:r>
              <a:rPr sz="2400" dirty="0">
                <a:latin typeface="Times New Roman"/>
                <a:cs typeface="Times New Roman"/>
              </a:rPr>
              <a:t>yönlerde ve farklı </a:t>
            </a:r>
            <a:r>
              <a:rPr sz="2400" spc="-5" dirty="0">
                <a:latin typeface="Times New Roman"/>
                <a:cs typeface="Times New Roman"/>
              </a:rPr>
              <a:t>şiddetteki hava hareketi  distürbansa </a:t>
            </a:r>
            <a:r>
              <a:rPr sz="2400" dirty="0">
                <a:latin typeface="Times New Roman"/>
                <a:cs typeface="Times New Roman"/>
              </a:rPr>
              <a:t>neden </a:t>
            </a:r>
            <a:r>
              <a:rPr sz="2400" spc="-5" dirty="0">
                <a:latin typeface="Times New Roman"/>
                <a:cs typeface="Times New Roman"/>
              </a:rPr>
              <a:t>olacak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kuzeydeki soğuk hava kütlesinin </a:t>
            </a:r>
            <a:r>
              <a:rPr sz="2400" dirty="0">
                <a:latin typeface="Times New Roman"/>
                <a:cs typeface="Times New Roman"/>
              </a:rPr>
              <a:t>güneye,  </a:t>
            </a:r>
            <a:r>
              <a:rPr sz="2400" spc="-5" dirty="0">
                <a:latin typeface="Times New Roman"/>
                <a:cs typeface="Times New Roman"/>
              </a:rPr>
              <a:t>güneydeki sıcak hava kütlesinin kuzeye </a:t>
            </a:r>
            <a:r>
              <a:rPr sz="2400" dirty="0">
                <a:latin typeface="Times New Roman"/>
                <a:cs typeface="Times New Roman"/>
              </a:rPr>
              <a:t>doğru </a:t>
            </a:r>
            <a:r>
              <a:rPr sz="2400" spc="-5" dirty="0">
                <a:latin typeface="Times New Roman"/>
                <a:cs typeface="Times New Roman"/>
              </a:rPr>
              <a:t>hareketi başlayacaktır  (Şekil/</a:t>
            </a:r>
            <a:r>
              <a:rPr sz="2400" b="1" spc="-5" dirty="0">
                <a:latin typeface="Times New Roman"/>
                <a:cs typeface="Times New Roman"/>
              </a:rPr>
              <a:t>b</a:t>
            </a:r>
            <a:r>
              <a:rPr sz="2400" spc="-5" dirty="0">
                <a:latin typeface="Times New Roman"/>
                <a:cs typeface="Times New Roman"/>
              </a:rPr>
              <a:t>). Dinamik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termodinamik </a:t>
            </a:r>
            <a:r>
              <a:rPr sz="2400" dirty="0">
                <a:latin typeface="Times New Roman"/>
                <a:cs typeface="Times New Roman"/>
              </a:rPr>
              <a:t>kuvvetlerin</a:t>
            </a:r>
            <a:r>
              <a:rPr sz="2400" spc="3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etkisiyle sistem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3589401"/>
            <a:ext cx="86277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09395" algn="l"/>
                <a:tab pos="2059305" algn="l"/>
                <a:tab pos="3943350" algn="l"/>
                <a:tab pos="5017770" algn="l"/>
                <a:tab pos="6092190" algn="l"/>
                <a:tab pos="7336155" algn="l"/>
                <a:tab pos="8326755" algn="l"/>
              </a:tabLst>
            </a:pPr>
            <a:r>
              <a:rPr sz="2400" dirty="0">
                <a:latin typeface="Times New Roman"/>
                <a:cs typeface="Times New Roman"/>
              </a:rPr>
              <a:t>geliş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eye	ve	deri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leş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eye	devam	ed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k	</a:t>
            </a:r>
            <a:r>
              <a:rPr sz="2400" spc="-5" dirty="0">
                <a:latin typeface="Times New Roman"/>
                <a:cs typeface="Times New Roman"/>
              </a:rPr>
              <a:t>sik</a:t>
            </a:r>
            <a:r>
              <a:rPr sz="2400" dirty="0">
                <a:latin typeface="Times New Roman"/>
                <a:cs typeface="Times New Roman"/>
              </a:rPr>
              <a:t>lo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ik	dönüş	ve  </a:t>
            </a:r>
            <a:r>
              <a:rPr sz="2400" spc="-5" dirty="0">
                <a:latin typeface="Times New Roman"/>
                <a:cs typeface="Times New Roman"/>
              </a:rPr>
              <a:t>dolayısıyla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6600" y="3955160"/>
            <a:ext cx="6879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7905" algn="l"/>
                <a:tab pos="2040889" algn="l"/>
                <a:tab pos="3162935" algn="l"/>
                <a:tab pos="4759960" algn="l"/>
              </a:tabLst>
            </a:pPr>
            <a:r>
              <a:rPr sz="2400" dirty="0">
                <a:latin typeface="Times New Roman"/>
                <a:cs typeface="Times New Roman"/>
              </a:rPr>
              <a:t>buna	bağlı	</a:t>
            </a:r>
            <a:r>
              <a:rPr sz="2400" spc="-5" dirty="0">
                <a:latin typeface="Times New Roman"/>
                <a:cs typeface="Times New Roman"/>
              </a:rPr>
              <a:t>cephe	sistemleri	</a:t>
            </a:r>
            <a:r>
              <a:rPr sz="2400" spc="-10" dirty="0">
                <a:latin typeface="Times New Roman"/>
                <a:cs typeface="Times New Roman"/>
              </a:rPr>
              <a:t>belirginleşecektir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4320616"/>
            <a:ext cx="86264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95625" algn="l"/>
                <a:tab pos="4348480" algn="l"/>
                <a:tab pos="5312410" algn="l"/>
                <a:tab pos="6074410" algn="l"/>
                <a:tab pos="6549390" algn="l"/>
                <a:tab pos="8328659" algn="l"/>
              </a:tabLst>
            </a:pP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b="1" dirty="0">
                <a:latin typeface="Times New Roman"/>
                <a:cs typeface="Times New Roman"/>
              </a:rPr>
              <a:t>F</a:t>
            </a:r>
            <a:r>
              <a:rPr sz="2400" b="1" spc="-55" dirty="0">
                <a:latin typeface="Times New Roman"/>
                <a:cs typeface="Times New Roman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ontojen</a:t>
            </a:r>
            <a:r>
              <a:rPr sz="2400" b="1" spc="-15" dirty="0">
                <a:latin typeface="Times New Roman"/>
                <a:cs typeface="Times New Roman"/>
              </a:rPr>
              <a:t>e</a:t>
            </a:r>
            <a:r>
              <a:rPr sz="2400" b="1" spc="-20" dirty="0">
                <a:latin typeface="Times New Roman"/>
                <a:cs typeface="Times New Roman"/>
              </a:rPr>
              <a:t>z</a:t>
            </a:r>
            <a:r>
              <a:rPr sz="2400" dirty="0">
                <a:latin typeface="Times New Roman"/>
                <a:cs typeface="Times New Roman"/>
              </a:rPr>
              <a:t>)(</a:t>
            </a:r>
            <a:r>
              <a:rPr sz="2400" spc="-5" dirty="0">
                <a:latin typeface="Times New Roman"/>
                <a:cs typeface="Times New Roman"/>
              </a:rPr>
              <a:t>Şeki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spc="10" dirty="0">
                <a:latin typeface="Times New Roman"/>
                <a:cs typeface="Times New Roman"/>
              </a:rPr>
              <a:t>/</a:t>
            </a:r>
            <a:r>
              <a:rPr sz="2400" b="1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).	Za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anla	</a:t>
            </a:r>
            <a:r>
              <a:rPr sz="2400" spc="-10" dirty="0">
                <a:latin typeface="Times New Roman"/>
                <a:cs typeface="Times New Roman"/>
              </a:rPr>
              <a:t>si</a:t>
            </a:r>
            <a:r>
              <a:rPr sz="2400" dirty="0">
                <a:latin typeface="Times New Roman"/>
                <a:cs typeface="Times New Roman"/>
              </a:rPr>
              <a:t>stem	daha	</a:t>
            </a:r>
            <a:r>
              <a:rPr sz="2400" spc="-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a	olgu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laşacak	</a:t>
            </a:r>
            <a:r>
              <a:rPr sz="2400" spc="-15" dirty="0">
                <a:latin typeface="Times New Roman"/>
                <a:cs typeface="Times New Roman"/>
              </a:rPr>
              <a:t>ve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7888" y="4687061"/>
            <a:ext cx="1362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oluşacaktır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4687061"/>
            <a:ext cx="27152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65885" algn="l"/>
                <a:tab pos="1991995" algn="l"/>
              </a:tabLst>
            </a:pPr>
            <a:r>
              <a:rPr sz="2400" dirty="0">
                <a:latin typeface="Times New Roman"/>
                <a:cs typeface="Times New Roman"/>
              </a:rPr>
              <a:t>oklüzyon	tipi	cep</a:t>
            </a:r>
            <a:r>
              <a:rPr sz="2400" spc="-10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e  </a:t>
            </a:r>
            <a:r>
              <a:rPr sz="2400" spc="-5" dirty="0">
                <a:latin typeface="Times New Roman"/>
                <a:cs typeface="Times New Roman"/>
              </a:rPr>
              <a:t>enerjisini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40483" y="5052821"/>
            <a:ext cx="1410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kayb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spc="-5" dirty="0">
                <a:latin typeface="Times New Roman"/>
                <a:cs typeface="Times New Roman"/>
              </a:rPr>
              <a:t>esi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77158" y="5052821"/>
            <a:ext cx="886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son</a:t>
            </a:r>
            <a:r>
              <a:rPr sz="2400" spc="-15" dirty="0">
                <a:latin typeface="Times New Roman"/>
                <a:cs typeface="Times New Roman"/>
              </a:rPr>
              <a:t>uc</a:t>
            </a:r>
            <a:r>
              <a:rPr sz="2400" spc="-5" dirty="0">
                <a:latin typeface="Times New Roman"/>
                <a:cs typeface="Times New Roman"/>
              </a:rPr>
              <a:t>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4146" y="4687061"/>
            <a:ext cx="416115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225" marR="5080" indent="-264160">
              <a:lnSpc>
                <a:spcPct val="100000"/>
              </a:lnSpc>
              <a:spcBef>
                <a:spcPts val="100"/>
              </a:spcBef>
              <a:tabLst>
                <a:tab pos="1391920" algn="l"/>
                <a:tab pos="2254250" algn="l"/>
                <a:tab pos="3134360" algn="l"/>
              </a:tabLst>
            </a:pP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spc="-10" dirty="0">
                <a:latin typeface="Times New Roman"/>
                <a:cs typeface="Times New Roman"/>
              </a:rPr>
              <a:t>Ş</a:t>
            </a:r>
            <a:r>
              <a:rPr sz="2400" dirty="0">
                <a:latin typeface="Times New Roman"/>
                <a:cs typeface="Times New Roman"/>
              </a:rPr>
              <a:t>ekil</a:t>
            </a:r>
            <a:r>
              <a:rPr sz="2400" spc="5" dirty="0">
                <a:latin typeface="Times New Roman"/>
                <a:cs typeface="Times New Roman"/>
              </a:rPr>
              <a:t>/</a:t>
            </a:r>
            <a:r>
              <a:rPr sz="2400" b="1" spc="-10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).	Daha	sonra	</a:t>
            </a:r>
            <a:r>
              <a:rPr sz="2400" spc="-5" dirty="0">
                <a:latin typeface="Times New Roman"/>
                <a:cs typeface="Times New Roman"/>
              </a:rPr>
              <a:t>si</a:t>
            </a:r>
            <a:r>
              <a:rPr sz="2400" dirty="0">
                <a:latin typeface="Times New Roman"/>
                <a:cs typeface="Times New Roman"/>
              </a:rPr>
              <a:t>ste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in  </a:t>
            </a:r>
            <a:r>
              <a:rPr sz="2400" spc="-5" dirty="0">
                <a:latin typeface="Times New Roman"/>
                <a:cs typeface="Times New Roman"/>
              </a:rPr>
              <a:t>cephe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46419" y="5052821"/>
            <a:ext cx="2740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4775" algn="l"/>
              </a:tabLst>
            </a:pPr>
            <a:r>
              <a:rPr sz="2400" dirty="0">
                <a:latin typeface="Times New Roman"/>
                <a:cs typeface="Times New Roman"/>
              </a:rPr>
              <a:t>ortadan	</a:t>
            </a:r>
            <a:r>
              <a:rPr sz="2400" spc="-5" dirty="0">
                <a:latin typeface="Times New Roman"/>
                <a:cs typeface="Times New Roman"/>
              </a:rPr>
              <a:t>kalkacaktır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8267" y="5418226"/>
            <a:ext cx="25527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b="1" spc="-5" dirty="0">
                <a:latin typeface="Times New Roman"/>
                <a:cs typeface="Times New Roman"/>
              </a:rPr>
              <a:t>Frontoliz</a:t>
            </a:r>
            <a:r>
              <a:rPr sz="2400" spc="-5" dirty="0">
                <a:latin typeface="Times New Roman"/>
                <a:cs typeface="Times New Roman"/>
              </a:rPr>
              <a:t>)(Şekil/</a:t>
            </a:r>
            <a:r>
              <a:rPr sz="2400" b="1" spc="-5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).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636587"/>
            <a:ext cx="8626475" cy="9042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80"/>
              </a:spcBef>
              <a:buFont typeface="Times New Roman"/>
              <a:buChar char="•"/>
              <a:tabLst>
                <a:tab pos="19558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Cephe </a:t>
            </a:r>
            <a:r>
              <a:rPr sz="2400" b="1" dirty="0">
                <a:latin typeface="Times New Roman"/>
                <a:cs typeface="Times New Roman"/>
              </a:rPr>
              <a:t>bir </a:t>
            </a:r>
            <a:r>
              <a:rPr sz="2400" b="1" spc="-10" dirty="0">
                <a:latin typeface="Times New Roman"/>
                <a:cs typeface="Times New Roman"/>
              </a:rPr>
              <a:t>süreksizlik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hattıdır.</a:t>
            </a:r>
            <a:endParaRPr sz="2400">
              <a:latin typeface="Times New Roman"/>
              <a:cs typeface="Times New Roman"/>
            </a:endParaRPr>
          </a:p>
          <a:p>
            <a:pPr marL="10033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Times New Roman"/>
                <a:cs typeface="Times New Roman"/>
              </a:rPr>
              <a:t>Karşılaşan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hava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kütleleri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genellikle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nem,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sıcaklık,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basınç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ve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880691"/>
            <a:ext cx="21564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gösterdiklerinden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1515236"/>
            <a:ext cx="38633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3170" algn="l"/>
                <a:tab pos="2149475" algn="l"/>
              </a:tabLst>
            </a:pPr>
            <a:r>
              <a:rPr sz="2400" spc="-5" dirty="0">
                <a:latin typeface="Times New Roman"/>
                <a:cs typeface="Times New Roman"/>
              </a:rPr>
              <a:t>rüzgar	gibi	meteorolojik</a:t>
            </a:r>
            <a:endParaRPr sz="2400">
              <a:latin typeface="Times New Roman"/>
              <a:cs typeface="Times New Roman"/>
            </a:endParaRPr>
          </a:p>
          <a:p>
            <a:pPr marL="239776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birbirleriyle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0765" y="1515236"/>
            <a:ext cx="15062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54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değişkenler  </a:t>
            </a:r>
            <a:r>
              <a:rPr sz="2400" dirty="0">
                <a:latin typeface="Times New Roman"/>
                <a:cs typeface="Times New Roman"/>
              </a:rPr>
              <a:t>ka</a:t>
            </a:r>
            <a:r>
              <a:rPr sz="2400" spc="-10" dirty="0">
                <a:latin typeface="Times New Roman"/>
                <a:cs typeface="Times New Roman"/>
              </a:rPr>
              <a:t>rı</a:t>
            </a:r>
            <a:r>
              <a:rPr sz="2400" spc="-5" dirty="0">
                <a:latin typeface="Times New Roman"/>
                <a:cs typeface="Times New Roman"/>
              </a:rPr>
              <a:t>ş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azl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spc="-12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85459" y="1515236"/>
            <a:ext cx="28022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0495">
              <a:lnSpc>
                <a:spcPct val="100000"/>
              </a:lnSpc>
              <a:spcBef>
                <a:spcPts val="100"/>
              </a:spcBef>
              <a:tabLst>
                <a:tab pos="1568450" algn="l"/>
                <a:tab pos="1807845" algn="l"/>
                <a:tab pos="2162810" algn="l"/>
              </a:tabLst>
            </a:pPr>
            <a:r>
              <a:rPr sz="2400" dirty="0">
                <a:latin typeface="Times New Roman"/>
                <a:cs typeface="Times New Roman"/>
              </a:rPr>
              <a:t>yönünden		fark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ılık  </a:t>
            </a:r>
            <a:r>
              <a:rPr sz="2400" spc="-5" dirty="0">
                <a:latin typeface="Times New Roman"/>
                <a:cs typeface="Times New Roman"/>
              </a:rPr>
              <a:t>Ar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ların</a:t>
            </a:r>
            <a:r>
              <a:rPr sz="2400" spc="-1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a	bir	g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ç</a:t>
            </a:r>
            <a:r>
              <a:rPr sz="2400" dirty="0">
                <a:latin typeface="Times New Roman"/>
                <a:cs typeface="Times New Roman"/>
              </a:rPr>
              <a:t>iş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2247138"/>
            <a:ext cx="8630285" cy="383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bölgesi </a:t>
            </a:r>
            <a:r>
              <a:rPr sz="2400" spc="-20" dirty="0">
                <a:latin typeface="Times New Roman"/>
                <a:cs typeface="Times New Roman"/>
              </a:rPr>
              <a:t>bulunur. </a:t>
            </a:r>
            <a:r>
              <a:rPr sz="2400" spc="-5" dirty="0">
                <a:latin typeface="Times New Roman"/>
                <a:cs typeface="Times New Roman"/>
              </a:rPr>
              <a:t>Bu nedenle cephe, iki </a:t>
            </a:r>
            <a:r>
              <a:rPr sz="2400" dirty="0">
                <a:latin typeface="Times New Roman"/>
                <a:cs typeface="Times New Roman"/>
              </a:rPr>
              <a:t>hava kütlesi arasında </a:t>
            </a:r>
            <a:r>
              <a:rPr sz="2400" spc="-5" dirty="0">
                <a:latin typeface="Times New Roman"/>
                <a:cs typeface="Times New Roman"/>
              </a:rPr>
              <a:t>bir  </a:t>
            </a:r>
            <a:r>
              <a:rPr sz="2400" dirty="0">
                <a:latin typeface="Times New Roman"/>
                <a:cs typeface="Times New Roman"/>
              </a:rPr>
              <a:t>süreksizlik zonudur </a:t>
            </a:r>
            <a:r>
              <a:rPr sz="2400" spc="-5" dirty="0">
                <a:latin typeface="Times New Roman"/>
                <a:cs typeface="Times New Roman"/>
              </a:rPr>
              <a:t>biçiminde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tanımlanır.</a:t>
            </a:r>
            <a:endParaRPr sz="2400">
              <a:latin typeface="Times New Roman"/>
              <a:cs typeface="Times New Roman"/>
            </a:endParaRPr>
          </a:p>
          <a:p>
            <a:pPr marL="280670" indent="-183515" algn="just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28130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Cephe </a:t>
            </a:r>
            <a:r>
              <a:rPr sz="2400" b="1" dirty="0">
                <a:latin typeface="Times New Roman"/>
                <a:cs typeface="Times New Roman"/>
              </a:rPr>
              <a:t>eğimli </a:t>
            </a:r>
            <a:r>
              <a:rPr sz="2400" b="1" spc="-5" dirty="0">
                <a:latin typeface="Times New Roman"/>
                <a:cs typeface="Times New Roman"/>
              </a:rPr>
              <a:t>bir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yüzeydir.</a:t>
            </a:r>
            <a:endParaRPr sz="2400">
              <a:latin typeface="Times New Roman"/>
              <a:cs typeface="Times New Roman"/>
            </a:endParaRPr>
          </a:p>
          <a:p>
            <a:pPr marL="12700" marR="5715" indent="990600" algn="just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Eğimli bir </a:t>
            </a:r>
            <a:r>
              <a:rPr sz="2400" dirty="0">
                <a:latin typeface="Times New Roman"/>
                <a:cs typeface="Times New Roman"/>
              </a:rPr>
              <a:t>yüzey </a:t>
            </a:r>
            <a:r>
              <a:rPr sz="2400" spc="-5" dirty="0">
                <a:latin typeface="Times New Roman"/>
                <a:cs typeface="Times New Roman"/>
              </a:rPr>
              <a:t>üzerinde </a:t>
            </a:r>
            <a:r>
              <a:rPr sz="2400" dirty="0">
                <a:latin typeface="Times New Roman"/>
                <a:cs typeface="Times New Roman"/>
              </a:rPr>
              <a:t>hareket </a:t>
            </a:r>
            <a:r>
              <a:rPr sz="2400" spc="-5" dirty="0">
                <a:latin typeface="Times New Roman"/>
                <a:cs typeface="Times New Roman"/>
              </a:rPr>
              <a:t>halinde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farklı  </a:t>
            </a:r>
            <a:r>
              <a:rPr sz="2400" dirty="0">
                <a:latin typeface="Times New Roman"/>
                <a:cs typeface="Times New Roman"/>
              </a:rPr>
              <a:t>yoğunluklarda </a:t>
            </a:r>
            <a:r>
              <a:rPr sz="2400" spc="-5" dirty="0">
                <a:latin typeface="Times New Roman"/>
                <a:cs typeface="Times New Roman"/>
              </a:rPr>
              <a:t>birbirine karışmayan </a:t>
            </a:r>
            <a:r>
              <a:rPr sz="2400" dirty="0">
                <a:latin typeface="Times New Roman"/>
                <a:cs typeface="Times New Roman"/>
              </a:rPr>
              <a:t>iki </a:t>
            </a:r>
            <a:r>
              <a:rPr sz="2400" spc="-5" dirty="0">
                <a:latin typeface="Times New Roman"/>
                <a:cs typeface="Times New Roman"/>
              </a:rPr>
              <a:t>sıvı birbirinden ayrılıyorsa,  </a:t>
            </a:r>
            <a:r>
              <a:rPr sz="2400" dirty="0">
                <a:latin typeface="Times New Roman"/>
                <a:cs typeface="Times New Roman"/>
              </a:rPr>
              <a:t>aynı </a:t>
            </a:r>
            <a:r>
              <a:rPr sz="2400" spc="-5" dirty="0">
                <a:latin typeface="Times New Roman"/>
                <a:cs typeface="Times New Roman"/>
              </a:rPr>
              <a:t>şekilde farklı özellikteki atmosfer parçaları </a:t>
            </a:r>
            <a:r>
              <a:rPr sz="2400" spc="-10" dirty="0">
                <a:latin typeface="Times New Roman"/>
                <a:cs typeface="Times New Roman"/>
              </a:rPr>
              <a:t>da </a:t>
            </a:r>
            <a:r>
              <a:rPr sz="2400" spc="-5" dirty="0">
                <a:latin typeface="Times New Roman"/>
                <a:cs typeface="Times New Roman"/>
              </a:rPr>
              <a:t>atmosferde  </a:t>
            </a:r>
            <a:r>
              <a:rPr sz="2400" spc="-15" dirty="0">
                <a:latin typeface="Times New Roman"/>
                <a:cs typeface="Times New Roman"/>
              </a:rPr>
              <a:t>ayrılmaktadır. </a:t>
            </a:r>
            <a:r>
              <a:rPr sz="2400" spc="-5" dirty="0">
                <a:latin typeface="Times New Roman"/>
                <a:cs typeface="Times New Roman"/>
              </a:rPr>
              <a:t>Kısaca </a:t>
            </a:r>
            <a:r>
              <a:rPr sz="2400" spc="-10" dirty="0">
                <a:latin typeface="Times New Roman"/>
                <a:cs typeface="Times New Roman"/>
              </a:rPr>
              <a:t>bu </a:t>
            </a:r>
            <a:r>
              <a:rPr sz="2400" dirty="0">
                <a:latin typeface="Times New Roman"/>
                <a:cs typeface="Times New Roman"/>
              </a:rPr>
              <a:t>yaklaşım </a:t>
            </a:r>
            <a:r>
              <a:rPr sz="2400" spc="-5" dirty="0">
                <a:latin typeface="Times New Roman"/>
                <a:cs typeface="Times New Roman"/>
              </a:rPr>
              <a:t>atmosferde cephelerin eğimli bir  </a:t>
            </a:r>
            <a:r>
              <a:rPr sz="2400" dirty="0">
                <a:latin typeface="Times New Roman"/>
                <a:cs typeface="Times New Roman"/>
              </a:rPr>
              <a:t>yüzeye </a:t>
            </a:r>
            <a:r>
              <a:rPr sz="2400" spc="-5" dirty="0">
                <a:latin typeface="Times New Roman"/>
                <a:cs typeface="Times New Roman"/>
              </a:rPr>
              <a:t>sahip </a:t>
            </a:r>
            <a:r>
              <a:rPr sz="2400" dirty="0">
                <a:latin typeface="Times New Roman"/>
                <a:cs typeface="Times New Roman"/>
              </a:rPr>
              <a:t>olduğunu </a:t>
            </a:r>
            <a:r>
              <a:rPr sz="2400" spc="-10" dirty="0">
                <a:latin typeface="Times New Roman"/>
                <a:cs typeface="Times New Roman"/>
              </a:rPr>
              <a:t>göstermektedir. </a:t>
            </a:r>
            <a:r>
              <a:rPr sz="2400" spc="-5" dirty="0">
                <a:latin typeface="Times New Roman"/>
                <a:cs typeface="Times New Roman"/>
              </a:rPr>
              <a:t>Cephelerin </a:t>
            </a:r>
            <a:r>
              <a:rPr sz="2400" spc="-10" dirty="0">
                <a:latin typeface="Times New Roman"/>
                <a:cs typeface="Times New Roman"/>
              </a:rPr>
              <a:t>eğimi, </a:t>
            </a:r>
            <a:r>
              <a:rPr sz="2400" dirty="0">
                <a:latin typeface="Times New Roman"/>
                <a:cs typeface="Times New Roman"/>
              </a:rPr>
              <a:t>hava  </a:t>
            </a:r>
            <a:r>
              <a:rPr sz="2400" spc="-5" dirty="0">
                <a:latin typeface="Times New Roman"/>
                <a:cs typeface="Times New Roman"/>
              </a:rPr>
              <a:t>kütlelerinin sıcaklık farkıyla ters, rüzgar hızları farkıyla doğru  </a:t>
            </a:r>
            <a:r>
              <a:rPr sz="2400" spc="-15" dirty="0">
                <a:latin typeface="Times New Roman"/>
                <a:cs typeface="Times New Roman"/>
              </a:rPr>
              <a:t>orantılıdır. </a:t>
            </a:r>
            <a:r>
              <a:rPr sz="2400" dirty="0">
                <a:latin typeface="Times New Roman"/>
                <a:cs typeface="Times New Roman"/>
              </a:rPr>
              <a:t>Cephe </a:t>
            </a:r>
            <a:r>
              <a:rPr sz="2400" spc="-5" dirty="0">
                <a:latin typeface="Times New Roman"/>
                <a:cs typeface="Times New Roman"/>
              </a:rPr>
              <a:t>eğimleri </a:t>
            </a:r>
            <a:r>
              <a:rPr sz="2400" dirty="0">
                <a:latin typeface="Times New Roman"/>
                <a:cs typeface="Times New Roman"/>
              </a:rPr>
              <a:t>1/30 – 1/300 </a:t>
            </a:r>
            <a:r>
              <a:rPr sz="2400" spc="-5" dirty="0">
                <a:latin typeface="Times New Roman"/>
                <a:cs typeface="Times New Roman"/>
              </a:rPr>
              <a:t>arasında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değişmektedir.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9590" y="20523"/>
            <a:ext cx="38284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72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2.	Cephelerin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Özellikleri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5626"/>
            <a:ext cx="8629015" cy="234061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73050" indent="-175895" algn="just">
              <a:lnSpc>
                <a:spcPct val="100000"/>
              </a:lnSpc>
              <a:spcBef>
                <a:spcPts val="655"/>
              </a:spcBef>
              <a:buFont typeface="Times New Roman"/>
              <a:buChar char="•"/>
              <a:tabLst>
                <a:tab pos="273685" algn="l"/>
              </a:tabLst>
            </a:pPr>
            <a:r>
              <a:rPr sz="2300" b="1" dirty="0">
                <a:latin typeface="Times New Roman"/>
                <a:cs typeface="Times New Roman"/>
              </a:rPr>
              <a:t>Cepheler atmosferin çok yükseklerinde</a:t>
            </a:r>
            <a:r>
              <a:rPr sz="2300" b="1" spc="-120" dirty="0">
                <a:latin typeface="Times New Roman"/>
                <a:cs typeface="Times New Roman"/>
              </a:rPr>
              <a:t> </a:t>
            </a:r>
            <a:r>
              <a:rPr sz="2300" b="1" spc="-5" dirty="0">
                <a:latin typeface="Times New Roman"/>
                <a:cs typeface="Times New Roman"/>
              </a:rPr>
              <a:t>görülmez.</a:t>
            </a:r>
            <a:endParaRPr sz="23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55"/>
              </a:spcBef>
            </a:pPr>
            <a:r>
              <a:rPr sz="2300" dirty="0">
                <a:latin typeface="Times New Roman"/>
                <a:cs typeface="Times New Roman"/>
              </a:rPr>
              <a:t>Cephe </a:t>
            </a:r>
            <a:r>
              <a:rPr sz="2300" spc="-5" dirty="0">
                <a:latin typeface="Times New Roman"/>
                <a:cs typeface="Times New Roman"/>
              </a:rPr>
              <a:t>oluşumu için </a:t>
            </a:r>
            <a:r>
              <a:rPr sz="2300" dirty="0">
                <a:latin typeface="Times New Roman"/>
                <a:cs typeface="Times New Roman"/>
              </a:rPr>
              <a:t>gerekli koşullar daha çok atmosferin alt  </a:t>
            </a:r>
            <a:r>
              <a:rPr sz="2300" spc="-5" dirty="0">
                <a:latin typeface="Times New Roman"/>
                <a:cs typeface="Times New Roman"/>
              </a:rPr>
              <a:t>katmanlarında </a:t>
            </a:r>
            <a:r>
              <a:rPr sz="2300" dirty="0">
                <a:latin typeface="Times New Roman"/>
                <a:cs typeface="Times New Roman"/>
              </a:rPr>
              <a:t>ortaya </a:t>
            </a:r>
            <a:r>
              <a:rPr sz="2300" spc="-15" dirty="0">
                <a:latin typeface="Times New Roman"/>
                <a:cs typeface="Times New Roman"/>
              </a:rPr>
              <a:t>çıkmaktadır. </a:t>
            </a:r>
            <a:r>
              <a:rPr sz="2300" spc="-5" dirty="0">
                <a:latin typeface="Times New Roman"/>
                <a:cs typeface="Times New Roman"/>
              </a:rPr>
              <a:t>Çünkü, atmosferin </a:t>
            </a:r>
            <a:r>
              <a:rPr sz="2300" dirty="0">
                <a:latin typeface="Times New Roman"/>
                <a:cs typeface="Times New Roman"/>
              </a:rPr>
              <a:t>üst </a:t>
            </a:r>
            <a:r>
              <a:rPr sz="2300" spc="-5" dirty="0">
                <a:latin typeface="Times New Roman"/>
                <a:cs typeface="Times New Roman"/>
              </a:rPr>
              <a:t>tabakalarında  homojen </a:t>
            </a:r>
            <a:r>
              <a:rPr sz="2300" dirty="0">
                <a:latin typeface="Times New Roman"/>
                <a:cs typeface="Times New Roman"/>
              </a:rPr>
              <a:t>bir yapı </a:t>
            </a:r>
            <a:r>
              <a:rPr sz="2300" spc="-20" dirty="0">
                <a:latin typeface="Times New Roman"/>
                <a:cs typeface="Times New Roman"/>
              </a:rPr>
              <a:t>vardır. </a:t>
            </a:r>
            <a:r>
              <a:rPr sz="2300" dirty="0">
                <a:latin typeface="Times New Roman"/>
                <a:cs typeface="Times New Roman"/>
              </a:rPr>
              <a:t>Bu </a:t>
            </a:r>
            <a:r>
              <a:rPr sz="2300" spc="-5" dirty="0">
                <a:latin typeface="Times New Roman"/>
                <a:cs typeface="Times New Roman"/>
              </a:rPr>
              <a:t>nedenle </a:t>
            </a:r>
            <a:r>
              <a:rPr sz="2300" dirty="0">
                <a:latin typeface="Times New Roman"/>
                <a:cs typeface="Times New Roman"/>
              </a:rPr>
              <a:t>cepheler yerden </a:t>
            </a:r>
            <a:r>
              <a:rPr sz="2300" spc="-5" dirty="0">
                <a:latin typeface="Times New Roman"/>
                <a:cs typeface="Times New Roman"/>
              </a:rPr>
              <a:t>1000 </a:t>
            </a:r>
            <a:r>
              <a:rPr sz="2300" dirty="0">
                <a:latin typeface="Times New Roman"/>
                <a:cs typeface="Times New Roman"/>
              </a:rPr>
              <a:t>– 2000  </a:t>
            </a:r>
            <a:r>
              <a:rPr sz="2300" spc="-5" dirty="0">
                <a:latin typeface="Times New Roman"/>
                <a:cs typeface="Times New Roman"/>
              </a:rPr>
              <a:t>metreye ender </a:t>
            </a:r>
            <a:r>
              <a:rPr sz="2300" dirty="0">
                <a:latin typeface="Times New Roman"/>
                <a:cs typeface="Times New Roman"/>
              </a:rPr>
              <a:t>olarak da </a:t>
            </a:r>
            <a:r>
              <a:rPr sz="2300" spc="-5" dirty="0">
                <a:latin typeface="Times New Roman"/>
                <a:cs typeface="Times New Roman"/>
              </a:rPr>
              <a:t>3000 metreye kadar etkili</a:t>
            </a:r>
            <a:r>
              <a:rPr sz="2300" spc="45" dirty="0">
                <a:latin typeface="Times New Roman"/>
                <a:cs typeface="Times New Roman"/>
              </a:rPr>
              <a:t> </a:t>
            </a:r>
            <a:r>
              <a:rPr sz="2300" spc="-20" dirty="0">
                <a:latin typeface="Times New Roman"/>
                <a:cs typeface="Times New Roman"/>
              </a:rPr>
              <a:t>olabilir.</a:t>
            </a:r>
            <a:endParaRPr sz="2300">
              <a:latin typeface="Times New Roman"/>
              <a:cs typeface="Times New Roman"/>
            </a:endParaRPr>
          </a:p>
          <a:p>
            <a:pPr marL="273050" indent="-175895" algn="just">
              <a:lnSpc>
                <a:spcPct val="100000"/>
              </a:lnSpc>
              <a:spcBef>
                <a:spcPts val="555"/>
              </a:spcBef>
              <a:buFont typeface="Times New Roman"/>
              <a:buChar char="•"/>
              <a:tabLst>
                <a:tab pos="273685" algn="l"/>
              </a:tabLst>
            </a:pPr>
            <a:r>
              <a:rPr sz="2300" b="1" dirty="0">
                <a:latin typeface="Times New Roman"/>
                <a:cs typeface="Times New Roman"/>
              </a:rPr>
              <a:t>Cephelerde düşey hava </a:t>
            </a:r>
            <a:r>
              <a:rPr sz="2300" b="1" spc="-5" dirty="0">
                <a:latin typeface="Times New Roman"/>
                <a:cs typeface="Times New Roman"/>
              </a:rPr>
              <a:t>hareketleri</a:t>
            </a:r>
            <a:r>
              <a:rPr sz="2300" b="1" spc="-80" dirty="0">
                <a:latin typeface="Times New Roman"/>
                <a:cs typeface="Times New Roman"/>
              </a:rPr>
              <a:t> </a:t>
            </a:r>
            <a:r>
              <a:rPr sz="2300" b="1" spc="-30" dirty="0">
                <a:latin typeface="Times New Roman"/>
                <a:cs typeface="Times New Roman"/>
              </a:rPr>
              <a:t>görülür.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2740279"/>
            <a:ext cx="304038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02435" algn="l"/>
              </a:tabLst>
            </a:pPr>
            <a:r>
              <a:rPr sz="2300" dirty="0">
                <a:latin typeface="Times New Roman"/>
                <a:cs typeface="Times New Roman"/>
              </a:rPr>
              <a:t>karşı</a:t>
            </a:r>
            <a:r>
              <a:rPr sz="2300" spc="-10" dirty="0">
                <a:latin typeface="Times New Roman"/>
                <a:cs typeface="Times New Roman"/>
              </a:rPr>
              <a:t>l</a:t>
            </a:r>
            <a:r>
              <a:rPr sz="2300" dirty="0">
                <a:latin typeface="Times New Roman"/>
                <a:cs typeface="Times New Roman"/>
              </a:rPr>
              <a:t>aşması	sonucunda,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2667" y="2389758"/>
            <a:ext cx="3116580" cy="727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1341120" algn="l"/>
                <a:tab pos="2306955" algn="l"/>
              </a:tabLst>
            </a:pPr>
            <a:r>
              <a:rPr sz="2300" dirty="0">
                <a:latin typeface="Times New Roman"/>
                <a:cs typeface="Times New Roman"/>
              </a:rPr>
              <a:t>Cephen</a:t>
            </a:r>
            <a:r>
              <a:rPr sz="2300" spc="-15" dirty="0">
                <a:latin typeface="Times New Roman"/>
                <a:cs typeface="Times New Roman"/>
              </a:rPr>
              <a:t>i</a:t>
            </a:r>
            <a:r>
              <a:rPr sz="2300" dirty="0">
                <a:latin typeface="Times New Roman"/>
                <a:cs typeface="Times New Roman"/>
              </a:rPr>
              <a:t>n	</a:t>
            </a:r>
            <a:r>
              <a:rPr sz="2300" spc="5" dirty="0">
                <a:latin typeface="Times New Roman"/>
                <a:cs typeface="Times New Roman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ği</a:t>
            </a:r>
            <a:r>
              <a:rPr sz="2300" spc="-25" dirty="0">
                <a:latin typeface="Times New Roman"/>
                <a:cs typeface="Times New Roman"/>
              </a:rPr>
              <a:t>m</a:t>
            </a:r>
            <a:r>
              <a:rPr sz="2300" dirty="0">
                <a:latin typeface="Times New Roman"/>
                <a:cs typeface="Times New Roman"/>
              </a:rPr>
              <a:t>li	</a:t>
            </a:r>
            <a:r>
              <a:rPr sz="2300" spc="10" dirty="0">
                <a:latin typeface="Times New Roman"/>
                <a:cs typeface="Times New Roman"/>
              </a:rPr>
              <a:t>y</a:t>
            </a:r>
            <a:r>
              <a:rPr sz="2300" dirty="0">
                <a:latin typeface="Times New Roman"/>
                <a:cs typeface="Times New Roman"/>
              </a:rPr>
              <a:t>üze</a:t>
            </a:r>
            <a:r>
              <a:rPr sz="2300" spc="10" dirty="0">
                <a:latin typeface="Times New Roman"/>
                <a:cs typeface="Times New Roman"/>
              </a:rPr>
              <a:t>y</a:t>
            </a:r>
            <a:r>
              <a:rPr sz="2300" dirty="0">
                <a:latin typeface="Times New Roman"/>
                <a:cs typeface="Times New Roman"/>
              </a:rPr>
              <a:t>i</a:t>
            </a:r>
            <a:endParaRPr sz="2300">
              <a:latin typeface="Times New Roman"/>
              <a:cs typeface="Times New Roman"/>
            </a:endParaRPr>
          </a:p>
          <a:p>
            <a:pPr marR="51435" algn="r">
              <a:lnSpc>
                <a:spcPct val="100000"/>
              </a:lnSpc>
            </a:pPr>
            <a:r>
              <a:rPr sz="2300" spc="-5" dirty="0">
                <a:latin typeface="Times New Roman"/>
                <a:cs typeface="Times New Roman"/>
              </a:rPr>
              <a:t>s</a:t>
            </a:r>
            <a:r>
              <a:rPr sz="2300" spc="5" dirty="0">
                <a:latin typeface="Times New Roman"/>
                <a:cs typeface="Times New Roman"/>
              </a:rPr>
              <a:t>o</a:t>
            </a:r>
            <a:r>
              <a:rPr sz="2300" dirty="0">
                <a:latin typeface="Times New Roman"/>
                <a:cs typeface="Times New Roman"/>
              </a:rPr>
              <a:t>ğuk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60494" y="2389758"/>
            <a:ext cx="4425950" cy="727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2860">
              <a:lnSpc>
                <a:spcPct val="100000"/>
              </a:lnSpc>
              <a:spcBef>
                <a:spcPts val="105"/>
              </a:spcBef>
              <a:tabLst>
                <a:tab pos="1181735" algn="l"/>
                <a:tab pos="1247140" algn="l"/>
                <a:tab pos="2068830" algn="l"/>
                <a:tab pos="2565400" algn="l"/>
                <a:tab pos="2676525" algn="l"/>
                <a:tab pos="3196590" algn="l"/>
                <a:tab pos="3487420" algn="l"/>
              </a:tabLst>
            </a:pPr>
            <a:r>
              <a:rPr sz="2300" dirty="0">
                <a:latin typeface="Times New Roman"/>
                <a:cs typeface="Times New Roman"/>
              </a:rPr>
              <a:t>bo</a:t>
            </a:r>
            <a:r>
              <a:rPr sz="2300" spc="5" dirty="0">
                <a:latin typeface="Times New Roman"/>
                <a:cs typeface="Times New Roman"/>
              </a:rPr>
              <a:t>y</a:t>
            </a:r>
            <a:r>
              <a:rPr sz="2300" spc="-15" dirty="0">
                <a:latin typeface="Times New Roman"/>
                <a:cs typeface="Times New Roman"/>
              </a:rPr>
              <a:t>u</a:t>
            </a:r>
            <a:r>
              <a:rPr sz="2300" dirty="0">
                <a:latin typeface="Times New Roman"/>
                <a:cs typeface="Times New Roman"/>
              </a:rPr>
              <a:t>nca		</a:t>
            </a:r>
            <a:r>
              <a:rPr sz="2300" spc="-5" dirty="0">
                <a:latin typeface="Times New Roman"/>
                <a:cs typeface="Times New Roman"/>
              </a:rPr>
              <a:t>sıca</a:t>
            </a:r>
            <a:r>
              <a:rPr sz="2300" dirty="0">
                <a:latin typeface="Times New Roman"/>
                <a:cs typeface="Times New Roman"/>
              </a:rPr>
              <a:t>k	ve	</a:t>
            </a:r>
            <a:r>
              <a:rPr sz="2300" spc="10" dirty="0">
                <a:latin typeface="Times New Roman"/>
                <a:cs typeface="Times New Roman"/>
              </a:rPr>
              <a:t>s</a:t>
            </a:r>
            <a:r>
              <a:rPr sz="2300" dirty="0">
                <a:latin typeface="Times New Roman"/>
                <a:cs typeface="Times New Roman"/>
              </a:rPr>
              <a:t>oğuk	havan</a:t>
            </a:r>
            <a:r>
              <a:rPr sz="2300" spc="-15" dirty="0">
                <a:latin typeface="Times New Roman"/>
                <a:cs typeface="Times New Roman"/>
              </a:rPr>
              <a:t>ı</a:t>
            </a:r>
            <a:r>
              <a:rPr sz="2300" dirty="0">
                <a:latin typeface="Times New Roman"/>
                <a:cs typeface="Times New Roman"/>
              </a:rPr>
              <a:t>n  havan</a:t>
            </a:r>
            <a:r>
              <a:rPr sz="2300" spc="-15" dirty="0">
                <a:latin typeface="Times New Roman"/>
                <a:cs typeface="Times New Roman"/>
              </a:rPr>
              <a:t>ı</a:t>
            </a:r>
            <a:r>
              <a:rPr sz="2300" dirty="0">
                <a:latin typeface="Times New Roman"/>
                <a:cs typeface="Times New Roman"/>
              </a:rPr>
              <a:t>n	</a:t>
            </a:r>
            <a:r>
              <a:rPr sz="2300" spc="5" dirty="0">
                <a:latin typeface="Times New Roman"/>
                <a:cs typeface="Times New Roman"/>
              </a:rPr>
              <a:t>y</a:t>
            </a:r>
            <a:r>
              <a:rPr sz="2300" dirty="0">
                <a:latin typeface="Times New Roman"/>
                <a:cs typeface="Times New Roman"/>
              </a:rPr>
              <a:t>oğ</a:t>
            </a:r>
            <a:r>
              <a:rPr sz="2300" spc="-15" dirty="0">
                <a:latin typeface="Times New Roman"/>
                <a:cs typeface="Times New Roman"/>
              </a:rPr>
              <a:t>u</a:t>
            </a:r>
            <a:r>
              <a:rPr sz="2300" dirty="0">
                <a:latin typeface="Times New Roman"/>
                <a:cs typeface="Times New Roman"/>
              </a:rPr>
              <a:t>nluğu		ve	ağ</a:t>
            </a:r>
            <a:r>
              <a:rPr sz="2300" spc="-10" dirty="0">
                <a:latin typeface="Times New Roman"/>
                <a:cs typeface="Times New Roman"/>
              </a:rPr>
              <a:t>ı</a:t>
            </a:r>
            <a:r>
              <a:rPr sz="2300" dirty="0">
                <a:latin typeface="Times New Roman"/>
                <a:cs typeface="Times New Roman"/>
              </a:rPr>
              <a:t>rl</a:t>
            </a:r>
            <a:r>
              <a:rPr sz="2300" spc="-10" dirty="0">
                <a:latin typeface="Times New Roman"/>
                <a:cs typeface="Times New Roman"/>
              </a:rPr>
              <a:t>ı</a:t>
            </a:r>
            <a:r>
              <a:rPr sz="2300" dirty="0">
                <a:latin typeface="Times New Roman"/>
                <a:cs typeface="Times New Roman"/>
              </a:rPr>
              <a:t>ğın</a:t>
            </a:r>
            <a:r>
              <a:rPr sz="2300" spc="-10" dirty="0">
                <a:latin typeface="Times New Roman"/>
                <a:cs typeface="Times New Roman"/>
              </a:rPr>
              <a:t>ı</a:t>
            </a:r>
            <a:r>
              <a:rPr sz="2300" dirty="0">
                <a:latin typeface="Times New Roman"/>
                <a:cs typeface="Times New Roman"/>
              </a:rPr>
              <a:t>n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3091052"/>
            <a:ext cx="8630285" cy="3321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255" algn="just">
              <a:lnSpc>
                <a:spcPct val="100000"/>
              </a:lnSpc>
              <a:spcBef>
                <a:spcPts val="105"/>
              </a:spcBef>
            </a:pPr>
            <a:r>
              <a:rPr sz="2300" spc="-5" dirty="0">
                <a:latin typeface="Times New Roman"/>
                <a:cs typeface="Times New Roman"/>
              </a:rPr>
              <a:t>fazlalığı </a:t>
            </a:r>
            <a:r>
              <a:rPr sz="2300" dirty="0">
                <a:latin typeface="Times New Roman"/>
                <a:cs typeface="Times New Roman"/>
              </a:rPr>
              <a:t>nedeniyle </a:t>
            </a:r>
            <a:r>
              <a:rPr sz="2300" spc="-5" dirty="0">
                <a:latin typeface="Times New Roman"/>
                <a:cs typeface="Times New Roman"/>
              </a:rPr>
              <a:t>sıcak havanın soğuk </a:t>
            </a:r>
            <a:r>
              <a:rPr sz="2300" dirty="0">
                <a:latin typeface="Times New Roman"/>
                <a:cs typeface="Times New Roman"/>
              </a:rPr>
              <a:t>hava üzerinde </a:t>
            </a:r>
            <a:r>
              <a:rPr sz="2300" spc="-5" dirty="0">
                <a:latin typeface="Times New Roman"/>
                <a:cs typeface="Times New Roman"/>
              </a:rPr>
              <a:t>yükselmesi </a:t>
            </a:r>
            <a:r>
              <a:rPr sz="2300" dirty="0">
                <a:latin typeface="Times New Roman"/>
                <a:cs typeface="Times New Roman"/>
              </a:rPr>
              <a:t>düşey  hava hareketleri </a:t>
            </a:r>
            <a:r>
              <a:rPr sz="2300" spc="-15" dirty="0">
                <a:latin typeface="Times New Roman"/>
                <a:cs typeface="Times New Roman"/>
              </a:rPr>
              <a:t>oluşturur. </a:t>
            </a:r>
            <a:r>
              <a:rPr sz="2300" spc="-5" dirty="0">
                <a:latin typeface="Times New Roman"/>
                <a:cs typeface="Times New Roman"/>
              </a:rPr>
              <a:t>Bu yükseltici </a:t>
            </a:r>
            <a:r>
              <a:rPr sz="2300" dirty="0">
                <a:latin typeface="Times New Roman"/>
                <a:cs typeface="Times New Roman"/>
              </a:rPr>
              <a:t>hava </a:t>
            </a:r>
            <a:r>
              <a:rPr sz="2300" spc="-5" dirty="0">
                <a:latin typeface="Times New Roman"/>
                <a:cs typeface="Times New Roman"/>
              </a:rPr>
              <a:t>hareketleri </a:t>
            </a:r>
            <a:r>
              <a:rPr sz="2300" dirty="0">
                <a:latin typeface="Times New Roman"/>
                <a:cs typeface="Times New Roman"/>
              </a:rPr>
              <a:t>cephelerde  cephesel </a:t>
            </a:r>
            <a:r>
              <a:rPr sz="2300" spc="-5" dirty="0">
                <a:latin typeface="Times New Roman"/>
                <a:cs typeface="Times New Roman"/>
              </a:rPr>
              <a:t>yağışların </a:t>
            </a:r>
            <a:r>
              <a:rPr sz="2300" dirty="0">
                <a:latin typeface="Times New Roman"/>
                <a:cs typeface="Times New Roman"/>
              </a:rPr>
              <a:t>de esas nedenini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oluşturmaktadır.</a:t>
            </a:r>
            <a:endParaRPr sz="2300">
              <a:latin typeface="Times New Roman"/>
              <a:cs typeface="Times New Roman"/>
            </a:endParaRPr>
          </a:p>
          <a:p>
            <a:pPr marL="260985" indent="-248920" algn="just">
              <a:lnSpc>
                <a:spcPct val="100000"/>
              </a:lnSpc>
              <a:spcBef>
                <a:spcPts val="550"/>
              </a:spcBef>
              <a:buFont typeface="Times New Roman"/>
              <a:buChar char="•"/>
              <a:tabLst>
                <a:tab pos="261620" algn="l"/>
              </a:tabLst>
            </a:pPr>
            <a:r>
              <a:rPr sz="2300" b="1" dirty="0">
                <a:latin typeface="Times New Roman"/>
                <a:cs typeface="Times New Roman"/>
              </a:rPr>
              <a:t>Cepheler </a:t>
            </a:r>
            <a:r>
              <a:rPr sz="2300" b="1" spc="-10" dirty="0">
                <a:latin typeface="Times New Roman"/>
                <a:cs typeface="Times New Roman"/>
              </a:rPr>
              <a:t>sürekli </a:t>
            </a:r>
            <a:r>
              <a:rPr sz="2300" b="1" spc="-5" dirty="0">
                <a:latin typeface="Times New Roman"/>
                <a:cs typeface="Times New Roman"/>
              </a:rPr>
              <a:t>hareket</a:t>
            </a:r>
            <a:r>
              <a:rPr sz="2300" b="1" spc="-90" dirty="0">
                <a:latin typeface="Times New Roman"/>
                <a:cs typeface="Times New Roman"/>
              </a:rPr>
              <a:t> </a:t>
            </a:r>
            <a:r>
              <a:rPr sz="2300" b="1" spc="-20" dirty="0">
                <a:latin typeface="Times New Roman"/>
                <a:cs typeface="Times New Roman"/>
              </a:rPr>
              <a:t>halindedir.</a:t>
            </a:r>
            <a:endParaRPr sz="2300">
              <a:latin typeface="Times New Roman"/>
              <a:cs typeface="Times New Roman"/>
            </a:endParaRPr>
          </a:p>
          <a:p>
            <a:pPr marL="12700" marR="5080" indent="895985" algn="just">
              <a:lnSpc>
                <a:spcPct val="100000"/>
              </a:lnSpc>
              <a:spcBef>
                <a:spcPts val="555"/>
              </a:spcBef>
            </a:pPr>
            <a:r>
              <a:rPr sz="2300" spc="-5" dirty="0">
                <a:latin typeface="Times New Roman"/>
                <a:cs typeface="Times New Roman"/>
              </a:rPr>
              <a:t>Cepheler </a:t>
            </a:r>
            <a:r>
              <a:rPr sz="2300" dirty="0">
                <a:latin typeface="Times New Roman"/>
                <a:cs typeface="Times New Roman"/>
              </a:rPr>
              <a:t>yatay yönde </a:t>
            </a:r>
            <a:r>
              <a:rPr sz="2300" spc="-5" dirty="0">
                <a:latin typeface="Times New Roman"/>
                <a:cs typeface="Times New Roman"/>
              </a:rPr>
              <a:t>sürekli </a:t>
            </a:r>
            <a:r>
              <a:rPr sz="2300" dirty="0">
                <a:latin typeface="Times New Roman"/>
                <a:cs typeface="Times New Roman"/>
              </a:rPr>
              <a:t>hareket </a:t>
            </a:r>
            <a:r>
              <a:rPr sz="2300" spc="-20" dirty="0">
                <a:latin typeface="Times New Roman"/>
                <a:cs typeface="Times New Roman"/>
              </a:rPr>
              <a:t>ederler. </a:t>
            </a:r>
            <a:r>
              <a:rPr sz="2300" dirty="0">
                <a:latin typeface="Times New Roman"/>
                <a:cs typeface="Times New Roman"/>
              </a:rPr>
              <a:t>Hareket </a:t>
            </a:r>
            <a:r>
              <a:rPr sz="2300" spc="-5" dirty="0">
                <a:latin typeface="Times New Roman"/>
                <a:cs typeface="Times New Roman"/>
              </a:rPr>
              <a:t>hızları  bazen </a:t>
            </a:r>
            <a:r>
              <a:rPr sz="2300" dirty="0">
                <a:latin typeface="Times New Roman"/>
                <a:cs typeface="Times New Roman"/>
              </a:rPr>
              <a:t>80 km/saat’e </a:t>
            </a:r>
            <a:r>
              <a:rPr sz="2300" spc="-20" dirty="0">
                <a:latin typeface="Times New Roman"/>
                <a:cs typeface="Times New Roman"/>
              </a:rPr>
              <a:t>ulaşabilir. </a:t>
            </a:r>
            <a:r>
              <a:rPr sz="2300" dirty="0">
                <a:latin typeface="Times New Roman"/>
                <a:cs typeface="Times New Roman"/>
              </a:rPr>
              <a:t>Cephelerin hareket halinde </a:t>
            </a:r>
            <a:r>
              <a:rPr sz="2300" spc="-5" dirty="0">
                <a:latin typeface="Times New Roman"/>
                <a:cs typeface="Times New Roman"/>
              </a:rPr>
              <a:t>olması </a:t>
            </a:r>
            <a:r>
              <a:rPr sz="2300" dirty="0">
                <a:latin typeface="Times New Roman"/>
                <a:cs typeface="Times New Roman"/>
              </a:rPr>
              <a:t>hava  </a:t>
            </a:r>
            <a:r>
              <a:rPr sz="2300" spc="-5" dirty="0">
                <a:latin typeface="Times New Roman"/>
                <a:cs typeface="Times New Roman"/>
              </a:rPr>
              <a:t>kütlelerinin </a:t>
            </a:r>
            <a:r>
              <a:rPr sz="2300" dirty="0">
                <a:latin typeface="Times New Roman"/>
                <a:cs typeface="Times New Roman"/>
              </a:rPr>
              <a:t>de bir yerden başka bir yere </a:t>
            </a:r>
            <a:r>
              <a:rPr sz="2300" spc="-5" dirty="0">
                <a:latin typeface="Times New Roman"/>
                <a:cs typeface="Times New Roman"/>
              </a:rPr>
              <a:t>taşındığını </a:t>
            </a:r>
            <a:r>
              <a:rPr sz="2300" spc="-15" dirty="0">
                <a:latin typeface="Times New Roman"/>
                <a:cs typeface="Times New Roman"/>
              </a:rPr>
              <a:t>gösterir. </a:t>
            </a:r>
            <a:r>
              <a:rPr sz="2300" dirty="0">
                <a:latin typeface="Times New Roman"/>
                <a:cs typeface="Times New Roman"/>
              </a:rPr>
              <a:t>Böylece,  </a:t>
            </a:r>
            <a:r>
              <a:rPr sz="2300" spc="-5" dirty="0">
                <a:latin typeface="Times New Roman"/>
                <a:cs typeface="Times New Roman"/>
              </a:rPr>
              <a:t>cephelerin </a:t>
            </a:r>
            <a:r>
              <a:rPr sz="2300" dirty="0">
                <a:latin typeface="Times New Roman"/>
                <a:cs typeface="Times New Roman"/>
              </a:rPr>
              <a:t>geçtiği yerlerde hava koşullarında </a:t>
            </a:r>
            <a:r>
              <a:rPr sz="2300" spc="-5" dirty="0">
                <a:latin typeface="Times New Roman"/>
                <a:cs typeface="Times New Roman"/>
              </a:rPr>
              <a:t>mutlaka değişiklikler  </a:t>
            </a:r>
            <a:r>
              <a:rPr sz="2300" spc="-20" dirty="0">
                <a:latin typeface="Times New Roman"/>
                <a:cs typeface="Times New Roman"/>
              </a:rPr>
              <a:t>görülür.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4379" y="193293"/>
            <a:ext cx="47891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7200" algn="l"/>
              </a:tabLst>
            </a:pPr>
            <a:r>
              <a:rPr sz="2800" b="1" dirty="0">
                <a:latin typeface="Times New Roman"/>
                <a:cs typeface="Times New Roman"/>
              </a:rPr>
              <a:t>3.	</a:t>
            </a:r>
            <a:r>
              <a:rPr sz="2800" b="1" spc="-5" dirty="0">
                <a:latin typeface="Times New Roman"/>
                <a:cs typeface="Times New Roman"/>
              </a:rPr>
              <a:t>Cephelerin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Sınıflandırılması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694690"/>
            <a:ext cx="8630285" cy="1706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00"/>
              </a:spcBef>
              <a:tabLst>
                <a:tab pos="2266315" algn="l"/>
                <a:tab pos="3703954" algn="l"/>
                <a:tab pos="5196205" algn="l"/>
                <a:tab pos="5721985" algn="l"/>
                <a:tab pos="7671434" algn="l"/>
              </a:tabLst>
            </a:pPr>
            <a:r>
              <a:rPr sz="2400" dirty="0">
                <a:latin typeface="Times New Roman"/>
                <a:cs typeface="Times New Roman"/>
              </a:rPr>
              <a:t>Cephe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er	</a:t>
            </a:r>
            <a:r>
              <a:rPr sz="2400" spc="-15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lli</a:t>
            </a:r>
            <a:r>
              <a:rPr sz="2400" spc="-10" dirty="0">
                <a:latin typeface="Times New Roman"/>
                <a:cs typeface="Times New Roman"/>
              </a:rPr>
              <a:t>k</a:t>
            </a:r>
            <a:r>
              <a:rPr sz="2400" dirty="0">
                <a:latin typeface="Times New Roman"/>
                <a:cs typeface="Times New Roman"/>
              </a:rPr>
              <a:t>le	konu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la</a:t>
            </a:r>
            <a:r>
              <a:rPr sz="2400" spc="1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ı	</a:t>
            </a:r>
            <a:r>
              <a:rPr sz="2400" spc="-15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e	oluşturd</a:t>
            </a:r>
            <a:r>
              <a:rPr sz="2400" spc="-10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kları	</a:t>
            </a:r>
            <a:r>
              <a:rPr sz="2400" spc="-10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ıca</a:t>
            </a:r>
            <a:r>
              <a:rPr sz="2400" spc="-15" dirty="0">
                <a:latin typeface="Times New Roman"/>
                <a:cs typeface="Times New Roman"/>
              </a:rPr>
              <a:t>k</a:t>
            </a:r>
            <a:r>
              <a:rPr sz="2400" dirty="0">
                <a:latin typeface="Times New Roman"/>
                <a:cs typeface="Times New Roman"/>
              </a:rPr>
              <a:t>lık  </a:t>
            </a:r>
            <a:r>
              <a:rPr sz="2400" spc="-5" dirty="0">
                <a:latin typeface="Times New Roman"/>
                <a:cs typeface="Times New Roman"/>
              </a:rPr>
              <a:t>değişimlerine </a:t>
            </a:r>
            <a:r>
              <a:rPr sz="2400" dirty="0">
                <a:latin typeface="Times New Roman"/>
                <a:cs typeface="Times New Roman"/>
              </a:rPr>
              <a:t>göre coğrafik </a:t>
            </a:r>
            <a:r>
              <a:rPr sz="2400" spc="-5" dirty="0">
                <a:latin typeface="Times New Roman"/>
                <a:cs typeface="Times New Roman"/>
              </a:rPr>
              <a:t>ve kinematik </a:t>
            </a:r>
            <a:r>
              <a:rPr sz="2400" dirty="0">
                <a:latin typeface="Times New Roman"/>
                <a:cs typeface="Times New Roman"/>
              </a:rPr>
              <a:t>olarak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sınıflandırılmaktadır.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50">
              <a:latin typeface="Times New Roman"/>
              <a:cs typeface="Times New Roman"/>
            </a:endParaRPr>
          </a:p>
          <a:p>
            <a:pPr marL="908685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A. </a:t>
            </a:r>
            <a:r>
              <a:rPr sz="2800" b="1" spc="-5" dirty="0">
                <a:latin typeface="Times New Roman"/>
                <a:cs typeface="Times New Roman"/>
              </a:rPr>
              <a:t>Coğrafik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Sınıflandırma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2816733"/>
            <a:ext cx="7429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7825" algn="l"/>
                <a:tab pos="2406650" algn="l"/>
                <a:tab pos="4008754" algn="l"/>
                <a:tab pos="5104765" algn="l"/>
                <a:tab pos="6674484" algn="l"/>
              </a:tabLst>
            </a:pP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evs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le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	göre	de</a:t>
            </a:r>
            <a:r>
              <a:rPr sz="2400" spc="-10" dirty="0">
                <a:latin typeface="Times New Roman"/>
                <a:cs typeface="Times New Roman"/>
              </a:rPr>
              <a:t>ğ</a:t>
            </a:r>
            <a:r>
              <a:rPr sz="2400" dirty="0">
                <a:latin typeface="Times New Roman"/>
                <a:cs typeface="Times New Roman"/>
              </a:rPr>
              <a:t>iş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ekle	bir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k</a:t>
            </a:r>
            <a:r>
              <a:rPr sz="2400" dirty="0">
                <a:latin typeface="Times New Roman"/>
                <a:cs typeface="Times New Roman"/>
              </a:rPr>
              <a:t>te	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m</a:t>
            </a:r>
            <a:r>
              <a:rPr sz="2400" spc="-5" dirty="0">
                <a:latin typeface="Times New Roman"/>
                <a:cs typeface="Times New Roman"/>
              </a:rPr>
              <a:t>os</a:t>
            </a:r>
            <a:r>
              <a:rPr sz="2400" spc="5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de	</a:t>
            </a:r>
            <a:r>
              <a:rPr sz="2400" spc="-1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ai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4379" y="2450414"/>
            <a:ext cx="77323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665605" algn="l"/>
                <a:tab pos="2839085" algn="l"/>
                <a:tab pos="3689985" algn="l"/>
                <a:tab pos="4808855" algn="l"/>
                <a:tab pos="6416675" algn="l"/>
                <a:tab pos="6911975" algn="l"/>
              </a:tabLst>
            </a:pPr>
            <a:r>
              <a:rPr sz="2400" spc="-250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eryüzünde	oldukça	</a:t>
            </a:r>
            <a:r>
              <a:rPr sz="2400" spc="-15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eniş	</a:t>
            </a:r>
            <a:r>
              <a:rPr sz="2400" spc="-10" dirty="0">
                <a:latin typeface="Times New Roman"/>
                <a:cs typeface="Times New Roman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arı	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10" dirty="0">
                <a:latin typeface="Times New Roman"/>
                <a:cs typeface="Times New Roman"/>
              </a:rPr>
              <a:t>gi</a:t>
            </a:r>
            <a:r>
              <a:rPr sz="2400" dirty="0">
                <a:latin typeface="Times New Roman"/>
                <a:cs typeface="Times New Roman"/>
              </a:rPr>
              <a:t>len</a:t>
            </a:r>
            <a:r>
              <a:rPr sz="2400" spc="-10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ir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	</a:t>
            </a:r>
            <a:r>
              <a:rPr sz="2400" spc="-5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e	yerl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ri</a:t>
            </a:r>
            <a:endParaRPr sz="2400">
              <a:latin typeface="Times New Roman"/>
              <a:cs typeface="Times New Roman"/>
            </a:endParaRPr>
          </a:p>
          <a:p>
            <a:pPr marR="5715" algn="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bulunan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cephelerdir. </a:t>
            </a:r>
            <a:r>
              <a:rPr spc="-5" dirty="0"/>
              <a:t>Genellikle cephelerin </a:t>
            </a:r>
            <a:r>
              <a:rPr dirty="0"/>
              <a:t>coğrafik </a:t>
            </a:r>
            <a:r>
              <a:rPr spc="-5" dirty="0"/>
              <a:t>konumlarını </a:t>
            </a:r>
            <a:r>
              <a:rPr dirty="0"/>
              <a:t>göz önüne  alan bu </a:t>
            </a:r>
            <a:r>
              <a:rPr spc="-5" dirty="0"/>
              <a:t>sınıflandırmaya </a:t>
            </a:r>
            <a:r>
              <a:rPr dirty="0"/>
              <a:t>göre cepheler ikiye</a:t>
            </a:r>
            <a:r>
              <a:rPr spc="-90" dirty="0"/>
              <a:t> </a:t>
            </a:r>
            <a:r>
              <a:rPr spc="-20" dirty="0"/>
              <a:t>ayrılır.</a:t>
            </a:r>
          </a:p>
          <a:p>
            <a:pPr marL="12700" marR="5715" indent="895985" algn="just">
              <a:lnSpc>
                <a:spcPct val="100000"/>
              </a:lnSpc>
              <a:spcBef>
                <a:spcPts val="575"/>
              </a:spcBef>
            </a:pPr>
            <a:r>
              <a:rPr dirty="0"/>
              <a:t>a) </a:t>
            </a:r>
            <a:r>
              <a:rPr b="1" spc="-5" dirty="0">
                <a:latin typeface="Times New Roman"/>
                <a:cs typeface="Times New Roman"/>
              </a:rPr>
              <a:t>Arktik Cephe</a:t>
            </a:r>
            <a:r>
              <a:rPr spc="-5" dirty="0"/>
              <a:t>: Arktik hava kütlesi ile Polar hava kütlesi </a:t>
            </a:r>
            <a:r>
              <a:rPr spc="590" dirty="0"/>
              <a:t> </a:t>
            </a:r>
            <a:r>
              <a:rPr spc="-5" dirty="0"/>
              <a:t>arasında </a:t>
            </a:r>
            <a:r>
              <a:rPr spc="-10" dirty="0"/>
              <a:t>yer </a:t>
            </a:r>
            <a:r>
              <a:rPr dirty="0"/>
              <a:t>alan </a:t>
            </a:r>
            <a:r>
              <a:rPr spc="-15" dirty="0"/>
              <a:t>cepheleridir. </a:t>
            </a:r>
            <a:r>
              <a:rPr spc="-5" dirty="0"/>
              <a:t>Denizsel Arktik </a:t>
            </a:r>
            <a:r>
              <a:rPr dirty="0"/>
              <a:t>ve </a:t>
            </a:r>
            <a:r>
              <a:rPr spc="-5" dirty="0"/>
              <a:t>Karasal Arktik  şeklinde </a:t>
            </a:r>
            <a:r>
              <a:rPr dirty="0"/>
              <a:t>iki tipi</a:t>
            </a:r>
            <a:r>
              <a:rPr spc="-50" dirty="0"/>
              <a:t> </a:t>
            </a:r>
            <a:r>
              <a:rPr spc="-10" dirty="0"/>
              <a:t>bulunmaktadır.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4379" y="5157673"/>
            <a:ext cx="12350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9270" algn="l"/>
              </a:tabLst>
            </a:pPr>
            <a:r>
              <a:rPr sz="2400" spc="-5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)	</a:t>
            </a:r>
            <a:r>
              <a:rPr sz="2400" b="1" dirty="0">
                <a:latin typeface="Times New Roman"/>
                <a:cs typeface="Times New Roman"/>
              </a:rPr>
              <a:t>Pol</a:t>
            </a:r>
            <a:r>
              <a:rPr sz="2400" b="1" spc="5" dirty="0">
                <a:latin typeface="Times New Roman"/>
                <a:cs typeface="Times New Roman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99435" y="5157673"/>
            <a:ext cx="14319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(</a:t>
            </a:r>
            <a:r>
              <a:rPr sz="2400" b="1" dirty="0">
                <a:latin typeface="Times New Roman"/>
                <a:cs typeface="Times New Roman"/>
              </a:rPr>
              <a:t>Kutupsal)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04556" y="5157673"/>
            <a:ext cx="13823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6800" algn="l"/>
              </a:tabLst>
            </a:pPr>
            <a:r>
              <a:rPr sz="2400" dirty="0">
                <a:latin typeface="Times New Roman"/>
                <a:cs typeface="Times New Roman"/>
              </a:rPr>
              <a:t>kü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lesi	</a:t>
            </a:r>
            <a:r>
              <a:rPr sz="2400" spc="-10" dirty="0">
                <a:latin typeface="Times New Roman"/>
                <a:cs typeface="Times New Roman"/>
              </a:rPr>
              <a:t>ile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0558" y="5157673"/>
            <a:ext cx="10401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Cephe</a:t>
            </a:r>
            <a:r>
              <a:rPr sz="2400" spc="-5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ara</a:t>
            </a:r>
            <a:r>
              <a:rPr sz="2400" spc="-1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ında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05754" y="5157673"/>
            <a:ext cx="10648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Times New Roman"/>
                <a:cs typeface="Times New Roman"/>
              </a:rPr>
              <a:t>Tropikal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2400" spc="-20" dirty="0">
                <a:latin typeface="Times New Roman"/>
                <a:cs typeface="Times New Roman"/>
              </a:rPr>
              <a:t>bulunur.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43243" y="5157673"/>
            <a:ext cx="7016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hava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Ba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ılı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25893" y="5523991"/>
            <a:ext cx="1360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rüzgarların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8267" y="5523991"/>
            <a:ext cx="37719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67255" algn="l"/>
                <a:tab pos="2946400" algn="l"/>
              </a:tabLst>
            </a:pPr>
            <a:r>
              <a:rPr sz="2400" spc="-5" dirty="0">
                <a:latin typeface="Times New Roman"/>
                <a:cs typeface="Times New Roman"/>
              </a:rPr>
              <a:t>Pola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(Kutu</a:t>
            </a:r>
            <a:r>
              <a:rPr sz="2400" spc="-15" dirty="0">
                <a:latin typeface="Times New Roman"/>
                <a:cs typeface="Times New Roman"/>
              </a:rPr>
              <a:t>p</a:t>
            </a:r>
            <a:r>
              <a:rPr sz="2400" spc="-5" dirty="0">
                <a:latin typeface="Times New Roman"/>
                <a:cs typeface="Times New Roman"/>
              </a:rPr>
              <a:t>sa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5" dirty="0">
                <a:latin typeface="Times New Roman"/>
                <a:cs typeface="Times New Roman"/>
              </a:rPr>
              <a:t>)	</a:t>
            </a:r>
            <a:r>
              <a:rPr sz="2400" spc="-20" dirty="0">
                <a:latin typeface="Times New Roman"/>
                <a:cs typeface="Times New Roman"/>
              </a:rPr>
              <a:t>h</a:t>
            </a:r>
            <a:r>
              <a:rPr sz="2400" spc="-5" dirty="0">
                <a:latin typeface="Times New Roman"/>
                <a:cs typeface="Times New Roman"/>
              </a:rPr>
              <a:t>ava	kü</a:t>
            </a:r>
            <a:r>
              <a:rPr sz="2400" spc="-15" dirty="0">
                <a:latin typeface="Times New Roman"/>
                <a:cs typeface="Times New Roman"/>
              </a:rPr>
              <a:t>t</a:t>
            </a:r>
            <a:r>
              <a:rPr sz="2400" spc="-5" dirty="0">
                <a:latin typeface="Times New Roman"/>
                <a:cs typeface="Times New Roman"/>
              </a:rPr>
              <a:t>lesi  </a:t>
            </a:r>
            <a:r>
              <a:rPr sz="2400" dirty="0">
                <a:latin typeface="Times New Roman"/>
                <a:cs typeface="Times New Roman"/>
              </a:rPr>
              <a:t>etkisiyle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oluşmaktadır.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90" y="433832"/>
            <a:ext cx="8558530" cy="5878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Sinoptik </a:t>
            </a:r>
            <a:r>
              <a:rPr sz="2400" spc="-5" dirty="0">
                <a:latin typeface="Times New Roman"/>
                <a:cs typeface="Times New Roman"/>
              </a:rPr>
              <a:t>meteorolojide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tahminlerinin yapılabilmesi </a:t>
            </a:r>
            <a:r>
              <a:rPr sz="2400" dirty="0">
                <a:latin typeface="Times New Roman"/>
                <a:cs typeface="Times New Roman"/>
              </a:rPr>
              <a:t>için,  her </a:t>
            </a:r>
            <a:r>
              <a:rPr sz="2400" spc="-5" dirty="0">
                <a:latin typeface="Times New Roman"/>
                <a:cs typeface="Times New Roman"/>
              </a:rPr>
              <a:t>şeyden </a:t>
            </a:r>
            <a:r>
              <a:rPr sz="2400" dirty="0">
                <a:latin typeface="Times New Roman"/>
                <a:cs typeface="Times New Roman"/>
              </a:rPr>
              <a:t>önce </a:t>
            </a:r>
            <a:r>
              <a:rPr sz="2400" spc="-5" dirty="0">
                <a:latin typeface="Times New Roman"/>
                <a:cs typeface="Times New Roman"/>
              </a:rPr>
              <a:t>hava kütlesinin fiziksel özelliklerinin kesinlikle  bilinmesi </a:t>
            </a:r>
            <a:r>
              <a:rPr sz="2400" spc="-20" dirty="0">
                <a:latin typeface="Times New Roman"/>
                <a:cs typeface="Times New Roman"/>
              </a:rPr>
              <a:t>gerekir. </a:t>
            </a:r>
            <a:r>
              <a:rPr sz="2400" spc="-5" dirty="0">
                <a:latin typeface="Times New Roman"/>
                <a:cs typeface="Times New Roman"/>
              </a:rPr>
              <a:t>Ancak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kütlelerinin </a:t>
            </a:r>
            <a:r>
              <a:rPr sz="2400" spc="-10" dirty="0">
                <a:latin typeface="Times New Roman"/>
                <a:cs typeface="Times New Roman"/>
              </a:rPr>
              <a:t>bu </a:t>
            </a:r>
            <a:r>
              <a:rPr sz="2400" dirty="0">
                <a:latin typeface="Times New Roman"/>
                <a:cs typeface="Times New Roman"/>
              </a:rPr>
              <a:t>fiziksel </a:t>
            </a:r>
            <a:r>
              <a:rPr sz="2400" spc="-5" dirty="0">
                <a:latin typeface="Times New Roman"/>
                <a:cs typeface="Times New Roman"/>
              </a:rPr>
              <a:t>özellikleri,  </a:t>
            </a:r>
            <a:r>
              <a:rPr sz="2400" dirty="0">
                <a:latin typeface="Times New Roman"/>
                <a:cs typeface="Times New Roman"/>
              </a:rPr>
              <a:t>yeryüzünün </a:t>
            </a:r>
            <a:r>
              <a:rPr sz="2400" spc="-5" dirty="0">
                <a:latin typeface="Times New Roman"/>
                <a:cs typeface="Times New Roman"/>
              </a:rPr>
              <a:t>fiziki coğrafya (enlem derecesi, topoğrafik yapı, kara-  </a:t>
            </a:r>
            <a:r>
              <a:rPr sz="2400" dirty="0">
                <a:latin typeface="Times New Roman"/>
                <a:cs typeface="Times New Roman"/>
              </a:rPr>
              <a:t>deniz </a:t>
            </a:r>
            <a:r>
              <a:rPr sz="2400" spc="-10" dirty="0">
                <a:latin typeface="Times New Roman"/>
                <a:cs typeface="Times New Roman"/>
              </a:rPr>
              <a:t>dağılımı, </a:t>
            </a:r>
            <a:r>
              <a:rPr sz="2400" dirty="0">
                <a:latin typeface="Times New Roman"/>
                <a:cs typeface="Times New Roman"/>
              </a:rPr>
              <a:t>hakim </a:t>
            </a:r>
            <a:r>
              <a:rPr sz="2400" spc="-5" dirty="0">
                <a:latin typeface="Times New Roman"/>
                <a:cs typeface="Times New Roman"/>
              </a:rPr>
              <a:t>rüzgarlar gibi) özellikleriyle yakından </a:t>
            </a:r>
            <a:r>
              <a:rPr sz="2400" spc="-15" dirty="0">
                <a:latin typeface="Times New Roman"/>
                <a:cs typeface="Times New Roman"/>
              </a:rPr>
              <a:t>ilgilidir.  </a:t>
            </a:r>
            <a:r>
              <a:rPr sz="2400" spc="-5" dirty="0">
                <a:latin typeface="Times New Roman"/>
                <a:cs typeface="Times New Roman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halde, </a:t>
            </a:r>
            <a:r>
              <a:rPr sz="2400" spc="-5" dirty="0">
                <a:latin typeface="Times New Roman"/>
                <a:cs typeface="Times New Roman"/>
              </a:rPr>
              <a:t>bir ülkedeki hava olaylarını tanımak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tahmin yapabilmek  </a:t>
            </a:r>
            <a:r>
              <a:rPr sz="2400" dirty="0">
                <a:latin typeface="Times New Roman"/>
                <a:cs typeface="Times New Roman"/>
              </a:rPr>
              <a:t>için, </a:t>
            </a:r>
            <a:r>
              <a:rPr sz="2400" spc="-5" dirty="0">
                <a:latin typeface="Times New Roman"/>
                <a:cs typeface="Times New Roman"/>
              </a:rPr>
              <a:t>hava kütlesinin genel özelliklerini bilmek yetmez. </a:t>
            </a:r>
            <a:r>
              <a:rPr sz="2400" dirty="0">
                <a:latin typeface="Times New Roman"/>
                <a:cs typeface="Times New Roman"/>
              </a:rPr>
              <a:t>Hava  </a:t>
            </a:r>
            <a:r>
              <a:rPr sz="2400" spc="-5" dirty="0">
                <a:latin typeface="Times New Roman"/>
                <a:cs typeface="Times New Roman"/>
              </a:rPr>
              <a:t>kütlelerinin tespit edilmesi, sınırlarının </a:t>
            </a:r>
            <a:r>
              <a:rPr sz="2400" spc="-10" dirty="0">
                <a:latin typeface="Times New Roman"/>
                <a:cs typeface="Times New Roman"/>
              </a:rPr>
              <a:t>belirlenmesi </a:t>
            </a:r>
            <a:r>
              <a:rPr sz="2400" spc="-5" dirty="0">
                <a:latin typeface="Times New Roman"/>
                <a:cs typeface="Times New Roman"/>
              </a:rPr>
              <a:t>ve bu kütlelerin  </a:t>
            </a:r>
            <a:r>
              <a:rPr sz="2400" dirty="0">
                <a:latin typeface="Times New Roman"/>
                <a:cs typeface="Times New Roman"/>
              </a:rPr>
              <a:t>hangi </a:t>
            </a:r>
            <a:r>
              <a:rPr sz="2400" spc="-5" dirty="0">
                <a:latin typeface="Times New Roman"/>
                <a:cs typeface="Times New Roman"/>
              </a:rPr>
              <a:t>hava olaylarını yaratabileceğinin önceden bilinmesi, </a:t>
            </a:r>
            <a:r>
              <a:rPr sz="2400" dirty="0">
                <a:latin typeface="Times New Roman"/>
                <a:cs typeface="Times New Roman"/>
              </a:rPr>
              <a:t>bir </a:t>
            </a:r>
            <a:r>
              <a:rPr sz="2400" spc="-5" dirty="0">
                <a:latin typeface="Times New Roman"/>
                <a:cs typeface="Times New Roman"/>
              </a:rPr>
              <a:t>yerin  </a:t>
            </a:r>
            <a:r>
              <a:rPr sz="2400" dirty="0">
                <a:latin typeface="Times New Roman"/>
                <a:cs typeface="Times New Roman"/>
              </a:rPr>
              <a:t>hava olaylarının ve sonuçta da </a:t>
            </a:r>
            <a:r>
              <a:rPr sz="2400" spc="-5" dirty="0">
                <a:latin typeface="Times New Roman"/>
                <a:cs typeface="Times New Roman"/>
              </a:rPr>
              <a:t>ikliminin bilinmesini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sağlar.</a:t>
            </a:r>
            <a:endParaRPr sz="24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En önemli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değişiklileri,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kütlelerinin yer  değiştirmesi </a:t>
            </a:r>
            <a:r>
              <a:rPr sz="2400" dirty="0">
                <a:latin typeface="Times New Roman"/>
                <a:cs typeface="Times New Roman"/>
              </a:rPr>
              <a:t>sonucunda </a:t>
            </a:r>
            <a:r>
              <a:rPr sz="2400" spc="-20" dirty="0">
                <a:latin typeface="Times New Roman"/>
                <a:cs typeface="Times New Roman"/>
              </a:rPr>
              <a:t>görülür. </a:t>
            </a:r>
            <a:r>
              <a:rPr sz="2400" spc="-5" dirty="0">
                <a:latin typeface="Times New Roman"/>
                <a:cs typeface="Times New Roman"/>
              </a:rPr>
              <a:t>Örneğin, </a:t>
            </a:r>
            <a:r>
              <a:rPr sz="2400" dirty="0">
                <a:latin typeface="Times New Roman"/>
                <a:cs typeface="Times New Roman"/>
              </a:rPr>
              <a:t>karalar </a:t>
            </a:r>
            <a:r>
              <a:rPr sz="2400" spc="-5" dirty="0">
                <a:latin typeface="Times New Roman"/>
                <a:cs typeface="Times New Roman"/>
              </a:rPr>
              <a:t>üzerindeki  yağışların büyük </a:t>
            </a:r>
            <a:r>
              <a:rPr sz="2400" dirty="0">
                <a:latin typeface="Times New Roman"/>
                <a:cs typeface="Times New Roman"/>
              </a:rPr>
              <a:t>bir </a:t>
            </a:r>
            <a:r>
              <a:rPr sz="2400" spc="-10" dirty="0">
                <a:latin typeface="Times New Roman"/>
                <a:cs typeface="Times New Roman"/>
              </a:rPr>
              <a:t>kısmı, </a:t>
            </a:r>
            <a:r>
              <a:rPr sz="2400" spc="-5" dirty="0">
                <a:latin typeface="Times New Roman"/>
                <a:cs typeface="Times New Roman"/>
              </a:rPr>
              <a:t>denizlerden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okyanuslardan </a:t>
            </a:r>
            <a:r>
              <a:rPr sz="2400" dirty="0">
                <a:latin typeface="Times New Roman"/>
                <a:cs typeface="Times New Roman"/>
              </a:rPr>
              <a:t>nem alan  hava </a:t>
            </a:r>
            <a:r>
              <a:rPr sz="2400" spc="-5" dirty="0">
                <a:latin typeface="Times New Roman"/>
                <a:cs typeface="Times New Roman"/>
              </a:rPr>
              <a:t>kütlelerinin karalar </a:t>
            </a:r>
            <a:r>
              <a:rPr sz="2400" dirty="0">
                <a:latin typeface="Times New Roman"/>
                <a:cs typeface="Times New Roman"/>
              </a:rPr>
              <a:t>üzerine </a:t>
            </a:r>
            <a:r>
              <a:rPr sz="2400" spc="-5" dirty="0">
                <a:latin typeface="Times New Roman"/>
                <a:cs typeface="Times New Roman"/>
              </a:rPr>
              <a:t>gelmesiyle </a:t>
            </a:r>
            <a:r>
              <a:rPr sz="2400" spc="-25" dirty="0">
                <a:latin typeface="Times New Roman"/>
                <a:cs typeface="Times New Roman"/>
              </a:rPr>
              <a:t>oluşur. </a:t>
            </a:r>
            <a:r>
              <a:rPr sz="2400" spc="-40" dirty="0">
                <a:latin typeface="Times New Roman"/>
                <a:cs typeface="Times New Roman"/>
              </a:rPr>
              <a:t>Yine </a:t>
            </a:r>
            <a:r>
              <a:rPr sz="2400" spc="-5" dirty="0">
                <a:latin typeface="Times New Roman"/>
                <a:cs typeface="Times New Roman"/>
              </a:rPr>
              <a:t>bir </a:t>
            </a:r>
            <a:r>
              <a:rPr sz="2400" dirty="0">
                <a:latin typeface="Times New Roman"/>
                <a:cs typeface="Times New Roman"/>
              </a:rPr>
              <a:t>yerden  bir </a:t>
            </a:r>
            <a:r>
              <a:rPr sz="2400" spc="-5" dirty="0">
                <a:latin typeface="Times New Roman"/>
                <a:cs typeface="Times New Roman"/>
              </a:rPr>
              <a:t>yere büyük boyuttaki sıcaklık taşınımı, kuvvetli </a:t>
            </a:r>
            <a:r>
              <a:rPr sz="2400" spc="-15" dirty="0">
                <a:latin typeface="Times New Roman"/>
                <a:cs typeface="Times New Roman"/>
              </a:rPr>
              <a:t>fırtınalar, </a:t>
            </a:r>
            <a:r>
              <a:rPr sz="2400" spc="-5" dirty="0">
                <a:latin typeface="Times New Roman"/>
                <a:cs typeface="Times New Roman"/>
              </a:rPr>
              <a:t>hava  </a:t>
            </a:r>
            <a:r>
              <a:rPr sz="2400" dirty="0">
                <a:latin typeface="Times New Roman"/>
                <a:cs typeface="Times New Roman"/>
              </a:rPr>
              <a:t>kütlerinin </a:t>
            </a:r>
            <a:r>
              <a:rPr sz="2400" spc="-5" dirty="0">
                <a:latin typeface="Times New Roman"/>
                <a:cs typeface="Times New Roman"/>
              </a:rPr>
              <a:t>hareketleriyle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açıklanabilir.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1215339"/>
            <a:ext cx="4265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imes New Roman"/>
                <a:cs typeface="Times New Roman"/>
              </a:rPr>
              <a:t>B. </a:t>
            </a:r>
            <a:r>
              <a:rPr sz="2800" b="1" spc="-5" dirty="0">
                <a:latin typeface="Times New Roman"/>
                <a:cs typeface="Times New Roman"/>
              </a:rPr>
              <a:t>Kinematik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Sınıflandırma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717294"/>
            <a:ext cx="8808085" cy="324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Genellikle cephelerin hareketine ve buna bağlı olarak  oluşturdukları sıcaklık değişimlerine göre cepheler kinematik olarak  </a:t>
            </a:r>
            <a:r>
              <a:rPr sz="2400" spc="-15" dirty="0">
                <a:latin typeface="Times New Roman"/>
                <a:cs typeface="Times New Roman"/>
              </a:rPr>
              <a:t>sınıflandırılır. </a:t>
            </a:r>
            <a:r>
              <a:rPr sz="2400" spc="-5" dirty="0">
                <a:latin typeface="Times New Roman"/>
                <a:cs typeface="Times New Roman"/>
              </a:rPr>
              <a:t>Kinematik sınıflandırmaya </a:t>
            </a:r>
            <a:r>
              <a:rPr sz="2400" dirty="0">
                <a:latin typeface="Times New Roman"/>
                <a:cs typeface="Times New Roman"/>
              </a:rPr>
              <a:t>göre </a:t>
            </a:r>
            <a:r>
              <a:rPr sz="2400" spc="-5" dirty="0">
                <a:latin typeface="Times New Roman"/>
                <a:cs typeface="Times New Roman"/>
              </a:rPr>
              <a:t>cepheleri </a:t>
            </a:r>
            <a:r>
              <a:rPr sz="2400" dirty="0">
                <a:latin typeface="Times New Roman"/>
                <a:cs typeface="Times New Roman"/>
              </a:rPr>
              <a:t>dört </a:t>
            </a:r>
            <a:r>
              <a:rPr sz="2400" spc="-5" dirty="0">
                <a:latin typeface="Times New Roman"/>
                <a:cs typeface="Times New Roman"/>
              </a:rPr>
              <a:t>grupta  </a:t>
            </a:r>
            <a:r>
              <a:rPr sz="2400" spc="-10" dirty="0">
                <a:latin typeface="Times New Roman"/>
                <a:cs typeface="Times New Roman"/>
              </a:rPr>
              <a:t>toplanmaktadır.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Bunlar;</a:t>
            </a:r>
            <a:endParaRPr sz="2400">
              <a:latin typeface="Times New Roman"/>
              <a:cs typeface="Times New Roman"/>
            </a:endParaRPr>
          </a:p>
          <a:p>
            <a:pPr marL="1239520" indent="-313055">
              <a:lnSpc>
                <a:spcPct val="100000"/>
              </a:lnSpc>
              <a:spcBef>
                <a:spcPts val="575"/>
              </a:spcBef>
              <a:buFont typeface="Times New Roman"/>
              <a:buAutoNum type="alphaLcParenR"/>
              <a:tabLst>
                <a:tab pos="124015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Soğuk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Cephe</a:t>
            </a:r>
            <a:endParaRPr sz="2400">
              <a:latin typeface="Times New Roman"/>
              <a:cs typeface="Times New Roman"/>
            </a:endParaRPr>
          </a:p>
          <a:p>
            <a:pPr marL="1257935" indent="-331470">
              <a:lnSpc>
                <a:spcPct val="100000"/>
              </a:lnSpc>
              <a:spcBef>
                <a:spcPts val="580"/>
              </a:spcBef>
              <a:buFont typeface="Times New Roman"/>
              <a:buAutoNum type="alphaLcParenR"/>
              <a:tabLst>
                <a:tab pos="125857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Sıcak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Cephe</a:t>
            </a:r>
            <a:endParaRPr sz="2400">
              <a:latin typeface="Times New Roman"/>
              <a:cs typeface="Times New Roman"/>
            </a:endParaRPr>
          </a:p>
          <a:p>
            <a:pPr marL="1239520" indent="-313055">
              <a:lnSpc>
                <a:spcPct val="100000"/>
              </a:lnSpc>
              <a:spcBef>
                <a:spcPts val="575"/>
              </a:spcBef>
              <a:buFont typeface="Times New Roman"/>
              <a:buAutoNum type="alphaLcParenR"/>
              <a:tabLst>
                <a:tab pos="124015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Duralar (Stasyoner)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Cephe</a:t>
            </a:r>
            <a:endParaRPr sz="2400">
              <a:latin typeface="Times New Roman"/>
              <a:cs typeface="Times New Roman"/>
            </a:endParaRPr>
          </a:p>
          <a:p>
            <a:pPr marL="1257935" indent="-331470">
              <a:lnSpc>
                <a:spcPct val="100000"/>
              </a:lnSpc>
              <a:spcBef>
                <a:spcPts val="580"/>
              </a:spcBef>
              <a:buFont typeface="Times New Roman"/>
              <a:buAutoNum type="alphaLcParenR"/>
              <a:tabLst>
                <a:tab pos="125857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Oklüzyon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Cephe</a:t>
            </a:r>
            <a:r>
              <a:rPr sz="2400" spc="-15" dirty="0">
                <a:latin typeface="Times New Roman"/>
                <a:cs typeface="Times New Roman"/>
              </a:rPr>
              <a:t>’dir.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123" y="115823"/>
            <a:ext cx="7895844" cy="6292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0641" y="6456679"/>
            <a:ext cx="16484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a) </a:t>
            </a:r>
            <a:r>
              <a:rPr sz="2000" b="1" spc="-5" dirty="0">
                <a:latin typeface="Times New Roman"/>
                <a:cs typeface="Times New Roman"/>
              </a:rPr>
              <a:t>Sıcak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Cephe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87049" y="6456679"/>
            <a:ext cx="174878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b) </a:t>
            </a:r>
            <a:r>
              <a:rPr sz="2000" b="1" dirty="0">
                <a:latin typeface="Times New Roman"/>
                <a:cs typeface="Times New Roman"/>
              </a:rPr>
              <a:t>Soğuk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Cephe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3599" y="6456679"/>
            <a:ext cx="191388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c) </a:t>
            </a:r>
            <a:r>
              <a:rPr sz="2000" b="1" spc="-5" dirty="0">
                <a:latin typeface="Times New Roman"/>
                <a:cs typeface="Times New Roman"/>
              </a:rPr>
              <a:t>Duralar</a:t>
            </a:r>
            <a:r>
              <a:rPr sz="2000" b="1" spc="-11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Cephe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03440" y="6456679"/>
            <a:ext cx="2128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d) </a:t>
            </a:r>
            <a:r>
              <a:rPr sz="2000" b="1" dirty="0">
                <a:latin typeface="Times New Roman"/>
                <a:cs typeface="Times New Roman"/>
              </a:rPr>
              <a:t>Oklüzyon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Cephe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1107186"/>
            <a:ext cx="2414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imes New Roman"/>
                <a:cs typeface="Times New Roman"/>
              </a:rPr>
              <a:t>a) </a:t>
            </a:r>
            <a:r>
              <a:rPr sz="2800" b="1" spc="-5" dirty="0">
                <a:latin typeface="Times New Roman"/>
                <a:cs typeface="Times New Roman"/>
              </a:rPr>
              <a:t>Sıcak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Cephe: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608582"/>
            <a:ext cx="862965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34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Geçtikleri bölgelerde havanın ısınmasına neden </a:t>
            </a:r>
            <a:r>
              <a:rPr sz="2400" dirty="0">
                <a:latin typeface="Times New Roman"/>
                <a:cs typeface="Times New Roman"/>
              </a:rPr>
              <a:t>olan, </a:t>
            </a:r>
            <a:r>
              <a:rPr sz="2400" spc="-5" dirty="0">
                <a:latin typeface="Times New Roman"/>
                <a:cs typeface="Times New Roman"/>
              </a:rPr>
              <a:t>soğuk  havanın yerine zamanla sıcak havanın </a:t>
            </a:r>
            <a:r>
              <a:rPr sz="2400" dirty="0">
                <a:latin typeface="Times New Roman"/>
                <a:cs typeface="Times New Roman"/>
              </a:rPr>
              <a:t>hakim </a:t>
            </a:r>
            <a:r>
              <a:rPr sz="2400" spc="-5" dirty="0">
                <a:latin typeface="Times New Roman"/>
                <a:cs typeface="Times New Roman"/>
              </a:rPr>
              <a:t>olduğu cephelere </a:t>
            </a:r>
            <a:r>
              <a:rPr sz="2400" b="1" spc="-5" dirty="0">
                <a:latin typeface="Times New Roman"/>
                <a:cs typeface="Times New Roman"/>
              </a:rPr>
              <a:t>Sıcak  Cephe </a:t>
            </a:r>
            <a:r>
              <a:rPr sz="2400" spc="-20" dirty="0">
                <a:latin typeface="Times New Roman"/>
                <a:cs typeface="Times New Roman"/>
              </a:rPr>
              <a:t>denir. </a:t>
            </a:r>
            <a:r>
              <a:rPr sz="2400" spc="-5" dirty="0">
                <a:latin typeface="Times New Roman"/>
                <a:cs typeface="Times New Roman"/>
              </a:rPr>
              <a:t>Şekil </a:t>
            </a:r>
            <a:r>
              <a:rPr sz="2400" dirty="0">
                <a:latin typeface="Times New Roman"/>
                <a:cs typeface="Times New Roman"/>
              </a:rPr>
              <a:t>10’da </a:t>
            </a:r>
            <a:r>
              <a:rPr sz="2400" spc="-5" dirty="0">
                <a:latin typeface="Times New Roman"/>
                <a:cs typeface="Times New Roman"/>
              </a:rPr>
              <a:t>sıcak cephenin düşey kesiti </a:t>
            </a:r>
            <a:r>
              <a:rPr sz="2400" dirty="0">
                <a:latin typeface="Times New Roman"/>
                <a:cs typeface="Times New Roman"/>
              </a:rPr>
              <a:t>ve ortaya  </a:t>
            </a:r>
            <a:r>
              <a:rPr sz="2400" spc="-5" dirty="0">
                <a:latin typeface="Times New Roman"/>
                <a:cs typeface="Times New Roman"/>
              </a:rPr>
              <a:t>çıkabilecek </a:t>
            </a:r>
            <a:r>
              <a:rPr sz="2400" dirty="0">
                <a:latin typeface="Times New Roman"/>
                <a:cs typeface="Times New Roman"/>
              </a:rPr>
              <a:t>bulut tipleri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gösterilmiştir.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3145028"/>
            <a:ext cx="12363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34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Sıcak  </a:t>
            </a:r>
            <a:r>
              <a:rPr sz="2400" dirty="0">
                <a:latin typeface="Times New Roman"/>
                <a:cs typeface="Times New Roman"/>
              </a:rPr>
              <a:t>önündeki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8017" y="3145028"/>
            <a:ext cx="7797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he  </a:t>
            </a:r>
            <a:r>
              <a:rPr sz="2400" spc="-5" dirty="0">
                <a:latin typeface="Times New Roman"/>
                <a:cs typeface="Times New Roman"/>
              </a:rPr>
              <a:t>soğuk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6492" y="3145028"/>
            <a:ext cx="62198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0"/>
              </a:spcBef>
              <a:tabLst>
                <a:tab pos="1178560" algn="l"/>
                <a:tab pos="1257935" algn="l"/>
                <a:tab pos="2134235" algn="l"/>
                <a:tab pos="2580640" algn="l"/>
                <a:tab pos="3729990" algn="l"/>
                <a:tab pos="4173220" algn="l"/>
                <a:tab pos="4601845" algn="l"/>
                <a:tab pos="5158105" algn="l"/>
                <a:tab pos="5496560" algn="l"/>
              </a:tabLst>
            </a:pP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-1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e,	cep</a:t>
            </a:r>
            <a:r>
              <a:rPr sz="2400" spc="-10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e	</a:t>
            </a:r>
            <a:r>
              <a:rPr sz="2400" spc="-15" dirty="0">
                <a:latin typeface="Times New Roman"/>
                <a:cs typeface="Times New Roman"/>
              </a:rPr>
              <a:t>g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-1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indeki	</a:t>
            </a:r>
            <a:r>
              <a:rPr sz="2400" spc="-5" dirty="0">
                <a:latin typeface="Times New Roman"/>
                <a:cs typeface="Times New Roman"/>
              </a:rPr>
              <a:t>sıca</a:t>
            </a:r>
            <a:r>
              <a:rPr sz="2400" dirty="0">
                <a:latin typeface="Times New Roman"/>
                <a:cs typeface="Times New Roman"/>
              </a:rPr>
              <a:t>k	</a:t>
            </a:r>
            <a:r>
              <a:rPr sz="2400" spc="-15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ava,	cep</a:t>
            </a:r>
            <a:r>
              <a:rPr sz="2400" spc="-10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e  hav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nın		</a:t>
            </a:r>
            <a:r>
              <a:rPr sz="2400" spc="-15" dirty="0">
                <a:latin typeface="Times New Roman"/>
                <a:cs typeface="Times New Roman"/>
              </a:rPr>
              <a:t>ü</a:t>
            </a:r>
            <a:r>
              <a:rPr sz="2400" dirty="0">
                <a:latin typeface="Times New Roman"/>
                <a:cs typeface="Times New Roman"/>
              </a:rPr>
              <a:t>z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ri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de	yüks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le</a:t>
            </a:r>
            <a:r>
              <a:rPr sz="2400" dirty="0">
                <a:latin typeface="Times New Roman"/>
                <a:cs typeface="Times New Roman"/>
              </a:rPr>
              <a:t>rek	cep</a:t>
            </a:r>
            <a:r>
              <a:rPr sz="2400" spc="-15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e	yüze</a:t>
            </a:r>
            <a:r>
              <a:rPr sz="2400" spc="-15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3876802"/>
            <a:ext cx="862965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Times New Roman"/>
                <a:cs typeface="Times New Roman"/>
              </a:rPr>
              <a:t>oluşturur. </a:t>
            </a:r>
            <a:r>
              <a:rPr sz="2400" dirty="0">
                <a:latin typeface="Times New Roman"/>
                <a:cs typeface="Times New Roman"/>
              </a:rPr>
              <a:t>Cephe </a:t>
            </a:r>
            <a:r>
              <a:rPr sz="2400" spc="-5" dirty="0">
                <a:latin typeface="Times New Roman"/>
                <a:cs typeface="Times New Roman"/>
              </a:rPr>
              <a:t>gerisindeki sıcak havanın cephe yüzeyine doğru olan  hareket hızı, cephe önündeki soğuk havadan daha fazla olduğundan  </a:t>
            </a:r>
            <a:r>
              <a:rPr sz="2400" dirty="0">
                <a:latin typeface="Times New Roman"/>
                <a:cs typeface="Times New Roman"/>
              </a:rPr>
              <a:t>cephe </a:t>
            </a:r>
            <a:r>
              <a:rPr sz="2400" spc="-5" dirty="0">
                <a:latin typeface="Times New Roman"/>
                <a:cs typeface="Times New Roman"/>
              </a:rPr>
              <a:t>yüzeyi boyunca sıcak </a:t>
            </a:r>
            <a:r>
              <a:rPr sz="2400" spc="-1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içerisinde yukarıya </a:t>
            </a:r>
            <a:r>
              <a:rPr sz="2400" dirty="0">
                <a:latin typeface="Times New Roman"/>
                <a:cs typeface="Times New Roman"/>
              </a:rPr>
              <a:t>doğru bir  </a:t>
            </a:r>
            <a:r>
              <a:rPr sz="2400" spc="-5" dirty="0">
                <a:latin typeface="Times New Roman"/>
                <a:cs typeface="Times New Roman"/>
              </a:rPr>
              <a:t>yükselme </a:t>
            </a:r>
            <a:r>
              <a:rPr sz="2400" spc="-20" dirty="0">
                <a:latin typeface="Times New Roman"/>
                <a:cs typeface="Times New Roman"/>
              </a:rPr>
              <a:t>görülür. </a:t>
            </a:r>
            <a:r>
              <a:rPr sz="2400" dirty="0">
                <a:latin typeface="Times New Roman"/>
                <a:cs typeface="Times New Roman"/>
              </a:rPr>
              <a:t>Cephe </a:t>
            </a:r>
            <a:r>
              <a:rPr sz="2400" spc="-5" dirty="0">
                <a:latin typeface="Times New Roman"/>
                <a:cs typeface="Times New Roman"/>
              </a:rPr>
              <a:t>yüzeyinin eğimi, soğuk </a:t>
            </a:r>
            <a:r>
              <a:rPr sz="2400" dirty="0">
                <a:latin typeface="Times New Roman"/>
                <a:cs typeface="Times New Roman"/>
              </a:rPr>
              <a:t>cepheye göre  oldukça az olduğundan cephenin etkisi geniş bir alanı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kapsar.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715" y="333756"/>
            <a:ext cx="8257032" cy="3476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8267" y="3933756"/>
            <a:ext cx="8629015" cy="288417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90"/>
              </a:spcBef>
            </a:pPr>
            <a:r>
              <a:rPr sz="2800" b="1" spc="-5" dirty="0">
                <a:latin typeface="Times New Roman"/>
                <a:cs typeface="Times New Roman"/>
              </a:rPr>
              <a:t>b) </a:t>
            </a:r>
            <a:r>
              <a:rPr sz="2800" b="1" dirty="0">
                <a:latin typeface="Times New Roman"/>
                <a:cs typeface="Times New Roman"/>
              </a:rPr>
              <a:t>Soğuk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Cephe:</a:t>
            </a:r>
            <a:endParaRPr sz="280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595"/>
              </a:spcBef>
            </a:pPr>
            <a:r>
              <a:rPr sz="2400" spc="-5" dirty="0">
                <a:latin typeface="Times New Roman"/>
                <a:cs typeface="Times New Roman"/>
              </a:rPr>
              <a:t>Geçtikleri bölgelerde havanın soğumasına neden </a:t>
            </a:r>
            <a:r>
              <a:rPr sz="2400" dirty="0">
                <a:latin typeface="Times New Roman"/>
                <a:cs typeface="Times New Roman"/>
              </a:rPr>
              <a:t>olan, </a:t>
            </a:r>
            <a:r>
              <a:rPr sz="2400" spc="-5" dirty="0">
                <a:latin typeface="Times New Roman"/>
                <a:cs typeface="Times New Roman"/>
              </a:rPr>
              <a:t>cephe hattı  </a:t>
            </a:r>
            <a:r>
              <a:rPr sz="2400" dirty="0">
                <a:latin typeface="Times New Roman"/>
                <a:cs typeface="Times New Roman"/>
              </a:rPr>
              <a:t>boyunca </a:t>
            </a:r>
            <a:r>
              <a:rPr sz="2400" spc="-5" dirty="0">
                <a:latin typeface="Times New Roman"/>
                <a:cs typeface="Times New Roman"/>
              </a:rPr>
              <a:t>sıcak havanın </a:t>
            </a:r>
            <a:r>
              <a:rPr sz="2400" dirty="0">
                <a:latin typeface="Times New Roman"/>
                <a:cs typeface="Times New Roman"/>
              </a:rPr>
              <a:t>yerine </a:t>
            </a:r>
            <a:r>
              <a:rPr sz="2400" spc="-5" dirty="0">
                <a:latin typeface="Times New Roman"/>
                <a:cs typeface="Times New Roman"/>
              </a:rPr>
              <a:t>soğuk havanın hakim </a:t>
            </a:r>
            <a:r>
              <a:rPr sz="2400" dirty="0">
                <a:latin typeface="Times New Roman"/>
                <a:cs typeface="Times New Roman"/>
              </a:rPr>
              <a:t>olduğu </a:t>
            </a:r>
            <a:r>
              <a:rPr sz="2400" spc="-5" dirty="0">
                <a:latin typeface="Times New Roman"/>
                <a:cs typeface="Times New Roman"/>
              </a:rPr>
              <a:t>cephelere  </a:t>
            </a:r>
            <a:r>
              <a:rPr sz="2400" b="1" spc="-5" dirty="0">
                <a:latin typeface="Times New Roman"/>
                <a:cs typeface="Times New Roman"/>
              </a:rPr>
              <a:t>Soğuk </a:t>
            </a:r>
            <a:r>
              <a:rPr sz="2400" b="1" dirty="0">
                <a:latin typeface="Times New Roman"/>
                <a:cs typeface="Times New Roman"/>
              </a:rPr>
              <a:t>Cephe </a:t>
            </a:r>
            <a:r>
              <a:rPr sz="2400" spc="-20" dirty="0">
                <a:latin typeface="Times New Roman"/>
                <a:cs typeface="Times New Roman"/>
              </a:rPr>
              <a:t>denir. </a:t>
            </a:r>
            <a:r>
              <a:rPr sz="2400" spc="-5" dirty="0">
                <a:latin typeface="Times New Roman"/>
                <a:cs typeface="Times New Roman"/>
              </a:rPr>
              <a:t>Şekilde soğuk cephenin düşey kesiti ve </a:t>
            </a:r>
            <a:r>
              <a:rPr sz="2400" dirty="0">
                <a:latin typeface="Times New Roman"/>
                <a:cs typeface="Times New Roman"/>
              </a:rPr>
              <a:t>ortaya  </a:t>
            </a:r>
            <a:r>
              <a:rPr sz="2400" spc="-5" dirty="0">
                <a:latin typeface="Times New Roman"/>
                <a:cs typeface="Times New Roman"/>
              </a:rPr>
              <a:t>çıkabilecek </a:t>
            </a:r>
            <a:r>
              <a:rPr sz="2400" dirty="0">
                <a:latin typeface="Times New Roman"/>
                <a:cs typeface="Times New Roman"/>
              </a:rPr>
              <a:t>bulut tipleri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gösterilmiştir.</a:t>
            </a:r>
            <a:endParaRPr sz="2400">
              <a:latin typeface="Times New Roman"/>
              <a:cs typeface="Times New Roman"/>
            </a:endParaRPr>
          </a:p>
          <a:p>
            <a:pPr marL="12700" marR="7620" indent="457200" algn="just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Soğuk </a:t>
            </a:r>
            <a:r>
              <a:rPr sz="2400" dirty="0">
                <a:latin typeface="Times New Roman"/>
                <a:cs typeface="Times New Roman"/>
              </a:rPr>
              <a:t>cephelerin </a:t>
            </a:r>
            <a:r>
              <a:rPr sz="2400" spc="-5" dirty="0">
                <a:latin typeface="Times New Roman"/>
                <a:cs typeface="Times New Roman"/>
              </a:rPr>
              <a:t>gerisinde daima soğuk </a:t>
            </a:r>
            <a:r>
              <a:rPr sz="2400" dirty="0">
                <a:latin typeface="Times New Roman"/>
                <a:cs typeface="Times New Roman"/>
              </a:rPr>
              <a:t>hava, önünde </a:t>
            </a:r>
            <a:r>
              <a:rPr sz="2400" spc="-10" dirty="0">
                <a:latin typeface="Times New Roman"/>
                <a:cs typeface="Times New Roman"/>
              </a:rPr>
              <a:t>sıcak </a:t>
            </a:r>
            <a:r>
              <a:rPr sz="2400" dirty="0">
                <a:latin typeface="Times New Roman"/>
                <a:cs typeface="Times New Roman"/>
              </a:rPr>
              <a:t>hava  </a:t>
            </a:r>
            <a:r>
              <a:rPr sz="2400" spc="-20" dirty="0">
                <a:latin typeface="Times New Roman"/>
                <a:cs typeface="Times New Roman"/>
              </a:rPr>
              <a:t>bulunur.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715" y="333756"/>
            <a:ext cx="8257032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8267" y="3911041"/>
            <a:ext cx="862965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Sıcaklık farkından dolayı sıcak cephelere </a:t>
            </a:r>
            <a:r>
              <a:rPr sz="2400" dirty="0">
                <a:latin typeface="Times New Roman"/>
                <a:cs typeface="Times New Roman"/>
              </a:rPr>
              <a:t>göre daha </a:t>
            </a:r>
            <a:r>
              <a:rPr sz="2400" spc="-10" dirty="0">
                <a:latin typeface="Times New Roman"/>
                <a:cs typeface="Times New Roman"/>
              </a:rPr>
              <a:t>hızlı </a:t>
            </a:r>
            <a:r>
              <a:rPr sz="2400" spc="-5" dirty="0">
                <a:latin typeface="Times New Roman"/>
                <a:cs typeface="Times New Roman"/>
              </a:rPr>
              <a:t>hareket  </a:t>
            </a:r>
            <a:r>
              <a:rPr sz="2400" dirty="0">
                <a:latin typeface="Times New Roman"/>
                <a:cs typeface="Times New Roman"/>
              </a:rPr>
              <a:t>eder ve </a:t>
            </a:r>
            <a:r>
              <a:rPr sz="2400" spc="-5" dirty="0">
                <a:latin typeface="Times New Roman"/>
                <a:cs typeface="Times New Roman"/>
              </a:rPr>
              <a:t>daha </a:t>
            </a:r>
            <a:r>
              <a:rPr sz="2400" dirty="0">
                <a:latin typeface="Times New Roman"/>
                <a:cs typeface="Times New Roman"/>
              </a:rPr>
              <a:t>dik </a:t>
            </a:r>
            <a:r>
              <a:rPr sz="2400" spc="-5" dirty="0">
                <a:latin typeface="Times New Roman"/>
                <a:cs typeface="Times New Roman"/>
              </a:rPr>
              <a:t>eğime </a:t>
            </a:r>
            <a:r>
              <a:rPr sz="2400" spc="-15" dirty="0">
                <a:latin typeface="Times New Roman"/>
                <a:cs typeface="Times New Roman"/>
              </a:rPr>
              <a:t>sahiptir. </a:t>
            </a:r>
            <a:r>
              <a:rPr sz="2400" spc="-5" dirty="0">
                <a:latin typeface="Times New Roman"/>
                <a:cs typeface="Times New Roman"/>
              </a:rPr>
              <a:t>Kuvvetli meteorolojik </a:t>
            </a:r>
            <a:r>
              <a:rPr sz="2400" spc="-10" dirty="0">
                <a:latin typeface="Times New Roman"/>
                <a:cs typeface="Times New Roman"/>
              </a:rPr>
              <a:t>olaylar </a:t>
            </a:r>
            <a:r>
              <a:rPr sz="2400" spc="-15" dirty="0">
                <a:latin typeface="Times New Roman"/>
                <a:cs typeface="Times New Roman"/>
              </a:rPr>
              <a:t>görülür.  </a:t>
            </a:r>
            <a:r>
              <a:rPr sz="2400" dirty="0">
                <a:latin typeface="Times New Roman"/>
                <a:cs typeface="Times New Roman"/>
              </a:rPr>
              <a:t>İki hava </a:t>
            </a:r>
            <a:r>
              <a:rPr sz="2400" spc="-5" dirty="0">
                <a:latin typeface="Times New Roman"/>
                <a:cs typeface="Times New Roman"/>
              </a:rPr>
              <a:t>kütlesi arasındaki sıcaklık farkının </a:t>
            </a:r>
            <a:r>
              <a:rPr sz="2400" dirty="0">
                <a:latin typeface="Times New Roman"/>
                <a:cs typeface="Times New Roman"/>
              </a:rPr>
              <a:t>az </a:t>
            </a:r>
            <a:r>
              <a:rPr sz="2400" spc="-5" dirty="0">
                <a:latin typeface="Times New Roman"/>
                <a:cs typeface="Times New Roman"/>
              </a:rPr>
              <a:t>olması ise zayıf bir  soğuk cepheyi </a:t>
            </a:r>
            <a:r>
              <a:rPr sz="2400" spc="-20" dirty="0">
                <a:latin typeface="Times New Roman"/>
                <a:cs typeface="Times New Roman"/>
              </a:rPr>
              <a:t>gösterir. </a:t>
            </a:r>
            <a:r>
              <a:rPr sz="2400" dirty="0">
                <a:latin typeface="Times New Roman"/>
                <a:cs typeface="Times New Roman"/>
              </a:rPr>
              <a:t>Böyle bir </a:t>
            </a:r>
            <a:r>
              <a:rPr sz="2400" spc="-5" dirty="0">
                <a:latin typeface="Times New Roman"/>
                <a:cs typeface="Times New Roman"/>
              </a:rPr>
              <a:t>cephe gerisinde kuvvetli  meteorolojik </a:t>
            </a:r>
            <a:r>
              <a:rPr sz="2400" dirty="0">
                <a:latin typeface="Times New Roman"/>
                <a:cs typeface="Times New Roman"/>
              </a:rPr>
              <a:t>olaylar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görülmez.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1400683"/>
            <a:ext cx="4611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imes New Roman"/>
                <a:cs typeface="Times New Roman"/>
              </a:rPr>
              <a:t>c) </a:t>
            </a:r>
            <a:r>
              <a:rPr sz="2800" b="1" spc="-5" dirty="0">
                <a:latin typeface="Times New Roman"/>
                <a:cs typeface="Times New Roman"/>
              </a:rPr>
              <a:t>Duralar (Stasyoner)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Cephe: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902078"/>
            <a:ext cx="8630285" cy="353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Nispeten hareketsiz </a:t>
            </a:r>
            <a:r>
              <a:rPr sz="2400" spc="-10" dirty="0">
                <a:latin typeface="Times New Roman"/>
                <a:cs typeface="Times New Roman"/>
              </a:rPr>
              <a:t>olan </a:t>
            </a:r>
            <a:r>
              <a:rPr sz="2400" spc="-5" dirty="0">
                <a:latin typeface="Times New Roman"/>
                <a:cs typeface="Times New Roman"/>
              </a:rPr>
              <a:t>cephelere </a:t>
            </a:r>
            <a:r>
              <a:rPr sz="2400" b="1" spc="-5" dirty="0">
                <a:latin typeface="Times New Roman"/>
                <a:cs typeface="Times New Roman"/>
              </a:rPr>
              <a:t>Duralar Cephe </a:t>
            </a:r>
            <a:r>
              <a:rPr sz="2400" spc="-25" dirty="0">
                <a:latin typeface="Times New Roman"/>
                <a:cs typeface="Times New Roman"/>
              </a:rPr>
              <a:t>denir. </a:t>
            </a:r>
            <a:r>
              <a:rPr sz="2400" spc="-5" dirty="0">
                <a:latin typeface="Times New Roman"/>
                <a:cs typeface="Times New Roman"/>
              </a:rPr>
              <a:t>Etkili  oldukları bölgelerde belirli süre hareketsiz </a:t>
            </a:r>
            <a:r>
              <a:rPr sz="2400" spc="-20" dirty="0">
                <a:latin typeface="Times New Roman"/>
                <a:cs typeface="Times New Roman"/>
              </a:rPr>
              <a:t>kalırlar. </a:t>
            </a:r>
            <a:r>
              <a:rPr sz="2400" spc="-5" dirty="0">
                <a:latin typeface="Times New Roman"/>
                <a:cs typeface="Times New Roman"/>
              </a:rPr>
              <a:t>Duralar cephe  hareket etmeye başladığında hareketin </a:t>
            </a:r>
            <a:r>
              <a:rPr sz="2400" dirty="0">
                <a:latin typeface="Times New Roman"/>
                <a:cs typeface="Times New Roman"/>
              </a:rPr>
              <a:t>yönüne </a:t>
            </a:r>
            <a:r>
              <a:rPr sz="2400" spc="-5" dirty="0">
                <a:latin typeface="Times New Roman"/>
                <a:cs typeface="Times New Roman"/>
              </a:rPr>
              <a:t>bağlı olarak soğuk  </a:t>
            </a:r>
            <a:r>
              <a:rPr sz="2400" dirty="0">
                <a:latin typeface="Times New Roman"/>
                <a:cs typeface="Times New Roman"/>
              </a:rPr>
              <a:t>veya </a:t>
            </a:r>
            <a:r>
              <a:rPr sz="2400" spc="-5" dirty="0">
                <a:latin typeface="Times New Roman"/>
                <a:cs typeface="Times New Roman"/>
              </a:rPr>
              <a:t>sıcak </a:t>
            </a:r>
            <a:r>
              <a:rPr sz="2400" dirty="0">
                <a:latin typeface="Times New Roman"/>
                <a:cs typeface="Times New Roman"/>
              </a:rPr>
              <a:t>cepheye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dönüşebilir.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55"/>
              </a:spcBef>
            </a:pPr>
            <a:r>
              <a:rPr sz="2800" b="1" dirty="0">
                <a:latin typeface="Times New Roman"/>
                <a:cs typeface="Times New Roman"/>
              </a:rPr>
              <a:t>d) </a:t>
            </a:r>
            <a:r>
              <a:rPr sz="2800" b="1" spc="-10" dirty="0">
                <a:latin typeface="Times New Roman"/>
                <a:cs typeface="Times New Roman"/>
              </a:rPr>
              <a:t>Oklüzyon</a:t>
            </a:r>
            <a:r>
              <a:rPr sz="2800" b="1" spc="5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Cephe:</a:t>
            </a:r>
            <a:endParaRPr sz="280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595"/>
              </a:spcBef>
            </a:pPr>
            <a:r>
              <a:rPr sz="2400" dirty="0">
                <a:latin typeface="Times New Roman"/>
                <a:cs typeface="Times New Roman"/>
              </a:rPr>
              <a:t>Hem </a:t>
            </a:r>
            <a:r>
              <a:rPr sz="2400" spc="-5" dirty="0">
                <a:latin typeface="Times New Roman"/>
                <a:cs typeface="Times New Roman"/>
              </a:rPr>
              <a:t>sıcak, </a:t>
            </a:r>
            <a:r>
              <a:rPr sz="2400" dirty="0">
                <a:latin typeface="Times New Roman"/>
                <a:cs typeface="Times New Roman"/>
              </a:rPr>
              <a:t>hem </a:t>
            </a:r>
            <a:r>
              <a:rPr sz="2400" spc="-5" dirty="0">
                <a:latin typeface="Times New Roman"/>
                <a:cs typeface="Times New Roman"/>
              </a:rPr>
              <a:t>de soğuk cephede </a:t>
            </a:r>
            <a:r>
              <a:rPr sz="2400" dirty="0">
                <a:latin typeface="Times New Roman"/>
                <a:cs typeface="Times New Roman"/>
              </a:rPr>
              <a:t>ortaya </a:t>
            </a:r>
            <a:r>
              <a:rPr sz="2400" spc="-5" dirty="0">
                <a:latin typeface="Times New Roman"/>
                <a:cs typeface="Times New Roman"/>
              </a:rPr>
              <a:t>çıkan </a:t>
            </a:r>
            <a:r>
              <a:rPr sz="2400" dirty="0">
                <a:latin typeface="Times New Roman"/>
                <a:cs typeface="Times New Roman"/>
              </a:rPr>
              <a:t>oklüzyon </a:t>
            </a:r>
            <a:r>
              <a:rPr sz="2400" spc="-5" dirty="0">
                <a:latin typeface="Times New Roman"/>
                <a:cs typeface="Times New Roman"/>
              </a:rPr>
              <a:t>cephe,  soğuk cephenin </a:t>
            </a:r>
            <a:r>
              <a:rPr sz="2400" spc="-10" dirty="0">
                <a:latin typeface="Times New Roman"/>
                <a:cs typeface="Times New Roman"/>
              </a:rPr>
              <a:t>hızlı </a:t>
            </a:r>
            <a:r>
              <a:rPr sz="2400" spc="-5" dirty="0">
                <a:latin typeface="Times New Roman"/>
                <a:cs typeface="Times New Roman"/>
              </a:rPr>
              <a:t>hareket ederek sıcak cepheyle birleşmesi  </a:t>
            </a:r>
            <a:r>
              <a:rPr sz="2400" dirty="0">
                <a:latin typeface="Times New Roman"/>
                <a:cs typeface="Times New Roman"/>
              </a:rPr>
              <a:t>sonucunda yükselir </a:t>
            </a:r>
            <a:r>
              <a:rPr sz="2400" spc="-10" dirty="0">
                <a:latin typeface="Times New Roman"/>
                <a:cs typeface="Times New Roman"/>
              </a:rPr>
              <a:t>ve </a:t>
            </a:r>
            <a:r>
              <a:rPr sz="2400" dirty="0">
                <a:latin typeface="Times New Roman"/>
                <a:cs typeface="Times New Roman"/>
              </a:rPr>
              <a:t>yeryüzü ile </a:t>
            </a:r>
            <a:r>
              <a:rPr sz="2400" spc="-5" dirty="0">
                <a:latin typeface="Times New Roman"/>
                <a:cs typeface="Times New Roman"/>
              </a:rPr>
              <a:t>teması </a:t>
            </a:r>
            <a:r>
              <a:rPr sz="2400" spc="-20" dirty="0">
                <a:latin typeface="Times New Roman"/>
                <a:cs typeface="Times New Roman"/>
              </a:rPr>
              <a:t>kesilir. </a:t>
            </a:r>
            <a:r>
              <a:rPr sz="2400" spc="-5" dirty="0">
                <a:latin typeface="Times New Roman"/>
                <a:cs typeface="Times New Roman"/>
              </a:rPr>
              <a:t>Oklüzyon cephe, 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sıcak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soğuk </a:t>
            </a:r>
            <a:r>
              <a:rPr sz="2400" dirty="0">
                <a:latin typeface="Times New Roman"/>
                <a:cs typeface="Times New Roman"/>
              </a:rPr>
              <a:t>cephelerin </a:t>
            </a:r>
            <a:r>
              <a:rPr sz="2400" spc="-5" dirty="0">
                <a:latin typeface="Times New Roman"/>
                <a:cs typeface="Times New Roman"/>
              </a:rPr>
              <a:t>son döneminde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oluşmaktadır.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715" y="115822"/>
            <a:ext cx="8391144" cy="6687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90" y="1014729"/>
            <a:ext cx="855599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Hava </a:t>
            </a:r>
            <a:r>
              <a:rPr sz="2800" b="1" spc="-10" dirty="0">
                <a:latin typeface="Times New Roman"/>
                <a:cs typeface="Times New Roman"/>
              </a:rPr>
              <a:t>kütlesi, </a:t>
            </a:r>
            <a:r>
              <a:rPr sz="2800" b="1" spc="-5" dirty="0">
                <a:latin typeface="Times New Roman"/>
                <a:cs typeface="Times New Roman"/>
              </a:rPr>
              <a:t>özellikle sıcaklık </a:t>
            </a:r>
            <a:r>
              <a:rPr sz="2800" b="1" dirty="0">
                <a:latin typeface="Times New Roman"/>
                <a:cs typeface="Times New Roman"/>
              </a:rPr>
              <a:t>ve nem  bakımından ayırt </a:t>
            </a:r>
            <a:r>
              <a:rPr sz="2800" b="1" spc="-5" dirty="0">
                <a:latin typeface="Times New Roman"/>
                <a:cs typeface="Times New Roman"/>
              </a:rPr>
              <a:t>edici </a:t>
            </a:r>
            <a:r>
              <a:rPr sz="2800" b="1" spc="-15" dirty="0">
                <a:latin typeface="Times New Roman"/>
                <a:cs typeface="Times New Roman"/>
              </a:rPr>
              <a:t>özelliklere </a:t>
            </a:r>
            <a:r>
              <a:rPr sz="2800" b="1" dirty="0">
                <a:latin typeface="Times New Roman"/>
                <a:cs typeface="Times New Roman"/>
              </a:rPr>
              <a:t>sahip olan </a:t>
            </a:r>
            <a:r>
              <a:rPr sz="2800" b="1" spc="-5" dirty="0">
                <a:latin typeface="Times New Roman"/>
                <a:cs typeface="Times New Roman"/>
              </a:rPr>
              <a:t>ve bu  özellikleri</a:t>
            </a:r>
            <a:r>
              <a:rPr sz="2800" b="1" spc="15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yatay</a:t>
            </a:r>
            <a:r>
              <a:rPr sz="2800" b="1" spc="16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ve</a:t>
            </a:r>
            <a:r>
              <a:rPr sz="2800" b="1" spc="13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düşey</a:t>
            </a:r>
            <a:r>
              <a:rPr sz="2800" b="1" spc="16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yönde,</a:t>
            </a:r>
            <a:r>
              <a:rPr sz="2800" b="1" spc="14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geniş</a:t>
            </a:r>
            <a:r>
              <a:rPr sz="2800" b="1" spc="15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alanlarda</a:t>
            </a:r>
            <a:r>
              <a:rPr sz="2800" b="1" spc="16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hemen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90" y="2295270"/>
            <a:ext cx="6858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86510" algn="l"/>
                <a:tab pos="2210435" algn="l"/>
                <a:tab pos="3326129" algn="l"/>
                <a:tab pos="493141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hemen	</a:t>
            </a:r>
            <a:r>
              <a:rPr sz="2800" b="1" dirty="0">
                <a:latin typeface="Times New Roman"/>
                <a:cs typeface="Times New Roman"/>
              </a:rPr>
              <a:t>aynı	</a:t>
            </a:r>
            <a:r>
              <a:rPr sz="2800" b="1" spc="-10" dirty="0">
                <a:latin typeface="Times New Roman"/>
                <a:cs typeface="Times New Roman"/>
              </a:rPr>
              <a:t>kalan	</a:t>
            </a:r>
            <a:r>
              <a:rPr sz="2800" b="1" dirty="0">
                <a:latin typeface="Times New Roman"/>
                <a:cs typeface="Times New Roman"/>
              </a:rPr>
              <a:t>atmosfer	</a:t>
            </a:r>
            <a:r>
              <a:rPr sz="2800" b="1" spc="-25" dirty="0">
                <a:latin typeface="Times New Roman"/>
                <a:cs typeface="Times New Roman"/>
              </a:rPr>
              <a:t>parçalarıdır.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03718" y="2345563"/>
            <a:ext cx="1483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8330" algn="l"/>
              </a:tabLst>
            </a:pPr>
            <a:r>
              <a:rPr sz="2400" spc="-5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u	</a:t>
            </a:r>
            <a:r>
              <a:rPr sz="2400" spc="-5" dirty="0">
                <a:latin typeface="Times New Roman"/>
                <a:cs typeface="Times New Roman"/>
              </a:rPr>
              <a:t>şekil</a:t>
            </a:r>
            <a:r>
              <a:rPr sz="2400" spc="-10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590" y="2723210"/>
            <a:ext cx="8559165" cy="266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belirmiş hava bloklarının özellikle çevredeki diğer kütlelere</a:t>
            </a:r>
            <a:r>
              <a:rPr sz="2400" spc="48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karşı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açık ve kesin </a:t>
            </a:r>
            <a:r>
              <a:rPr sz="2400" spc="-5" dirty="0">
                <a:latin typeface="Times New Roman"/>
                <a:cs typeface="Times New Roman"/>
              </a:rPr>
              <a:t>sınırları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vardır.</a:t>
            </a:r>
            <a:endParaRPr sz="24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Times New Roman"/>
                <a:cs typeface="Times New Roman"/>
              </a:rPr>
              <a:t>Hava kütlesi, büyük uniform yüzey üzerinde, bu yüzeyle  denge durumuna erişinceye kadar kalan ve yatay doğrultuda özellikle  sıcaklık </a:t>
            </a:r>
            <a:r>
              <a:rPr sz="2400" spc="-10" dirty="0">
                <a:latin typeface="Times New Roman"/>
                <a:cs typeface="Times New Roman"/>
              </a:rPr>
              <a:t>ve </a:t>
            </a:r>
            <a:r>
              <a:rPr sz="2400" dirty="0">
                <a:latin typeface="Times New Roman"/>
                <a:cs typeface="Times New Roman"/>
              </a:rPr>
              <a:t>nem </a:t>
            </a:r>
            <a:r>
              <a:rPr sz="2400" spc="-5" dirty="0">
                <a:latin typeface="Times New Roman"/>
                <a:cs typeface="Times New Roman"/>
              </a:rPr>
              <a:t>bakımından homojen olan büyük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15" dirty="0">
                <a:latin typeface="Times New Roman"/>
                <a:cs typeface="Times New Roman"/>
              </a:rPr>
              <a:t>parçalarıdır.  </a:t>
            </a:r>
            <a:r>
              <a:rPr sz="2400" spc="-5" dirty="0">
                <a:latin typeface="Times New Roman"/>
                <a:cs typeface="Times New Roman"/>
              </a:rPr>
              <a:t>Kapladığı alan zaman </a:t>
            </a:r>
            <a:r>
              <a:rPr sz="2400" spc="-10" dirty="0">
                <a:latin typeface="Times New Roman"/>
                <a:cs typeface="Times New Roman"/>
              </a:rPr>
              <a:t>zaman </a:t>
            </a:r>
            <a:r>
              <a:rPr sz="2400" dirty="0">
                <a:latin typeface="Times New Roman"/>
                <a:cs typeface="Times New Roman"/>
              </a:rPr>
              <a:t>10 </a:t>
            </a:r>
            <a:r>
              <a:rPr sz="2400" spc="-5" dirty="0">
                <a:latin typeface="Times New Roman"/>
                <a:cs typeface="Times New Roman"/>
              </a:rPr>
              <a:t>milyon km², derinliği ise </a:t>
            </a:r>
            <a:r>
              <a:rPr sz="2400" dirty="0">
                <a:latin typeface="Times New Roman"/>
                <a:cs typeface="Times New Roman"/>
              </a:rPr>
              <a:t>2–3 </a:t>
            </a:r>
            <a:r>
              <a:rPr sz="2400" spc="10" dirty="0">
                <a:latin typeface="Times New Roman"/>
                <a:cs typeface="Times New Roman"/>
              </a:rPr>
              <a:t>km  </a:t>
            </a:r>
            <a:r>
              <a:rPr sz="2400" spc="-15" dirty="0">
                <a:latin typeface="Times New Roman"/>
                <a:cs typeface="Times New Roman"/>
              </a:rPr>
              <a:t>olabilir.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22523" y="354025"/>
            <a:ext cx="3660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Hava Kütlesinin</a:t>
            </a:r>
            <a:r>
              <a:rPr sz="2800" b="1" spc="-95" dirty="0">
                <a:latin typeface="Times New Roman"/>
                <a:cs typeface="Times New Roman"/>
              </a:rPr>
              <a:t> </a:t>
            </a:r>
            <a:r>
              <a:rPr sz="2800" b="1" spc="-45" dirty="0">
                <a:latin typeface="Times New Roman"/>
                <a:cs typeface="Times New Roman"/>
              </a:rPr>
              <a:t>Tanımı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90" y="498728"/>
            <a:ext cx="836168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Bir hava </a:t>
            </a:r>
            <a:r>
              <a:rPr sz="2400" b="1" spc="-5" dirty="0">
                <a:latin typeface="Times New Roman"/>
                <a:cs typeface="Times New Roman"/>
              </a:rPr>
              <a:t>kütlesinin </a:t>
            </a:r>
            <a:r>
              <a:rPr sz="2400" b="1" dirty="0">
                <a:latin typeface="Times New Roman"/>
                <a:cs typeface="Times New Roman"/>
              </a:rPr>
              <a:t>aynı seviyede, aynı nem ve </a:t>
            </a:r>
            <a:r>
              <a:rPr sz="2400" b="1" spc="-5" dirty="0">
                <a:latin typeface="Times New Roman"/>
                <a:cs typeface="Times New Roman"/>
              </a:rPr>
              <a:t>sıcaklık  özelliklerine </a:t>
            </a:r>
            <a:r>
              <a:rPr sz="2400" b="1" dirty="0">
                <a:latin typeface="Times New Roman"/>
                <a:cs typeface="Times New Roman"/>
              </a:rPr>
              <a:t>sahip </a:t>
            </a:r>
            <a:r>
              <a:rPr sz="2400" b="1" spc="-5" dirty="0">
                <a:latin typeface="Times New Roman"/>
                <a:cs typeface="Times New Roman"/>
              </a:rPr>
              <a:t>olabilmesi için, </a:t>
            </a:r>
            <a:r>
              <a:rPr sz="2400" b="1" dirty="0">
                <a:latin typeface="Times New Roman"/>
                <a:cs typeface="Times New Roman"/>
              </a:rPr>
              <a:t>homojen </a:t>
            </a:r>
            <a:r>
              <a:rPr sz="2400" b="1" spc="-5" dirty="0">
                <a:latin typeface="Times New Roman"/>
                <a:cs typeface="Times New Roman"/>
              </a:rPr>
              <a:t>yeryüzü </a:t>
            </a:r>
            <a:r>
              <a:rPr sz="2400" b="1" dirty="0">
                <a:latin typeface="Times New Roman"/>
                <a:cs typeface="Times New Roman"/>
              </a:rPr>
              <a:t>koşulları  </a:t>
            </a:r>
            <a:r>
              <a:rPr sz="2400" b="1" spc="-10" dirty="0">
                <a:latin typeface="Times New Roman"/>
                <a:cs typeface="Times New Roman"/>
              </a:rPr>
              <a:t>gösteren </a:t>
            </a:r>
            <a:r>
              <a:rPr sz="2400" b="1" spc="-5" dirty="0">
                <a:latin typeface="Times New Roman"/>
                <a:cs typeface="Times New Roman"/>
              </a:rPr>
              <a:t>bir yüzey üzerinde bir </a:t>
            </a:r>
            <a:r>
              <a:rPr sz="2400" b="1" spc="-20" dirty="0">
                <a:latin typeface="Times New Roman"/>
                <a:cs typeface="Times New Roman"/>
              </a:rPr>
              <a:t>süre </a:t>
            </a:r>
            <a:r>
              <a:rPr sz="2400" b="1" spc="-5" dirty="0">
                <a:latin typeface="Times New Roman"/>
                <a:cs typeface="Times New Roman"/>
              </a:rPr>
              <a:t>kalması </a:t>
            </a:r>
            <a:r>
              <a:rPr sz="2400" b="1" spc="-35" dirty="0">
                <a:latin typeface="Times New Roman"/>
                <a:cs typeface="Times New Roman"/>
              </a:rPr>
              <a:t>gerekir. </a:t>
            </a:r>
            <a:r>
              <a:rPr sz="2400" b="1" spc="-5" dirty="0">
                <a:latin typeface="Times New Roman"/>
                <a:cs typeface="Times New Roman"/>
              </a:rPr>
              <a:t>Genellikle  bir </a:t>
            </a:r>
            <a:r>
              <a:rPr sz="2400" b="1" dirty="0">
                <a:latin typeface="Times New Roman"/>
                <a:cs typeface="Times New Roman"/>
              </a:rPr>
              <a:t>hava </a:t>
            </a:r>
            <a:r>
              <a:rPr sz="2400" b="1" spc="-5" dirty="0">
                <a:latin typeface="Times New Roman"/>
                <a:cs typeface="Times New Roman"/>
              </a:rPr>
              <a:t>kütlesinin oluşması için </a:t>
            </a:r>
            <a:r>
              <a:rPr sz="2400" b="1" dirty="0">
                <a:latin typeface="Times New Roman"/>
                <a:cs typeface="Times New Roman"/>
              </a:rPr>
              <a:t>3 gün ila 1–2 </a:t>
            </a:r>
            <a:r>
              <a:rPr sz="2400" b="1" spc="-5" dirty="0">
                <a:latin typeface="Times New Roman"/>
                <a:cs typeface="Times New Roman"/>
              </a:rPr>
              <a:t>haftalık zaman  </a:t>
            </a:r>
            <a:r>
              <a:rPr sz="2400" b="1" spc="-35" dirty="0">
                <a:latin typeface="Times New Roman"/>
                <a:cs typeface="Times New Roman"/>
              </a:rPr>
              <a:t>gerekir.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4611" y="3622357"/>
            <a:ext cx="2952115" cy="1964689"/>
            <a:chOff x="324611" y="3622357"/>
            <a:chExt cx="2952115" cy="1964689"/>
          </a:xfrm>
        </p:grpSpPr>
        <p:sp>
          <p:nvSpPr>
            <p:cNvPr id="4" name="object 4"/>
            <p:cNvSpPr/>
            <p:nvPr/>
          </p:nvSpPr>
          <p:spPr>
            <a:xfrm>
              <a:off x="559307" y="3627120"/>
              <a:ext cx="2089785" cy="1369060"/>
            </a:xfrm>
            <a:custGeom>
              <a:avLst/>
              <a:gdLst/>
              <a:ahLst/>
              <a:cxnLst/>
              <a:rect l="l" t="t" r="r" b="b"/>
              <a:pathLst>
                <a:path w="2089785" h="1369060">
                  <a:moveTo>
                    <a:pt x="1044701" y="0"/>
                  </a:moveTo>
                  <a:lnTo>
                    <a:pt x="987382" y="1012"/>
                  </a:lnTo>
                  <a:lnTo>
                    <a:pt x="930870" y="4014"/>
                  </a:lnTo>
                  <a:lnTo>
                    <a:pt x="875245" y="8955"/>
                  </a:lnTo>
                  <a:lnTo>
                    <a:pt x="820588" y="15780"/>
                  </a:lnTo>
                  <a:lnTo>
                    <a:pt x="766978" y="24440"/>
                  </a:lnTo>
                  <a:lnTo>
                    <a:pt x="714495" y="34881"/>
                  </a:lnTo>
                  <a:lnTo>
                    <a:pt x="663217" y="47051"/>
                  </a:lnTo>
                  <a:lnTo>
                    <a:pt x="613226" y="60898"/>
                  </a:lnTo>
                  <a:lnTo>
                    <a:pt x="564600" y="76370"/>
                  </a:lnTo>
                  <a:lnTo>
                    <a:pt x="517420" y="93415"/>
                  </a:lnTo>
                  <a:lnTo>
                    <a:pt x="471765" y="111981"/>
                  </a:lnTo>
                  <a:lnTo>
                    <a:pt x="427714" y="132014"/>
                  </a:lnTo>
                  <a:lnTo>
                    <a:pt x="385347" y="153465"/>
                  </a:lnTo>
                  <a:lnTo>
                    <a:pt x="344744" y="176279"/>
                  </a:lnTo>
                  <a:lnTo>
                    <a:pt x="305985" y="200405"/>
                  </a:lnTo>
                  <a:lnTo>
                    <a:pt x="269150" y="225792"/>
                  </a:lnTo>
                  <a:lnTo>
                    <a:pt x="234317" y="252386"/>
                  </a:lnTo>
                  <a:lnTo>
                    <a:pt x="201566" y="280135"/>
                  </a:lnTo>
                  <a:lnTo>
                    <a:pt x="170978" y="308988"/>
                  </a:lnTo>
                  <a:lnTo>
                    <a:pt x="142632" y="338892"/>
                  </a:lnTo>
                  <a:lnTo>
                    <a:pt x="116607" y="369795"/>
                  </a:lnTo>
                  <a:lnTo>
                    <a:pt x="92984" y="401645"/>
                  </a:lnTo>
                  <a:lnTo>
                    <a:pt x="71841" y="434390"/>
                  </a:lnTo>
                  <a:lnTo>
                    <a:pt x="53259" y="467977"/>
                  </a:lnTo>
                  <a:lnTo>
                    <a:pt x="24095" y="537471"/>
                  </a:lnTo>
                  <a:lnTo>
                    <a:pt x="6130" y="609710"/>
                  </a:lnTo>
                  <a:lnTo>
                    <a:pt x="0" y="684275"/>
                  </a:lnTo>
                  <a:lnTo>
                    <a:pt x="1545" y="721823"/>
                  </a:lnTo>
                  <a:lnTo>
                    <a:pt x="13673" y="795278"/>
                  </a:lnTo>
                  <a:lnTo>
                    <a:pt x="37317" y="866196"/>
                  </a:lnTo>
                  <a:lnTo>
                    <a:pt x="71841" y="934161"/>
                  </a:lnTo>
                  <a:lnTo>
                    <a:pt x="92984" y="966906"/>
                  </a:lnTo>
                  <a:lnTo>
                    <a:pt x="116607" y="998756"/>
                  </a:lnTo>
                  <a:lnTo>
                    <a:pt x="142632" y="1029659"/>
                  </a:lnTo>
                  <a:lnTo>
                    <a:pt x="170978" y="1059563"/>
                  </a:lnTo>
                  <a:lnTo>
                    <a:pt x="201566" y="1088416"/>
                  </a:lnTo>
                  <a:lnTo>
                    <a:pt x="234317" y="1116165"/>
                  </a:lnTo>
                  <a:lnTo>
                    <a:pt x="269150" y="1142759"/>
                  </a:lnTo>
                  <a:lnTo>
                    <a:pt x="305985" y="1168145"/>
                  </a:lnTo>
                  <a:lnTo>
                    <a:pt x="344744" y="1192272"/>
                  </a:lnTo>
                  <a:lnTo>
                    <a:pt x="385347" y="1215086"/>
                  </a:lnTo>
                  <a:lnTo>
                    <a:pt x="427714" y="1236537"/>
                  </a:lnTo>
                  <a:lnTo>
                    <a:pt x="471765" y="1256570"/>
                  </a:lnTo>
                  <a:lnTo>
                    <a:pt x="517420" y="1275136"/>
                  </a:lnTo>
                  <a:lnTo>
                    <a:pt x="564600" y="1292181"/>
                  </a:lnTo>
                  <a:lnTo>
                    <a:pt x="613226" y="1307653"/>
                  </a:lnTo>
                  <a:lnTo>
                    <a:pt x="663217" y="1321500"/>
                  </a:lnTo>
                  <a:lnTo>
                    <a:pt x="714495" y="1333670"/>
                  </a:lnTo>
                  <a:lnTo>
                    <a:pt x="766978" y="1344111"/>
                  </a:lnTo>
                  <a:lnTo>
                    <a:pt x="820588" y="1352771"/>
                  </a:lnTo>
                  <a:lnTo>
                    <a:pt x="875245" y="1359596"/>
                  </a:lnTo>
                  <a:lnTo>
                    <a:pt x="930870" y="1364537"/>
                  </a:lnTo>
                  <a:lnTo>
                    <a:pt x="987382" y="1367539"/>
                  </a:lnTo>
                  <a:lnTo>
                    <a:pt x="1044701" y="1368552"/>
                  </a:lnTo>
                  <a:lnTo>
                    <a:pt x="1102020" y="1367539"/>
                  </a:lnTo>
                  <a:lnTo>
                    <a:pt x="1158531" y="1364537"/>
                  </a:lnTo>
                  <a:lnTo>
                    <a:pt x="1214155" y="1359596"/>
                  </a:lnTo>
                  <a:lnTo>
                    <a:pt x="1268811" y="1352771"/>
                  </a:lnTo>
                  <a:lnTo>
                    <a:pt x="1322421" y="1344111"/>
                  </a:lnTo>
                  <a:lnTo>
                    <a:pt x="1374904" y="1333670"/>
                  </a:lnTo>
                  <a:lnTo>
                    <a:pt x="1426180" y="1321500"/>
                  </a:lnTo>
                  <a:lnTo>
                    <a:pt x="1476171" y="1307653"/>
                  </a:lnTo>
                  <a:lnTo>
                    <a:pt x="1524797" y="1292181"/>
                  </a:lnTo>
                  <a:lnTo>
                    <a:pt x="1571977" y="1275136"/>
                  </a:lnTo>
                  <a:lnTo>
                    <a:pt x="1617633" y="1256570"/>
                  </a:lnTo>
                  <a:lnTo>
                    <a:pt x="1661684" y="1236537"/>
                  </a:lnTo>
                  <a:lnTo>
                    <a:pt x="1704051" y="1215086"/>
                  </a:lnTo>
                  <a:lnTo>
                    <a:pt x="1744653" y="1192272"/>
                  </a:lnTo>
                  <a:lnTo>
                    <a:pt x="1783413" y="1168146"/>
                  </a:lnTo>
                  <a:lnTo>
                    <a:pt x="1820249" y="1142759"/>
                  </a:lnTo>
                  <a:lnTo>
                    <a:pt x="1855082" y="1116165"/>
                  </a:lnTo>
                  <a:lnTo>
                    <a:pt x="1887833" y="1088416"/>
                  </a:lnTo>
                  <a:lnTo>
                    <a:pt x="1918422" y="1059563"/>
                  </a:lnTo>
                  <a:lnTo>
                    <a:pt x="1946768" y="1029659"/>
                  </a:lnTo>
                  <a:lnTo>
                    <a:pt x="1972793" y="998756"/>
                  </a:lnTo>
                  <a:lnTo>
                    <a:pt x="1996417" y="966906"/>
                  </a:lnTo>
                  <a:lnTo>
                    <a:pt x="2017560" y="934161"/>
                  </a:lnTo>
                  <a:lnTo>
                    <a:pt x="2036143" y="900574"/>
                  </a:lnTo>
                  <a:lnTo>
                    <a:pt x="2065307" y="831080"/>
                  </a:lnTo>
                  <a:lnTo>
                    <a:pt x="2083273" y="758841"/>
                  </a:lnTo>
                  <a:lnTo>
                    <a:pt x="2089404" y="684275"/>
                  </a:lnTo>
                  <a:lnTo>
                    <a:pt x="2087858" y="646728"/>
                  </a:lnTo>
                  <a:lnTo>
                    <a:pt x="2075730" y="573273"/>
                  </a:lnTo>
                  <a:lnTo>
                    <a:pt x="2052085" y="502355"/>
                  </a:lnTo>
                  <a:lnTo>
                    <a:pt x="2017560" y="434390"/>
                  </a:lnTo>
                  <a:lnTo>
                    <a:pt x="1996417" y="401645"/>
                  </a:lnTo>
                  <a:lnTo>
                    <a:pt x="1972793" y="369795"/>
                  </a:lnTo>
                  <a:lnTo>
                    <a:pt x="1946768" y="338892"/>
                  </a:lnTo>
                  <a:lnTo>
                    <a:pt x="1918422" y="308988"/>
                  </a:lnTo>
                  <a:lnTo>
                    <a:pt x="1887833" y="280135"/>
                  </a:lnTo>
                  <a:lnTo>
                    <a:pt x="1855082" y="252386"/>
                  </a:lnTo>
                  <a:lnTo>
                    <a:pt x="1820249" y="225792"/>
                  </a:lnTo>
                  <a:lnTo>
                    <a:pt x="1783413" y="200405"/>
                  </a:lnTo>
                  <a:lnTo>
                    <a:pt x="1744653" y="176279"/>
                  </a:lnTo>
                  <a:lnTo>
                    <a:pt x="1704051" y="153465"/>
                  </a:lnTo>
                  <a:lnTo>
                    <a:pt x="1661684" y="132014"/>
                  </a:lnTo>
                  <a:lnTo>
                    <a:pt x="1617633" y="111981"/>
                  </a:lnTo>
                  <a:lnTo>
                    <a:pt x="1571977" y="93415"/>
                  </a:lnTo>
                  <a:lnTo>
                    <a:pt x="1524797" y="76370"/>
                  </a:lnTo>
                  <a:lnTo>
                    <a:pt x="1476171" y="60898"/>
                  </a:lnTo>
                  <a:lnTo>
                    <a:pt x="1426180" y="47051"/>
                  </a:lnTo>
                  <a:lnTo>
                    <a:pt x="1374904" y="34881"/>
                  </a:lnTo>
                  <a:lnTo>
                    <a:pt x="1322421" y="24440"/>
                  </a:lnTo>
                  <a:lnTo>
                    <a:pt x="1268811" y="15780"/>
                  </a:lnTo>
                  <a:lnTo>
                    <a:pt x="1214155" y="8955"/>
                  </a:lnTo>
                  <a:lnTo>
                    <a:pt x="1158531" y="4014"/>
                  </a:lnTo>
                  <a:lnTo>
                    <a:pt x="1102020" y="1012"/>
                  </a:lnTo>
                  <a:lnTo>
                    <a:pt x="1044701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307" y="3627120"/>
              <a:ext cx="2089785" cy="1369060"/>
            </a:xfrm>
            <a:custGeom>
              <a:avLst/>
              <a:gdLst/>
              <a:ahLst/>
              <a:cxnLst/>
              <a:rect l="l" t="t" r="r" b="b"/>
              <a:pathLst>
                <a:path w="2089785" h="1369060">
                  <a:moveTo>
                    <a:pt x="0" y="684275"/>
                  </a:moveTo>
                  <a:lnTo>
                    <a:pt x="6130" y="609710"/>
                  </a:lnTo>
                  <a:lnTo>
                    <a:pt x="24095" y="537471"/>
                  </a:lnTo>
                  <a:lnTo>
                    <a:pt x="53259" y="467977"/>
                  </a:lnTo>
                  <a:lnTo>
                    <a:pt x="71841" y="434390"/>
                  </a:lnTo>
                  <a:lnTo>
                    <a:pt x="92984" y="401645"/>
                  </a:lnTo>
                  <a:lnTo>
                    <a:pt x="116607" y="369795"/>
                  </a:lnTo>
                  <a:lnTo>
                    <a:pt x="142632" y="338892"/>
                  </a:lnTo>
                  <a:lnTo>
                    <a:pt x="170978" y="308988"/>
                  </a:lnTo>
                  <a:lnTo>
                    <a:pt x="201566" y="280135"/>
                  </a:lnTo>
                  <a:lnTo>
                    <a:pt x="234317" y="252386"/>
                  </a:lnTo>
                  <a:lnTo>
                    <a:pt x="269150" y="225792"/>
                  </a:lnTo>
                  <a:lnTo>
                    <a:pt x="305985" y="200405"/>
                  </a:lnTo>
                  <a:lnTo>
                    <a:pt x="344744" y="176279"/>
                  </a:lnTo>
                  <a:lnTo>
                    <a:pt x="385347" y="153465"/>
                  </a:lnTo>
                  <a:lnTo>
                    <a:pt x="427714" y="132014"/>
                  </a:lnTo>
                  <a:lnTo>
                    <a:pt x="471765" y="111981"/>
                  </a:lnTo>
                  <a:lnTo>
                    <a:pt x="517420" y="93415"/>
                  </a:lnTo>
                  <a:lnTo>
                    <a:pt x="564600" y="76370"/>
                  </a:lnTo>
                  <a:lnTo>
                    <a:pt x="613226" y="60898"/>
                  </a:lnTo>
                  <a:lnTo>
                    <a:pt x="663217" y="47051"/>
                  </a:lnTo>
                  <a:lnTo>
                    <a:pt x="714495" y="34881"/>
                  </a:lnTo>
                  <a:lnTo>
                    <a:pt x="766978" y="24440"/>
                  </a:lnTo>
                  <a:lnTo>
                    <a:pt x="820588" y="15780"/>
                  </a:lnTo>
                  <a:lnTo>
                    <a:pt x="875245" y="8955"/>
                  </a:lnTo>
                  <a:lnTo>
                    <a:pt x="930870" y="4014"/>
                  </a:lnTo>
                  <a:lnTo>
                    <a:pt x="987382" y="1012"/>
                  </a:lnTo>
                  <a:lnTo>
                    <a:pt x="1044701" y="0"/>
                  </a:lnTo>
                  <a:lnTo>
                    <a:pt x="1102020" y="1012"/>
                  </a:lnTo>
                  <a:lnTo>
                    <a:pt x="1158531" y="4014"/>
                  </a:lnTo>
                  <a:lnTo>
                    <a:pt x="1214155" y="8955"/>
                  </a:lnTo>
                  <a:lnTo>
                    <a:pt x="1268811" y="15780"/>
                  </a:lnTo>
                  <a:lnTo>
                    <a:pt x="1322421" y="24440"/>
                  </a:lnTo>
                  <a:lnTo>
                    <a:pt x="1374904" y="34881"/>
                  </a:lnTo>
                  <a:lnTo>
                    <a:pt x="1426180" y="47051"/>
                  </a:lnTo>
                  <a:lnTo>
                    <a:pt x="1476171" y="60898"/>
                  </a:lnTo>
                  <a:lnTo>
                    <a:pt x="1524797" y="76370"/>
                  </a:lnTo>
                  <a:lnTo>
                    <a:pt x="1571977" y="93415"/>
                  </a:lnTo>
                  <a:lnTo>
                    <a:pt x="1617633" y="111981"/>
                  </a:lnTo>
                  <a:lnTo>
                    <a:pt x="1661684" y="132014"/>
                  </a:lnTo>
                  <a:lnTo>
                    <a:pt x="1704051" y="153465"/>
                  </a:lnTo>
                  <a:lnTo>
                    <a:pt x="1744653" y="176279"/>
                  </a:lnTo>
                  <a:lnTo>
                    <a:pt x="1783413" y="200405"/>
                  </a:lnTo>
                  <a:lnTo>
                    <a:pt x="1820249" y="225792"/>
                  </a:lnTo>
                  <a:lnTo>
                    <a:pt x="1855082" y="252386"/>
                  </a:lnTo>
                  <a:lnTo>
                    <a:pt x="1887833" y="280135"/>
                  </a:lnTo>
                  <a:lnTo>
                    <a:pt x="1918422" y="308988"/>
                  </a:lnTo>
                  <a:lnTo>
                    <a:pt x="1946768" y="338892"/>
                  </a:lnTo>
                  <a:lnTo>
                    <a:pt x="1972793" y="369795"/>
                  </a:lnTo>
                  <a:lnTo>
                    <a:pt x="1996417" y="401645"/>
                  </a:lnTo>
                  <a:lnTo>
                    <a:pt x="2017560" y="434390"/>
                  </a:lnTo>
                  <a:lnTo>
                    <a:pt x="2036143" y="467977"/>
                  </a:lnTo>
                  <a:lnTo>
                    <a:pt x="2065307" y="537471"/>
                  </a:lnTo>
                  <a:lnTo>
                    <a:pt x="2083273" y="609710"/>
                  </a:lnTo>
                  <a:lnTo>
                    <a:pt x="2089404" y="684275"/>
                  </a:lnTo>
                  <a:lnTo>
                    <a:pt x="2087858" y="721823"/>
                  </a:lnTo>
                  <a:lnTo>
                    <a:pt x="2075730" y="795278"/>
                  </a:lnTo>
                  <a:lnTo>
                    <a:pt x="2052085" y="866196"/>
                  </a:lnTo>
                  <a:lnTo>
                    <a:pt x="2017560" y="934161"/>
                  </a:lnTo>
                  <a:lnTo>
                    <a:pt x="1996417" y="966906"/>
                  </a:lnTo>
                  <a:lnTo>
                    <a:pt x="1972793" y="998756"/>
                  </a:lnTo>
                  <a:lnTo>
                    <a:pt x="1946768" y="1029659"/>
                  </a:lnTo>
                  <a:lnTo>
                    <a:pt x="1918422" y="1059563"/>
                  </a:lnTo>
                  <a:lnTo>
                    <a:pt x="1887833" y="1088416"/>
                  </a:lnTo>
                  <a:lnTo>
                    <a:pt x="1855082" y="1116165"/>
                  </a:lnTo>
                  <a:lnTo>
                    <a:pt x="1820249" y="1142759"/>
                  </a:lnTo>
                  <a:lnTo>
                    <a:pt x="1783413" y="1168146"/>
                  </a:lnTo>
                  <a:lnTo>
                    <a:pt x="1744653" y="1192272"/>
                  </a:lnTo>
                  <a:lnTo>
                    <a:pt x="1704051" y="1215086"/>
                  </a:lnTo>
                  <a:lnTo>
                    <a:pt x="1661684" y="1236537"/>
                  </a:lnTo>
                  <a:lnTo>
                    <a:pt x="1617633" y="1256570"/>
                  </a:lnTo>
                  <a:lnTo>
                    <a:pt x="1571977" y="1275136"/>
                  </a:lnTo>
                  <a:lnTo>
                    <a:pt x="1524797" y="1292181"/>
                  </a:lnTo>
                  <a:lnTo>
                    <a:pt x="1476171" y="1307653"/>
                  </a:lnTo>
                  <a:lnTo>
                    <a:pt x="1426180" y="1321500"/>
                  </a:lnTo>
                  <a:lnTo>
                    <a:pt x="1374904" y="1333670"/>
                  </a:lnTo>
                  <a:lnTo>
                    <a:pt x="1322421" y="1344111"/>
                  </a:lnTo>
                  <a:lnTo>
                    <a:pt x="1268811" y="1352771"/>
                  </a:lnTo>
                  <a:lnTo>
                    <a:pt x="1214155" y="1359596"/>
                  </a:lnTo>
                  <a:lnTo>
                    <a:pt x="1158531" y="1364537"/>
                  </a:lnTo>
                  <a:lnTo>
                    <a:pt x="1102020" y="1367539"/>
                  </a:lnTo>
                  <a:lnTo>
                    <a:pt x="1044701" y="1368552"/>
                  </a:lnTo>
                  <a:lnTo>
                    <a:pt x="987382" y="1367539"/>
                  </a:lnTo>
                  <a:lnTo>
                    <a:pt x="930870" y="1364537"/>
                  </a:lnTo>
                  <a:lnTo>
                    <a:pt x="875245" y="1359596"/>
                  </a:lnTo>
                  <a:lnTo>
                    <a:pt x="820588" y="1352771"/>
                  </a:lnTo>
                  <a:lnTo>
                    <a:pt x="766978" y="1344111"/>
                  </a:lnTo>
                  <a:lnTo>
                    <a:pt x="714495" y="1333670"/>
                  </a:lnTo>
                  <a:lnTo>
                    <a:pt x="663217" y="1321500"/>
                  </a:lnTo>
                  <a:lnTo>
                    <a:pt x="613226" y="1307653"/>
                  </a:lnTo>
                  <a:lnTo>
                    <a:pt x="564600" y="1292181"/>
                  </a:lnTo>
                  <a:lnTo>
                    <a:pt x="517420" y="1275136"/>
                  </a:lnTo>
                  <a:lnTo>
                    <a:pt x="471765" y="1256570"/>
                  </a:lnTo>
                  <a:lnTo>
                    <a:pt x="427714" y="1236537"/>
                  </a:lnTo>
                  <a:lnTo>
                    <a:pt x="385347" y="1215086"/>
                  </a:lnTo>
                  <a:lnTo>
                    <a:pt x="344744" y="1192272"/>
                  </a:lnTo>
                  <a:lnTo>
                    <a:pt x="305985" y="1168145"/>
                  </a:lnTo>
                  <a:lnTo>
                    <a:pt x="269150" y="1142759"/>
                  </a:lnTo>
                  <a:lnTo>
                    <a:pt x="234317" y="1116165"/>
                  </a:lnTo>
                  <a:lnTo>
                    <a:pt x="201566" y="1088416"/>
                  </a:lnTo>
                  <a:lnTo>
                    <a:pt x="170978" y="1059563"/>
                  </a:lnTo>
                  <a:lnTo>
                    <a:pt x="142632" y="1029659"/>
                  </a:lnTo>
                  <a:lnTo>
                    <a:pt x="116607" y="998756"/>
                  </a:lnTo>
                  <a:lnTo>
                    <a:pt x="92984" y="966906"/>
                  </a:lnTo>
                  <a:lnTo>
                    <a:pt x="71841" y="934161"/>
                  </a:lnTo>
                  <a:lnTo>
                    <a:pt x="53259" y="900574"/>
                  </a:lnTo>
                  <a:lnTo>
                    <a:pt x="24095" y="831080"/>
                  </a:lnTo>
                  <a:lnTo>
                    <a:pt x="6130" y="758841"/>
                  </a:lnTo>
                  <a:lnTo>
                    <a:pt x="0" y="68427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4611" y="5446776"/>
              <a:ext cx="2951988" cy="1402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29640" y="4944617"/>
              <a:ext cx="1310640" cy="574675"/>
            </a:xfrm>
            <a:custGeom>
              <a:avLst/>
              <a:gdLst/>
              <a:ahLst/>
              <a:cxnLst/>
              <a:rect l="l" t="t" r="r" b="b"/>
              <a:pathLst>
                <a:path w="1310639" h="574675">
                  <a:moveTo>
                    <a:pt x="86868" y="301752"/>
                  </a:moveTo>
                  <a:lnTo>
                    <a:pt x="79629" y="287286"/>
                  </a:lnTo>
                  <a:lnTo>
                    <a:pt x="43434" y="214884"/>
                  </a:lnTo>
                  <a:lnTo>
                    <a:pt x="0" y="301752"/>
                  </a:lnTo>
                  <a:lnTo>
                    <a:pt x="28956" y="301752"/>
                  </a:lnTo>
                  <a:lnTo>
                    <a:pt x="28956" y="417576"/>
                  </a:lnTo>
                  <a:lnTo>
                    <a:pt x="0" y="417576"/>
                  </a:lnTo>
                  <a:lnTo>
                    <a:pt x="43434" y="504444"/>
                  </a:lnTo>
                  <a:lnTo>
                    <a:pt x="79629" y="432054"/>
                  </a:lnTo>
                  <a:lnTo>
                    <a:pt x="86868" y="417576"/>
                  </a:lnTo>
                  <a:lnTo>
                    <a:pt x="57912" y="417576"/>
                  </a:lnTo>
                  <a:lnTo>
                    <a:pt x="57912" y="301752"/>
                  </a:lnTo>
                  <a:lnTo>
                    <a:pt x="86868" y="301752"/>
                  </a:lnTo>
                  <a:close/>
                </a:path>
                <a:path w="1310639" h="574675">
                  <a:moveTo>
                    <a:pt x="446532" y="158496"/>
                  </a:moveTo>
                  <a:lnTo>
                    <a:pt x="439293" y="144018"/>
                  </a:lnTo>
                  <a:lnTo>
                    <a:pt x="403098" y="71628"/>
                  </a:lnTo>
                  <a:lnTo>
                    <a:pt x="359664" y="158496"/>
                  </a:lnTo>
                  <a:lnTo>
                    <a:pt x="388620" y="158496"/>
                  </a:lnTo>
                  <a:lnTo>
                    <a:pt x="388620" y="272796"/>
                  </a:lnTo>
                  <a:lnTo>
                    <a:pt x="359664" y="272796"/>
                  </a:lnTo>
                  <a:lnTo>
                    <a:pt x="403098" y="359664"/>
                  </a:lnTo>
                  <a:lnTo>
                    <a:pt x="439280" y="287286"/>
                  </a:lnTo>
                  <a:lnTo>
                    <a:pt x="446532" y="272796"/>
                  </a:lnTo>
                  <a:lnTo>
                    <a:pt x="417576" y="272796"/>
                  </a:lnTo>
                  <a:lnTo>
                    <a:pt x="417576" y="158496"/>
                  </a:lnTo>
                  <a:lnTo>
                    <a:pt x="446532" y="158496"/>
                  </a:lnTo>
                  <a:close/>
                </a:path>
                <a:path w="1310639" h="574675">
                  <a:moveTo>
                    <a:pt x="877824" y="371856"/>
                  </a:moveTo>
                  <a:lnTo>
                    <a:pt x="870585" y="357378"/>
                  </a:lnTo>
                  <a:lnTo>
                    <a:pt x="834390" y="284988"/>
                  </a:lnTo>
                  <a:lnTo>
                    <a:pt x="790956" y="371856"/>
                  </a:lnTo>
                  <a:lnTo>
                    <a:pt x="819912" y="371856"/>
                  </a:lnTo>
                  <a:lnTo>
                    <a:pt x="819912" y="487680"/>
                  </a:lnTo>
                  <a:lnTo>
                    <a:pt x="790956" y="487680"/>
                  </a:lnTo>
                  <a:lnTo>
                    <a:pt x="834390" y="574548"/>
                  </a:lnTo>
                  <a:lnTo>
                    <a:pt x="870585" y="502158"/>
                  </a:lnTo>
                  <a:lnTo>
                    <a:pt x="877824" y="487680"/>
                  </a:lnTo>
                  <a:lnTo>
                    <a:pt x="848868" y="487680"/>
                  </a:lnTo>
                  <a:lnTo>
                    <a:pt x="848868" y="371856"/>
                  </a:lnTo>
                  <a:lnTo>
                    <a:pt x="877824" y="371856"/>
                  </a:lnTo>
                  <a:close/>
                </a:path>
                <a:path w="1310639" h="574675">
                  <a:moveTo>
                    <a:pt x="1310640" y="86868"/>
                  </a:moveTo>
                  <a:lnTo>
                    <a:pt x="1303388" y="72390"/>
                  </a:lnTo>
                  <a:lnTo>
                    <a:pt x="1267206" y="0"/>
                  </a:lnTo>
                  <a:lnTo>
                    <a:pt x="1223772" y="86868"/>
                  </a:lnTo>
                  <a:lnTo>
                    <a:pt x="1252728" y="86868"/>
                  </a:lnTo>
                  <a:lnTo>
                    <a:pt x="1252728" y="201168"/>
                  </a:lnTo>
                  <a:lnTo>
                    <a:pt x="1223772" y="201168"/>
                  </a:lnTo>
                  <a:lnTo>
                    <a:pt x="1267206" y="288036"/>
                  </a:lnTo>
                  <a:lnTo>
                    <a:pt x="1303401" y="215646"/>
                  </a:lnTo>
                  <a:lnTo>
                    <a:pt x="1310640" y="201168"/>
                  </a:lnTo>
                  <a:lnTo>
                    <a:pt x="1281684" y="201168"/>
                  </a:lnTo>
                  <a:lnTo>
                    <a:pt x="1281684" y="86868"/>
                  </a:lnTo>
                  <a:lnTo>
                    <a:pt x="1310640" y="868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19530" y="4634941"/>
            <a:ext cx="5346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ısınır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58384" y="3787140"/>
            <a:ext cx="2098675" cy="1376680"/>
            <a:chOff x="5358384" y="3787140"/>
            <a:chExt cx="2098675" cy="1376680"/>
          </a:xfrm>
        </p:grpSpPr>
        <p:sp>
          <p:nvSpPr>
            <p:cNvPr id="10" name="object 10"/>
            <p:cNvSpPr/>
            <p:nvPr/>
          </p:nvSpPr>
          <p:spPr>
            <a:xfrm>
              <a:off x="5362956" y="3791712"/>
              <a:ext cx="2089785" cy="1367155"/>
            </a:xfrm>
            <a:custGeom>
              <a:avLst/>
              <a:gdLst/>
              <a:ahLst/>
              <a:cxnLst/>
              <a:rect l="l" t="t" r="r" b="b"/>
              <a:pathLst>
                <a:path w="2089784" h="1367154">
                  <a:moveTo>
                    <a:pt x="1044702" y="0"/>
                  </a:moveTo>
                  <a:lnTo>
                    <a:pt x="987383" y="1011"/>
                  </a:lnTo>
                  <a:lnTo>
                    <a:pt x="930872" y="4011"/>
                  </a:lnTo>
                  <a:lnTo>
                    <a:pt x="875248" y="8947"/>
                  </a:lnTo>
                  <a:lnTo>
                    <a:pt x="820592" y="15767"/>
                  </a:lnTo>
                  <a:lnTo>
                    <a:pt x="766982" y="24419"/>
                  </a:lnTo>
                  <a:lnTo>
                    <a:pt x="714499" y="34850"/>
                  </a:lnTo>
                  <a:lnTo>
                    <a:pt x="663223" y="47009"/>
                  </a:lnTo>
                  <a:lnTo>
                    <a:pt x="613232" y="60844"/>
                  </a:lnTo>
                  <a:lnTo>
                    <a:pt x="564606" y="76302"/>
                  </a:lnTo>
                  <a:lnTo>
                    <a:pt x="517426" y="93330"/>
                  </a:lnTo>
                  <a:lnTo>
                    <a:pt x="471770" y="111878"/>
                  </a:lnTo>
                  <a:lnTo>
                    <a:pt x="427719" y="131893"/>
                  </a:lnTo>
                  <a:lnTo>
                    <a:pt x="385352" y="153322"/>
                  </a:lnTo>
                  <a:lnTo>
                    <a:pt x="344750" y="176113"/>
                  </a:lnTo>
                  <a:lnTo>
                    <a:pt x="305990" y="200215"/>
                  </a:lnTo>
                  <a:lnTo>
                    <a:pt x="269154" y="225575"/>
                  </a:lnTo>
                  <a:lnTo>
                    <a:pt x="234321" y="252141"/>
                  </a:lnTo>
                  <a:lnTo>
                    <a:pt x="201570" y="279861"/>
                  </a:lnTo>
                  <a:lnTo>
                    <a:pt x="170981" y="308682"/>
                  </a:lnTo>
                  <a:lnTo>
                    <a:pt x="142635" y="338553"/>
                  </a:lnTo>
                  <a:lnTo>
                    <a:pt x="116610" y="369422"/>
                  </a:lnTo>
                  <a:lnTo>
                    <a:pt x="92986" y="401235"/>
                  </a:lnTo>
                  <a:lnTo>
                    <a:pt x="71843" y="433942"/>
                  </a:lnTo>
                  <a:lnTo>
                    <a:pt x="53260" y="467490"/>
                  </a:lnTo>
                  <a:lnTo>
                    <a:pt x="24096" y="536899"/>
                  </a:lnTo>
                  <a:lnTo>
                    <a:pt x="6130" y="609046"/>
                  </a:lnTo>
                  <a:lnTo>
                    <a:pt x="0" y="683513"/>
                  </a:lnTo>
                  <a:lnTo>
                    <a:pt x="1545" y="721011"/>
                  </a:lnTo>
                  <a:lnTo>
                    <a:pt x="13673" y="794371"/>
                  </a:lnTo>
                  <a:lnTo>
                    <a:pt x="37318" y="865201"/>
                  </a:lnTo>
                  <a:lnTo>
                    <a:pt x="71843" y="933085"/>
                  </a:lnTo>
                  <a:lnTo>
                    <a:pt x="92986" y="965792"/>
                  </a:lnTo>
                  <a:lnTo>
                    <a:pt x="116610" y="997605"/>
                  </a:lnTo>
                  <a:lnTo>
                    <a:pt x="142635" y="1028474"/>
                  </a:lnTo>
                  <a:lnTo>
                    <a:pt x="170981" y="1058345"/>
                  </a:lnTo>
                  <a:lnTo>
                    <a:pt x="201570" y="1087166"/>
                  </a:lnTo>
                  <a:lnTo>
                    <a:pt x="234321" y="1114886"/>
                  </a:lnTo>
                  <a:lnTo>
                    <a:pt x="269154" y="1141452"/>
                  </a:lnTo>
                  <a:lnTo>
                    <a:pt x="305990" y="1166812"/>
                  </a:lnTo>
                  <a:lnTo>
                    <a:pt x="344750" y="1190914"/>
                  </a:lnTo>
                  <a:lnTo>
                    <a:pt x="385352" y="1213705"/>
                  </a:lnTo>
                  <a:lnTo>
                    <a:pt x="427719" y="1235134"/>
                  </a:lnTo>
                  <a:lnTo>
                    <a:pt x="471770" y="1255149"/>
                  </a:lnTo>
                  <a:lnTo>
                    <a:pt x="517426" y="1273697"/>
                  </a:lnTo>
                  <a:lnTo>
                    <a:pt x="564606" y="1290725"/>
                  </a:lnTo>
                  <a:lnTo>
                    <a:pt x="613232" y="1306183"/>
                  </a:lnTo>
                  <a:lnTo>
                    <a:pt x="663223" y="1320018"/>
                  </a:lnTo>
                  <a:lnTo>
                    <a:pt x="714499" y="1332177"/>
                  </a:lnTo>
                  <a:lnTo>
                    <a:pt x="766982" y="1342608"/>
                  </a:lnTo>
                  <a:lnTo>
                    <a:pt x="820592" y="1351260"/>
                  </a:lnTo>
                  <a:lnTo>
                    <a:pt x="875248" y="1358080"/>
                  </a:lnTo>
                  <a:lnTo>
                    <a:pt x="930872" y="1363016"/>
                  </a:lnTo>
                  <a:lnTo>
                    <a:pt x="987383" y="1366016"/>
                  </a:lnTo>
                  <a:lnTo>
                    <a:pt x="1044702" y="1367027"/>
                  </a:lnTo>
                  <a:lnTo>
                    <a:pt x="1102020" y="1366016"/>
                  </a:lnTo>
                  <a:lnTo>
                    <a:pt x="1158531" y="1363016"/>
                  </a:lnTo>
                  <a:lnTo>
                    <a:pt x="1214155" y="1358080"/>
                  </a:lnTo>
                  <a:lnTo>
                    <a:pt x="1268811" y="1351260"/>
                  </a:lnTo>
                  <a:lnTo>
                    <a:pt x="1322421" y="1342608"/>
                  </a:lnTo>
                  <a:lnTo>
                    <a:pt x="1374904" y="1332177"/>
                  </a:lnTo>
                  <a:lnTo>
                    <a:pt x="1426180" y="1320018"/>
                  </a:lnTo>
                  <a:lnTo>
                    <a:pt x="1476171" y="1306183"/>
                  </a:lnTo>
                  <a:lnTo>
                    <a:pt x="1524797" y="1290725"/>
                  </a:lnTo>
                  <a:lnTo>
                    <a:pt x="1571977" y="1273697"/>
                  </a:lnTo>
                  <a:lnTo>
                    <a:pt x="1617633" y="1255149"/>
                  </a:lnTo>
                  <a:lnTo>
                    <a:pt x="1661684" y="1235134"/>
                  </a:lnTo>
                  <a:lnTo>
                    <a:pt x="1704051" y="1213705"/>
                  </a:lnTo>
                  <a:lnTo>
                    <a:pt x="1744653" y="1190914"/>
                  </a:lnTo>
                  <a:lnTo>
                    <a:pt x="1783413" y="1166812"/>
                  </a:lnTo>
                  <a:lnTo>
                    <a:pt x="1820249" y="1141452"/>
                  </a:lnTo>
                  <a:lnTo>
                    <a:pt x="1855082" y="1114886"/>
                  </a:lnTo>
                  <a:lnTo>
                    <a:pt x="1887833" y="1087166"/>
                  </a:lnTo>
                  <a:lnTo>
                    <a:pt x="1918422" y="1058345"/>
                  </a:lnTo>
                  <a:lnTo>
                    <a:pt x="1946768" y="1028474"/>
                  </a:lnTo>
                  <a:lnTo>
                    <a:pt x="1972793" y="997605"/>
                  </a:lnTo>
                  <a:lnTo>
                    <a:pt x="1996417" y="965792"/>
                  </a:lnTo>
                  <a:lnTo>
                    <a:pt x="2017560" y="933085"/>
                  </a:lnTo>
                  <a:lnTo>
                    <a:pt x="2036143" y="899537"/>
                  </a:lnTo>
                  <a:lnTo>
                    <a:pt x="2065307" y="830128"/>
                  </a:lnTo>
                  <a:lnTo>
                    <a:pt x="2083273" y="757981"/>
                  </a:lnTo>
                  <a:lnTo>
                    <a:pt x="2089403" y="683513"/>
                  </a:lnTo>
                  <a:lnTo>
                    <a:pt x="2087858" y="646016"/>
                  </a:lnTo>
                  <a:lnTo>
                    <a:pt x="2075730" y="572656"/>
                  </a:lnTo>
                  <a:lnTo>
                    <a:pt x="2052085" y="501826"/>
                  </a:lnTo>
                  <a:lnTo>
                    <a:pt x="2017560" y="433942"/>
                  </a:lnTo>
                  <a:lnTo>
                    <a:pt x="1996417" y="401235"/>
                  </a:lnTo>
                  <a:lnTo>
                    <a:pt x="1972793" y="369422"/>
                  </a:lnTo>
                  <a:lnTo>
                    <a:pt x="1946768" y="338553"/>
                  </a:lnTo>
                  <a:lnTo>
                    <a:pt x="1918422" y="308682"/>
                  </a:lnTo>
                  <a:lnTo>
                    <a:pt x="1887833" y="279861"/>
                  </a:lnTo>
                  <a:lnTo>
                    <a:pt x="1855082" y="252141"/>
                  </a:lnTo>
                  <a:lnTo>
                    <a:pt x="1820249" y="225575"/>
                  </a:lnTo>
                  <a:lnTo>
                    <a:pt x="1783413" y="200215"/>
                  </a:lnTo>
                  <a:lnTo>
                    <a:pt x="1744653" y="176113"/>
                  </a:lnTo>
                  <a:lnTo>
                    <a:pt x="1704051" y="153322"/>
                  </a:lnTo>
                  <a:lnTo>
                    <a:pt x="1661684" y="131893"/>
                  </a:lnTo>
                  <a:lnTo>
                    <a:pt x="1617633" y="111878"/>
                  </a:lnTo>
                  <a:lnTo>
                    <a:pt x="1571977" y="93330"/>
                  </a:lnTo>
                  <a:lnTo>
                    <a:pt x="1524797" y="76302"/>
                  </a:lnTo>
                  <a:lnTo>
                    <a:pt x="1476171" y="60844"/>
                  </a:lnTo>
                  <a:lnTo>
                    <a:pt x="1426180" y="47009"/>
                  </a:lnTo>
                  <a:lnTo>
                    <a:pt x="1374904" y="34850"/>
                  </a:lnTo>
                  <a:lnTo>
                    <a:pt x="1322421" y="24419"/>
                  </a:lnTo>
                  <a:lnTo>
                    <a:pt x="1268811" y="15767"/>
                  </a:lnTo>
                  <a:lnTo>
                    <a:pt x="1214155" y="8947"/>
                  </a:lnTo>
                  <a:lnTo>
                    <a:pt x="1158531" y="4011"/>
                  </a:lnTo>
                  <a:lnTo>
                    <a:pt x="1102020" y="1011"/>
                  </a:lnTo>
                  <a:lnTo>
                    <a:pt x="1044702" y="0"/>
                  </a:lnTo>
                  <a:close/>
                </a:path>
              </a:pathLst>
            </a:custGeom>
            <a:solidFill>
              <a:srgbClr val="EED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62956" y="3791712"/>
              <a:ext cx="2089785" cy="1367155"/>
            </a:xfrm>
            <a:custGeom>
              <a:avLst/>
              <a:gdLst/>
              <a:ahLst/>
              <a:cxnLst/>
              <a:rect l="l" t="t" r="r" b="b"/>
              <a:pathLst>
                <a:path w="2089784" h="1367154">
                  <a:moveTo>
                    <a:pt x="0" y="683513"/>
                  </a:moveTo>
                  <a:lnTo>
                    <a:pt x="6130" y="609046"/>
                  </a:lnTo>
                  <a:lnTo>
                    <a:pt x="24096" y="536899"/>
                  </a:lnTo>
                  <a:lnTo>
                    <a:pt x="53260" y="467490"/>
                  </a:lnTo>
                  <a:lnTo>
                    <a:pt x="71843" y="433942"/>
                  </a:lnTo>
                  <a:lnTo>
                    <a:pt x="92986" y="401235"/>
                  </a:lnTo>
                  <a:lnTo>
                    <a:pt x="116610" y="369422"/>
                  </a:lnTo>
                  <a:lnTo>
                    <a:pt x="142635" y="338553"/>
                  </a:lnTo>
                  <a:lnTo>
                    <a:pt x="170981" y="308682"/>
                  </a:lnTo>
                  <a:lnTo>
                    <a:pt x="201570" y="279861"/>
                  </a:lnTo>
                  <a:lnTo>
                    <a:pt x="234321" y="252141"/>
                  </a:lnTo>
                  <a:lnTo>
                    <a:pt x="269154" y="225575"/>
                  </a:lnTo>
                  <a:lnTo>
                    <a:pt x="305990" y="200215"/>
                  </a:lnTo>
                  <a:lnTo>
                    <a:pt x="344750" y="176113"/>
                  </a:lnTo>
                  <a:lnTo>
                    <a:pt x="385352" y="153322"/>
                  </a:lnTo>
                  <a:lnTo>
                    <a:pt x="427719" y="131893"/>
                  </a:lnTo>
                  <a:lnTo>
                    <a:pt x="471770" y="111878"/>
                  </a:lnTo>
                  <a:lnTo>
                    <a:pt x="517426" y="93330"/>
                  </a:lnTo>
                  <a:lnTo>
                    <a:pt x="564606" y="76302"/>
                  </a:lnTo>
                  <a:lnTo>
                    <a:pt x="613232" y="60844"/>
                  </a:lnTo>
                  <a:lnTo>
                    <a:pt x="663223" y="47009"/>
                  </a:lnTo>
                  <a:lnTo>
                    <a:pt x="714499" y="34850"/>
                  </a:lnTo>
                  <a:lnTo>
                    <a:pt x="766982" y="24419"/>
                  </a:lnTo>
                  <a:lnTo>
                    <a:pt x="820592" y="15767"/>
                  </a:lnTo>
                  <a:lnTo>
                    <a:pt x="875248" y="8947"/>
                  </a:lnTo>
                  <a:lnTo>
                    <a:pt x="930872" y="4011"/>
                  </a:lnTo>
                  <a:lnTo>
                    <a:pt x="987383" y="1011"/>
                  </a:lnTo>
                  <a:lnTo>
                    <a:pt x="1044702" y="0"/>
                  </a:lnTo>
                  <a:lnTo>
                    <a:pt x="1102020" y="1011"/>
                  </a:lnTo>
                  <a:lnTo>
                    <a:pt x="1158531" y="4011"/>
                  </a:lnTo>
                  <a:lnTo>
                    <a:pt x="1214155" y="8947"/>
                  </a:lnTo>
                  <a:lnTo>
                    <a:pt x="1268811" y="15767"/>
                  </a:lnTo>
                  <a:lnTo>
                    <a:pt x="1322421" y="24419"/>
                  </a:lnTo>
                  <a:lnTo>
                    <a:pt x="1374904" y="34850"/>
                  </a:lnTo>
                  <a:lnTo>
                    <a:pt x="1426180" y="47009"/>
                  </a:lnTo>
                  <a:lnTo>
                    <a:pt x="1476171" y="60844"/>
                  </a:lnTo>
                  <a:lnTo>
                    <a:pt x="1524797" y="76302"/>
                  </a:lnTo>
                  <a:lnTo>
                    <a:pt x="1571977" y="93330"/>
                  </a:lnTo>
                  <a:lnTo>
                    <a:pt x="1617633" y="111878"/>
                  </a:lnTo>
                  <a:lnTo>
                    <a:pt x="1661684" y="131893"/>
                  </a:lnTo>
                  <a:lnTo>
                    <a:pt x="1704051" y="153322"/>
                  </a:lnTo>
                  <a:lnTo>
                    <a:pt x="1744653" y="176113"/>
                  </a:lnTo>
                  <a:lnTo>
                    <a:pt x="1783413" y="200215"/>
                  </a:lnTo>
                  <a:lnTo>
                    <a:pt x="1820249" y="225575"/>
                  </a:lnTo>
                  <a:lnTo>
                    <a:pt x="1855082" y="252141"/>
                  </a:lnTo>
                  <a:lnTo>
                    <a:pt x="1887833" y="279861"/>
                  </a:lnTo>
                  <a:lnTo>
                    <a:pt x="1918422" y="308682"/>
                  </a:lnTo>
                  <a:lnTo>
                    <a:pt x="1946768" y="338553"/>
                  </a:lnTo>
                  <a:lnTo>
                    <a:pt x="1972793" y="369422"/>
                  </a:lnTo>
                  <a:lnTo>
                    <a:pt x="1996417" y="401235"/>
                  </a:lnTo>
                  <a:lnTo>
                    <a:pt x="2017560" y="433942"/>
                  </a:lnTo>
                  <a:lnTo>
                    <a:pt x="2036143" y="467490"/>
                  </a:lnTo>
                  <a:lnTo>
                    <a:pt x="2065307" y="536899"/>
                  </a:lnTo>
                  <a:lnTo>
                    <a:pt x="2083273" y="609046"/>
                  </a:lnTo>
                  <a:lnTo>
                    <a:pt x="2089403" y="683513"/>
                  </a:lnTo>
                  <a:lnTo>
                    <a:pt x="2087858" y="721011"/>
                  </a:lnTo>
                  <a:lnTo>
                    <a:pt x="2075730" y="794371"/>
                  </a:lnTo>
                  <a:lnTo>
                    <a:pt x="2052085" y="865201"/>
                  </a:lnTo>
                  <a:lnTo>
                    <a:pt x="2017560" y="933085"/>
                  </a:lnTo>
                  <a:lnTo>
                    <a:pt x="1996417" y="965792"/>
                  </a:lnTo>
                  <a:lnTo>
                    <a:pt x="1972793" y="997605"/>
                  </a:lnTo>
                  <a:lnTo>
                    <a:pt x="1946768" y="1028474"/>
                  </a:lnTo>
                  <a:lnTo>
                    <a:pt x="1918422" y="1058345"/>
                  </a:lnTo>
                  <a:lnTo>
                    <a:pt x="1887833" y="1087166"/>
                  </a:lnTo>
                  <a:lnTo>
                    <a:pt x="1855082" y="1114886"/>
                  </a:lnTo>
                  <a:lnTo>
                    <a:pt x="1820249" y="1141452"/>
                  </a:lnTo>
                  <a:lnTo>
                    <a:pt x="1783413" y="1166812"/>
                  </a:lnTo>
                  <a:lnTo>
                    <a:pt x="1744653" y="1190914"/>
                  </a:lnTo>
                  <a:lnTo>
                    <a:pt x="1704051" y="1213705"/>
                  </a:lnTo>
                  <a:lnTo>
                    <a:pt x="1661684" y="1235134"/>
                  </a:lnTo>
                  <a:lnTo>
                    <a:pt x="1617633" y="1255149"/>
                  </a:lnTo>
                  <a:lnTo>
                    <a:pt x="1571977" y="1273697"/>
                  </a:lnTo>
                  <a:lnTo>
                    <a:pt x="1524797" y="1290725"/>
                  </a:lnTo>
                  <a:lnTo>
                    <a:pt x="1476171" y="1306183"/>
                  </a:lnTo>
                  <a:lnTo>
                    <a:pt x="1426180" y="1320018"/>
                  </a:lnTo>
                  <a:lnTo>
                    <a:pt x="1374904" y="1332177"/>
                  </a:lnTo>
                  <a:lnTo>
                    <a:pt x="1322421" y="1342608"/>
                  </a:lnTo>
                  <a:lnTo>
                    <a:pt x="1268811" y="1351260"/>
                  </a:lnTo>
                  <a:lnTo>
                    <a:pt x="1214155" y="1358080"/>
                  </a:lnTo>
                  <a:lnTo>
                    <a:pt x="1158531" y="1363016"/>
                  </a:lnTo>
                  <a:lnTo>
                    <a:pt x="1102020" y="1366016"/>
                  </a:lnTo>
                  <a:lnTo>
                    <a:pt x="1044702" y="1367027"/>
                  </a:lnTo>
                  <a:lnTo>
                    <a:pt x="987383" y="1366016"/>
                  </a:lnTo>
                  <a:lnTo>
                    <a:pt x="930872" y="1363016"/>
                  </a:lnTo>
                  <a:lnTo>
                    <a:pt x="875248" y="1358080"/>
                  </a:lnTo>
                  <a:lnTo>
                    <a:pt x="820592" y="1351260"/>
                  </a:lnTo>
                  <a:lnTo>
                    <a:pt x="766982" y="1342608"/>
                  </a:lnTo>
                  <a:lnTo>
                    <a:pt x="714499" y="1332177"/>
                  </a:lnTo>
                  <a:lnTo>
                    <a:pt x="663223" y="1320018"/>
                  </a:lnTo>
                  <a:lnTo>
                    <a:pt x="613232" y="1306183"/>
                  </a:lnTo>
                  <a:lnTo>
                    <a:pt x="564606" y="1290725"/>
                  </a:lnTo>
                  <a:lnTo>
                    <a:pt x="517426" y="1273697"/>
                  </a:lnTo>
                  <a:lnTo>
                    <a:pt x="471770" y="1255149"/>
                  </a:lnTo>
                  <a:lnTo>
                    <a:pt x="427719" y="1235134"/>
                  </a:lnTo>
                  <a:lnTo>
                    <a:pt x="385352" y="1213705"/>
                  </a:lnTo>
                  <a:lnTo>
                    <a:pt x="344750" y="1190914"/>
                  </a:lnTo>
                  <a:lnTo>
                    <a:pt x="305990" y="1166812"/>
                  </a:lnTo>
                  <a:lnTo>
                    <a:pt x="269154" y="1141452"/>
                  </a:lnTo>
                  <a:lnTo>
                    <a:pt x="234321" y="1114886"/>
                  </a:lnTo>
                  <a:lnTo>
                    <a:pt x="201570" y="1087166"/>
                  </a:lnTo>
                  <a:lnTo>
                    <a:pt x="170981" y="1058345"/>
                  </a:lnTo>
                  <a:lnTo>
                    <a:pt x="142635" y="1028474"/>
                  </a:lnTo>
                  <a:lnTo>
                    <a:pt x="116610" y="997605"/>
                  </a:lnTo>
                  <a:lnTo>
                    <a:pt x="92986" y="965792"/>
                  </a:lnTo>
                  <a:lnTo>
                    <a:pt x="71843" y="933085"/>
                  </a:lnTo>
                  <a:lnTo>
                    <a:pt x="53260" y="899537"/>
                  </a:lnTo>
                  <a:lnTo>
                    <a:pt x="24096" y="830128"/>
                  </a:lnTo>
                  <a:lnTo>
                    <a:pt x="6130" y="757981"/>
                  </a:lnTo>
                  <a:lnTo>
                    <a:pt x="0" y="68351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912364" y="4434840"/>
            <a:ext cx="585470" cy="224154"/>
            <a:chOff x="2912364" y="4434840"/>
            <a:chExt cx="585470" cy="224154"/>
          </a:xfrm>
        </p:grpSpPr>
        <p:sp>
          <p:nvSpPr>
            <p:cNvPr id="13" name="object 13"/>
            <p:cNvSpPr/>
            <p:nvPr/>
          </p:nvSpPr>
          <p:spPr>
            <a:xfrm>
              <a:off x="2916936" y="4439412"/>
              <a:ext cx="576580" cy="215265"/>
            </a:xfrm>
            <a:custGeom>
              <a:avLst/>
              <a:gdLst/>
              <a:ahLst/>
              <a:cxnLst/>
              <a:rect l="l" t="t" r="r" b="b"/>
              <a:pathLst>
                <a:path w="576579" h="215264">
                  <a:moveTo>
                    <a:pt x="17995" y="53721"/>
                  </a:moveTo>
                  <a:lnTo>
                    <a:pt x="0" y="53721"/>
                  </a:lnTo>
                  <a:lnTo>
                    <a:pt x="0" y="161163"/>
                  </a:lnTo>
                  <a:lnTo>
                    <a:pt x="17995" y="161163"/>
                  </a:lnTo>
                  <a:lnTo>
                    <a:pt x="17995" y="53721"/>
                  </a:lnTo>
                  <a:close/>
                </a:path>
                <a:path w="576579" h="215264">
                  <a:moveTo>
                    <a:pt x="72072" y="53721"/>
                  </a:moveTo>
                  <a:lnTo>
                    <a:pt x="36068" y="53721"/>
                  </a:lnTo>
                  <a:lnTo>
                    <a:pt x="36068" y="161163"/>
                  </a:lnTo>
                  <a:lnTo>
                    <a:pt x="72072" y="161163"/>
                  </a:lnTo>
                  <a:lnTo>
                    <a:pt x="72072" y="53721"/>
                  </a:lnTo>
                  <a:close/>
                </a:path>
                <a:path w="576579" h="215264">
                  <a:moveTo>
                    <a:pt x="576072" y="107442"/>
                  </a:moveTo>
                  <a:lnTo>
                    <a:pt x="432054" y="0"/>
                  </a:lnTo>
                  <a:lnTo>
                    <a:pt x="432054" y="53721"/>
                  </a:lnTo>
                  <a:lnTo>
                    <a:pt x="90043" y="53721"/>
                  </a:lnTo>
                  <a:lnTo>
                    <a:pt x="90043" y="161163"/>
                  </a:lnTo>
                  <a:lnTo>
                    <a:pt x="432054" y="161163"/>
                  </a:lnTo>
                  <a:lnTo>
                    <a:pt x="432054" y="214884"/>
                  </a:lnTo>
                  <a:lnTo>
                    <a:pt x="576072" y="107442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16936" y="4439412"/>
              <a:ext cx="576580" cy="215265"/>
            </a:xfrm>
            <a:custGeom>
              <a:avLst/>
              <a:gdLst/>
              <a:ahLst/>
              <a:cxnLst/>
              <a:rect l="l" t="t" r="r" b="b"/>
              <a:pathLst>
                <a:path w="576579" h="215264">
                  <a:moveTo>
                    <a:pt x="432053" y="0"/>
                  </a:moveTo>
                  <a:lnTo>
                    <a:pt x="432053" y="53720"/>
                  </a:lnTo>
                  <a:lnTo>
                    <a:pt x="90043" y="53720"/>
                  </a:lnTo>
                  <a:lnTo>
                    <a:pt x="90043" y="161162"/>
                  </a:lnTo>
                  <a:lnTo>
                    <a:pt x="432053" y="161162"/>
                  </a:lnTo>
                  <a:lnTo>
                    <a:pt x="432053" y="214883"/>
                  </a:lnTo>
                  <a:lnTo>
                    <a:pt x="576072" y="107442"/>
                  </a:lnTo>
                  <a:lnTo>
                    <a:pt x="432053" y="0"/>
                  </a:lnTo>
                  <a:close/>
                </a:path>
                <a:path w="576579" h="215264">
                  <a:moveTo>
                    <a:pt x="36068" y="161162"/>
                  </a:moveTo>
                  <a:lnTo>
                    <a:pt x="72072" y="161162"/>
                  </a:lnTo>
                  <a:lnTo>
                    <a:pt x="72072" y="53720"/>
                  </a:lnTo>
                  <a:lnTo>
                    <a:pt x="36068" y="53720"/>
                  </a:lnTo>
                  <a:lnTo>
                    <a:pt x="36068" y="161162"/>
                  </a:lnTo>
                  <a:close/>
                </a:path>
                <a:path w="576579" h="215264">
                  <a:moveTo>
                    <a:pt x="0" y="161162"/>
                  </a:moveTo>
                  <a:lnTo>
                    <a:pt x="18002" y="161162"/>
                  </a:lnTo>
                  <a:lnTo>
                    <a:pt x="18002" y="53720"/>
                  </a:lnTo>
                  <a:lnTo>
                    <a:pt x="0" y="53720"/>
                  </a:lnTo>
                  <a:lnTo>
                    <a:pt x="0" y="16116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119373" y="3618992"/>
            <a:ext cx="1957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3-10 gün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sonra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60283" y="3836289"/>
            <a:ext cx="9658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Her yeri  aynı  </a:t>
            </a:r>
            <a:r>
              <a:rPr sz="1800" b="1" spc="-5" dirty="0">
                <a:latin typeface="Times New Roman"/>
                <a:cs typeface="Times New Roman"/>
              </a:rPr>
              <a:t>sıca</a:t>
            </a:r>
            <a:r>
              <a:rPr sz="1800" b="1" spc="-10" dirty="0">
                <a:latin typeface="Times New Roman"/>
                <a:cs typeface="Times New Roman"/>
              </a:rPr>
              <a:t>k</a:t>
            </a:r>
            <a:r>
              <a:rPr sz="1800" b="1" dirty="0">
                <a:latin typeface="Times New Roman"/>
                <a:cs typeface="Times New Roman"/>
              </a:rPr>
              <a:t>lı</a:t>
            </a:r>
            <a:r>
              <a:rPr sz="1800" b="1" spc="-10" dirty="0">
                <a:latin typeface="Times New Roman"/>
                <a:cs typeface="Times New Roman"/>
              </a:rPr>
              <a:t>k</a:t>
            </a:r>
            <a:r>
              <a:rPr sz="1800" b="1" dirty="0">
                <a:latin typeface="Times New Roman"/>
                <a:cs typeface="Times New Roman"/>
              </a:rPr>
              <a:t>ta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5416" y="5613298"/>
            <a:ext cx="1555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Sıcak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yüzey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61101" y="4136517"/>
            <a:ext cx="143954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5115" marR="5080" indent="-273050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latin typeface="Times New Roman"/>
                <a:cs typeface="Times New Roman"/>
              </a:rPr>
              <a:t>Sıcak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hava  kütlesi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6551" y="1386839"/>
            <a:ext cx="2098675" cy="1376680"/>
            <a:chOff x="606551" y="1386839"/>
            <a:chExt cx="2098675" cy="1376680"/>
          </a:xfrm>
        </p:grpSpPr>
        <p:sp>
          <p:nvSpPr>
            <p:cNvPr id="3" name="object 3"/>
            <p:cNvSpPr/>
            <p:nvPr/>
          </p:nvSpPr>
          <p:spPr>
            <a:xfrm>
              <a:off x="611123" y="1391411"/>
              <a:ext cx="2089785" cy="1367155"/>
            </a:xfrm>
            <a:custGeom>
              <a:avLst/>
              <a:gdLst/>
              <a:ahLst/>
              <a:cxnLst/>
              <a:rect l="l" t="t" r="r" b="b"/>
              <a:pathLst>
                <a:path w="2089785" h="1367155">
                  <a:moveTo>
                    <a:pt x="1044701" y="0"/>
                  </a:moveTo>
                  <a:lnTo>
                    <a:pt x="987382" y="1011"/>
                  </a:lnTo>
                  <a:lnTo>
                    <a:pt x="930870" y="4011"/>
                  </a:lnTo>
                  <a:lnTo>
                    <a:pt x="875245" y="8947"/>
                  </a:lnTo>
                  <a:lnTo>
                    <a:pt x="820588" y="15767"/>
                  </a:lnTo>
                  <a:lnTo>
                    <a:pt x="766978" y="24419"/>
                  </a:lnTo>
                  <a:lnTo>
                    <a:pt x="714495" y="34850"/>
                  </a:lnTo>
                  <a:lnTo>
                    <a:pt x="663217" y="47009"/>
                  </a:lnTo>
                  <a:lnTo>
                    <a:pt x="613226" y="60844"/>
                  </a:lnTo>
                  <a:lnTo>
                    <a:pt x="564600" y="76302"/>
                  </a:lnTo>
                  <a:lnTo>
                    <a:pt x="517420" y="93330"/>
                  </a:lnTo>
                  <a:lnTo>
                    <a:pt x="471765" y="111878"/>
                  </a:lnTo>
                  <a:lnTo>
                    <a:pt x="427714" y="131893"/>
                  </a:lnTo>
                  <a:lnTo>
                    <a:pt x="385347" y="153322"/>
                  </a:lnTo>
                  <a:lnTo>
                    <a:pt x="344744" y="176113"/>
                  </a:lnTo>
                  <a:lnTo>
                    <a:pt x="305985" y="200215"/>
                  </a:lnTo>
                  <a:lnTo>
                    <a:pt x="269150" y="225575"/>
                  </a:lnTo>
                  <a:lnTo>
                    <a:pt x="234317" y="252141"/>
                  </a:lnTo>
                  <a:lnTo>
                    <a:pt x="201566" y="279861"/>
                  </a:lnTo>
                  <a:lnTo>
                    <a:pt x="170978" y="308682"/>
                  </a:lnTo>
                  <a:lnTo>
                    <a:pt x="142632" y="338553"/>
                  </a:lnTo>
                  <a:lnTo>
                    <a:pt x="116607" y="369422"/>
                  </a:lnTo>
                  <a:lnTo>
                    <a:pt x="92984" y="401235"/>
                  </a:lnTo>
                  <a:lnTo>
                    <a:pt x="71841" y="433942"/>
                  </a:lnTo>
                  <a:lnTo>
                    <a:pt x="53259" y="467490"/>
                  </a:lnTo>
                  <a:lnTo>
                    <a:pt x="24095" y="536899"/>
                  </a:lnTo>
                  <a:lnTo>
                    <a:pt x="6130" y="609046"/>
                  </a:lnTo>
                  <a:lnTo>
                    <a:pt x="0" y="683513"/>
                  </a:lnTo>
                  <a:lnTo>
                    <a:pt x="1545" y="721011"/>
                  </a:lnTo>
                  <a:lnTo>
                    <a:pt x="13673" y="794371"/>
                  </a:lnTo>
                  <a:lnTo>
                    <a:pt x="37317" y="865201"/>
                  </a:lnTo>
                  <a:lnTo>
                    <a:pt x="71841" y="933085"/>
                  </a:lnTo>
                  <a:lnTo>
                    <a:pt x="92984" y="965792"/>
                  </a:lnTo>
                  <a:lnTo>
                    <a:pt x="116607" y="997605"/>
                  </a:lnTo>
                  <a:lnTo>
                    <a:pt x="142632" y="1028474"/>
                  </a:lnTo>
                  <a:lnTo>
                    <a:pt x="170978" y="1058345"/>
                  </a:lnTo>
                  <a:lnTo>
                    <a:pt x="201566" y="1087166"/>
                  </a:lnTo>
                  <a:lnTo>
                    <a:pt x="234317" y="1114886"/>
                  </a:lnTo>
                  <a:lnTo>
                    <a:pt x="269150" y="1141452"/>
                  </a:lnTo>
                  <a:lnTo>
                    <a:pt x="305985" y="1166812"/>
                  </a:lnTo>
                  <a:lnTo>
                    <a:pt x="344744" y="1190914"/>
                  </a:lnTo>
                  <a:lnTo>
                    <a:pt x="385347" y="1213705"/>
                  </a:lnTo>
                  <a:lnTo>
                    <a:pt x="427714" y="1235134"/>
                  </a:lnTo>
                  <a:lnTo>
                    <a:pt x="471765" y="1255149"/>
                  </a:lnTo>
                  <a:lnTo>
                    <a:pt x="517420" y="1273697"/>
                  </a:lnTo>
                  <a:lnTo>
                    <a:pt x="564600" y="1290725"/>
                  </a:lnTo>
                  <a:lnTo>
                    <a:pt x="613226" y="1306183"/>
                  </a:lnTo>
                  <a:lnTo>
                    <a:pt x="663217" y="1320018"/>
                  </a:lnTo>
                  <a:lnTo>
                    <a:pt x="714495" y="1332177"/>
                  </a:lnTo>
                  <a:lnTo>
                    <a:pt x="766978" y="1342608"/>
                  </a:lnTo>
                  <a:lnTo>
                    <a:pt x="820588" y="1351260"/>
                  </a:lnTo>
                  <a:lnTo>
                    <a:pt x="875245" y="1358080"/>
                  </a:lnTo>
                  <a:lnTo>
                    <a:pt x="930870" y="1363016"/>
                  </a:lnTo>
                  <a:lnTo>
                    <a:pt x="987382" y="1366016"/>
                  </a:lnTo>
                  <a:lnTo>
                    <a:pt x="1044701" y="1367027"/>
                  </a:lnTo>
                  <a:lnTo>
                    <a:pt x="1102020" y="1366016"/>
                  </a:lnTo>
                  <a:lnTo>
                    <a:pt x="1158531" y="1363016"/>
                  </a:lnTo>
                  <a:lnTo>
                    <a:pt x="1214155" y="1358080"/>
                  </a:lnTo>
                  <a:lnTo>
                    <a:pt x="1268811" y="1351260"/>
                  </a:lnTo>
                  <a:lnTo>
                    <a:pt x="1322421" y="1342608"/>
                  </a:lnTo>
                  <a:lnTo>
                    <a:pt x="1374904" y="1332177"/>
                  </a:lnTo>
                  <a:lnTo>
                    <a:pt x="1426180" y="1320018"/>
                  </a:lnTo>
                  <a:lnTo>
                    <a:pt x="1476171" y="1306183"/>
                  </a:lnTo>
                  <a:lnTo>
                    <a:pt x="1524797" y="1290725"/>
                  </a:lnTo>
                  <a:lnTo>
                    <a:pt x="1571977" y="1273697"/>
                  </a:lnTo>
                  <a:lnTo>
                    <a:pt x="1617633" y="1255149"/>
                  </a:lnTo>
                  <a:lnTo>
                    <a:pt x="1661684" y="1235134"/>
                  </a:lnTo>
                  <a:lnTo>
                    <a:pt x="1704051" y="1213705"/>
                  </a:lnTo>
                  <a:lnTo>
                    <a:pt x="1744653" y="1190914"/>
                  </a:lnTo>
                  <a:lnTo>
                    <a:pt x="1783413" y="1166812"/>
                  </a:lnTo>
                  <a:lnTo>
                    <a:pt x="1820249" y="1141452"/>
                  </a:lnTo>
                  <a:lnTo>
                    <a:pt x="1855082" y="1114886"/>
                  </a:lnTo>
                  <a:lnTo>
                    <a:pt x="1887833" y="1087166"/>
                  </a:lnTo>
                  <a:lnTo>
                    <a:pt x="1918422" y="1058345"/>
                  </a:lnTo>
                  <a:lnTo>
                    <a:pt x="1946768" y="1028474"/>
                  </a:lnTo>
                  <a:lnTo>
                    <a:pt x="1972793" y="997605"/>
                  </a:lnTo>
                  <a:lnTo>
                    <a:pt x="1996417" y="965792"/>
                  </a:lnTo>
                  <a:lnTo>
                    <a:pt x="2017560" y="933085"/>
                  </a:lnTo>
                  <a:lnTo>
                    <a:pt x="2036143" y="899537"/>
                  </a:lnTo>
                  <a:lnTo>
                    <a:pt x="2065307" y="830128"/>
                  </a:lnTo>
                  <a:lnTo>
                    <a:pt x="2083273" y="757981"/>
                  </a:lnTo>
                  <a:lnTo>
                    <a:pt x="2089403" y="683513"/>
                  </a:lnTo>
                  <a:lnTo>
                    <a:pt x="2087858" y="646016"/>
                  </a:lnTo>
                  <a:lnTo>
                    <a:pt x="2075730" y="572656"/>
                  </a:lnTo>
                  <a:lnTo>
                    <a:pt x="2052085" y="501826"/>
                  </a:lnTo>
                  <a:lnTo>
                    <a:pt x="2017560" y="433942"/>
                  </a:lnTo>
                  <a:lnTo>
                    <a:pt x="1996417" y="401235"/>
                  </a:lnTo>
                  <a:lnTo>
                    <a:pt x="1972793" y="369422"/>
                  </a:lnTo>
                  <a:lnTo>
                    <a:pt x="1946768" y="338553"/>
                  </a:lnTo>
                  <a:lnTo>
                    <a:pt x="1918422" y="308682"/>
                  </a:lnTo>
                  <a:lnTo>
                    <a:pt x="1887833" y="279861"/>
                  </a:lnTo>
                  <a:lnTo>
                    <a:pt x="1855082" y="252141"/>
                  </a:lnTo>
                  <a:lnTo>
                    <a:pt x="1820249" y="225575"/>
                  </a:lnTo>
                  <a:lnTo>
                    <a:pt x="1783413" y="200215"/>
                  </a:lnTo>
                  <a:lnTo>
                    <a:pt x="1744653" y="176113"/>
                  </a:lnTo>
                  <a:lnTo>
                    <a:pt x="1704051" y="153322"/>
                  </a:lnTo>
                  <a:lnTo>
                    <a:pt x="1661684" y="131893"/>
                  </a:lnTo>
                  <a:lnTo>
                    <a:pt x="1617633" y="111878"/>
                  </a:lnTo>
                  <a:lnTo>
                    <a:pt x="1571977" y="93330"/>
                  </a:lnTo>
                  <a:lnTo>
                    <a:pt x="1524797" y="76302"/>
                  </a:lnTo>
                  <a:lnTo>
                    <a:pt x="1476171" y="60844"/>
                  </a:lnTo>
                  <a:lnTo>
                    <a:pt x="1426180" y="47009"/>
                  </a:lnTo>
                  <a:lnTo>
                    <a:pt x="1374904" y="34850"/>
                  </a:lnTo>
                  <a:lnTo>
                    <a:pt x="1322421" y="24419"/>
                  </a:lnTo>
                  <a:lnTo>
                    <a:pt x="1268811" y="15767"/>
                  </a:lnTo>
                  <a:lnTo>
                    <a:pt x="1214155" y="8947"/>
                  </a:lnTo>
                  <a:lnTo>
                    <a:pt x="1158531" y="4011"/>
                  </a:lnTo>
                  <a:lnTo>
                    <a:pt x="1102020" y="1011"/>
                  </a:lnTo>
                  <a:lnTo>
                    <a:pt x="1044701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123" y="1391411"/>
              <a:ext cx="2089785" cy="1367155"/>
            </a:xfrm>
            <a:custGeom>
              <a:avLst/>
              <a:gdLst/>
              <a:ahLst/>
              <a:cxnLst/>
              <a:rect l="l" t="t" r="r" b="b"/>
              <a:pathLst>
                <a:path w="2089785" h="1367155">
                  <a:moveTo>
                    <a:pt x="0" y="683513"/>
                  </a:moveTo>
                  <a:lnTo>
                    <a:pt x="6130" y="609046"/>
                  </a:lnTo>
                  <a:lnTo>
                    <a:pt x="24095" y="536899"/>
                  </a:lnTo>
                  <a:lnTo>
                    <a:pt x="53259" y="467490"/>
                  </a:lnTo>
                  <a:lnTo>
                    <a:pt x="71841" y="433942"/>
                  </a:lnTo>
                  <a:lnTo>
                    <a:pt x="92984" y="401235"/>
                  </a:lnTo>
                  <a:lnTo>
                    <a:pt x="116607" y="369422"/>
                  </a:lnTo>
                  <a:lnTo>
                    <a:pt x="142632" y="338553"/>
                  </a:lnTo>
                  <a:lnTo>
                    <a:pt x="170978" y="308682"/>
                  </a:lnTo>
                  <a:lnTo>
                    <a:pt x="201566" y="279861"/>
                  </a:lnTo>
                  <a:lnTo>
                    <a:pt x="234317" y="252141"/>
                  </a:lnTo>
                  <a:lnTo>
                    <a:pt x="269150" y="225575"/>
                  </a:lnTo>
                  <a:lnTo>
                    <a:pt x="305985" y="200215"/>
                  </a:lnTo>
                  <a:lnTo>
                    <a:pt x="344744" y="176113"/>
                  </a:lnTo>
                  <a:lnTo>
                    <a:pt x="385347" y="153322"/>
                  </a:lnTo>
                  <a:lnTo>
                    <a:pt x="427714" y="131893"/>
                  </a:lnTo>
                  <a:lnTo>
                    <a:pt x="471765" y="111878"/>
                  </a:lnTo>
                  <a:lnTo>
                    <a:pt x="517420" y="93330"/>
                  </a:lnTo>
                  <a:lnTo>
                    <a:pt x="564600" y="76302"/>
                  </a:lnTo>
                  <a:lnTo>
                    <a:pt x="613226" y="60844"/>
                  </a:lnTo>
                  <a:lnTo>
                    <a:pt x="663217" y="47009"/>
                  </a:lnTo>
                  <a:lnTo>
                    <a:pt x="714495" y="34850"/>
                  </a:lnTo>
                  <a:lnTo>
                    <a:pt x="766978" y="24419"/>
                  </a:lnTo>
                  <a:lnTo>
                    <a:pt x="820588" y="15767"/>
                  </a:lnTo>
                  <a:lnTo>
                    <a:pt x="875245" y="8947"/>
                  </a:lnTo>
                  <a:lnTo>
                    <a:pt x="930870" y="4011"/>
                  </a:lnTo>
                  <a:lnTo>
                    <a:pt x="987382" y="1011"/>
                  </a:lnTo>
                  <a:lnTo>
                    <a:pt x="1044701" y="0"/>
                  </a:lnTo>
                  <a:lnTo>
                    <a:pt x="1102020" y="1011"/>
                  </a:lnTo>
                  <a:lnTo>
                    <a:pt x="1158531" y="4011"/>
                  </a:lnTo>
                  <a:lnTo>
                    <a:pt x="1214155" y="8947"/>
                  </a:lnTo>
                  <a:lnTo>
                    <a:pt x="1268811" y="15767"/>
                  </a:lnTo>
                  <a:lnTo>
                    <a:pt x="1322421" y="24419"/>
                  </a:lnTo>
                  <a:lnTo>
                    <a:pt x="1374904" y="34850"/>
                  </a:lnTo>
                  <a:lnTo>
                    <a:pt x="1426180" y="47009"/>
                  </a:lnTo>
                  <a:lnTo>
                    <a:pt x="1476171" y="60844"/>
                  </a:lnTo>
                  <a:lnTo>
                    <a:pt x="1524797" y="76302"/>
                  </a:lnTo>
                  <a:lnTo>
                    <a:pt x="1571977" y="93330"/>
                  </a:lnTo>
                  <a:lnTo>
                    <a:pt x="1617633" y="111878"/>
                  </a:lnTo>
                  <a:lnTo>
                    <a:pt x="1661684" y="131893"/>
                  </a:lnTo>
                  <a:lnTo>
                    <a:pt x="1704051" y="153322"/>
                  </a:lnTo>
                  <a:lnTo>
                    <a:pt x="1744653" y="176113"/>
                  </a:lnTo>
                  <a:lnTo>
                    <a:pt x="1783413" y="200215"/>
                  </a:lnTo>
                  <a:lnTo>
                    <a:pt x="1820249" y="225575"/>
                  </a:lnTo>
                  <a:lnTo>
                    <a:pt x="1855082" y="252141"/>
                  </a:lnTo>
                  <a:lnTo>
                    <a:pt x="1887833" y="279861"/>
                  </a:lnTo>
                  <a:lnTo>
                    <a:pt x="1918422" y="308682"/>
                  </a:lnTo>
                  <a:lnTo>
                    <a:pt x="1946768" y="338553"/>
                  </a:lnTo>
                  <a:lnTo>
                    <a:pt x="1972793" y="369422"/>
                  </a:lnTo>
                  <a:lnTo>
                    <a:pt x="1996417" y="401235"/>
                  </a:lnTo>
                  <a:lnTo>
                    <a:pt x="2017560" y="433942"/>
                  </a:lnTo>
                  <a:lnTo>
                    <a:pt x="2036143" y="467490"/>
                  </a:lnTo>
                  <a:lnTo>
                    <a:pt x="2065307" y="536899"/>
                  </a:lnTo>
                  <a:lnTo>
                    <a:pt x="2083273" y="609046"/>
                  </a:lnTo>
                  <a:lnTo>
                    <a:pt x="2089403" y="683513"/>
                  </a:lnTo>
                  <a:lnTo>
                    <a:pt x="2087858" y="721011"/>
                  </a:lnTo>
                  <a:lnTo>
                    <a:pt x="2075730" y="794371"/>
                  </a:lnTo>
                  <a:lnTo>
                    <a:pt x="2052085" y="865201"/>
                  </a:lnTo>
                  <a:lnTo>
                    <a:pt x="2017560" y="933085"/>
                  </a:lnTo>
                  <a:lnTo>
                    <a:pt x="1996417" y="965792"/>
                  </a:lnTo>
                  <a:lnTo>
                    <a:pt x="1972793" y="997605"/>
                  </a:lnTo>
                  <a:lnTo>
                    <a:pt x="1946768" y="1028474"/>
                  </a:lnTo>
                  <a:lnTo>
                    <a:pt x="1918422" y="1058345"/>
                  </a:lnTo>
                  <a:lnTo>
                    <a:pt x="1887833" y="1087166"/>
                  </a:lnTo>
                  <a:lnTo>
                    <a:pt x="1855082" y="1114886"/>
                  </a:lnTo>
                  <a:lnTo>
                    <a:pt x="1820249" y="1141452"/>
                  </a:lnTo>
                  <a:lnTo>
                    <a:pt x="1783413" y="1166812"/>
                  </a:lnTo>
                  <a:lnTo>
                    <a:pt x="1744653" y="1190914"/>
                  </a:lnTo>
                  <a:lnTo>
                    <a:pt x="1704051" y="1213705"/>
                  </a:lnTo>
                  <a:lnTo>
                    <a:pt x="1661684" y="1235134"/>
                  </a:lnTo>
                  <a:lnTo>
                    <a:pt x="1617633" y="1255149"/>
                  </a:lnTo>
                  <a:lnTo>
                    <a:pt x="1571977" y="1273697"/>
                  </a:lnTo>
                  <a:lnTo>
                    <a:pt x="1524797" y="1290725"/>
                  </a:lnTo>
                  <a:lnTo>
                    <a:pt x="1476171" y="1306183"/>
                  </a:lnTo>
                  <a:lnTo>
                    <a:pt x="1426180" y="1320018"/>
                  </a:lnTo>
                  <a:lnTo>
                    <a:pt x="1374904" y="1332177"/>
                  </a:lnTo>
                  <a:lnTo>
                    <a:pt x="1322421" y="1342608"/>
                  </a:lnTo>
                  <a:lnTo>
                    <a:pt x="1268811" y="1351260"/>
                  </a:lnTo>
                  <a:lnTo>
                    <a:pt x="1214155" y="1358080"/>
                  </a:lnTo>
                  <a:lnTo>
                    <a:pt x="1158531" y="1363016"/>
                  </a:lnTo>
                  <a:lnTo>
                    <a:pt x="1102020" y="1366016"/>
                  </a:lnTo>
                  <a:lnTo>
                    <a:pt x="1044701" y="1367027"/>
                  </a:lnTo>
                  <a:lnTo>
                    <a:pt x="987382" y="1366016"/>
                  </a:lnTo>
                  <a:lnTo>
                    <a:pt x="930870" y="1363016"/>
                  </a:lnTo>
                  <a:lnTo>
                    <a:pt x="875245" y="1358080"/>
                  </a:lnTo>
                  <a:lnTo>
                    <a:pt x="820588" y="1351260"/>
                  </a:lnTo>
                  <a:lnTo>
                    <a:pt x="766978" y="1342608"/>
                  </a:lnTo>
                  <a:lnTo>
                    <a:pt x="714495" y="1332177"/>
                  </a:lnTo>
                  <a:lnTo>
                    <a:pt x="663217" y="1320018"/>
                  </a:lnTo>
                  <a:lnTo>
                    <a:pt x="613226" y="1306183"/>
                  </a:lnTo>
                  <a:lnTo>
                    <a:pt x="564600" y="1290725"/>
                  </a:lnTo>
                  <a:lnTo>
                    <a:pt x="517420" y="1273697"/>
                  </a:lnTo>
                  <a:lnTo>
                    <a:pt x="471765" y="1255149"/>
                  </a:lnTo>
                  <a:lnTo>
                    <a:pt x="427714" y="1235134"/>
                  </a:lnTo>
                  <a:lnTo>
                    <a:pt x="385347" y="1213705"/>
                  </a:lnTo>
                  <a:lnTo>
                    <a:pt x="344744" y="1190914"/>
                  </a:lnTo>
                  <a:lnTo>
                    <a:pt x="305985" y="1166812"/>
                  </a:lnTo>
                  <a:lnTo>
                    <a:pt x="269150" y="1141452"/>
                  </a:lnTo>
                  <a:lnTo>
                    <a:pt x="234317" y="1114886"/>
                  </a:lnTo>
                  <a:lnTo>
                    <a:pt x="201566" y="1087166"/>
                  </a:lnTo>
                  <a:lnTo>
                    <a:pt x="170978" y="1058345"/>
                  </a:lnTo>
                  <a:lnTo>
                    <a:pt x="142632" y="1028474"/>
                  </a:lnTo>
                  <a:lnTo>
                    <a:pt x="116607" y="997605"/>
                  </a:lnTo>
                  <a:lnTo>
                    <a:pt x="92984" y="965792"/>
                  </a:lnTo>
                  <a:lnTo>
                    <a:pt x="71841" y="933085"/>
                  </a:lnTo>
                  <a:lnTo>
                    <a:pt x="53259" y="899537"/>
                  </a:lnTo>
                  <a:lnTo>
                    <a:pt x="24095" y="830128"/>
                  </a:lnTo>
                  <a:lnTo>
                    <a:pt x="6130" y="757981"/>
                  </a:lnTo>
                  <a:lnTo>
                    <a:pt x="0" y="68351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51459" y="2617470"/>
            <a:ext cx="2952115" cy="643890"/>
            <a:chOff x="251459" y="2617470"/>
            <a:chExt cx="2952115" cy="643890"/>
          </a:xfrm>
        </p:grpSpPr>
        <p:sp>
          <p:nvSpPr>
            <p:cNvPr id="6" name="object 6"/>
            <p:cNvSpPr/>
            <p:nvPr/>
          </p:nvSpPr>
          <p:spPr>
            <a:xfrm>
              <a:off x="251459" y="3121152"/>
              <a:ext cx="2951988" cy="1402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29640" y="2617469"/>
              <a:ext cx="1310640" cy="574675"/>
            </a:xfrm>
            <a:custGeom>
              <a:avLst/>
              <a:gdLst/>
              <a:ahLst/>
              <a:cxnLst/>
              <a:rect l="l" t="t" r="r" b="b"/>
              <a:pathLst>
                <a:path w="1310639" h="574675">
                  <a:moveTo>
                    <a:pt x="86868" y="301752"/>
                  </a:moveTo>
                  <a:lnTo>
                    <a:pt x="79629" y="287274"/>
                  </a:lnTo>
                  <a:lnTo>
                    <a:pt x="43434" y="214884"/>
                  </a:lnTo>
                  <a:lnTo>
                    <a:pt x="0" y="301752"/>
                  </a:lnTo>
                  <a:lnTo>
                    <a:pt x="28956" y="301752"/>
                  </a:lnTo>
                  <a:lnTo>
                    <a:pt x="28956" y="417576"/>
                  </a:lnTo>
                  <a:lnTo>
                    <a:pt x="0" y="417576"/>
                  </a:lnTo>
                  <a:lnTo>
                    <a:pt x="43434" y="504444"/>
                  </a:lnTo>
                  <a:lnTo>
                    <a:pt x="79629" y="432054"/>
                  </a:lnTo>
                  <a:lnTo>
                    <a:pt x="86868" y="417576"/>
                  </a:lnTo>
                  <a:lnTo>
                    <a:pt x="57912" y="417576"/>
                  </a:lnTo>
                  <a:lnTo>
                    <a:pt x="57912" y="301752"/>
                  </a:lnTo>
                  <a:lnTo>
                    <a:pt x="86868" y="301752"/>
                  </a:lnTo>
                  <a:close/>
                </a:path>
                <a:path w="1310639" h="574675">
                  <a:moveTo>
                    <a:pt x="446532" y="158496"/>
                  </a:moveTo>
                  <a:lnTo>
                    <a:pt x="439293" y="144018"/>
                  </a:lnTo>
                  <a:lnTo>
                    <a:pt x="403098" y="71628"/>
                  </a:lnTo>
                  <a:lnTo>
                    <a:pt x="359664" y="158496"/>
                  </a:lnTo>
                  <a:lnTo>
                    <a:pt x="388620" y="158496"/>
                  </a:lnTo>
                  <a:lnTo>
                    <a:pt x="388620" y="272796"/>
                  </a:lnTo>
                  <a:lnTo>
                    <a:pt x="359664" y="272796"/>
                  </a:lnTo>
                  <a:lnTo>
                    <a:pt x="403098" y="359664"/>
                  </a:lnTo>
                  <a:lnTo>
                    <a:pt x="439280" y="287274"/>
                  </a:lnTo>
                  <a:lnTo>
                    <a:pt x="446532" y="272796"/>
                  </a:lnTo>
                  <a:lnTo>
                    <a:pt x="417576" y="272796"/>
                  </a:lnTo>
                  <a:lnTo>
                    <a:pt x="417576" y="158496"/>
                  </a:lnTo>
                  <a:lnTo>
                    <a:pt x="446532" y="158496"/>
                  </a:lnTo>
                  <a:close/>
                </a:path>
                <a:path w="1310639" h="574675">
                  <a:moveTo>
                    <a:pt x="877824" y="371856"/>
                  </a:moveTo>
                  <a:lnTo>
                    <a:pt x="870585" y="357378"/>
                  </a:lnTo>
                  <a:lnTo>
                    <a:pt x="834390" y="284988"/>
                  </a:lnTo>
                  <a:lnTo>
                    <a:pt x="790956" y="371856"/>
                  </a:lnTo>
                  <a:lnTo>
                    <a:pt x="819912" y="371856"/>
                  </a:lnTo>
                  <a:lnTo>
                    <a:pt x="819912" y="487680"/>
                  </a:lnTo>
                  <a:lnTo>
                    <a:pt x="790956" y="487680"/>
                  </a:lnTo>
                  <a:lnTo>
                    <a:pt x="834390" y="574548"/>
                  </a:lnTo>
                  <a:lnTo>
                    <a:pt x="870585" y="502158"/>
                  </a:lnTo>
                  <a:lnTo>
                    <a:pt x="877824" y="487680"/>
                  </a:lnTo>
                  <a:lnTo>
                    <a:pt x="848868" y="487680"/>
                  </a:lnTo>
                  <a:lnTo>
                    <a:pt x="848868" y="371856"/>
                  </a:lnTo>
                  <a:lnTo>
                    <a:pt x="877824" y="371856"/>
                  </a:lnTo>
                  <a:close/>
                </a:path>
                <a:path w="1310639" h="574675">
                  <a:moveTo>
                    <a:pt x="1310640" y="86868"/>
                  </a:moveTo>
                  <a:lnTo>
                    <a:pt x="1303401" y="72390"/>
                  </a:lnTo>
                  <a:lnTo>
                    <a:pt x="1267206" y="0"/>
                  </a:lnTo>
                  <a:lnTo>
                    <a:pt x="1223772" y="86868"/>
                  </a:lnTo>
                  <a:lnTo>
                    <a:pt x="1252728" y="86868"/>
                  </a:lnTo>
                  <a:lnTo>
                    <a:pt x="1252728" y="201168"/>
                  </a:lnTo>
                  <a:lnTo>
                    <a:pt x="1223772" y="201168"/>
                  </a:lnTo>
                  <a:lnTo>
                    <a:pt x="1267206" y="288036"/>
                  </a:lnTo>
                  <a:lnTo>
                    <a:pt x="1303401" y="215646"/>
                  </a:lnTo>
                  <a:lnTo>
                    <a:pt x="1310640" y="201168"/>
                  </a:lnTo>
                  <a:lnTo>
                    <a:pt x="1281684" y="201168"/>
                  </a:lnTo>
                  <a:lnTo>
                    <a:pt x="1281684" y="86868"/>
                  </a:lnTo>
                  <a:lnTo>
                    <a:pt x="1310640" y="868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19530" y="2307158"/>
            <a:ext cx="5708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ğ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58384" y="1458467"/>
            <a:ext cx="2098675" cy="1377950"/>
            <a:chOff x="5358384" y="1458467"/>
            <a:chExt cx="2098675" cy="1377950"/>
          </a:xfrm>
        </p:grpSpPr>
        <p:sp>
          <p:nvSpPr>
            <p:cNvPr id="10" name="object 10"/>
            <p:cNvSpPr/>
            <p:nvPr/>
          </p:nvSpPr>
          <p:spPr>
            <a:xfrm>
              <a:off x="5362956" y="1463039"/>
              <a:ext cx="2089785" cy="1369060"/>
            </a:xfrm>
            <a:custGeom>
              <a:avLst/>
              <a:gdLst/>
              <a:ahLst/>
              <a:cxnLst/>
              <a:rect l="l" t="t" r="r" b="b"/>
              <a:pathLst>
                <a:path w="2089784" h="1369060">
                  <a:moveTo>
                    <a:pt x="1044702" y="0"/>
                  </a:moveTo>
                  <a:lnTo>
                    <a:pt x="987383" y="1012"/>
                  </a:lnTo>
                  <a:lnTo>
                    <a:pt x="930872" y="4014"/>
                  </a:lnTo>
                  <a:lnTo>
                    <a:pt x="875248" y="8955"/>
                  </a:lnTo>
                  <a:lnTo>
                    <a:pt x="820592" y="15780"/>
                  </a:lnTo>
                  <a:lnTo>
                    <a:pt x="766982" y="24440"/>
                  </a:lnTo>
                  <a:lnTo>
                    <a:pt x="714499" y="34881"/>
                  </a:lnTo>
                  <a:lnTo>
                    <a:pt x="663223" y="47051"/>
                  </a:lnTo>
                  <a:lnTo>
                    <a:pt x="613232" y="60898"/>
                  </a:lnTo>
                  <a:lnTo>
                    <a:pt x="564606" y="76370"/>
                  </a:lnTo>
                  <a:lnTo>
                    <a:pt x="517426" y="93415"/>
                  </a:lnTo>
                  <a:lnTo>
                    <a:pt x="471770" y="111981"/>
                  </a:lnTo>
                  <a:lnTo>
                    <a:pt x="427719" y="132014"/>
                  </a:lnTo>
                  <a:lnTo>
                    <a:pt x="385352" y="153465"/>
                  </a:lnTo>
                  <a:lnTo>
                    <a:pt x="344750" y="176279"/>
                  </a:lnTo>
                  <a:lnTo>
                    <a:pt x="305990" y="200406"/>
                  </a:lnTo>
                  <a:lnTo>
                    <a:pt x="269154" y="225792"/>
                  </a:lnTo>
                  <a:lnTo>
                    <a:pt x="234321" y="252386"/>
                  </a:lnTo>
                  <a:lnTo>
                    <a:pt x="201570" y="280135"/>
                  </a:lnTo>
                  <a:lnTo>
                    <a:pt x="170981" y="308988"/>
                  </a:lnTo>
                  <a:lnTo>
                    <a:pt x="142635" y="338892"/>
                  </a:lnTo>
                  <a:lnTo>
                    <a:pt x="116610" y="369795"/>
                  </a:lnTo>
                  <a:lnTo>
                    <a:pt x="92986" y="401645"/>
                  </a:lnTo>
                  <a:lnTo>
                    <a:pt x="71843" y="434390"/>
                  </a:lnTo>
                  <a:lnTo>
                    <a:pt x="53260" y="467977"/>
                  </a:lnTo>
                  <a:lnTo>
                    <a:pt x="24096" y="537471"/>
                  </a:lnTo>
                  <a:lnTo>
                    <a:pt x="6130" y="609710"/>
                  </a:lnTo>
                  <a:lnTo>
                    <a:pt x="0" y="684276"/>
                  </a:lnTo>
                  <a:lnTo>
                    <a:pt x="1545" y="721823"/>
                  </a:lnTo>
                  <a:lnTo>
                    <a:pt x="13673" y="795278"/>
                  </a:lnTo>
                  <a:lnTo>
                    <a:pt x="37318" y="866196"/>
                  </a:lnTo>
                  <a:lnTo>
                    <a:pt x="71843" y="934161"/>
                  </a:lnTo>
                  <a:lnTo>
                    <a:pt x="92986" y="966906"/>
                  </a:lnTo>
                  <a:lnTo>
                    <a:pt x="116610" y="998756"/>
                  </a:lnTo>
                  <a:lnTo>
                    <a:pt x="142635" y="1029659"/>
                  </a:lnTo>
                  <a:lnTo>
                    <a:pt x="170981" y="1059563"/>
                  </a:lnTo>
                  <a:lnTo>
                    <a:pt x="201570" y="1088416"/>
                  </a:lnTo>
                  <a:lnTo>
                    <a:pt x="234321" y="1116165"/>
                  </a:lnTo>
                  <a:lnTo>
                    <a:pt x="269154" y="1142759"/>
                  </a:lnTo>
                  <a:lnTo>
                    <a:pt x="305990" y="1168146"/>
                  </a:lnTo>
                  <a:lnTo>
                    <a:pt x="344750" y="1192272"/>
                  </a:lnTo>
                  <a:lnTo>
                    <a:pt x="385352" y="1215086"/>
                  </a:lnTo>
                  <a:lnTo>
                    <a:pt x="427719" y="1236537"/>
                  </a:lnTo>
                  <a:lnTo>
                    <a:pt x="471770" y="1256570"/>
                  </a:lnTo>
                  <a:lnTo>
                    <a:pt x="517426" y="1275136"/>
                  </a:lnTo>
                  <a:lnTo>
                    <a:pt x="564606" y="1292181"/>
                  </a:lnTo>
                  <a:lnTo>
                    <a:pt x="613232" y="1307653"/>
                  </a:lnTo>
                  <a:lnTo>
                    <a:pt x="663223" y="1321500"/>
                  </a:lnTo>
                  <a:lnTo>
                    <a:pt x="714499" y="1333670"/>
                  </a:lnTo>
                  <a:lnTo>
                    <a:pt x="766982" y="1344111"/>
                  </a:lnTo>
                  <a:lnTo>
                    <a:pt x="820592" y="1352771"/>
                  </a:lnTo>
                  <a:lnTo>
                    <a:pt x="875248" y="1359596"/>
                  </a:lnTo>
                  <a:lnTo>
                    <a:pt x="930872" y="1364537"/>
                  </a:lnTo>
                  <a:lnTo>
                    <a:pt x="987383" y="1367539"/>
                  </a:lnTo>
                  <a:lnTo>
                    <a:pt x="1044702" y="1368552"/>
                  </a:lnTo>
                  <a:lnTo>
                    <a:pt x="1102020" y="1367539"/>
                  </a:lnTo>
                  <a:lnTo>
                    <a:pt x="1158531" y="1364537"/>
                  </a:lnTo>
                  <a:lnTo>
                    <a:pt x="1214155" y="1359596"/>
                  </a:lnTo>
                  <a:lnTo>
                    <a:pt x="1268811" y="1352771"/>
                  </a:lnTo>
                  <a:lnTo>
                    <a:pt x="1322421" y="1344111"/>
                  </a:lnTo>
                  <a:lnTo>
                    <a:pt x="1374904" y="1333670"/>
                  </a:lnTo>
                  <a:lnTo>
                    <a:pt x="1426180" y="1321500"/>
                  </a:lnTo>
                  <a:lnTo>
                    <a:pt x="1476171" y="1307653"/>
                  </a:lnTo>
                  <a:lnTo>
                    <a:pt x="1524797" y="1292181"/>
                  </a:lnTo>
                  <a:lnTo>
                    <a:pt x="1571977" y="1275136"/>
                  </a:lnTo>
                  <a:lnTo>
                    <a:pt x="1617633" y="1256570"/>
                  </a:lnTo>
                  <a:lnTo>
                    <a:pt x="1661684" y="1236537"/>
                  </a:lnTo>
                  <a:lnTo>
                    <a:pt x="1704051" y="1215086"/>
                  </a:lnTo>
                  <a:lnTo>
                    <a:pt x="1744653" y="1192272"/>
                  </a:lnTo>
                  <a:lnTo>
                    <a:pt x="1783413" y="1168145"/>
                  </a:lnTo>
                  <a:lnTo>
                    <a:pt x="1820249" y="1142759"/>
                  </a:lnTo>
                  <a:lnTo>
                    <a:pt x="1855082" y="1116165"/>
                  </a:lnTo>
                  <a:lnTo>
                    <a:pt x="1887833" y="1088416"/>
                  </a:lnTo>
                  <a:lnTo>
                    <a:pt x="1918422" y="1059563"/>
                  </a:lnTo>
                  <a:lnTo>
                    <a:pt x="1946768" y="1029659"/>
                  </a:lnTo>
                  <a:lnTo>
                    <a:pt x="1972793" y="998756"/>
                  </a:lnTo>
                  <a:lnTo>
                    <a:pt x="1996417" y="966906"/>
                  </a:lnTo>
                  <a:lnTo>
                    <a:pt x="2017560" y="934161"/>
                  </a:lnTo>
                  <a:lnTo>
                    <a:pt x="2036143" y="900574"/>
                  </a:lnTo>
                  <a:lnTo>
                    <a:pt x="2065307" y="831080"/>
                  </a:lnTo>
                  <a:lnTo>
                    <a:pt x="2083273" y="758841"/>
                  </a:lnTo>
                  <a:lnTo>
                    <a:pt x="2089403" y="684276"/>
                  </a:lnTo>
                  <a:lnTo>
                    <a:pt x="2087858" y="646728"/>
                  </a:lnTo>
                  <a:lnTo>
                    <a:pt x="2075730" y="573273"/>
                  </a:lnTo>
                  <a:lnTo>
                    <a:pt x="2052085" y="502355"/>
                  </a:lnTo>
                  <a:lnTo>
                    <a:pt x="2017560" y="434390"/>
                  </a:lnTo>
                  <a:lnTo>
                    <a:pt x="1996417" y="401645"/>
                  </a:lnTo>
                  <a:lnTo>
                    <a:pt x="1972793" y="369795"/>
                  </a:lnTo>
                  <a:lnTo>
                    <a:pt x="1946768" y="338892"/>
                  </a:lnTo>
                  <a:lnTo>
                    <a:pt x="1918422" y="308988"/>
                  </a:lnTo>
                  <a:lnTo>
                    <a:pt x="1887833" y="280135"/>
                  </a:lnTo>
                  <a:lnTo>
                    <a:pt x="1855082" y="252386"/>
                  </a:lnTo>
                  <a:lnTo>
                    <a:pt x="1820249" y="225792"/>
                  </a:lnTo>
                  <a:lnTo>
                    <a:pt x="1783413" y="200405"/>
                  </a:lnTo>
                  <a:lnTo>
                    <a:pt x="1744653" y="176279"/>
                  </a:lnTo>
                  <a:lnTo>
                    <a:pt x="1704051" y="153465"/>
                  </a:lnTo>
                  <a:lnTo>
                    <a:pt x="1661684" y="132014"/>
                  </a:lnTo>
                  <a:lnTo>
                    <a:pt x="1617633" y="111981"/>
                  </a:lnTo>
                  <a:lnTo>
                    <a:pt x="1571977" y="93415"/>
                  </a:lnTo>
                  <a:lnTo>
                    <a:pt x="1524797" y="76370"/>
                  </a:lnTo>
                  <a:lnTo>
                    <a:pt x="1476171" y="60898"/>
                  </a:lnTo>
                  <a:lnTo>
                    <a:pt x="1426180" y="47051"/>
                  </a:lnTo>
                  <a:lnTo>
                    <a:pt x="1374904" y="34881"/>
                  </a:lnTo>
                  <a:lnTo>
                    <a:pt x="1322421" y="24440"/>
                  </a:lnTo>
                  <a:lnTo>
                    <a:pt x="1268811" y="15780"/>
                  </a:lnTo>
                  <a:lnTo>
                    <a:pt x="1214155" y="8955"/>
                  </a:lnTo>
                  <a:lnTo>
                    <a:pt x="1158531" y="4014"/>
                  </a:lnTo>
                  <a:lnTo>
                    <a:pt x="1102020" y="1012"/>
                  </a:lnTo>
                  <a:lnTo>
                    <a:pt x="1044702" y="0"/>
                  </a:lnTo>
                  <a:close/>
                </a:path>
              </a:pathLst>
            </a:custGeom>
            <a:solidFill>
              <a:srgbClr val="BEC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62956" y="1463039"/>
              <a:ext cx="2089785" cy="1369060"/>
            </a:xfrm>
            <a:custGeom>
              <a:avLst/>
              <a:gdLst/>
              <a:ahLst/>
              <a:cxnLst/>
              <a:rect l="l" t="t" r="r" b="b"/>
              <a:pathLst>
                <a:path w="2089784" h="1369060">
                  <a:moveTo>
                    <a:pt x="0" y="684276"/>
                  </a:moveTo>
                  <a:lnTo>
                    <a:pt x="6130" y="609710"/>
                  </a:lnTo>
                  <a:lnTo>
                    <a:pt x="24096" y="537471"/>
                  </a:lnTo>
                  <a:lnTo>
                    <a:pt x="53260" y="467977"/>
                  </a:lnTo>
                  <a:lnTo>
                    <a:pt x="71843" y="434390"/>
                  </a:lnTo>
                  <a:lnTo>
                    <a:pt x="92986" y="401645"/>
                  </a:lnTo>
                  <a:lnTo>
                    <a:pt x="116610" y="369795"/>
                  </a:lnTo>
                  <a:lnTo>
                    <a:pt x="142635" y="338892"/>
                  </a:lnTo>
                  <a:lnTo>
                    <a:pt x="170981" y="308988"/>
                  </a:lnTo>
                  <a:lnTo>
                    <a:pt x="201570" y="280135"/>
                  </a:lnTo>
                  <a:lnTo>
                    <a:pt x="234321" y="252386"/>
                  </a:lnTo>
                  <a:lnTo>
                    <a:pt x="269154" y="225792"/>
                  </a:lnTo>
                  <a:lnTo>
                    <a:pt x="305990" y="200406"/>
                  </a:lnTo>
                  <a:lnTo>
                    <a:pt x="344750" y="176279"/>
                  </a:lnTo>
                  <a:lnTo>
                    <a:pt x="385352" y="153465"/>
                  </a:lnTo>
                  <a:lnTo>
                    <a:pt x="427719" y="132014"/>
                  </a:lnTo>
                  <a:lnTo>
                    <a:pt x="471770" y="111981"/>
                  </a:lnTo>
                  <a:lnTo>
                    <a:pt x="517426" y="93415"/>
                  </a:lnTo>
                  <a:lnTo>
                    <a:pt x="564606" y="76370"/>
                  </a:lnTo>
                  <a:lnTo>
                    <a:pt x="613232" y="60898"/>
                  </a:lnTo>
                  <a:lnTo>
                    <a:pt x="663223" y="47051"/>
                  </a:lnTo>
                  <a:lnTo>
                    <a:pt x="714499" y="34881"/>
                  </a:lnTo>
                  <a:lnTo>
                    <a:pt x="766982" y="24440"/>
                  </a:lnTo>
                  <a:lnTo>
                    <a:pt x="820592" y="15780"/>
                  </a:lnTo>
                  <a:lnTo>
                    <a:pt x="875248" y="8955"/>
                  </a:lnTo>
                  <a:lnTo>
                    <a:pt x="930872" y="4014"/>
                  </a:lnTo>
                  <a:lnTo>
                    <a:pt x="987383" y="1012"/>
                  </a:lnTo>
                  <a:lnTo>
                    <a:pt x="1044702" y="0"/>
                  </a:lnTo>
                  <a:lnTo>
                    <a:pt x="1102020" y="1012"/>
                  </a:lnTo>
                  <a:lnTo>
                    <a:pt x="1158531" y="4014"/>
                  </a:lnTo>
                  <a:lnTo>
                    <a:pt x="1214155" y="8955"/>
                  </a:lnTo>
                  <a:lnTo>
                    <a:pt x="1268811" y="15780"/>
                  </a:lnTo>
                  <a:lnTo>
                    <a:pt x="1322421" y="24440"/>
                  </a:lnTo>
                  <a:lnTo>
                    <a:pt x="1374904" y="34881"/>
                  </a:lnTo>
                  <a:lnTo>
                    <a:pt x="1426180" y="47051"/>
                  </a:lnTo>
                  <a:lnTo>
                    <a:pt x="1476171" y="60898"/>
                  </a:lnTo>
                  <a:lnTo>
                    <a:pt x="1524797" y="76370"/>
                  </a:lnTo>
                  <a:lnTo>
                    <a:pt x="1571977" y="93415"/>
                  </a:lnTo>
                  <a:lnTo>
                    <a:pt x="1617633" y="111981"/>
                  </a:lnTo>
                  <a:lnTo>
                    <a:pt x="1661684" y="132014"/>
                  </a:lnTo>
                  <a:lnTo>
                    <a:pt x="1704051" y="153465"/>
                  </a:lnTo>
                  <a:lnTo>
                    <a:pt x="1744653" y="176279"/>
                  </a:lnTo>
                  <a:lnTo>
                    <a:pt x="1783413" y="200405"/>
                  </a:lnTo>
                  <a:lnTo>
                    <a:pt x="1820249" y="225792"/>
                  </a:lnTo>
                  <a:lnTo>
                    <a:pt x="1855082" y="252386"/>
                  </a:lnTo>
                  <a:lnTo>
                    <a:pt x="1887833" y="280135"/>
                  </a:lnTo>
                  <a:lnTo>
                    <a:pt x="1918422" y="308988"/>
                  </a:lnTo>
                  <a:lnTo>
                    <a:pt x="1946768" y="338892"/>
                  </a:lnTo>
                  <a:lnTo>
                    <a:pt x="1972793" y="369795"/>
                  </a:lnTo>
                  <a:lnTo>
                    <a:pt x="1996417" y="401645"/>
                  </a:lnTo>
                  <a:lnTo>
                    <a:pt x="2017560" y="434390"/>
                  </a:lnTo>
                  <a:lnTo>
                    <a:pt x="2036143" y="467977"/>
                  </a:lnTo>
                  <a:lnTo>
                    <a:pt x="2065307" y="537471"/>
                  </a:lnTo>
                  <a:lnTo>
                    <a:pt x="2083273" y="609710"/>
                  </a:lnTo>
                  <a:lnTo>
                    <a:pt x="2089403" y="684276"/>
                  </a:lnTo>
                  <a:lnTo>
                    <a:pt x="2087858" y="721823"/>
                  </a:lnTo>
                  <a:lnTo>
                    <a:pt x="2075730" y="795278"/>
                  </a:lnTo>
                  <a:lnTo>
                    <a:pt x="2052085" y="866196"/>
                  </a:lnTo>
                  <a:lnTo>
                    <a:pt x="2017560" y="934161"/>
                  </a:lnTo>
                  <a:lnTo>
                    <a:pt x="1996417" y="966906"/>
                  </a:lnTo>
                  <a:lnTo>
                    <a:pt x="1972793" y="998756"/>
                  </a:lnTo>
                  <a:lnTo>
                    <a:pt x="1946768" y="1029659"/>
                  </a:lnTo>
                  <a:lnTo>
                    <a:pt x="1918422" y="1059563"/>
                  </a:lnTo>
                  <a:lnTo>
                    <a:pt x="1887833" y="1088416"/>
                  </a:lnTo>
                  <a:lnTo>
                    <a:pt x="1855082" y="1116165"/>
                  </a:lnTo>
                  <a:lnTo>
                    <a:pt x="1820249" y="1142759"/>
                  </a:lnTo>
                  <a:lnTo>
                    <a:pt x="1783413" y="1168145"/>
                  </a:lnTo>
                  <a:lnTo>
                    <a:pt x="1744653" y="1192272"/>
                  </a:lnTo>
                  <a:lnTo>
                    <a:pt x="1704051" y="1215086"/>
                  </a:lnTo>
                  <a:lnTo>
                    <a:pt x="1661684" y="1236537"/>
                  </a:lnTo>
                  <a:lnTo>
                    <a:pt x="1617633" y="1256570"/>
                  </a:lnTo>
                  <a:lnTo>
                    <a:pt x="1571977" y="1275136"/>
                  </a:lnTo>
                  <a:lnTo>
                    <a:pt x="1524797" y="1292181"/>
                  </a:lnTo>
                  <a:lnTo>
                    <a:pt x="1476171" y="1307653"/>
                  </a:lnTo>
                  <a:lnTo>
                    <a:pt x="1426180" y="1321500"/>
                  </a:lnTo>
                  <a:lnTo>
                    <a:pt x="1374904" y="1333670"/>
                  </a:lnTo>
                  <a:lnTo>
                    <a:pt x="1322421" y="1344111"/>
                  </a:lnTo>
                  <a:lnTo>
                    <a:pt x="1268811" y="1352771"/>
                  </a:lnTo>
                  <a:lnTo>
                    <a:pt x="1214155" y="1359596"/>
                  </a:lnTo>
                  <a:lnTo>
                    <a:pt x="1158531" y="1364537"/>
                  </a:lnTo>
                  <a:lnTo>
                    <a:pt x="1102020" y="1367539"/>
                  </a:lnTo>
                  <a:lnTo>
                    <a:pt x="1044702" y="1368552"/>
                  </a:lnTo>
                  <a:lnTo>
                    <a:pt x="987383" y="1367539"/>
                  </a:lnTo>
                  <a:lnTo>
                    <a:pt x="930872" y="1364537"/>
                  </a:lnTo>
                  <a:lnTo>
                    <a:pt x="875248" y="1359596"/>
                  </a:lnTo>
                  <a:lnTo>
                    <a:pt x="820592" y="1352771"/>
                  </a:lnTo>
                  <a:lnTo>
                    <a:pt x="766982" y="1344111"/>
                  </a:lnTo>
                  <a:lnTo>
                    <a:pt x="714499" y="1333670"/>
                  </a:lnTo>
                  <a:lnTo>
                    <a:pt x="663223" y="1321500"/>
                  </a:lnTo>
                  <a:lnTo>
                    <a:pt x="613232" y="1307653"/>
                  </a:lnTo>
                  <a:lnTo>
                    <a:pt x="564606" y="1292181"/>
                  </a:lnTo>
                  <a:lnTo>
                    <a:pt x="517426" y="1275136"/>
                  </a:lnTo>
                  <a:lnTo>
                    <a:pt x="471770" y="1256570"/>
                  </a:lnTo>
                  <a:lnTo>
                    <a:pt x="427719" y="1236537"/>
                  </a:lnTo>
                  <a:lnTo>
                    <a:pt x="385352" y="1215086"/>
                  </a:lnTo>
                  <a:lnTo>
                    <a:pt x="344750" y="1192272"/>
                  </a:lnTo>
                  <a:lnTo>
                    <a:pt x="305990" y="1168146"/>
                  </a:lnTo>
                  <a:lnTo>
                    <a:pt x="269154" y="1142759"/>
                  </a:lnTo>
                  <a:lnTo>
                    <a:pt x="234321" y="1116165"/>
                  </a:lnTo>
                  <a:lnTo>
                    <a:pt x="201570" y="1088416"/>
                  </a:lnTo>
                  <a:lnTo>
                    <a:pt x="170981" y="1059563"/>
                  </a:lnTo>
                  <a:lnTo>
                    <a:pt x="142635" y="1029659"/>
                  </a:lnTo>
                  <a:lnTo>
                    <a:pt x="116610" y="998756"/>
                  </a:lnTo>
                  <a:lnTo>
                    <a:pt x="92986" y="966906"/>
                  </a:lnTo>
                  <a:lnTo>
                    <a:pt x="71843" y="934161"/>
                  </a:lnTo>
                  <a:lnTo>
                    <a:pt x="53260" y="900574"/>
                  </a:lnTo>
                  <a:lnTo>
                    <a:pt x="24096" y="831080"/>
                  </a:lnTo>
                  <a:lnTo>
                    <a:pt x="6130" y="758841"/>
                  </a:lnTo>
                  <a:lnTo>
                    <a:pt x="0" y="68427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912364" y="2106167"/>
            <a:ext cx="585470" cy="226060"/>
            <a:chOff x="2912364" y="2106167"/>
            <a:chExt cx="585470" cy="226060"/>
          </a:xfrm>
        </p:grpSpPr>
        <p:sp>
          <p:nvSpPr>
            <p:cNvPr id="13" name="object 13"/>
            <p:cNvSpPr/>
            <p:nvPr/>
          </p:nvSpPr>
          <p:spPr>
            <a:xfrm>
              <a:off x="2916936" y="2110739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17995" y="54114"/>
                  </a:moveTo>
                  <a:lnTo>
                    <a:pt x="0" y="54114"/>
                  </a:lnTo>
                  <a:lnTo>
                    <a:pt x="0" y="162306"/>
                  </a:lnTo>
                  <a:lnTo>
                    <a:pt x="17995" y="162306"/>
                  </a:lnTo>
                  <a:lnTo>
                    <a:pt x="17995" y="54114"/>
                  </a:lnTo>
                  <a:close/>
                </a:path>
                <a:path w="576579" h="216535">
                  <a:moveTo>
                    <a:pt x="72072" y="54114"/>
                  </a:moveTo>
                  <a:lnTo>
                    <a:pt x="36068" y="54114"/>
                  </a:lnTo>
                  <a:lnTo>
                    <a:pt x="36068" y="162306"/>
                  </a:lnTo>
                  <a:lnTo>
                    <a:pt x="72072" y="162306"/>
                  </a:lnTo>
                  <a:lnTo>
                    <a:pt x="72072" y="54114"/>
                  </a:lnTo>
                  <a:close/>
                </a:path>
                <a:path w="576579" h="216535">
                  <a:moveTo>
                    <a:pt x="576072" y="108204"/>
                  </a:moveTo>
                  <a:lnTo>
                    <a:pt x="432054" y="0"/>
                  </a:lnTo>
                  <a:lnTo>
                    <a:pt x="432054" y="54102"/>
                  </a:lnTo>
                  <a:lnTo>
                    <a:pt x="90043" y="54102"/>
                  </a:lnTo>
                  <a:lnTo>
                    <a:pt x="90043" y="162306"/>
                  </a:lnTo>
                  <a:lnTo>
                    <a:pt x="432054" y="162306"/>
                  </a:lnTo>
                  <a:lnTo>
                    <a:pt x="432054" y="216408"/>
                  </a:lnTo>
                  <a:lnTo>
                    <a:pt x="576072" y="108204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16936" y="2110739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432053" y="0"/>
                  </a:moveTo>
                  <a:lnTo>
                    <a:pt x="432053" y="54101"/>
                  </a:lnTo>
                  <a:lnTo>
                    <a:pt x="90043" y="54101"/>
                  </a:lnTo>
                  <a:lnTo>
                    <a:pt x="90043" y="162306"/>
                  </a:lnTo>
                  <a:lnTo>
                    <a:pt x="432053" y="162306"/>
                  </a:lnTo>
                  <a:lnTo>
                    <a:pt x="432053" y="216408"/>
                  </a:lnTo>
                  <a:lnTo>
                    <a:pt x="576072" y="108204"/>
                  </a:lnTo>
                  <a:lnTo>
                    <a:pt x="432053" y="0"/>
                  </a:lnTo>
                  <a:close/>
                </a:path>
                <a:path w="576579" h="216535">
                  <a:moveTo>
                    <a:pt x="36068" y="162306"/>
                  </a:moveTo>
                  <a:lnTo>
                    <a:pt x="72072" y="162306"/>
                  </a:lnTo>
                  <a:lnTo>
                    <a:pt x="72072" y="54102"/>
                  </a:lnTo>
                  <a:lnTo>
                    <a:pt x="36068" y="54102"/>
                  </a:lnTo>
                  <a:lnTo>
                    <a:pt x="36068" y="162306"/>
                  </a:lnTo>
                  <a:close/>
                </a:path>
                <a:path w="576579" h="216535">
                  <a:moveTo>
                    <a:pt x="0" y="162306"/>
                  </a:moveTo>
                  <a:lnTo>
                    <a:pt x="18002" y="162306"/>
                  </a:lnTo>
                  <a:lnTo>
                    <a:pt x="18002" y="54102"/>
                  </a:lnTo>
                  <a:lnTo>
                    <a:pt x="0" y="54102"/>
                  </a:lnTo>
                  <a:lnTo>
                    <a:pt x="0" y="16230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119373" y="1291209"/>
            <a:ext cx="2110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10-15 gün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sonra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60283" y="1508505"/>
            <a:ext cx="9658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Her yeri  aynı  </a:t>
            </a:r>
            <a:r>
              <a:rPr sz="1800" b="1" spc="-5" dirty="0">
                <a:latin typeface="Times New Roman"/>
                <a:cs typeface="Times New Roman"/>
              </a:rPr>
              <a:t>sıca</a:t>
            </a:r>
            <a:r>
              <a:rPr sz="1800" b="1" spc="-10" dirty="0">
                <a:latin typeface="Times New Roman"/>
                <a:cs typeface="Times New Roman"/>
              </a:rPr>
              <a:t>k</a:t>
            </a:r>
            <a:r>
              <a:rPr sz="1800" b="1" dirty="0">
                <a:latin typeface="Times New Roman"/>
                <a:cs typeface="Times New Roman"/>
              </a:rPr>
              <a:t>lı</a:t>
            </a:r>
            <a:r>
              <a:rPr sz="1800" b="1" spc="-10" dirty="0">
                <a:latin typeface="Times New Roman"/>
                <a:cs typeface="Times New Roman"/>
              </a:rPr>
              <a:t>k</a:t>
            </a:r>
            <a:r>
              <a:rPr sz="1800" b="1" dirty="0">
                <a:latin typeface="Times New Roman"/>
                <a:cs typeface="Times New Roman"/>
              </a:rPr>
              <a:t>ta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8540" y="5034369"/>
            <a:ext cx="6927215" cy="90487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spc="-10" dirty="0">
                <a:latin typeface="Times New Roman"/>
                <a:cs typeface="Times New Roman"/>
              </a:rPr>
              <a:t>Soğuma </a:t>
            </a:r>
            <a:r>
              <a:rPr sz="2400" dirty="0">
                <a:latin typeface="Times New Roman"/>
                <a:cs typeface="Times New Roman"/>
              </a:rPr>
              <a:t>daha geç </a:t>
            </a:r>
            <a:r>
              <a:rPr sz="2400" spc="-30" dirty="0">
                <a:latin typeface="Times New Roman"/>
                <a:cs typeface="Times New Roman"/>
              </a:rPr>
              <a:t>olur. </a:t>
            </a:r>
            <a:r>
              <a:rPr sz="2400" spc="-5" dirty="0">
                <a:latin typeface="Times New Roman"/>
                <a:cs typeface="Times New Roman"/>
              </a:rPr>
              <a:t>Çünkü </a:t>
            </a:r>
            <a:r>
              <a:rPr sz="2400" dirty="0">
                <a:latin typeface="Times New Roman"/>
                <a:cs typeface="Times New Roman"/>
              </a:rPr>
              <a:t>ısınan hava hızla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yükselir.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Soğuyan </a:t>
            </a:r>
            <a:r>
              <a:rPr sz="2400" dirty="0">
                <a:latin typeface="Times New Roman"/>
                <a:cs typeface="Times New Roman"/>
              </a:rPr>
              <a:t>hava daha yavaş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çökelir.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5967" y="3307842"/>
            <a:ext cx="1657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Soğuk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yüzey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88253" y="1722365"/>
            <a:ext cx="1542415" cy="79438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2400" b="1" spc="-5" dirty="0">
                <a:latin typeface="Times New Roman"/>
                <a:cs typeface="Times New Roman"/>
              </a:rPr>
              <a:t>Soğuk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hava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50"/>
              </a:spcBef>
            </a:pPr>
            <a:r>
              <a:rPr sz="2400" b="1" spc="-5" dirty="0">
                <a:latin typeface="Times New Roman"/>
                <a:cs typeface="Times New Roman"/>
              </a:rPr>
              <a:t>kütlesi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4144" y="710006"/>
            <a:ext cx="8100695" cy="5367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kütlelerinin </a:t>
            </a:r>
            <a:r>
              <a:rPr sz="2400" spc="-10" dirty="0">
                <a:latin typeface="Times New Roman"/>
                <a:cs typeface="Times New Roman"/>
              </a:rPr>
              <a:t>oluşması </a:t>
            </a:r>
            <a:r>
              <a:rPr sz="2400" dirty="0">
                <a:latin typeface="Times New Roman"/>
                <a:cs typeface="Times New Roman"/>
              </a:rPr>
              <a:t>için </a:t>
            </a:r>
            <a:r>
              <a:rPr sz="2400" spc="-5" dirty="0">
                <a:latin typeface="Times New Roman"/>
                <a:cs typeface="Times New Roman"/>
              </a:rPr>
              <a:t>gerekli </a:t>
            </a:r>
            <a:r>
              <a:rPr sz="2400" spc="-10" dirty="0">
                <a:latin typeface="Times New Roman"/>
                <a:cs typeface="Times New Roman"/>
              </a:rPr>
              <a:t>süre, </a:t>
            </a:r>
            <a:r>
              <a:rPr sz="2400" spc="-5" dirty="0">
                <a:latin typeface="Times New Roman"/>
                <a:cs typeface="Times New Roman"/>
              </a:rPr>
              <a:t>sıcak hava  kütleleri </a:t>
            </a:r>
            <a:r>
              <a:rPr sz="2400" spc="-10" dirty="0">
                <a:latin typeface="Times New Roman"/>
                <a:cs typeface="Times New Roman"/>
              </a:rPr>
              <a:t>ile </a:t>
            </a:r>
            <a:r>
              <a:rPr sz="2400" spc="-5" dirty="0">
                <a:latin typeface="Times New Roman"/>
                <a:cs typeface="Times New Roman"/>
              </a:rPr>
              <a:t>soğuk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kütleleri arasında oldukça </a:t>
            </a:r>
            <a:r>
              <a:rPr sz="2400" spc="-20" dirty="0">
                <a:latin typeface="Times New Roman"/>
                <a:cs typeface="Times New Roman"/>
              </a:rPr>
              <a:t>farklıdır. </a:t>
            </a:r>
            <a:r>
              <a:rPr sz="2400" spc="-5" dirty="0">
                <a:latin typeface="Times New Roman"/>
                <a:cs typeface="Times New Roman"/>
              </a:rPr>
              <a:t>Sıcak  yüzeyler üzerinde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alttan ısınarak yükseldiği </a:t>
            </a:r>
            <a:r>
              <a:rPr sz="2400" dirty="0">
                <a:latin typeface="Times New Roman"/>
                <a:cs typeface="Times New Roman"/>
              </a:rPr>
              <a:t>için </a:t>
            </a:r>
            <a:r>
              <a:rPr sz="2400" spc="-5" dirty="0">
                <a:latin typeface="Times New Roman"/>
                <a:cs typeface="Times New Roman"/>
              </a:rPr>
              <a:t>sıcaklık üst  katlara </a:t>
            </a:r>
            <a:r>
              <a:rPr sz="2400" spc="-10" dirty="0">
                <a:latin typeface="Times New Roman"/>
                <a:cs typeface="Times New Roman"/>
              </a:rPr>
              <a:t>hızla </a:t>
            </a:r>
            <a:r>
              <a:rPr sz="2400" spc="-25" dirty="0">
                <a:latin typeface="Times New Roman"/>
                <a:cs typeface="Times New Roman"/>
              </a:rPr>
              <a:t>geçer. </a:t>
            </a:r>
            <a:r>
              <a:rPr sz="2400" spc="-5" dirty="0">
                <a:latin typeface="Times New Roman"/>
                <a:cs typeface="Times New Roman"/>
              </a:rPr>
              <a:t>Soğuk </a:t>
            </a:r>
            <a:r>
              <a:rPr sz="2400" dirty="0">
                <a:latin typeface="Times New Roman"/>
                <a:cs typeface="Times New Roman"/>
              </a:rPr>
              <a:t>yüzeyler </a:t>
            </a:r>
            <a:r>
              <a:rPr sz="2400" spc="-5" dirty="0">
                <a:latin typeface="Times New Roman"/>
                <a:cs typeface="Times New Roman"/>
              </a:rPr>
              <a:t>üzerinde </a:t>
            </a:r>
            <a:r>
              <a:rPr sz="2400" dirty="0">
                <a:latin typeface="Times New Roman"/>
                <a:cs typeface="Times New Roman"/>
              </a:rPr>
              <a:t>durum </a:t>
            </a:r>
            <a:r>
              <a:rPr sz="2400" spc="-15" dirty="0">
                <a:latin typeface="Times New Roman"/>
                <a:cs typeface="Times New Roman"/>
              </a:rPr>
              <a:t>tersinedir.  </a:t>
            </a:r>
            <a:r>
              <a:rPr sz="2400" spc="-5" dirty="0">
                <a:latin typeface="Times New Roman"/>
                <a:cs typeface="Times New Roman"/>
              </a:rPr>
              <a:t>Alttan soğuyan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çöktüğünden </a:t>
            </a:r>
            <a:r>
              <a:rPr sz="2400" dirty="0">
                <a:latin typeface="Times New Roman"/>
                <a:cs typeface="Times New Roman"/>
              </a:rPr>
              <a:t>üst </a:t>
            </a:r>
            <a:r>
              <a:rPr sz="2400" spc="-5" dirty="0">
                <a:latin typeface="Times New Roman"/>
                <a:cs typeface="Times New Roman"/>
              </a:rPr>
              <a:t>katlara etkisi </a:t>
            </a:r>
            <a:r>
              <a:rPr sz="2400" dirty="0">
                <a:latin typeface="Times New Roman"/>
                <a:cs typeface="Times New Roman"/>
              </a:rPr>
              <a:t>daha yavaş  </a:t>
            </a:r>
            <a:r>
              <a:rPr sz="2400" spc="-25" dirty="0">
                <a:latin typeface="Times New Roman"/>
                <a:cs typeface="Times New Roman"/>
              </a:rPr>
              <a:t>olur. </a:t>
            </a:r>
            <a:r>
              <a:rPr sz="2400" spc="-5" dirty="0">
                <a:latin typeface="Times New Roman"/>
                <a:cs typeface="Times New Roman"/>
              </a:rPr>
              <a:t>Bu nedenle, soğuk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kütleleri sıcak hava kütlerine </a:t>
            </a:r>
            <a:r>
              <a:rPr sz="2400" dirty="0">
                <a:latin typeface="Times New Roman"/>
                <a:cs typeface="Times New Roman"/>
              </a:rPr>
              <a:t>göre  daha </a:t>
            </a:r>
            <a:r>
              <a:rPr sz="2400" spc="-5" dirty="0">
                <a:latin typeface="Times New Roman"/>
                <a:cs typeface="Times New Roman"/>
              </a:rPr>
              <a:t>yavaş </a:t>
            </a:r>
            <a:r>
              <a:rPr sz="2400" spc="-20" dirty="0">
                <a:latin typeface="Times New Roman"/>
                <a:cs typeface="Times New Roman"/>
              </a:rPr>
              <a:t>oluşur. </a:t>
            </a:r>
            <a:r>
              <a:rPr sz="2400" spc="-60" dirty="0">
                <a:latin typeface="Times New Roman"/>
                <a:cs typeface="Times New Roman"/>
              </a:rPr>
              <a:t>Aynı </a:t>
            </a:r>
            <a:r>
              <a:rPr sz="2400" spc="-5" dirty="0">
                <a:latin typeface="Times New Roman"/>
                <a:cs typeface="Times New Roman"/>
              </a:rPr>
              <a:t>zamanda sıcak hava kütlelerine nazaran  </a:t>
            </a:r>
            <a:r>
              <a:rPr sz="2400" dirty="0">
                <a:latin typeface="Times New Roman"/>
                <a:cs typeface="Times New Roman"/>
              </a:rPr>
              <a:t>daha</a:t>
            </a:r>
            <a:r>
              <a:rPr sz="2400" spc="-20" dirty="0">
                <a:latin typeface="Times New Roman"/>
                <a:cs typeface="Times New Roman"/>
              </a:rPr>
              <a:t> sığdır.</a:t>
            </a:r>
            <a:endParaRPr sz="2400">
              <a:latin typeface="Times New Roman"/>
              <a:cs typeface="Times New Roman"/>
            </a:endParaRPr>
          </a:p>
          <a:p>
            <a:pPr marL="12700" marR="5080" indent="653415" algn="just">
              <a:lnSpc>
                <a:spcPct val="100000"/>
              </a:lnSpc>
              <a:spcBef>
                <a:spcPts val="585"/>
              </a:spcBef>
            </a:pPr>
            <a:r>
              <a:rPr sz="2400" b="1" dirty="0">
                <a:latin typeface="Times New Roman"/>
                <a:cs typeface="Times New Roman"/>
              </a:rPr>
              <a:t>Bir hava </a:t>
            </a:r>
            <a:r>
              <a:rPr sz="2400" b="1" spc="-5" dirty="0">
                <a:latin typeface="Times New Roman"/>
                <a:cs typeface="Times New Roman"/>
              </a:rPr>
              <a:t>kütlesinin oluşabilmesi için </a:t>
            </a:r>
            <a:r>
              <a:rPr sz="2400" b="1" dirty="0">
                <a:latin typeface="Times New Roman"/>
                <a:cs typeface="Times New Roman"/>
              </a:rPr>
              <a:t>genel </a:t>
            </a:r>
            <a:r>
              <a:rPr sz="2400" b="1" spc="-5" dirty="0">
                <a:latin typeface="Times New Roman"/>
                <a:cs typeface="Times New Roman"/>
              </a:rPr>
              <a:t>olarak iki </a:t>
            </a:r>
            <a:r>
              <a:rPr sz="2400" b="1" dirty="0">
                <a:latin typeface="Times New Roman"/>
                <a:cs typeface="Times New Roman"/>
              </a:rPr>
              <a:t>ana  koşulun gerçekleşmesi </a:t>
            </a:r>
            <a:r>
              <a:rPr sz="2400" b="1" spc="-35" dirty="0">
                <a:latin typeface="Times New Roman"/>
                <a:cs typeface="Times New Roman"/>
              </a:rPr>
              <a:t>gerekir.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Bunlar;</a:t>
            </a:r>
            <a:endParaRPr sz="2400">
              <a:latin typeface="Times New Roman"/>
              <a:cs typeface="Times New Roman"/>
            </a:endParaRPr>
          </a:p>
          <a:p>
            <a:pPr marL="349250" indent="-337185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49885" algn="l"/>
              </a:tabLst>
            </a:pPr>
            <a:r>
              <a:rPr sz="2400" b="1" dirty="0">
                <a:latin typeface="Times New Roman"/>
                <a:cs typeface="Times New Roman"/>
              </a:rPr>
              <a:t>Homojen yapıya sahip </a:t>
            </a:r>
            <a:r>
              <a:rPr sz="2400" b="1" spc="-5" dirty="0">
                <a:latin typeface="Times New Roman"/>
                <a:cs typeface="Times New Roman"/>
              </a:rPr>
              <a:t>yeryüzü </a:t>
            </a:r>
            <a:r>
              <a:rPr sz="2400" b="1" dirty="0">
                <a:latin typeface="Times New Roman"/>
                <a:cs typeface="Times New Roman"/>
              </a:rPr>
              <a:t>(geniş </a:t>
            </a:r>
            <a:r>
              <a:rPr sz="2400" b="1" spc="-5" dirty="0">
                <a:latin typeface="Times New Roman"/>
                <a:cs typeface="Times New Roman"/>
              </a:rPr>
              <a:t>kara parçaları</a:t>
            </a:r>
            <a:r>
              <a:rPr sz="2400" b="1" spc="5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veya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okyanus</a:t>
            </a:r>
            <a:r>
              <a:rPr sz="2400" b="1" spc="-5" dirty="0">
                <a:latin typeface="Times New Roman"/>
                <a:cs typeface="Times New Roman"/>
              </a:rPr>
              <a:t> yüzeyleri)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80"/>
              </a:spcBef>
              <a:buAutoNum type="arabicPeriod" startAt="2"/>
              <a:tabLst>
                <a:tab pos="421005" algn="l"/>
                <a:tab pos="421640" algn="l"/>
                <a:tab pos="1814195" algn="l"/>
                <a:tab pos="3363595" algn="l"/>
                <a:tab pos="4678045" algn="l"/>
                <a:tab pos="5993130" algn="l"/>
                <a:tab pos="717169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Atmos</a:t>
            </a:r>
            <a:r>
              <a:rPr sz="2400" b="1" dirty="0">
                <a:latin typeface="Times New Roman"/>
                <a:cs typeface="Times New Roman"/>
              </a:rPr>
              <a:t>f</a:t>
            </a:r>
            <a:r>
              <a:rPr sz="2400" b="1" spc="-10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r	</a:t>
            </a:r>
            <a:r>
              <a:rPr sz="2400" b="1" spc="-5" dirty="0">
                <a:latin typeface="Times New Roman"/>
                <a:cs typeface="Times New Roman"/>
              </a:rPr>
              <a:t>parças</a:t>
            </a:r>
            <a:r>
              <a:rPr sz="2400" b="1" spc="5" dirty="0">
                <a:latin typeface="Times New Roman"/>
                <a:cs typeface="Times New Roman"/>
              </a:rPr>
              <a:t>ı</a:t>
            </a:r>
            <a:r>
              <a:rPr sz="2400" b="1" spc="-15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ın	</a:t>
            </a:r>
            <a:r>
              <a:rPr sz="2400" b="1" spc="5" dirty="0">
                <a:latin typeface="Times New Roman"/>
                <a:cs typeface="Times New Roman"/>
              </a:rPr>
              <a:t>ü</a:t>
            </a:r>
            <a:r>
              <a:rPr sz="2400" b="1" spc="-25" dirty="0">
                <a:latin typeface="Times New Roman"/>
                <a:cs typeface="Times New Roman"/>
              </a:rPr>
              <a:t>z</a:t>
            </a:r>
            <a:r>
              <a:rPr sz="2400" b="1" dirty="0">
                <a:latin typeface="Times New Roman"/>
                <a:cs typeface="Times New Roman"/>
              </a:rPr>
              <a:t>er</a:t>
            </a:r>
            <a:r>
              <a:rPr sz="2400" b="1" spc="5" dirty="0">
                <a:latin typeface="Times New Roman"/>
                <a:cs typeface="Times New Roman"/>
              </a:rPr>
              <a:t>i</a:t>
            </a:r>
            <a:r>
              <a:rPr sz="2400" b="1" spc="-5" dirty="0">
                <a:latin typeface="Times New Roman"/>
                <a:cs typeface="Times New Roman"/>
              </a:rPr>
              <a:t>nd</a:t>
            </a:r>
            <a:r>
              <a:rPr sz="2400" b="1" dirty="0">
                <a:latin typeface="Times New Roman"/>
                <a:cs typeface="Times New Roman"/>
              </a:rPr>
              <a:t>e	</a:t>
            </a:r>
            <a:r>
              <a:rPr sz="2400" b="1" spc="-5" dirty="0">
                <a:latin typeface="Times New Roman"/>
                <a:cs typeface="Times New Roman"/>
              </a:rPr>
              <a:t>durd</a:t>
            </a:r>
            <a:r>
              <a:rPr sz="2400" b="1" spc="-10" dirty="0">
                <a:latin typeface="Times New Roman"/>
                <a:cs typeface="Times New Roman"/>
              </a:rPr>
              <a:t>u</a:t>
            </a:r>
            <a:r>
              <a:rPr sz="2400" b="1" spc="5" dirty="0">
                <a:latin typeface="Times New Roman"/>
                <a:cs typeface="Times New Roman"/>
              </a:rPr>
              <a:t>ğ</a:t>
            </a:r>
            <a:r>
              <a:rPr sz="2400" b="1" dirty="0">
                <a:latin typeface="Times New Roman"/>
                <a:cs typeface="Times New Roman"/>
              </a:rPr>
              <a:t>u	y</a:t>
            </a:r>
            <a:r>
              <a:rPr sz="2400" b="1" spc="5" dirty="0">
                <a:latin typeface="Times New Roman"/>
                <a:cs typeface="Times New Roman"/>
              </a:rPr>
              <a:t>ü</a:t>
            </a:r>
            <a:r>
              <a:rPr sz="2400" b="1" spc="-25" dirty="0">
                <a:latin typeface="Times New Roman"/>
                <a:cs typeface="Times New Roman"/>
              </a:rPr>
              <a:t>z</a:t>
            </a:r>
            <a:r>
              <a:rPr sz="2400" b="1" dirty="0">
                <a:latin typeface="Times New Roman"/>
                <a:cs typeface="Times New Roman"/>
              </a:rPr>
              <a:t>eyin	f</a:t>
            </a:r>
            <a:r>
              <a:rPr sz="2400" b="1" spc="10" dirty="0">
                <a:latin typeface="Times New Roman"/>
                <a:cs typeface="Times New Roman"/>
              </a:rPr>
              <a:t>i</a:t>
            </a:r>
            <a:r>
              <a:rPr sz="2400" b="1" spc="-20" dirty="0">
                <a:latin typeface="Times New Roman"/>
                <a:cs typeface="Times New Roman"/>
              </a:rPr>
              <a:t>z</a:t>
            </a:r>
            <a:r>
              <a:rPr sz="2400" b="1" spc="-5" dirty="0">
                <a:latin typeface="Times New Roman"/>
                <a:cs typeface="Times New Roman"/>
              </a:rPr>
              <a:t>i</a:t>
            </a:r>
            <a:r>
              <a:rPr sz="2400" b="1" spc="10" dirty="0">
                <a:latin typeface="Times New Roman"/>
                <a:cs typeface="Times New Roman"/>
              </a:rPr>
              <a:t>k</a:t>
            </a:r>
            <a:r>
              <a:rPr sz="2400" b="1" spc="-5" dirty="0">
                <a:latin typeface="Times New Roman"/>
                <a:cs typeface="Times New Roman"/>
              </a:rPr>
              <a:t>sel  özelliklerini </a:t>
            </a:r>
            <a:r>
              <a:rPr sz="2400" b="1" dirty="0">
                <a:latin typeface="Times New Roman"/>
                <a:cs typeface="Times New Roman"/>
              </a:rPr>
              <a:t>alabilmesi için yeterli </a:t>
            </a:r>
            <a:r>
              <a:rPr sz="2400" b="1" spc="-5" dirty="0">
                <a:latin typeface="Times New Roman"/>
                <a:cs typeface="Times New Roman"/>
              </a:rPr>
              <a:t>bir </a:t>
            </a:r>
            <a:r>
              <a:rPr sz="2400" b="1" spc="-15" dirty="0">
                <a:latin typeface="Times New Roman"/>
                <a:cs typeface="Times New Roman"/>
              </a:rPr>
              <a:t>süre </a:t>
            </a:r>
            <a:r>
              <a:rPr sz="2400" b="1" dirty="0">
                <a:latin typeface="Times New Roman"/>
                <a:cs typeface="Times New Roman"/>
              </a:rPr>
              <a:t>orada</a:t>
            </a:r>
            <a:r>
              <a:rPr sz="2400" b="1" spc="-1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kalması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626109"/>
            <a:ext cx="8630920" cy="558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indent="9144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Güneşlenme bakımından homojenlik gösteren </a:t>
            </a:r>
            <a:r>
              <a:rPr sz="2400" dirty="0">
                <a:latin typeface="Times New Roman"/>
                <a:cs typeface="Times New Roman"/>
              </a:rPr>
              <a:t>geniş </a:t>
            </a:r>
            <a:r>
              <a:rPr sz="2400" spc="-5" dirty="0">
                <a:latin typeface="Times New Roman"/>
                <a:cs typeface="Times New Roman"/>
              </a:rPr>
              <a:t>kara  parçaları </a:t>
            </a:r>
            <a:r>
              <a:rPr sz="2400" spc="-1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su yüzeyleri </a:t>
            </a:r>
            <a:r>
              <a:rPr sz="2400" dirty="0">
                <a:latin typeface="Times New Roman"/>
                <a:cs typeface="Times New Roman"/>
              </a:rPr>
              <a:t>ile </a:t>
            </a:r>
            <a:r>
              <a:rPr sz="2400" spc="-5" dirty="0">
                <a:latin typeface="Times New Roman"/>
                <a:cs typeface="Times New Roman"/>
              </a:rPr>
              <a:t>sübsidansın(çökmenin) dolayısıyla  diverjansın(merkezden </a:t>
            </a:r>
            <a:r>
              <a:rPr sz="2400" dirty="0">
                <a:latin typeface="Times New Roman"/>
                <a:cs typeface="Times New Roman"/>
              </a:rPr>
              <a:t>çevreye </a:t>
            </a:r>
            <a:r>
              <a:rPr sz="2400" spc="-5" dirty="0">
                <a:latin typeface="Times New Roman"/>
                <a:cs typeface="Times New Roman"/>
              </a:rPr>
              <a:t>doğru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akımı) hakim </a:t>
            </a:r>
            <a:r>
              <a:rPr sz="2400" dirty="0">
                <a:latin typeface="Times New Roman"/>
                <a:cs typeface="Times New Roman"/>
              </a:rPr>
              <a:t>olduğu  </a:t>
            </a:r>
            <a:r>
              <a:rPr sz="2400" spc="-10" dirty="0">
                <a:latin typeface="Times New Roman"/>
                <a:cs typeface="Times New Roman"/>
              </a:rPr>
              <a:t>durgun, </a:t>
            </a:r>
            <a:r>
              <a:rPr sz="2400" dirty="0">
                <a:latin typeface="Times New Roman"/>
                <a:cs typeface="Times New Roman"/>
              </a:rPr>
              <a:t>sakin </a:t>
            </a:r>
            <a:r>
              <a:rPr sz="2400" spc="-5" dirty="0">
                <a:latin typeface="Times New Roman"/>
                <a:cs typeface="Times New Roman"/>
              </a:rPr>
              <a:t>antisiklon </a:t>
            </a:r>
            <a:r>
              <a:rPr sz="2400" dirty="0">
                <a:latin typeface="Times New Roman"/>
                <a:cs typeface="Times New Roman"/>
              </a:rPr>
              <a:t>alanları </a:t>
            </a:r>
            <a:r>
              <a:rPr sz="2400" spc="-5" dirty="0">
                <a:latin typeface="Times New Roman"/>
                <a:cs typeface="Times New Roman"/>
              </a:rPr>
              <a:t>hava kütlelerinin oluşması için </a:t>
            </a:r>
            <a:r>
              <a:rPr sz="2400" spc="-10" dirty="0">
                <a:latin typeface="Times New Roman"/>
                <a:cs typeface="Times New Roman"/>
              </a:rPr>
              <a:t>en  </a:t>
            </a:r>
            <a:r>
              <a:rPr sz="2400" dirty="0">
                <a:latin typeface="Times New Roman"/>
                <a:cs typeface="Times New Roman"/>
              </a:rPr>
              <a:t>uygun </a:t>
            </a:r>
            <a:r>
              <a:rPr sz="2400" spc="-15" dirty="0">
                <a:latin typeface="Times New Roman"/>
                <a:cs typeface="Times New Roman"/>
              </a:rPr>
              <a:t>yerlerdir. </a:t>
            </a:r>
            <a:r>
              <a:rPr sz="2400" dirty="0">
                <a:latin typeface="Times New Roman"/>
                <a:cs typeface="Times New Roman"/>
              </a:rPr>
              <a:t>Böyle yerlere </a:t>
            </a:r>
            <a:r>
              <a:rPr sz="2400" b="1" dirty="0">
                <a:latin typeface="Times New Roman"/>
                <a:cs typeface="Times New Roman"/>
              </a:rPr>
              <a:t>kaynak </a:t>
            </a:r>
            <a:r>
              <a:rPr sz="2400" b="1" spc="-5" dirty="0">
                <a:latin typeface="Times New Roman"/>
                <a:cs typeface="Times New Roman"/>
              </a:rPr>
              <a:t>bölgesi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denir.</a:t>
            </a:r>
            <a:endParaRPr sz="24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Hava kütlerinin oluşumu için gerekli olan koşullar düşünülürse  </a:t>
            </a:r>
            <a:r>
              <a:rPr sz="2400" dirty="0">
                <a:latin typeface="Times New Roman"/>
                <a:cs typeface="Times New Roman"/>
              </a:rPr>
              <a:t>ancak </a:t>
            </a:r>
            <a:r>
              <a:rPr sz="2400" spc="-5" dirty="0">
                <a:latin typeface="Times New Roman"/>
                <a:cs typeface="Times New Roman"/>
              </a:rPr>
              <a:t>belirli alanların kaynak bölgesi olmaya uygun oldukları </a:t>
            </a:r>
            <a:r>
              <a:rPr sz="2400" spc="-20" dirty="0">
                <a:latin typeface="Times New Roman"/>
                <a:cs typeface="Times New Roman"/>
              </a:rPr>
              <a:t>görülür.  </a:t>
            </a:r>
            <a:r>
              <a:rPr sz="2400" spc="-5" dirty="0">
                <a:latin typeface="Times New Roman"/>
                <a:cs typeface="Times New Roman"/>
              </a:rPr>
              <a:t>Örneğin; orta enlemler kaynak </a:t>
            </a:r>
            <a:r>
              <a:rPr sz="2400" spc="-10" dirty="0">
                <a:latin typeface="Times New Roman"/>
                <a:cs typeface="Times New Roman"/>
              </a:rPr>
              <a:t>bölgesi </a:t>
            </a:r>
            <a:r>
              <a:rPr sz="2400" spc="-5" dirty="0">
                <a:latin typeface="Times New Roman"/>
                <a:cs typeface="Times New Roman"/>
              </a:rPr>
              <a:t>olmaya uygun </a:t>
            </a:r>
            <a:r>
              <a:rPr sz="2400" spc="-20" dirty="0">
                <a:latin typeface="Times New Roman"/>
                <a:cs typeface="Times New Roman"/>
              </a:rPr>
              <a:t>değildir. </a:t>
            </a:r>
            <a:r>
              <a:rPr sz="2400" spc="-5" dirty="0">
                <a:latin typeface="Times New Roman"/>
                <a:cs typeface="Times New Roman"/>
              </a:rPr>
              <a:t>Zira </a:t>
            </a:r>
            <a:r>
              <a:rPr sz="2400" dirty="0">
                <a:latin typeface="Times New Roman"/>
                <a:cs typeface="Times New Roman"/>
              </a:rPr>
              <a:t>bu  </a:t>
            </a:r>
            <a:r>
              <a:rPr sz="2400" spc="-5" dirty="0">
                <a:latin typeface="Times New Roman"/>
                <a:cs typeface="Times New Roman"/>
              </a:rPr>
              <a:t>alanlarda sıcaklık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nemlilik bir yerden diğer yere </a:t>
            </a:r>
            <a:r>
              <a:rPr sz="2400" dirty="0">
                <a:latin typeface="Times New Roman"/>
                <a:cs typeface="Times New Roman"/>
              </a:rPr>
              <a:t>çok değiştiği </a:t>
            </a:r>
            <a:r>
              <a:rPr sz="2400" spc="-5" dirty="0">
                <a:latin typeface="Times New Roman"/>
                <a:cs typeface="Times New Roman"/>
              </a:rPr>
              <a:t>gibi,  atmosfer </a:t>
            </a:r>
            <a:r>
              <a:rPr sz="2400" dirty="0">
                <a:latin typeface="Times New Roman"/>
                <a:cs typeface="Times New Roman"/>
              </a:rPr>
              <a:t>de çok </a:t>
            </a:r>
            <a:r>
              <a:rPr sz="2400" spc="-15" dirty="0">
                <a:latin typeface="Times New Roman"/>
                <a:cs typeface="Times New Roman"/>
              </a:rPr>
              <a:t>hareketlidir. </a:t>
            </a:r>
            <a:r>
              <a:rPr sz="2400" dirty="0">
                <a:latin typeface="Times New Roman"/>
                <a:cs typeface="Times New Roman"/>
              </a:rPr>
              <a:t>Buna </a:t>
            </a:r>
            <a:r>
              <a:rPr sz="2400" spc="-5" dirty="0">
                <a:latin typeface="Times New Roman"/>
                <a:cs typeface="Times New Roman"/>
              </a:rPr>
              <a:t>karşın kutupsal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tropikal alanlar  nispeten istikrarlı olan </a:t>
            </a:r>
            <a:r>
              <a:rPr sz="2400" spc="-10" dirty="0">
                <a:latin typeface="Times New Roman"/>
                <a:cs typeface="Times New Roman"/>
              </a:rPr>
              <a:t>sıcaklık </a:t>
            </a:r>
            <a:r>
              <a:rPr sz="2400" spc="-5" dirty="0">
                <a:latin typeface="Times New Roman"/>
                <a:cs typeface="Times New Roman"/>
              </a:rPr>
              <a:t>ve nemlilik koşulları nedeniyle, başlıca  </a:t>
            </a:r>
            <a:r>
              <a:rPr sz="2400" dirty="0">
                <a:latin typeface="Times New Roman"/>
                <a:cs typeface="Times New Roman"/>
              </a:rPr>
              <a:t>kaynak alanlarını </a:t>
            </a:r>
            <a:r>
              <a:rPr sz="2400" spc="-5" dirty="0">
                <a:latin typeface="Times New Roman"/>
                <a:cs typeface="Times New Roman"/>
              </a:rPr>
              <a:t>meydana </a:t>
            </a:r>
            <a:r>
              <a:rPr sz="2400" spc="-15" dirty="0">
                <a:latin typeface="Times New Roman"/>
                <a:cs typeface="Times New Roman"/>
              </a:rPr>
              <a:t>getirirler. </a:t>
            </a:r>
            <a:r>
              <a:rPr sz="2400" dirty="0">
                <a:latin typeface="Times New Roman"/>
                <a:cs typeface="Times New Roman"/>
              </a:rPr>
              <a:t>Kaynak </a:t>
            </a:r>
            <a:r>
              <a:rPr sz="2400" spc="-5" dirty="0">
                <a:latin typeface="Times New Roman"/>
                <a:cs typeface="Times New Roman"/>
              </a:rPr>
              <a:t>bölgesinin </a:t>
            </a:r>
            <a:r>
              <a:rPr sz="2400" dirty="0">
                <a:latin typeface="Times New Roman"/>
                <a:cs typeface="Times New Roman"/>
              </a:rPr>
              <a:t>ya </a:t>
            </a:r>
            <a:r>
              <a:rPr sz="2400" spc="-5" dirty="0">
                <a:latin typeface="Times New Roman"/>
                <a:cs typeface="Times New Roman"/>
              </a:rPr>
              <a:t>tamamıyla  </a:t>
            </a:r>
            <a:r>
              <a:rPr sz="2400" dirty="0">
                <a:latin typeface="Times New Roman"/>
                <a:cs typeface="Times New Roman"/>
              </a:rPr>
              <a:t>deniz ya </a:t>
            </a:r>
            <a:r>
              <a:rPr sz="2400" spc="-10" dirty="0">
                <a:latin typeface="Times New Roman"/>
                <a:cs typeface="Times New Roman"/>
              </a:rPr>
              <a:t>da tamamen </a:t>
            </a:r>
            <a:r>
              <a:rPr sz="2400" dirty="0">
                <a:latin typeface="Times New Roman"/>
                <a:cs typeface="Times New Roman"/>
              </a:rPr>
              <a:t>kara </a:t>
            </a:r>
            <a:r>
              <a:rPr sz="2400" spc="-5" dirty="0">
                <a:latin typeface="Times New Roman"/>
                <a:cs typeface="Times New Roman"/>
              </a:rPr>
              <a:t>yüzey olması </a:t>
            </a:r>
            <a:r>
              <a:rPr sz="2400" spc="-20" dirty="0">
                <a:latin typeface="Times New Roman"/>
                <a:cs typeface="Times New Roman"/>
              </a:rPr>
              <a:t>gerekir. </a:t>
            </a:r>
            <a:r>
              <a:rPr sz="2400" spc="-5" dirty="0">
                <a:latin typeface="Times New Roman"/>
                <a:cs typeface="Times New Roman"/>
              </a:rPr>
              <a:t>Kıyı bölgeleri  üzerinde nem ve </a:t>
            </a:r>
            <a:r>
              <a:rPr sz="2400" spc="-10" dirty="0">
                <a:latin typeface="Times New Roman"/>
                <a:cs typeface="Times New Roman"/>
              </a:rPr>
              <a:t>sıcaklık </a:t>
            </a:r>
            <a:r>
              <a:rPr sz="2400" spc="-5" dirty="0">
                <a:latin typeface="Times New Roman"/>
                <a:cs typeface="Times New Roman"/>
              </a:rPr>
              <a:t>genellikle </a:t>
            </a:r>
            <a:r>
              <a:rPr sz="2400" dirty="0">
                <a:latin typeface="Times New Roman"/>
                <a:cs typeface="Times New Roman"/>
              </a:rPr>
              <a:t>çok </a:t>
            </a:r>
            <a:r>
              <a:rPr sz="2400" spc="-5" dirty="0">
                <a:latin typeface="Times New Roman"/>
                <a:cs typeface="Times New Roman"/>
              </a:rPr>
              <a:t>değişkenlik </a:t>
            </a:r>
            <a:r>
              <a:rPr sz="2400" dirty="0">
                <a:latin typeface="Times New Roman"/>
                <a:cs typeface="Times New Roman"/>
              </a:rPr>
              <a:t>gösterdiğinden </a:t>
            </a:r>
            <a:r>
              <a:rPr sz="2400" spc="-5" dirty="0">
                <a:latin typeface="Times New Roman"/>
                <a:cs typeface="Times New Roman"/>
              </a:rPr>
              <a:t>bu  </a:t>
            </a:r>
            <a:r>
              <a:rPr sz="2400" dirty="0">
                <a:latin typeface="Times New Roman"/>
                <a:cs typeface="Times New Roman"/>
              </a:rPr>
              <a:t>gibi alanlar kaynak alanı </a:t>
            </a:r>
            <a:r>
              <a:rPr sz="2400" spc="-5" dirty="0">
                <a:latin typeface="Times New Roman"/>
                <a:cs typeface="Times New Roman"/>
              </a:rPr>
              <a:t>olmaya </a:t>
            </a:r>
            <a:r>
              <a:rPr sz="2400" dirty="0">
                <a:latin typeface="Times New Roman"/>
                <a:cs typeface="Times New Roman"/>
              </a:rPr>
              <a:t>uygun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değildir.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420"/>
              </a:spcBef>
              <a:tabLst>
                <a:tab pos="880744" algn="l"/>
                <a:tab pos="1728470" algn="l"/>
                <a:tab pos="2092960" algn="l"/>
                <a:tab pos="2862580" algn="l"/>
                <a:tab pos="3179445" algn="l"/>
                <a:tab pos="3383915" algn="l"/>
                <a:tab pos="4827270" algn="l"/>
                <a:tab pos="4973320" algn="l"/>
                <a:tab pos="6115050" algn="l"/>
                <a:tab pos="6944359" algn="l"/>
                <a:tab pos="7016115" algn="l"/>
                <a:tab pos="8150225" algn="l"/>
                <a:tab pos="8349615" algn="l"/>
              </a:tabLst>
            </a:pPr>
            <a:r>
              <a:rPr sz="2400" b="1" dirty="0">
                <a:latin typeface="Times New Roman"/>
                <a:cs typeface="Times New Roman"/>
              </a:rPr>
              <a:t>Hava Kütlelerinin </a:t>
            </a:r>
            <a:r>
              <a:rPr sz="2400" b="1" spc="-5" dirty="0">
                <a:latin typeface="Times New Roman"/>
                <a:cs typeface="Times New Roman"/>
              </a:rPr>
              <a:t>Geçtikleri </a:t>
            </a:r>
            <a:r>
              <a:rPr sz="2400" b="1" spc="-10" dirty="0">
                <a:latin typeface="Times New Roman"/>
                <a:cs typeface="Times New Roman"/>
              </a:rPr>
              <a:t>Yüzeyde </a:t>
            </a:r>
            <a:r>
              <a:rPr sz="2400" b="1" spc="-5" dirty="0">
                <a:latin typeface="Times New Roman"/>
                <a:cs typeface="Times New Roman"/>
              </a:rPr>
              <a:t>Gösterdikleri Değişiklikler  </a:t>
            </a:r>
            <a:r>
              <a:rPr spc="-5" dirty="0"/>
              <a:t>Hava</a:t>
            </a:r>
            <a:r>
              <a:rPr dirty="0"/>
              <a:t>	</a:t>
            </a:r>
            <a:r>
              <a:rPr spc="-5" dirty="0"/>
              <a:t>k</a:t>
            </a:r>
            <a:r>
              <a:rPr dirty="0"/>
              <a:t>ü</a:t>
            </a:r>
            <a:r>
              <a:rPr spc="-5" dirty="0"/>
              <a:t>tleleri</a:t>
            </a:r>
            <a:r>
              <a:rPr dirty="0"/>
              <a:t>	</a:t>
            </a:r>
            <a:r>
              <a:rPr spc="-5" dirty="0"/>
              <a:t>de</a:t>
            </a:r>
            <a:r>
              <a:rPr dirty="0"/>
              <a:t>ğ</a:t>
            </a:r>
            <a:r>
              <a:rPr spc="-5" dirty="0"/>
              <a:t>işik</a:t>
            </a:r>
            <a:r>
              <a:rPr dirty="0"/>
              <a:t>	</a:t>
            </a:r>
            <a:r>
              <a:rPr spc="10" dirty="0"/>
              <a:t>y</a:t>
            </a:r>
            <a:r>
              <a:rPr dirty="0"/>
              <a:t>ü</a:t>
            </a:r>
            <a:r>
              <a:rPr spc="-5" dirty="0"/>
              <a:t>z</a:t>
            </a:r>
            <a:r>
              <a:rPr spc="-20" dirty="0"/>
              <a:t>e</a:t>
            </a:r>
            <a:r>
              <a:rPr spc="10" dirty="0"/>
              <a:t>y</a:t>
            </a:r>
            <a:r>
              <a:rPr spc="-5" dirty="0"/>
              <a:t>ler</a:t>
            </a:r>
            <a:r>
              <a:rPr spc="5" dirty="0"/>
              <a:t>d</a:t>
            </a:r>
            <a:r>
              <a:rPr spc="-5" dirty="0"/>
              <a:t>en</a:t>
            </a:r>
            <a:r>
              <a:rPr dirty="0"/>
              <a:t>	</a:t>
            </a:r>
            <a:r>
              <a:rPr spc="-5" dirty="0"/>
              <a:t>geçerken</a:t>
            </a:r>
            <a:r>
              <a:rPr dirty="0"/>
              <a:t>	</a:t>
            </a:r>
            <a:r>
              <a:rPr spc="-5" dirty="0"/>
              <a:t>alttan</a:t>
            </a:r>
            <a:r>
              <a:rPr dirty="0"/>
              <a:t>		</a:t>
            </a:r>
            <a:r>
              <a:rPr spc="-5" dirty="0"/>
              <a:t>iti</a:t>
            </a:r>
            <a:r>
              <a:rPr dirty="0"/>
              <a:t>b</a:t>
            </a:r>
            <a:r>
              <a:rPr spc="-5" dirty="0"/>
              <a:t>aren</a:t>
            </a:r>
            <a:r>
              <a:rPr dirty="0"/>
              <a:t>	</a:t>
            </a:r>
            <a:r>
              <a:rPr spc="-5" dirty="0"/>
              <a:t>bazı  de</a:t>
            </a:r>
            <a:r>
              <a:rPr dirty="0"/>
              <a:t>ğ</a:t>
            </a:r>
            <a:r>
              <a:rPr spc="-5" dirty="0"/>
              <a:t>işikli</a:t>
            </a:r>
            <a:r>
              <a:rPr dirty="0"/>
              <a:t>k</a:t>
            </a:r>
            <a:r>
              <a:rPr spc="-5" dirty="0"/>
              <a:t>lere</a:t>
            </a:r>
            <a:r>
              <a:rPr dirty="0"/>
              <a:t>	</a:t>
            </a:r>
            <a:r>
              <a:rPr spc="-5" dirty="0"/>
              <a:t>u</a:t>
            </a:r>
            <a:r>
              <a:rPr dirty="0"/>
              <a:t>ğ</a:t>
            </a:r>
            <a:r>
              <a:rPr spc="-5" dirty="0"/>
              <a:t>rarla</a:t>
            </a:r>
            <a:r>
              <a:rPr spc="-125" dirty="0"/>
              <a:t>r</a:t>
            </a:r>
            <a:r>
              <a:rPr spc="-5" dirty="0"/>
              <a:t>.</a:t>
            </a:r>
            <a:r>
              <a:rPr dirty="0"/>
              <a:t>	</a:t>
            </a:r>
            <a:r>
              <a:rPr spc="-10" dirty="0"/>
              <a:t>B</a:t>
            </a:r>
            <a:r>
              <a:rPr spc="-5" dirty="0"/>
              <a:t>u</a:t>
            </a:r>
            <a:r>
              <a:rPr dirty="0"/>
              <a:t>	</a:t>
            </a:r>
            <a:r>
              <a:rPr spc="-5" dirty="0"/>
              <a:t>de</a:t>
            </a:r>
            <a:r>
              <a:rPr dirty="0"/>
              <a:t>ğ</a:t>
            </a:r>
            <a:r>
              <a:rPr spc="-5" dirty="0"/>
              <a:t>işikl</a:t>
            </a:r>
            <a:r>
              <a:rPr spc="-15" dirty="0"/>
              <a:t>i</a:t>
            </a:r>
            <a:r>
              <a:rPr spc="-5" dirty="0"/>
              <a:t>kl</a:t>
            </a:r>
            <a:r>
              <a:rPr spc="-15" dirty="0"/>
              <a:t>e</a:t>
            </a:r>
            <a:r>
              <a:rPr spc="-5" dirty="0"/>
              <a:t>r</a:t>
            </a:r>
            <a:r>
              <a:rPr dirty="0"/>
              <a:t>		</a:t>
            </a:r>
            <a:r>
              <a:rPr b="1" spc="-210" dirty="0">
                <a:latin typeface="Times New Roman"/>
                <a:cs typeface="Times New Roman"/>
              </a:rPr>
              <a:t>T</a:t>
            </a:r>
            <a:r>
              <a:rPr b="1" spc="-5" dirty="0">
                <a:latin typeface="Times New Roman"/>
                <a:cs typeface="Times New Roman"/>
              </a:rPr>
              <a:t>erm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-5" dirty="0">
                <a:latin typeface="Times New Roman"/>
                <a:cs typeface="Times New Roman"/>
              </a:rPr>
              <a:t>d</a:t>
            </a:r>
            <a:r>
              <a:rPr b="1" spc="10" dirty="0">
                <a:latin typeface="Times New Roman"/>
                <a:cs typeface="Times New Roman"/>
              </a:rPr>
              <a:t>i</a:t>
            </a:r>
            <a:r>
              <a:rPr b="1" spc="-5" dirty="0">
                <a:latin typeface="Times New Roman"/>
                <a:cs typeface="Times New Roman"/>
              </a:rPr>
              <a:t>n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5" dirty="0">
                <a:latin typeface="Times New Roman"/>
                <a:cs typeface="Times New Roman"/>
              </a:rPr>
              <a:t>mik</a:t>
            </a:r>
            <a:r>
              <a:rPr b="1" dirty="0">
                <a:latin typeface="Times New Roman"/>
                <a:cs typeface="Times New Roman"/>
              </a:rPr>
              <a:t>	</a:t>
            </a:r>
            <a:r>
              <a:rPr b="1" spc="-10" dirty="0">
                <a:latin typeface="Times New Roman"/>
                <a:cs typeface="Times New Roman"/>
              </a:rPr>
              <a:t>De</a:t>
            </a:r>
            <a:r>
              <a:rPr b="1" dirty="0">
                <a:latin typeface="Times New Roman"/>
                <a:cs typeface="Times New Roman"/>
              </a:rPr>
              <a:t>ğ</a:t>
            </a:r>
            <a:r>
              <a:rPr b="1" spc="5" dirty="0">
                <a:latin typeface="Times New Roman"/>
                <a:cs typeface="Times New Roman"/>
              </a:rPr>
              <a:t>i</a:t>
            </a:r>
            <a:r>
              <a:rPr b="1" spc="-10" dirty="0">
                <a:latin typeface="Times New Roman"/>
                <a:cs typeface="Times New Roman"/>
              </a:rPr>
              <a:t>şi</a:t>
            </a:r>
            <a:r>
              <a:rPr b="1" dirty="0">
                <a:latin typeface="Times New Roman"/>
                <a:cs typeface="Times New Roman"/>
              </a:rPr>
              <a:t>k</a:t>
            </a:r>
            <a:r>
              <a:rPr b="1" spc="-5" dirty="0">
                <a:latin typeface="Times New Roman"/>
                <a:cs typeface="Times New Roman"/>
              </a:rPr>
              <a:t>ler</a:t>
            </a:r>
            <a:r>
              <a:rPr b="1" dirty="0">
                <a:latin typeface="Times New Roman"/>
                <a:cs typeface="Times New Roman"/>
              </a:rPr>
              <a:t>	</a:t>
            </a:r>
            <a:r>
              <a:rPr dirty="0"/>
              <a:t>ve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159960"/>
            <a:ext cx="8629015" cy="556069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200" b="1" spc="-5" dirty="0">
                <a:latin typeface="Times New Roman"/>
                <a:cs typeface="Times New Roman"/>
              </a:rPr>
              <a:t>Dinamik </a:t>
            </a:r>
            <a:r>
              <a:rPr sz="2200" b="1" spc="-10" dirty="0">
                <a:latin typeface="Times New Roman"/>
                <a:cs typeface="Times New Roman"/>
              </a:rPr>
              <a:t>Değişikler </a:t>
            </a:r>
            <a:r>
              <a:rPr sz="2200" spc="-10" dirty="0">
                <a:latin typeface="Times New Roman"/>
                <a:cs typeface="Times New Roman"/>
              </a:rPr>
              <a:t>olmak </a:t>
            </a:r>
            <a:r>
              <a:rPr sz="2200" spc="-5" dirty="0">
                <a:latin typeface="Times New Roman"/>
                <a:cs typeface="Times New Roman"/>
              </a:rPr>
              <a:t>üzere iki gruba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ayrılmaktadır.</a:t>
            </a:r>
            <a:endParaRPr sz="2200">
              <a:latin typeface="Times New Roman"/>
              <a:cs typeface="Times New Roman"/>
            </a:endParaRPr>
          </a:p>
          <a:p>
            <a:pPr marL="82550">
              <a:lnSpc>
                <a:spcPct val="100000"/>
              </a:lnSpc>
              <a:spcBef>
                <a:spcPts val="570"/>
              </a:spcBef>
              <a:tabLst>
                <a:tab pos="667385" algn="l"/>
                <a:tab pos="2893060" algn="l"/>
                <a:tab pos="4568190" algn="l"/>
                <a:tab pos="5434330" algn="l"/>
                <a:tab pos="704532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A.	</a:t>
            </a:r>
            <a:r>
              <a:rPr sz="2400" b="1" spc="-20" dirty="0">
                <a:latin typeface="Times New Roman"/>
                <a:cs typeface="Times New Roman"/>
              </a:rPr>
              <a:t>Termodinamik	</a:t>
            </a:r>
            <a:r>
              <a:rPr sz="2400" b="1" spc="-5" dirty="0">
                <a:latin typeface="Times New Roman"/>
                <a:cs typeface="Times New Roman"/>
              </a:rPr>
              <a:t>Değişikler</a:t>
            </a:r>
            <a:r>
              <a:rPr sz="2200" spc="-5" dirty="0">
                <a:latin typeface="Times New Roman"/>
                <a:cs typeface="Times New Roman"/>
              </a:rPr>
              <a:t>:	Hava	kütlelerinde	termodinamik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Times New Roman"/>
                <a:cs typeface="Times New Roman"/>
              </a:rPr>
              <a:t>değişikler 4 şekilde </a:t>
            </a:r>
            <a:r>
              <a:rPr sz="2200" dirty="0">
                <a:latin typeface="Times New Roman"/>
                <a:cs typeface="Times New Roman"/>
              </a:rPr>
              <a:t>ortaya </a:t>
            </a:r>
            <a:r>
              <a:rPr sz="2200" spc="-15" dirty="0">
                <a:latin typeface="Times New Roman"/>
                <a:cs typeface="Times New Roman"/>
              </a:rPr>
              <a:t>çıkabilir.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Bunlar;</a:t>
            </a:r>
            <a:endParaRPr sz="2200">
              <a:latin typeface="Times New Roman"/>
              <a:cs typeface="Times New Roman"/>
            </a:endParaRPr>
          </a:p>
          <a:p>
            <a:pPr marL="276225" indent="-264160">
              <a:lnSpc>
                <a:spcPct val="100000"/>
              </a:lnSpc>
              <a:spcBef>
                <a:spcPts val="530"/>
              </a:spcBef>
              <a:buAutoNum type="alphaLcPeriod"/>
              <a:tabLst>
                <a:tab pos="27686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Alttan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ısınma</a:t>
            </a:r>
            <a:endParaRPr sz="2200">
              <a:latin typeface="Times New Roman"/>
              <a:cs typeface="Times New Roman"/>
            </a:endParaRPr>
          </a:p>
          <a:p>
            <a:pPr marL="748665" lvl="1" indent="-27940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749300" algn="l"/>
              </a:tabLst>
            </a:pPr>
            <a:r>
              <a:rPr sz="2200" spc="-10" dirty="0">
                <a:latin typeface="Times New Roman"/>
                <a:cs typeface="Times New Roman"/>
              </a:rPr>
              <a:t>Sıcak </a:t>
            </a:r>
            <a:r>
              <a:rPr sz="2200" dirty="0">
                <a:latin typeface="Times New Roman"/>
                <a:cs typeface="Times New Roman"/>
              </a:rPr>
              <a:t>bir yüzeyden</a:t>
            </a:r>
            <a:r>
              <a:rPr sz="2200" spc="-5" dirty="0">
                <a:latin typeface="Times New Roman"/>
                <a:cs typeface="Times New Roman"/>
              </a:rPr>
              <a:t> geçerken</a:t>
            </a:r>
            <a:endParaRPr sz="2200">
              <a:latin typeface="Times New Roman"/>
              <a:cs typeface="Times New Roman"/>
            </a:endParaRPr>
          </a:p>
          <a:p>
            <a:pPr marL="748665" lvl="1" indent="-279400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749300" algn="l"/>
              </a:tabLst>
            </a:pPr>
            <a:r>
              <a:rPr sz="2200" spc="-5" dirty="0">
                <a:latin typeface="Times New Roman"/>
                <a:cs typeface="Times New Roman"/>
              </a:rPr>
              <a:t>Gündüz güneşlenme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ile</a:t>
            </a:r>
            <a:endParaRPr sz="2200">
              <a:latin typeface="Times New Roman"/>
              <a:cs typeface="Times New Roman"/>
            </a:endParaRPr>
          </a:p>
          <a:p>
            <a:pPr marL="292735" indent="-280670">
              <a:lnSpc>
                <a:spcPct val="100000"/>
              </a:lnSpc>
              <a:spcBef>
                <a:spcPts val="530"/>
              </a:spcBef>
              <a:buAutoNum type="alphaLcPeriod"/>
              <a:tabLst>
                <a:tab pos="29337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Alttan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soğuma</a:t>
            </a:r>
            <a:endParaRPr sz="2200">
              <a:latin typeface="Times New Roman"/>
              <a:cs typeface="Times New Roman"/>
            </a:endParaRPr>
          </a:p>
          <a:p>
            <a:pPr marL="748665" lvl="1" indent="-27940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749300" algn="l"/>
              </a:tabLst>
            </a:pPr>
            <a:r>
              <a:rPr sz="2200" spc="-5" dirty="0">
                <a:latin typeface="Times New Roman"/>
                <a:cs typeface="Times New Roman"/>
              </a:rPr>
              <a:t>Soğuk bir </a:t>
            </a:r>
            <a:r>
              <a:rPr sz="2200" dirty="0">
                <a:latin typeface="Times New Roman"/>
                <a:cs typeface="Times New Roman"/>
              </a:rPr>
              <a:t>yüzeyden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geçerken</a:t>
            </a:r>
            <a:endParaRPr sz="2200">
              <a:latin typeface="Times New Roman"/>
              <a:cs typeface="Times New Roman"/>
            </a:endParaRPr>
          </a:p>
          <a:p>
            <a:pPr marL="748665" lvl="1" indent="-27940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749300" algn="l"/>
              </a:tabLst>
            </a:pPr>
            <a:r>
              <a:rPr sz="2200" spc="-5" dirty="0">
                <a:latin typeface="Times New Roman"/>
                <a:cs typeface="Times New Roman"/>
              </a:rPr>
              <a:t>Geceleri </a:t>
            </a:r>
            <a:r>
              <a:rPr sz="2200" dirty="0">
                <a:latin typeface="Times New Roman"/>
                <a:cs typeface="Times New Roman"/>
              </a:rPr>
              <a:t>radyasyon nedeniyle </a:t>
            </a:r>
            <a:r>
              <a:rPr sz="2200" spc="-10" dirty="0">
                <a:latin typeface="Times New Roman"/>
                <a:cs typeface="Times New Roman"/>
              </a:rPr>
              <a:t>soğuma</a:t>
            </a:r>
            <a:r>
              <a:rPr sz="2200" dirty="0">
                <a:latin typeface="Times New Roman"/>
                <a:cs typeface="Times New Roman"/>
              </a:rPr>
              <a:t> sonucu</a:t>
            </a:r>
            <a:endParaRPr sz="2200">
              <a:latin typeface="Times New Roman"/>
              <a:cs typeface="Times New Roman"/>
            </a:endParaRPr>
          </a:p>
          <a:p>
            <a:pPr marL="276225" indent="-264160">
              <a:lnSpc>
                <a:spcPct val="100000"/>
              </a:lnSpc>
              <a:spcBef>
                <a:spcPts val="525"/>
              </a:spcBef>
              <a:buAutoNum type="alphaLcPeriod"/>
              <a:tabLst>
                <a:tab pos="27686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Nem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kazanma</a:t>
            </a:r>
            <a:endParaRPr sz="2200">
              <a:latin typeface="Times New Roman"/>
              <a:cs typeface="Times New Roman"/>
            </a:endParaRPr>
          </a:p>
          <a:p>
            <a:pPr marL="748665" lvl="1" indent="-27940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749300" algn="l"/>
              </a:tabLst>
            </a:pPr>
            <a:r>
              <a:rPr sz="2200" spc="-5" dirty="0">
                <a:latin typeface="Times New Roman"/>
                <a:cs typeface="Times New Roman"/>
              </a:rPr>
              <a:t>Su </a:t>
            </a:r>
            <a:r>
              <a:rPr sz="2200" dirty="0">
                <a:latin typeface="Times New Roman"/>
                <a:cs typeface="Times New Roman"/>
              </a:rPr>
              <a:t>yüzeyleri veya </a:t>
            </a:r>
            <a:r>
              <a:rPr sz="2200" spc="-25" dirty="0">
                <a:latin typeface="Times New Roman"/>
                <a:cs typeface="Times New Roman"/>
              </a:rPr>
              <a:t>kar, </a:t>
            </a:r>
            <a:r>
              <a:rPr sz="2200" spc="-5" dirty="0">
                <a:latin typeface="Times New Roman"/>
                <a:cs typeface="Times New Roman"/>
              </a:rPr>
              <a:t>buz, </a:t>
            </a:r>
            <a:r>
              <a:rPr sz="2200" spc="-10" dirty="0">
                <a:latin typeface="Times New Roman"/>
                <a:cs typeface="Times New Roman"/>
              </a:rPr>
              <a:t>orman </a:t>
            </a:r>
            <a:r>
              <a:rPr sz="2200" spc="-5" dirty="0">
                <a:latin typeface="Times New Roman"/>
                <a:cs typeface="Times New Roman"/>
              </a:rPr>
              <a:t>örtüsü üzerinden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geçerken</a:t>
            </a:r>
            <a:endParaRPr sz="2200">
              <a:latin typeface="Times New Roman"/>
              <a:cs typeface="Times New Roman"/>
            </a:endParaRPr>
          </a:p>
          <a:p>
            <a:pPr marL="469900" marR="5080" lvl="1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791845" algn="l"/>
              </a:tabLst>
            </a:pPr>
            <a:r>
              <a:rPr sz="2200" spc="-45" dirty="0">
                <a:latin typeface="Times New Roman"/>
                <a:cs typeface="Times New Roman"/>
              </a:rPr>
              <a:t>Yukarı </a:t>
            </a:r>
            <a:r>
              <a:rPr sz="2200" spc="-5" dirty="0">
                <a:latin typeface="Times New Roman"/>
                <a:cs typeface="Times New Roman"/>
              </a:rPr>
              <a:t>seviyelerden düşen yoğunlaşma ürünlerinin buharlaşması ile  aşağı seviyelere nem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ilavesiyle</a:t>
            </a:r>
            <a:endParaRPr sz="2200">
              <a:latin typeface="Times New Roman"/>
              <a:cs typeface="Times New Roman"/>
            </a:endParaRPr>
          </a:p>
          <a:p>
            <a:pPr marL="297180" indent="-285115">
              <a:lnSpc>
                <a:spcPct val="100000"/>
              </a:lnSpc>
              <a:spcBef>
                <a:spcPts val="530"/>
              </a:spcBef>
              <a:buAutoNum type="alphaLcPeriod"/>
              <a:tabLst>
                <a:tab pos="297815" algn="l"/>
              </a:tabLst>
            </a:pPr>
            <a:r>
              <a:rPr sz="2200" b="1" spc="-30" dirty="0">
                <a:latin typeface="Times New Roman"/>
                <a:cs typeface="Times New Roman"/>
              </a:rPr>
              <a:t>Yoğunlaşma </a:t>
            </a:r>
            <a:r>
              <a:rPr sz="2200" b="1" dirty="0">
                <a:latin typeface="Times New Roman"/>
                <a:cs typeface="Times New Roman"/>
              </a:rPr>
              <a:t>ve </a:t>
            </a:r>
            <a:r>
              <a:rPr sz="2200" b="1" spc="-5" dirty="0">
                <a:latin typeface="Times New Roman"/>
                <a:cs typeface="Times New Roman"/>
              </a:rPr>
              <a:t>yağış sonucu nem</a:t>
            </a:r>
            <a:r>
              <a:rPr sz="2200" b="1" spc="4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kaybıyla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2771</Words>
  <Application>Microsoft Office PowerPoint</Application>
  <PresentationFormat>Ekran Gösterisi (4:3)</PresentationFormat>
  <Paragraphs>178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1" baseType="lpstr">
      <vt:lpstr>Calibri</vt:lpstr>
      <vt:lpstr>Symbol</vt:lpstr>
      <vt:lpstr>TeXGyreAdventor</vt:lpstr>
      <vt:lpstr>Times New Roman</vt:lpstr>
      <vt:lpstr>Office Theme</vt:lpstr>
      <vt:lpstr>METEOROLOJİ</vt:lpstr>
      <vt:lpstr>HAVA KÜTLELERİ</vt:lpstr>
      <vt:lpstr>PowerPoint Sunusu</vt:lpstr>
      <vt:lpstr>Hava Kütlesinin Tanımı</vt:lpstr>
      <vt:lpstr>Bir hava kütlesinin aynı seviyede, aynı nem ve sıcaklık  özelliklerine sahip olabilmesi için, homojen yeryüzü koşulları  gösteren bir yüzey üzerinde bir süre kalması gerekir. Genellikle  bir hava kütlesinin oluşması için 3 gün ila 1–2 haftalık zaman  gerekir.</vt:lpstr>
      <vt:lpstr>10-15 gün sonra</vt:lpstr>
      <vt:lpstr>PowerPoint Sunusu</vt:lpstr>
      <vt:lpstr>PowerPoint Sunusu</vt:lpstr>
      <vt:lpstr>Hava Kütlelerinin Geçtikleri Yüzeyde Gösterdikleri Değişiklikler  Hava kütleleri değişik yüzeylerden geçerken alttan  itibaren bazı  değişikliklere uğrarlar. Bu değişiklikler  Termodinamik Değişikler ve</vt:lpstr>
      <vt:lpstr>PowerPoint Sunusu</vt:lpstr>
      <vt:lpstr>Hava Kütlelerinin Sınıflandırılması</vt:lpstr>
      <vt:lpstr>PowerPoint Sunusu</vt:lpstr>
      <vt:lpstr>PowerPoint Sunusu</vt:lpstr>
      <vt:lpstr>PowerPoint Sunusu</vt:lpstr>
      <vt:lpstr>PowerPoint Sunusu</vt:lpstr>
      <vt:lpstr>PowerPoint Sunusu</vt:lpstr>
      <vt:lpstr>CEPHE SİSTEMLERİ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2. Cephelerin Özellikleri</vt:lpstr>
      <vt:lpstr>PowerPoint Sunusu</vt:lpstr>
      <vt:lpstr>3. Cephelerin Sınıflandırılması</vt:lpstr>
      <vt:lpstr>B. Kinematik Sınıflandırma</vt:lpstr>
      <vt:lpstr>PowerPoint Sunusu</vt:lpstr>
      <vt:lpstr>a) Sıcak Cephe:</vt:lpstr>
      <vt:lpstr>PowerPoint Sunusu</vt:lpstr>
      <vt:lpstr>PowerPoint Sunusu</vt:lpstr>
      <vt:lpstr>c) Duralar (Stasyoner) Cephe: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ALİ</dc:creator>
  <cp:lastModifiedBy>user</cp:lastModifiedBy>
  <cp:revision>2</cp:revision>
  <dcterms:created xsi:type="dcterms:W3CDTF">2020-05-11T07:01:44Z</dcterms:created>
  <dcterms:modified xsi:type="dcterms:W3CDTF">2020-05-11T07:09:10Z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2020-05-11T00:00:00Z</vt:filetime>
  </property>
</Properties>
</file>