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91" r:id="rId2"/>
    <p:sldId id="390" r:id="rId3"/>
    <p:sldId id="385" r:id="rId4"/>
    <p:sldId id="437" r:id="rId5"/>
    <p:sldId id="438" r:id="rId6"/>
    <p:sldId id="439" r:id="rId7"/>
    <p:sldId id="440" r:id="rId8"/>
    <p:sldId id="450" r:id="rId9"/>
    <p:sldId id="451" r:id="rId10"/>
    <p:sldId id="441" r:id="rId11"/>
    <p:sldId id="452" r:id="rId12"/>
    <p:sldId id="453" r:id="rId13"/>
    <p:sldId id="454" r:id="rId14"/>
    <p:sldId id="455" r:id="rId15"/>
    <p:sldId id="442" r:id="rId16"/>
    <p:sldId id="443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4660"/>
  </p:normalViewPr>
  <p:slideViewPr>
    <p:cSldViewPr>
      <p:cViewPr varScale="1">
        <p:scale>
          <a:sx n="83" d="100"/>
          <a:sy n="83" d="100"/>
        </p:scale>
        <p:origin x="160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5E66F0-CA6C-4569-9CAE-A2FF05B6C49D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234116-3BAC-457F-A69D-8018B82AF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624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9645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36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66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334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78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8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1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07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804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889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76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B4FA2-8726-4D26-89D2-19EF43D893F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7669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765175" y="2060848"/>
            <a:ext cx="7772400" cy="1470025"/>
          </a:xfrm>
        </p:spPr>
        <p:txBody>
          <a:bodyPr>
            <a:normAutofit/>
          </a:bodyPr>
          <a:lstStyle/>
          <a:p>
            <a:r>
              <a:rPr lang="tr-TR" sz="3600" b="1" dirty="0" err="1" smtClean="0">
                <a:solidFill>
                  <a:srgbClr val="FF0000"/>
                </a:solidFill>
              </a:rPr>
              <a:t>Writing</a:t>
            </a:r>
            <a:r>
              <a:rPr lang="tr-TR" sz="3600" b="1" dirty="0" smtClean="0">
                <a:solidFill>
                  <a:srgbClr val="FF0000"/>
                </a:solidFill>
              </a:rPr>
              <a:t>: </a:t>
            </a:r>
            <a:r>
              <a:rPr lang="tr-TR" sz="3600" b="1" dirty="0" err="1" smtClean="0">
                <a:solidFill>
                  <a:srgbClr val="FF0000"/>
                </a:solidFill>
              </a:rPr>
              <a:t>Charts</a:t>
            </a:r>
            <a:r>
              <a:rPr lang="tr-TR" sz="3600" b="1" dirty="0" smtClean="0">
                <a:solidFill>
                  <a:srgbClr val="FF0000"/>
                </a:solidFill>
              </a:rPr>
              <a:t> </a:t>
            </a:r>
            <a:r>
              <a:rPr lang="tr-TR" sz="3600" b="1" dirty="0" err="1" smtClean="0">
                <a:solidFill>
                  <a:srgbClr val="FF0000"/>
                </a:solidFill>
              </a:rPr>
              <a:t>and</a:t>
            </a:r>
            <a:r>
              <a:rPr lang="tr-TR" sz="3600" b="1" dirty="0" smtClean="0">
                <a:solidFill>
                  <a:srgbClr val="FF0000"/>
                </a:solidFill>
              </a:rPr>
              <a:t> </a:t>
            </a:r>
            <a:r>
              <a:rPr lang="tr-TR" sz="3600" b="1" dirty="0" err="1" smtClean="0">
                <a:solidFill>
                  <a:srgbClr val="FF0000"/>
                </a:solidFill>
              </a:rPr>
              <a:t>Graphs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18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3569" y="548680"/>
            <a:ext cx="37408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 err="1" smtClean="0">
                <a:solidFill>
                  <a:srgbClr val="FF0000"/>
                </a:solidFill>
              </a:rPr>
              <a:t>Vocabulary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for</a:t>
            </a:r>
            <a:r>
              <a:rPr lang="tr-TR" sz="2800" b="1" dirty="0" smtClean="0">
                <a:solidFill>
                  <a:srgbClr val="FF0000"/>
                </a:solidFill>
              </a:rPr>
              <a:t> Analysis </a:t>
            </a:r>
            <a:endParaRPr lang="tr-TR" sz="2800" b="1" dirty="0">
              <a:solidFill>
                <a:srgbClr val="FF0000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827584" y="1196752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 err="1" smtClean="0">
                <a:solidFill>
                  <a:srgbClr val="FF0000"/>
                </a:solidFill>
              </a:rPr>
              <a:t>Examples</a:t>
            </a:r>
            <a:r>
              <a:rPr lang="tr-TR" b="1" u="sng" dirty="0" smtClean="0">
                <a:solidFill>
                  <a:srgbClr val="FF0000"/>
                </a:solidFill>
              </a:rPr>
              <a:t>: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043608" y="2132856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London saw a significant increase in the cost of homes</a:t>
            </a:r>
            <a:r>
              <a:rPr lang="en-US" dirty="0" smtClean="0"/>
              <a:t>.</a:t>
            </a:r>
            <a:r>
              <a:rPr lang="tr-TR" dirty="0" smtClean="0"/>
              <a:t> </a:t>
            </a:r>
            <a:r>
              <a:rPr lang="tr-TR" dirty="0" smtClean="0">
                <a:sym typeface="Wingdings" panose="05000000000000000000" pitchFamily="2" charset="2"/>
              </a:rPr>
              <a:t> </a:t>
            </a:r>
            <a:r>
              <a:rPr lang="tr-TR" dirty="0" err="1" smtClean="0">
                <a:sym typeface="Wingdings" panose="05000000000000000000" pitchFamily="2" charset="2"/>
              </a:rPr>
              <a:t>Noun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Dikdörtgen 4"/>
          <p:cNvSpPr/>
          <p:nvPr/>
        </p:nvSpPr>
        <p:spPr>
          <a:xfrm>
            <a:off x="1055440" y="2638407"/>
            <a:ext cx="7909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cost of homes in London increased significantly</a:t>
            </a:r>
            <a:r>
              <a:rPr lang="en-US" dirty="0" smtClean="0"/>
              <a:t>.</a:t>
            </a:r>
            <a:r>
              <a:rPr lang="tr-TR" dirty="0" smtClean="0"/>
              <a:t> </a:t>
            </a:r>
            <a:r>
              <a:rPr lang="tr-TR" dirty="0" smtClean="0">
                <a:sym typeface="Wingdings" panose="05000000000000000000" pitchFamily="2" charset="2"/>
              </a:rPr>
              <a:t> </a:t>
            </a:r>
            <a:r>
              <a:rPr lang="tr-TR" dirty="0" err="1" smtClean="0">
                <a:sym typeface="Wingdings" panose="05000000000000000000" pitchFamily="2" charset="2"/>
              </a:rPr>
              <a:t>Verb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Dikdörtgen 5"/>
          <p:cNvSpPr/>
          <p:nvPr/>
        </p:nvSpPr>
        <p:spPr>
          <a:xfrm>
            <a:off x="1030504" y="3501008"/>
            <a:ext cx="64218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There was a rise in house prices between 1990 and </a:t>
            </a:r>
            <a:r>
              <a:rPr lang="en-US" dirty="0" smtClean="0"/>
              <a:t>1995</a:t>
            </a:r>
            <a:r>
              <a:rPr lang="tr-TR" dirty="0" smtClean="0"/>
              <a:t>. </a:t>
            </a:r>
            <a:r>
              <a:rPr lang="tr-TR" dirty="0" smtClean="0">
                <a:sym typeface="Wingdings" panose="05000000000000000000" pitchFamily="2" charset="2"/>
              </a:rPr>
              <a:t> </a:t>
            </a:r>
            <a:r>
              <a:rPr lang="tr-TR" dirty="0" err="1" smtClean="0">
                <a:sym typeface="Wingdings" panose="05000000000000000000" pitchFamily="2" charset="2"/>
              </a:rPr>
              <a:t>Noun</a:t>
            </a:r>
            <a:endParaRPr lang="en-US" dirty="0"/>
          </a:p>
        </p:txBody>
      </p:sp>
      <p:sp>
        <p:nvSpPr>
          <p:cNvPr id="7" name="Dikdörtgen 6"/>
          <p:cNvSpPr/>
          <p:nvPr/>
        </p:nvSpPr>
        <p:spPr>
          <a:xfrm>
            <a:off x="1055440" y="3994277"/>
            <a:ext cx="50024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House prices rose between 1990 and 1995. </a:t>
            </a:r>
            <a:r>
              <a:rPr lang="tr-TR" dirty="0" smtClean="0">
                <a:sym typeface="Wingdings" panose="05000000000000000000" pitchFamily="2" charset="2"/>
              </a:rPr>
              <a:t> </a:t>
            </a:r>
            <a:r>
              <a:rPr lang="tr-TR" dirty="0" err="1" smtClean="0">
                <a:sym typeface="Wingdings" panose="05000000000000000000" pitchFamily="2" charset="2"/>
              </a:rPr>
              <a:t>Verb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50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/>
          <p:nvPr/>
        </p:nvSpPr>
        <p:spPr>
          <a:xfrm>
            <a:off x="643569" y="548680"/>
            <a:ext cx="37408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 err="1" smtClean="0">
                <a:solidFill>
                  <a:srgbClr val="FF0000"/>
                </a:solidFill>
              </a:rPr>
              <a:t>Vocabulary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for</a:t>
            </a:r>
            <a:r>
              <a:rPr lang="tr-TR" sz="2800" b="1" dirty="0" smtClean="0">
                <a:solidFill>
                  <a:srgbClr val="FF0000"/>
                </a:solidFill>
              </a:rPr>
              <a:t> Analysis </a:t>
            </a:r>
            <a:endParaRPr lang="tr-TR" sz="2800" b="1" dirty="0">
              <a:solidFill>
                <a:srgbClr val="FF000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827584" y="1196752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 err="1" smtClean="0">
                <a:solidFill>
                  <a:srgbClr val="FF0000"/>
                </a:solidFill>
              </a:rPr>
              <a:t>Adjectives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757268" y="1938028"/>
            <a:ext cx="25889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/>
              <a:t>High </a:t>
            </a:r>
            <a:r>
              <a:rPr lang="tr-TR" b="1" dirty="0" err="1" smtClean="0"/>
              <a:t>Degree</a:t>
            </a:r>
            <a:r>
              <a:rPr lang="tr-TR" b="1" dirty="0" smtClean="0"/>
              <a:t> of </a:t>
            </a:r>
            <a:r>
              <a:rPr lang="tr-TR" b="1" dirty="0" err="1" smtClean="0"/>
              <a:t>Change</a:t>
            </a:r>
            <a:endParaRPr lang="en-US" b="1" dirty="0"/>
          </a:p>
        </p:txBody>
      </p:sp>
      <p:sp>
        <p:nvSpPr>
          <p:cNvPr id="7" name="Dikdörtgen 6"/>
          <p:cNvSpPr/>
          <p:nvPr/>
        </p:nvSpPr>
        <p:spPr>
          <a:xfrm>
            <a:off x="868016" y="2437396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Dramatic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869899" y="2931580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Steep</a:t>
            </a:r>
            <a:endParaRPr lang="en-US" dirty="0"/>
          </a:p>
        </p:txBody>
      </p:sp>
      <p:sp>
        <p:nvSpPr>
          <p:cNvPr id="9" name="Dikdörtgen 8"/>
          <p:cNvSpPr/>
          <p:nvPr/>
        </p:nvSpPr>
        <p:spPr>
          <a:xfrm>
            <a:off x="869898" y="3412172"/>
            <a:ext cx="20459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Sharp</a:t>
            </a:r>
            <a:endParaRPr lang="en-US" dirty="0"/>
          </a:p>
        </p:txBody>
      </p:sp>
      <p:sp>
        <p:nvSpPr>
          <p:cNvPr id="10" name="Dikdörtgen 9"/>
          <p:cNvSpPr/>
          <p:nvPr/>
        </p:nvSpPr>
        <p:spPr>
          <a:xfrm>
            <a:off x="869899" y="3919948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Significant</a:t>
            </a:r>
            <a:endParaRPr lang="en-US" dirty="0"/>
          </a:p>
        </p:txBody>
      </p:sp>
      <p:sp>
        <p:nvSpPr>
          <p:cNvPr id="16" name="Dikdörtgen 15"/>
          <p:cNvSpPr/>
          <p:nvPr/>
        </p:nvSpPr>
        <p:spPr>
          <a:xfrm>
            <a:off x="868016" y="4364601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Marked</a:t>
            </a:r>
            <a:endParaRPr lang="en-US" dirty="0"/>
          </a:p>
        </p:txBody>
      </p:sp>
      <p:sp>
        <p:nvSpPr>
          <p:cNvPr id="33" name="Dikdörtgen 32"/>
          <p:cNvSpPr/>
          <p:nvPr/>
        </p:nvSpPr>
        <p:spPr>
          <a:xfrm>
            <a:off x="3995936" y="5362985"/>
            <a:ext cx="5361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Source: </a:t>
            </a:r>
            <a:r>
              <a:rPr lang="tr-TR" dirty="0" err="1" smtClean="0"/>
              <a:t>Ramedani</a:t>
            </a:r>
            <a:r>
              <a:rPr lang="tr-TR" dirty="0" smtClean="0"/>
              <a:t>, A. (2012). «IELTS </a:t>
            </a:r>
            <a:r>
              <a:rPr lang="tr-TR" dirty="0" err="1" smtClean="0"/>
              <a:t>Writing</a:t>
            </a:r>
            <a:r>
              <a:rPr lang="tr-TR" dirty="0" smtClean="0"/>
              <a:t> Compact»</a:t>
            </a:r>
            <a:endParaRPr lang="en-US" dirty="0"/>
          </a:p>
        </p:txBody>
      </p:sp>
      <p:sp>
        <p:nvSpPr>
          <p:cNvPr id="28" name="Dikdörtgen 27"/>
          <p:cNvSpPr/>
          <p:nvPr/>
        </p:nvSpPr>
        <p:spPr>
          <a:xfrm>
            <a:off x="868016" y="4808527"/>
            <a:ext cx="1831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Remarkable</a:t>
            </a:r>
            <a:endParaRPr lang="en-US" dirty="0"/>
          </a:p>
        </p:txBody>
      </p:sp>
      <p:sp>
        <p:nvSpPr>
          <p:cNvPr id="38" name="Dikdörtgen 37"/>
          <p:cNvSpPr/>
          <p:nvPr/>
        </p:nvSpPr>
        <p:spPr>
          <a:xfrm>
            <a:off x="3995936" y="1938028"/>
            <a:ext cx="30243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err="1" smtClean="0"/>
              <a:t>Medium</a:t>
            </a:r>
            <a:r>
              <a:rPr lang="tr-TR" b="1" dirty="0" smtClean="0"/>
              <a:t> </a:t>
            </a:r>
            <a:r>
              <a:rPr lang="tr-TR" b="1" dirty="0" err="1" smtClean="0"/>
              <a:t>Degree</a:t>
            </a:r>
            <a:r>
              <a:rPr lang="tr-TR" b="1" dirty="0" smtClean="0"/>
              <a:t> of </a:t>
            </a:r>
            <a:r>
              <a:rPr lang="tr-TR" b="1" dirty="0" err="1" smtClean="0"/>
              <a:t>Change</a:t>
            </a:r>
            <a:endParaRPr lang="en-US" b="1" dirty="0"/>
          </a:p>
        </p:txBody>
      </p:sp>
      <p:sp>
        <p:nvSpPr>
          <p:cNvPr id="39" name="Dikdörtgen 38"/>
          <p:cNvSpPr/>
          <p:nvPr/>
        </p:nvSpPr>
        <p:spPr>
          <a:xfrm>
            <a:off x="4139952" y="2362802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Moderate</a:t>
            </a:r>
            <a:endParaRPr lang="en-US" dirty="0"/>
          </a:p>
        </p:txBody>
      </p:sp>
      <p:sp>
        <p:nvSpPr>
          <p:cNvPr id="40" name="Dikdörtgen 39"/>
          <p:cNvSpPr/>
          <p:nvPr/>
        </p:nvSpPr>
        <p:spPr>
          <a:xfrm>
            <a:off x="4141835" y="2856986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Steady</a:t>
            </a:r>
            <a:endParaRPr lang="en-US" dirty="0"/>
          </a:p>
        </p:txBody>
      </p:sp>
      <p:sp>
        <p:nvSpPr>
          <p:cNvPr id="41" name="Dikdörtgen 40"/>
          <p:cNvSpPr/>
          <p:nvPr/>
        </p:nvSpPr>
        <p:spPr>
          <a:xfrm>
            <a:off x="4141834" y="3337578"/>
            <a:ext cx="20459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Progressive</a:t>
            </a:r>
            <a:endParaRPr lang="en-US" dirty="0"/>
          </a:p>
        </p:txBody>
      </p:sp>
      <p:sp>
        <p:nvSpPr>
          <p:cNvPr id="42" name="Dikdörtgen 41"/>
          <p:cNvSpPr/>
          <p:nvPr/>
        </p:nvSpPr>
        <p:spPr>
          <a:xfrm>
            <a:off x="4141835" y="3845354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Constant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09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/>
          <p:nvPr/>
        </p:nvSpPr>
        <p:spPr>
          <a:xfrm>
            <a:off x="643569" y="548680"/>
            <a:ext cx="37408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 err="1" smtClean="0">
                <a:solidFill>
                  <a:srgbClr val="FF0000"/>
                </a:solidFill>
              </a:rPr>
              <a:t>Vocabulary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for</a:t>
            </a:r>
            <a:r>
              <a:rPr lang="tr-TR" sz="2800" b="1" dirty="0" smtClean="0">
                <a:solidFill>
                  <a:srgbClr val="FF0000"/>
                </a:solidFill>
              </a:rPr>
              <a:t> Analysis </a:t>
            </a:r>
            <a:endParaRPr lang="tr-TR" sz="2800" b="1" dirty="0">
              <a:solidFill>
                <a:srgbClr val="FF000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827584" y="1196752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 err="1" smtClean="0">
                <a:solidFill>
                  <a:srgbClr val="FF0000"/>
                </a:solidFill>
              </a:rPr>
              <a:t>Adjectives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757268" y="1938028"/>
            <a:ext cx="25889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err="1" smtClean="0"/>
              <a:t>Low</a:t>
            </a:r>
            <a:r>
              <a:rPr lang="tr-TR" b="1" dirty="0" smtClean="0"/>
              <a:t> </a:t>
            </a:r>
            <a:r>
              <a:rPr lang="tr-TR" b="1" dirty="0" err="1" smtClean="0"/>
              <a:t>Degree</a:t>
            </a:r>
            <a:r>
              <a:rPr lang="tr-TR" b="1" dirty="0" smtClean="0"/>
              <a:t> of </a:t>
            </a:r>
            <a:r>
              <a:rPr lang="tr-TR" b="1" dirty="0" err="1" smtClean="0"/>
              <a:t>Change</a:t>
            </a:r>
            <a:endParaRPr lang="en-US" b="1" dirty="0"/>
          </a:p>
        </p:txBody>
      </p:sp>
      <p:sp>
        <p:nvSpPr>
          <p:cNvPr id="7" name="Dikdörtgen 6"/>
          <p:cNvSpPr/>
          <p:nvPr/>
        </p:nvSpPr>
        <p:spPr>
          <a:xfrm>
            <a:off x="868016" y="2437396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Slow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869899" y="2931580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Slight</a:t>
            </a:r>
            <a:endParaRPr lang="en-US" dirty="0"/>
          </a:p>
        </p:txBody>
      </p:sp>
      <p:sp>
        <p:nvSpPr>
          <p:cNvPr id="9" name="Dikdörtgen 8"/>
          <p:cNvSpPr/>
          <p:nvPr/>
        </p:nvSpPr>
        <p:spPr>
          <a:xfrm>
            <a:off x="869898" y="3412172"/>
            <a:ext cx="20459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Insignificant</a:t>
            </a:r>
            <a:endParaRPr lang="en-US" dirty="0"/>
          </a:p>
        </p:txBody>
      </p:sp>
      <p:sp>
        <p:nvSpPr>
          <p:cNvPr id="10" name="Dikdörtgen 9"/>
          <p:cNvSpPr/>
          <p:nvPr/>
        </p:nvSpPr>
        <p:spPr>
          <a:xfrm>
            <a:off x="869899" y="3919948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Negligible</a:t>
            </a:r>
            <a:endParaRPr lang="en-US" dirty="0"/>
          </a:p>
        </p:txBody>
      </p:sp>
      <p:sp>
        <p:nvSpPr>
          <p:cNvPr id="16" name="Dikdörtgen 15"/>
          <p:cNvSpPr/>
          <p:nvPr/>
        </p:nvSpPr>
        <p:spPr>
          <a:xfrm>
            <a:off x="868016" y="4513110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Gradual</a:t>
            </a:r>
            <a:endParaRPr lang="en-US" dirty="0"/>
          </a:p>
        </p:txBody>
      </p:sp>
      <p:sp>
        <p:nvSpPr>
          <p:cNvPr id="33" name="Dikdörtgen 32"/>
          <p:cNvSpPr/>
          <p:nvPr/>
        </p:nvSpPr>
        <p:spPr>
          <a:xfrm>
            <a:off x="3995936" y="5362985"/>
            <a:ext cx="5361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Source: </a:t>
            </a:r>
            <a:r>
              <a:rPr lang="tr-TR" dirty="0" err="1" smtClean="0"/>
              <a:t>Ramedani</a:t>
            </a:r>
            <a:r>
              <a:rPr lang="tr-TR" dirty="0" smtClean="0"/>
              <a:t>, A. (2012). «IELTS </a:t>
            </a:r>
            <a:r>
              <a:rPr lang="tr-TR" dirty="0" err="1" smtClean="0"/>
              <a:t>Writing</a:t>
            </a:r>
            <a:r>
              <a:rPr lang="tr-TR" dirty="0" smtClean="0"/>
              <a:t> Compact»</a:t>
            </a:r>
            <a:endParaRPr lang="en-US" dirty="0"/>
          </a:p>
        </p:txBody>
      </p:sp>
      <p:sp>
        <p:nvSpPr>
          <p:cNvPr id="39" name="Dikdörtgen 38"/>
          <p:cNvSpPr/>
          <p:nvPr/>
        </p:nvSpPr>
        <p:spPr>
          <a:xfrm>
            <a:off x="3201965" y="2417493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Marginal</a:t>
            </a:r>
            <a:endParaRPr lang="en-US" dirty="0"/>
          </a:p>
        </p:txBody>
      </p:sp>
      <p:sp>
        <p:nvSpPr>
          <p:cNvPr id="40" name="Dikdörtgen 39"/>
          <p:cNvSpPr/>
          <p:nvPr/>
        </p:nvSpPr>
        <p:spPr>
          <a:xfrm>
            <a:off x="3203848" y="2911677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Minimal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31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/>
          <p:nvPr/>
        </p:nvSpPr>
        <p:spPr>
          <a:xfrm>
            <a:off x="643569" y="548680"/>
            <a:ext cx="37408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 err="1" smtClean="0">
                <a:solidFill>
                  <a:srgbClr val="FF0000"/>
                </a:solidFill>
              </a:rPr>
              <a:t>Vocabulary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for</a:t>
            </a:r>
            <a:r>
              <a:rPr lang="tr-TR" sz="2800" b="1" dirty="0" smtClean="0">
                <a:solidFill>
                  <a:srgbClr val="FF0000"/>
                </a:solidFill>
              </a:rPr>
              <a:t> Analysis </a:t>
            </a:r>
            <a:endParaRPr lang="tr-TR" sz="2800" b="1" dirty="0">
              <a:solidFill>
                <a:srgbClr val="FF000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827584" y="1196752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 err="1" smtClean="0">
                <a:solidFill>
                  <a:srgbClr val="FF0000"/>
                </a:solidFill>
              </a:rPr>
              <a:t>Adverbs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757268" y="1938028"/>
            <a:ext cx="25889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/>
              <a:t>High </a:t>
            </a:r>
            <a:r>
              <a:rPr lang="tr-TR" b="1" dirty="0" err="1" smtClean="0"/>
              <a:t>Degree</a:t>
            </a:r>
            <a:r>
              <a:rPr lang="tr-TR" b="1" dirty="0" smtClean="0"/>
              <a:t> of </a:t>
            </a:r>
            <a:r>
              <a:rPr lang="tr-TR" b="1" dirty="0" err="1" smtClean="0"/>
              <a:t>Change</a:t>
            </a:r>
            <a:endParaRPr lang="en-US" b="1" dirty="0"/>
          </a:p>
        </p:txBody>
      </p:sp>
      <p:sp>
        <p:nvSpPr>
          <p:cNvPr id="7" name="Dikdörtgen 6"/>
          <p:cNvSpPr/>
          <p:nvPr/>
        </p:nvSpPr>
        <p:spPr>
          <a:xfrm>
            <a:off x="868016" y="2437396"/>
            <a:ext cx="1903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Dramatically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869899" y="2931580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Steeply</a:t>
            </a:r>
            <a:endParaRPr lang="en-US" dirty="0"/>
          </a:p>
        </p:txBody>
      </p:sp>
      <p:sp>
        <p:nvSpPr>
          <p:cNvPr id="9" name="Dikdörtgen 8"/>
          <p:cNvSpPr/>
          <p:nvPr/>
        </p:nvSpPr>
        <p:spPr>
          <a:xfrm>
            <a:off x="869898" y="3412172"/>
            <a:ext cx="20459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Sharply</a:t>
            </a:r>
            <a:endParaRPr lang="en-US" dirty="0"/>
          </a:p>
        </p:txBody>
      </p:sp>
      <p:sp>
        <p:nvSpPr>
          <p:cNvPr id="10" name="Dikdörtgen 9"/>
          <p:cNvSpPr/>
          <p:nvPr/>
        </p:nvSpPr>
        <p:spPr>
          <a:xfrm>
            <a:off x="869898" y="3919948"/>
            <a:ext cx="16138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Significantly</a:t>
            </a:r>
            <a:endParaRPr lang="en-US" dirty="0"/>
          </a:p>
        </p:txBody>
      </p:sp>
      <p:sp>
        <p:nvSpPr>
          <p:cNvPr id="16" name="Dikdörtgen 15"/>
          <p:cNvSpPr/>
          <p:nvPr/>
        </p:nvSpPr>
        <p:spPr>
          <a:xfrm>
            <a:off x="868016" y="4364601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Markedly</a:t>
            </a:r>
            <a:endParaRPr lang="en-US" dirty="0"/>
          </a:p>
        </p:txBody>
      </p:sp>
      <p:sp>
        <p:nvSpPr>
          <p:cNvPr id="33" name="Dikdörtgen 32"/>
          <p:cNvSpPr/>
          <p:nvPr/>
        </p:nvSpPr>
        <p:spPr>
          <a:xfrm>
            <a:off x="3995936" y="5362985"/>
            <a:ext cx="5361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Source: </a:t>
            </a:r>
            <a:r>
              <a:rPr lang="tr-TR" dirty="0" err="1" smtClean="0"/>
              <a:t>Ramedani</a:t>
            </a:r>
            <a:r>
              <a:rPr lang="tr-TR" dirty="0" smtClean="0"/>
              <a:t>, A. (2012). «IELTS </a:t>
            </a:r>
            <a:r>
              <a:rPr lang="tr-TR" dirty="0" err="1" smtClean="0"/>
              <a:t>Writing</a:t>
            </a:r>
            <a:r>
              <a:rPr lang="tr-TR" dirty="0" smtClean="0"/>
              <a:t> Compact»</a:t>
            </a:r>
            <a:endParaRPr lang="en-US" dirty="0"/>
          </a:p>
        </p:txBody>
      </p:sp>
      <p:sp>
        <p:nvSpPr>
          <p:cNvPr id="28" name="Dikdörtgen 27"/>
          <p:cNvSpPr/>
          <p:nvPr/>
        </p:nvSpPr>
        <p:spPr>
          <a:xfrm>
            <a:off x="868016" y="4808527"/>
            <a:ext cx="1831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Remarkably</a:t>
            </a:r>
            <a:endParaRPr lang="en-US" dirty="0"/>
          </a:p>
        </p:txBody>
      </p:sp>
      <p:sp>
        <p:nvSpPr>
          <p:cNvPr id="38" name="Dikdörtgen 37"/>
          <p:cNvSpPr/>
          <p:nvPr/>
        </p:nvSpPr>
        <p:spPr>
          <a:xfrm>
            <a:off x="5290197" y="1987817"/>
            <a:ext cx="30243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err="1" smtClean="0"/>
              <a:t>Medium</a:t>
            </a:r>
            <a:r>
              <a:rPr lang="tr-TR" b="1" dirty="0" smtClean="0"/>
              <a:t> </a:t>
            </a:r>
            <a:r>
              <a:rPr lang="tr-TR" b="1" dirty="0" err="1" smtClean="0"/>
              <a:t>Degree</a:t>
            </a:r>
            <a:r>
              <a:rPr lang="tr-TR" b="1" dirty="0" smtClean="0"/>
              <a:t> of </a:t>
            </a:r>
            <a:r>
              <a:rPr lang="tr-TR" b="1" dirty="0" err="1" smtClean="0"/>
              <a:t>Change</a:t>
            </a:r>
            <a:endParaRPr lang="en-US" b="1" dirty="0"/>
          </a:p>
        </p:txBody>
      </p:sp>
      <p:sp>
        <p:nvSpPr>
          <p:cNvPr id="39" name="Dikdörtgen 38"/>
          <p:cNvSpPr/>
          <p:nvPr/>
        </p:nvSpPr>
        <p:spPr>
          <a:xfrm>
            <a:off x="5434212" y="2412591"/>
            <a:ext cx="15860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Moderately</a:t>
            </a:r>
            <a:endParaRPr lang="en-US" dirty="0"/>
          </a:p>
        </p:txBody>
      </p:sp>
      <p:sp>
        <p:nvSpPr>
          <p:cNvPr id="40" name="Dikdörtgen 39"/>
          <p:cNvSpPr/>
          <p:nvPr/>
        </p:nvSpPr>
        <p:spPr>
          <a:xfrm>
            <a:off x="5436096" y="2906775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Steadily</a:t>
            </a:r>
            <a:endParaRPr lang="en-US" dirty="0"/>
          </a:p>
        </p:txBody>
      </p:sp>
      <p:sp>
        <p:nvSpPr>
          <p:cNvPr id="41" name="Dikdörtgen 40"/>
          <p:cNvSpPr/>
          <p:nvPr/>
        </p:nvSpPr>
        <p:spPr>
          <a:xfrm>
            <a:off x="5436095" y="3387367"/>
            <a:ext cx="20459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Progressively</a:t>
            </a:r>
            <a:endParaRPr lang="en-US" dirty="0"/>
          </a:p>
        </p:txBody>
      </p:sp>
      <p:sp>
        <p:nvSpPr>
          <p:cNvPr id="42" name="Dikdörtgen 41"/>
          <p:cNvSpPr/>
          <p:nvPr/>
        </p:nvSpPr>
        <p:spPr>
          <a:xfrm>
            <a:off x="5436096" y="3895143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Constantly</a:t>
            </a:r>
            <a:endParaRPr lang="en-US" dirty="0"/>
          </a:p>
        </p:txBody>
      </p:sp>
      <p:sp>
        <p:nvSpPr>
          <p:cNvPr id="17" name="Dikdörtgen 16"/>
          <p:cNvSpPr/>
          <p:nvPr/>
        </p:nvSpPr>
        <p:spPr>
          <a:xfrm>
            <a:off x="2494072" y="2439918"/>
            <a:ext cx="1831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Suddenly</a:t>
            </a:r>
            <a:endParaRPr lang="en-US" dirty="0"/>
          </a:p>
        </p:txBody>
      </p:sp>
      <p:sp>
        <p:nvSpPr>
          <p:cNvPr id="18" name="Dikdörtgen 17"/>
          <p:cNvSpPr/>
          <p:nvPr/>
        </p:nvSpPr>
        <p:spPr>
          <a:xfrm>
            <a:off x="2503825" y="2944065"/>
            <a:ext cx="1831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Radically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95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/>
          <p:nvPr/>
        </p:nvSpPr>
        <p:spPr>
          <a:xfrm>
            <a:off x="643569" y="548680"/>
            <a:ext cx="37408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 err="1" smtClean="0">
                <a:solidFill>
                  <a:srgbClr val="FF0000"/>
                </a:solidFill>
              </a:rPr>
              <a:t>Vocabulary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for</a:t>
            </a:r>
            <a:r>
              <a:rPr lang="tr-TR" sz="2800" b="1" dirty="0" smtClean="0">
                <a:solidFill>
                  <a:srgbClr val="FF0000"/>
                </a:solidFill>
              </a:rPr>
              <a:t> Analysis </a:t>
            </a:r>
            <a:endParaRPr lang="tr-TR" sz="2800" b="1" dirty="0">
              <a:solidFill>
                <a:srgbClr val="FF000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827584" y="1196752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 err="1" smtClean="0">
                <a:solidFill>
                  <a:srgbClr val="FF0000"/>
                </a:solidFill>
              </a:rPr>
              <a:t>Adjectives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757268" y="1938028"/>
            <a:ext cx="25889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err="1" smtClean="0"/>
              <a:t>Low</a:t>
            </a:r>
            <a:r>
              <a:rPr lang="tr-TR" b="1" dirty="0" smtClean="0"/>
              <a:t> </a:t>
            </a:r>
            <a:r>
              <a:rPr lang="tr-TR" b="1" dirty="0" err="1" smtClean="0"/>
              <a:t>Degree</a:t>
            </a:r>
            <a:r>
              <a:rPr lang="tr-TR" b="1" dirty="0" smtClean="0"/>
              <a:t> of </a:t>
            </a:r>
            <a:r>
              <a:rPr lang="tr-TR" b="1" dirty="0" err="1" smtClean="0"/>
              <a:t>Change</a:t>
            </a:r>
            <a:endParaRPr lang="en-US" b="1" dirty="0"/>
          </a:p>
        </p:txBody>
      </p:sp>
      <p:sp>
        <p:nvSpPr>
          <p:cNvPr id="7" name="Dikdörtgen 6"/>
          <p:cNvSpPr/>
          <p:nvPr/>
        </p:nvSpPr>
        <p:spPr>
          <a:xfrm>
            <a:off x="868016" y="2437396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Slowly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869899" y="2931580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Slightly</a:t>
            </a:r>
            <a:endParaRPr lang="en-US" dirty="0"/>
          </a:p>
        </p:txBody>
      </p:sp>
      <p:sp>
        <p:nvSpPr>
          <p:cNvPr id="9" name="Dikdörtgen 8"/>
          <p:cNvSpPr/>
          <p:nvPr/>
        </p:nvSpPr>
        <p:spPr>
          <a:xfrm>
            <a:off x="869898" y="3412172"/>
            <a:ext cx="20459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Insignificantly</a:t>
            </a:r>
            <a:endParaRPr lang="en-US" dirty="0"/>
          </a:p>
        </p:txBody>
      </p:sp>
      <p:sp>
        <p:nvSpPr>
          <p:cNvPr id="10" name="Dikdörtgen 9"/>
          <p:cNvSpPr/>
          <p:nvPr/>
        </p:nvSpPr>
        <p:spPr>
          <a:xfrm>
            <a:off x="869899" y="3919948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Negligibly</a:t>
            </a:r>
            <a:endParaRPr lang="en-US" dirty="0"/>
          </a:p>
        </p:txBody>
      </p:sp>
      <p:sp>
        <p:nvSpPr>
          <p:cNvPr id="16" name="Dikdörtgen 15"/>
          <p:cNvSpPr/>
          <p:nvPr/>
        </p:nvSpPr>
        <p:spPr>
          <a:xfrm>
            <a:off x="827583" y="4427724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Gradually</a:t>
            </a:r>
            <a:endParaRPr lang="en-US" dirty="0"/>
          </a:p>
        </p:txBody>
      </p:sp>
      <p:sp>
        <p:nvSpPr>
          <p:cNvPr id="33" name="Dikdörtgen 32"/>
          <p:cNvSpPr/>
          <p:nvPr/>
        </p:nvSpPr>
        <p:spPr>
          <a:xfrm>
            <a:off x="3995936" y="5362985"/>
            <a:ext cx="5361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Source: </a:t>
            </a:r>
            <a:r>
              <a:rPr lang="tr-TR" dirty="0" err="1" smtClean="0"/>
              <a:t>Ramedani</a:t>
            </a:r>
            <a:r>
              <a:rPr lang="tr-TR" dirty="0" smtClean="0"/>
              <a:t>, A. (2012). «IELTS </a:t>
            </a:r>
            <a:r>
              <a:rPr lang="tr-TR" dirty="0" err="1" smtClean="0"/>
              <a:t>Writing</a:t>
            </a:r>
            <a:r>
              <a:rPr lang="tr-TR" dirty="0" smtClean="0"/>
              <a:t> Compact»</a:t>
            </a:r>
            <a:endParaRPr lang="en-US" dirty="0"/>
          </a:p>
        </p:txBody>
      </p:sp>
      <p:sp>
        <p:nvSpPr>
          <p:cNvPr id="39" name="Dikdörtgen 38"/>
          <p:cNvSpPr/>
          <p:nvPr/>
        </p:nvSpPr>
        <p:spPr>
          <a:xfrm>
            <a:off x="3201965" y="2417493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Marginally</a:t>
            </a:r>
            <a:endParaRPr lang="en-US" dirty="0"/>
          </a:p>
        </p:txBody>
      </p:sp>
      <p:sp>
        <p:nvSpPr>
          <p:cNvPr id="40" name="Dikdörtgen 39"/>
          <p:cNvSpPr/>
          <p:nvPr/>
        </p:nvSpPr>
        <p:spPr>
          <a:xfrm>
            <a:off x="3203848" y="2911677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Minimally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87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3569" y="548680"/>
            <a:ext cx="37408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 err="1" smtClean="0">
                <a:solidFill>
                  <a:srgbClr val="FF0000"/>
                </a:solidFill>
              </a:rPr>
              <a:t>Vocabulary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for</a:t>
            </a:r>
            <a:r>
              <a:rPr lang="tr-TR" sz="2800" b="1" dirty="0" smtClean="0">
                <a:solidFill>
                  <a:srgbClr val="FF0000"/>
                </a:solidFill>
              </a:rPr>
              <a:t> Analysis </a:t>
            </a:r>
            <a:endParaRPr lang="tr-TR" sz="2800" b="1" dirty="0">
              <a:solidFill>
                <a:srgbClr val="FF0000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827584" y="1196752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 err="1" smtClean="0">
                <a:solidFill>
                  <a:srgbClr val="FF0000"/>
                </a:solidFill>
              </a:rPr>
              <a:t>Examples</a:t>
            </a:r>
            <a:r>
              <a:rPr lang="tr-TR" b="1" u="sng" dirty="0" smtClean="0">
                <a:solidFill>
                  <a:srgbClr val="FF0000"/>
                </a:solidFill>
              </a:rPr>
              <a:t>: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3995936" y="5362985"/>
            <a:ext cx="5361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Source: </a:t>
            </a:r>
            <a:r>
              <a:rPr lang="tr-TR" dirty="0" err="1" smtClean="0"/>
              <a:t>Ramedani</a:t>
            </a:r>
            <a:r>
              <a:rPr lang="tr-TR" dirty="0" smtClean="0"/>
              <a:t>, A. (2012). «IELTS </a:t>
            </a:r>
            <a:r>
              <a:rPr lang="tr-TR" dirty="0" err="1" smtClean="0"/>
              <a:t>Writing</a:t>
            </a:r>
            <a:r>
              <a:rPr lang="tr-TR" dirty="0" smtClean="0"/>
              <a:t> Compact»</a:t>
            </a:r>
            <a:endParaRPr lang="en-US" dirty="0"/>
          </a:p>
        </p:txBody>
      </p:sp>
      <p:sp>
        <p:nvSpPr>
          <p:cNvPr id="5" name="Dikdörtgen 4"/>
          <p:cNvSpPr/>
          <p:nvPr/>
        </p:nvSpPr>
        <p:spPr>
          <a:xfrm>
            <a:off x="843182" y="2233487"/>
            <a:ext cx="74012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number of people owning mobile phones rose dramatically between 1990 and 1995.</a:t>
            </a:r>
          </a:p>
        </p:txBody>
      </p:sp>
      <p:sp>
        <p:nvSpPr>
          <p:cNvPr id="6" name="Dikdörtgen 5"/>
          <p:cNvSpPr/>
          <p:nvPr/>
        </p:nvSpPr>
        <p:spPr>
          <a:xfrm>
            <a:off x="843182" y="3224055"/>
            <a:ext cx="71131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Migration from rural regions to urban centers has leveled out over the last ten </a:t>
            </a:r>
            <a:r>
              <a:rPr lang="en-US" dirty="0" smtClean="0"/>
              <a:t>years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7" name="Dikdörtgen 6"/>
          <p:cNvSpPr/>
          <p:nvPr/>
        </p:nvSpPr>
        <p:spPr>
          <a:xfrm>
            <a:off x="843182" y="4214623"/>
            <a:ext cx="72572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amount of time spent on leisure activities fell slightly in </a:t>
            </a:r>
            <a:r>
              <a:rPr lang="en-US" dirty="0" smtClean="0"/>
              <a:t>2008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74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3569" y="548680"/>
            <a:ext cx="37408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 err="1" smtClean="0">
                <a:solidFill>
                  <a:srgbClr val="FF0000"/>
                </a:solidFill>
              </a:rPr>
              <a:t>Vocabulary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for</a:t>
            </a:r>
            <a:r>
              <a:rPr lang="tr-TR" sz="2800" b="1" dirty="0" smtClean="0">
                <a:solidFill>
                  <a:srgbClr val="FF0000"/>
                </a:solidFill>
              </a:rPr>
              <a:t> Analysis </a:t>
            </a:r>
            <a:endParaRPr lang="tr-TR" sz="2800" b="1" dirty="0">
              <a:solidFill>
                <a:srgbClr val="FF0000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827584" y="1196752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 err="1" smtClean="0">
                <a:solidFill>
                  <a:srgbClr val="FF0000"/>
                </a:solidFill>
              </a:rPr>
              <a:t>Examples</a:t>
            </a:r>
            <a:r>
              <a:rPr lang="tr-TR" b="1" u="sng" dirty="0" smtClean="0">
                <a:solidFill>
                  <a:srgbClr val="FF0000"/>
                </a:solidFill>
              </a:rPr>
              <a:t>: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971600" y="2060848"/>
            <a:ext cx="63246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Newspaper circulation during 1990s fluctuated </a:t>
            </a:r>
            <a:r>
              <a:rPr lang="en-US" dirty="0" smtClean="0"/>
              <a:t>considerably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5" name="Dikdörtgen 4"/>
          <p:cNvSpPr/>
          <p:nvPr/>
        </p:nvSpPr>
        <p:spPr>
          <a:xfrm>
            <a:off x="971600" y="2772797"/>
            <a:ext cx="7344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rate of application for the nursing profession plateaued between 2001 and 2007.</a:t>
            </a:r>
          </a:p>
        </p:txBody>
      </p:sp>
      <p:sp>
        <p:nvSpPr>
          <p:cNvPr id="6" name="Dikdörtgen 5"/>
          <p:cNvSpPr/>
          <p:nvPr/>
        </p:nvSpPr>
        <p:spPr>
          <a:xfrm>
            <a:off x="963254" y="3761745"/>
            <a:ext cx="74971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There was a 7% fall in the average house price in Tokyo.</a:t>
            </a:r>
          </a:p>
        </p:txBody>
      </p:sp>
    </p:spTree>
    <p:extLst>
      <p:ext uri="{BB962C8B-B14F-4D97-AF65-F5344CB8AC3E}">
        <p14:creationId xmlns:p14="http://schemas.microsoft.com/office/powerpoint/2010/main" val="13341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3569" y="548680"/>
            <a:ext cx="54382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 err="1" smtClean="0">
                <a:solidFill>
                  <a:srgbClr val="FF0000"/>
                </a:solidFill>
              </a:rPr>
              <a:t>Terminology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for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Charts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and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Graphs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endParaRPr lang="tr-TR" sz="2800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Pie Chart | Mobile UI Controls | DevExpress Document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492896"/>
            <a:ext cx="5279506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ikdörtgen 2"/>
          <p:cNvSpPr/>
          <p:nvPr/>
        </p:nvSpPr>
        <p:spPr>
          <a:xfrm>
            <a:off x="2267744" y="1245339"/>
            <a:ext cx="65742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303336"/>
                </a:solidFill>
              </a:rPr>
              <a:t> </a:t>
            </a:r>
            <a:r>
              <a:rPr lang="tr-TR" dirty="0" smtClean="0">
                <a:solidFill>
                  <a:srgbClr val="303336"/>
                </a:solidFill>
              </a:rPr>
              <a:t>A</a:t>
            </a:r>
            <a:r>
              <a:rPr lang="en-US" dirty="0" smtClean="0">
                <a:solidFill>
                  <a:srgbClr val="303336"/>
                </a:solidFill>
              </a:rPr>
              <a:t> </a:t>
            </a:r>
            <a:r>
              <a:rPr lang="en-US" dirty="0">
                <a:solidFill>
                  <a:srgbClr val="303336"/>
                </a:solidFill>
              </a:rPr>
              <a:t>circular chart cut by radii into segments illustrating relative magnitudes or </a:t>
            </a:r>
            <a:r>
              <a:rPr lang="en-US" dirty="0" smtClean="0">
                <a:solidFill>
                  <a:srgbClr val="303336"/>
                </a:solidFill>
              </a:rPr>
              <a:t>frequencies</a:t>
            </a:r>
            <a:r>
              <a:rPr lang="tr-TR" dirty="0" smtClean="0">
                <a:solidFill>
                  <a:srgbClr val="303336"/>
                </a:solidFill>
              </a:rPr>
              <a:t>.</a:t>
            </a:r>
            <a:endParaRPr lang="en-US" dirty="0"/>
          </a:p>
        </p:txBody>
      </p:sp>
      <p:sp>
        <p:nvSpPr>
          <p:cNvPr id="6" name="Rectangle 1"/>
          <p:cNvSpPr/>
          <p:nvPr/>
        </p:nvSpPr>
        <p:spPr>
          <a:xfrm>
            <a:off x="755576" y="1245339"/>
            <a:ext cx="14302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 err="1" smtClean="0"/>
              <a:t>Pie</a:t>
            </a:r>
            <a:r>
              <a:rPr lang="tr-TR" sz="2400" b="1" dirty="0" smtClean="0"/>
              <a:t> Chart:</a:t>
            </a: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260148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/>
          <p:nvPr/>
        </p:nvSpPr>
        <p:spPr>
          <a:xfrm>
            <a:off x="643569" y="548680"/>
            <a:ext cx="54382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 err="1" smtClean="0">
                <a:solidFill>
                  <a:srgbClr val="FF0000"/>
                </a:solidFill>
              </a:rPr>
              <a:t>Terminology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for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Charts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and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Graphs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endParaRPr lang="tr-TR" sz="2800" b="1" dirty="0">
              <a:solidFill>
                <a:srgbClr val="FF0000"/>
              </a:solidFill>
            </a:endParaRPr>
          </a:p>
        </p:txBody>
      </p:sp>
      <p:sp>
        <p:nvSpPr>
          <p:cNvPr id="6" name="Rectangle 1"/>
          <p:cNvSpPr/>
          <p:nvPr/>
        </p:nvSpPr>
        <p:spPr>
          <a:xfrm>
            <a:off x="755576" y="1245339"/>
            <a:ext cx="15533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 smtClean="0"/>
              <a:t>Bar </a:t>
            </a:r>
            <a:r>
              <a:rPr lang="tr-TR" sz="2400" b="1" dirty="0" err="1" smtClean="0"/>
              <a:t>Graph</a:t>
            </a:r>
            <a:r>
              <a:rPr lang="tr-TR" sz="2400" b="1" dirty="0" smtClean="0"/>
              <a:t>:</a:t>
            </a:r>
            <a:endParaRPr lang="tr-TR" sz="2400" b="1" dirty="0"/>
          </a:p>
        </p:txBody>
      </p:sp>
      <p:pic>
        <p:nvPicPr>
          <p:cNvPr id="2052" name="Picture 4" descr="File:Free PSA bar graph.svg - Wikimedia Comm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562806"/>
            <a:ext cx="5256584" cy="2956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Dikdörtgen 7"/>
          <p:cNvSpPr/>
          <p:nvPr/>
        </p:nvSpPr>
        <p:spPr>
          <a:xfrm>
            <a:off x="2308886" y="1340768"/>
            <a:ext cx="664771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 </a:t>
            </a:r>
            <a:r>
              <a:rPr lang="tr-TR" dirty="0" smtClean="0"/>
              <a:t>A</a:t>
            </a:r>
            <a:r>
              <a:rPr lang="en-US" dirty="0" smtClean="0"/>
              <a:t> </a:t>
            </a:r>
            <a:r>
              <a:rPr lang="en-US" dirty="0"/>
              <a:t>graphic means of quantitative comparison by rectangles with lengths proportional to the measure of the data or things being </a:t>
            </a:r>
            <a:r>
              <a:rPr lang="en-US" dirty="0" smtClean="0"/>
              <a:t>compared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51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3569" y="548680"/>
            <a:ext cx="54382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 err="1" smtClean="0">
                <a:solidFill>
                  <a:srgbClr val="FF0000"/>
                </a:solidFill>
              </a:rPr>
              <a:t>Terminology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for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Charts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and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Graphs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endParaRPr lang="tr-TR" sz="2800" b="1" dirty="0">
              <a:solidFill>
                <a:srgbClr val="FF0000"/>
              </a:solidFill>
            </a:endParaRPr>
          </a:p>
        </p:txBody>
      </p:sp>
      <p:pic>
        <p:nvPicPr>
          <p:cNvPr id="3074" name="Picture 2" descr="Line-Plot - Patrick Fuller - Medi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210643"/>
            <a:ext cx="5256584" cy="3158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1"/>
          <p:cNvSpPr/>
          <p:nvPr/>
        </p:nvSpPr>
        <p:spPr>
          <a:xfrm>
            <a:off x="755576" y="1245339"/>
            <a:ext cx="16446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 err="1" smtClean="0"/>
              <a:t>Line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Graph</a:t>
            </a:r>
            <a:r>
              <a:rPr lang="tr-TR" sz="2400" b="1" dirty="0" smtClean="0"/>
              <a:t>:</a:t>
            </a:r>
            <a:endParaRPr lang="tr-TR" sz="2400" b="1" dirty="0"/>
          </a:p>
        </p:txBody>
      </p:sp>
      <p:sp>
        <p:nvSpPr>
          <p:cNvPr id="3" name="Dikdörtgen 2"/>
          <p:cNvSpPr/>
          <p:nvPr/>
        </p:nvSpPr>
        <p:spPr>
          <a:xfrm>
            <a:off x="2400256" y="1318106"/>
            <a:ext cx="67437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A</a:t>
            </a:r>
            <a:r>
              <a:rPr lang="en-US" dirty="0" smtClean="0"/>
              <a:t> </a:t>
            </a:r>
            <a:r>
              <a:rPr lang="en-US" dirty="0"/>
              <a:t>graph in which points representing values of a variable for suitable values of an independent variable are connected by a broken </a:t>
            </a:r>
            <a:r>
              <a:rPr lang="en-US" dirty="0" smtClean="0"/>
              <a:t>line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05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3569" y="548680"/>
            <a:ext cx="54382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 err="1" smtClean="0">
                <a:solidFill>
                  <a:srgbClr val="FF0000"/>
                </a:solidFill>
              </a:rPr>
              <a:t>Terminology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for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Charts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and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Graphs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endParaRPr lang="tr-TR" sz="2800" b="1" dirty="0">
              <a:solidFill>
                <a:srgbClr val="FF0000"/>
              </a:solidFill>
            </a:endParaRPr>
          </a:p>
        </p:txBody>
      </p:sp>
      <p:sp>
        <p:nvSpPr>
          <p:cNvPr id="3" name="Rectangle 1"/>
          <p:cNvSpPr/>
          <p:nvPr/>
        </p:nvSpPr>
        <p:spPr>
          <a:xfrm>
            <a:off x="755576" y="1245339"/>
            <a:ext cx="17130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 err="1" smtClean="0"/>
              <a:t>Table</a:t>
            </a:r>
            <a:r>
              <a:rPr lang="tr-TR" sz="2400" b="1" dirty="0" smtClean="0"/>
              <a:t> Chart:</a:t>
            </a:r>
            <a:endParaRPr lang="tr-TR" sz="2400" b="1" dirty="0"/>
          </a:p>
        </p:txBody>
      </p:sp>
      <p:pic>
        <p:nvPicPr>
          <p:cNvPr id="4098" name="Picture 2" descr="Dynamically creating charts of each row in an HTML table with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276872"/>
            <a:ext cx="6480720" cy="2615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2463738" y="1311538"/>
            <a:ext cx="5976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222222"/>
                </a:solidFill>
              </a:rPr>
              <a:t> </a:t>
            </a:r>
            <a:r>
              <a:rPr lang="tr-TR" dirty="0" err="1" smtClean="0">
                <a:solidFill>
                  <a:srgbClr val="222222"/>
                </a:solidFill>
              </a:rPr>
              <a:t>It</a:t>
            </a:r>
            <a:r>
              <a:rPr lang="tr-TR" dirty="0" smtClean="0">
                <a:solidFill>
                  <a:srgbClr val="222222"/>
                </a:solidFill>
              </a:rPr>
              <a:t> is </a:t>
            </a:r>
            <a:r>
              <a:rPr lang="en-US" dirty="0" smtClean="0">
                <a:solidFill>
                  <a:srgbClr val="222222"/>
                </a:solidFill>
              </a:rPr>
              <a:t>a </a:t>
            </a:r>
            <a:r>
              <a:rPr lang="en-US" dirty="0">
                <a:solidFill>
                  <a:srgbClr val="222222"/>
                </a:solidFill>
              </a:rPr>
              <a:t>means of arranging data in rows and columns.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003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3569" y="548680"/>
            <a:ext cx="54382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 err="1" smtClean="0">
                <a:solidFill>
                  <a:srgbClr val="FF0000"/>
                </a:solidFill>
              </a:rPr>
              <a:t>Terminology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for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Charts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and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Graphs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endParaRPr lang="tr-TR" sz="2800" b="1" dirty="0">
              <a:solidFill>
                <a:srgbClr val="FF0000"/>
              </a:solidFill>
            </a:endParaRPr>
          </a:p>
        </p:txBody>
      </p:sp>
      <p:sp>
        <p:nvSpPr>
          <p:cNvPr id="3" name="Rectangle 1"/>
          <p:cNvSpPr/>
          <p:nvPr/>
        </p:nvSpPr>
        <p:spPr>
          <a:xfrm>
            <a:off x="755576" y="1245339"/>
            <a:ext cx="16460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 err="1" smtClean="0"/>
              <a:t>Flow</a:t>
            </a:r>
            <a:r>
              <a:rPr lang="tr-TR" sz="2400" b="1" dirty="0" smtClean="0"/>
              <a:t> Chart:</a:t>
            </a:r>
            <a:endParaRPr lang="tr-TR" sz="2400" b="1" dirty="0"/>
          </a:p>
        </p:txBody>
      </p:sp>
      <p:pic>
        <p:nvPicPr>
          <p:cNvPr id="5122" name="Picture 2" descr="A Guide to Flow Charts - You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420888"/>
            <a:ext cx="5616624" cy="3159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2425422" y="1340768"/>
            <a:ext cx="653906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A</a:t>
            </a:r>
            <a:r>
              <a:rPr lang="en-US" dirty="0" smtClean="0"/>
              <a:t> </a:t>
            </a:r>
            <a:r>
              <a:rPr lang="en-US" dirty="0"/>
              <a:t>diagram that shows step-by-step progression through a procedure or system especially using connecting lines and a set of conventional </a:t>
            </a:r>
            <a:r>
              <a:rPr lang="en-US" dirty="0" smtClean="0"/>
              <a:t>symbols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20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/>
          <p:nvPr/>
        </p:nvSpPr>
        <p:spPr>
          <a:xfrm>
            <a:off x="643569" y="548680"/>
            <a:ext cx="37408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 err="1" smtClean="0">
                <a:solidFill>
                  <a:srgbClr val="FF0000"/>
                </a:solidFill>
              </a:rPr>
              <a:t>Vocabulary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for</a:t>
            </a:r>
            <a:r>
              <a:rPr lang="tr-TR" sz="2800" b="1" dirty="0" smtClean="0">
                <a:solidFill>
                  <a:srgbClr val="FF0000"/>
                </a:solidFill>
              </a:rPr>
              <a:t> Analysis </a:t>
            </a:r>
            <a:endParaRPr lang="tr-TR" sz="2800" b="1" dirty="0">
              <a:solidFill>
                <a:srgbClr val="FF000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827584" y="1196752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 err="1" smtClean="0">
                <a:solidFill>
                  <a:srgbClr val="FF0000"/>
                </a:solidFill>
              </a:rPr>
              <a:t>Verbs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863309" y="2276872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Go</a:t>
            </a:r>
            <a:r>
              <a:rPr lang="tr-TR" dirty="0" smtClean="0"/>
              <a:t> </a:t>
            </a:r>
            <a:r>
              <a:rPr lang="tr-TR" dirty="0" err="1" smtClean="0"/>
              <a:t>up</a:t>
            </a:r>
            <a:endParaRPr lang="en-US" dirty="0"/>
          </a:p>
        </p:txBody>
      </p:sp>
      <p:sp>
        <p:nvSpPr>
          <p:cNvPr id="7" name="Dikdörtgen 6"/>
          <p:cNvSpPr/>
          <p:nvPr/>
        </p:nvSpPr>
        <p:spPr>
          <a:xfrm>
            <a:off x="868016" y="2771056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Improve</a:t>
            </a:r>
            <a:r>
              <a:rPr lang="tr-TR" dirty="0" smtClean="0"/>
              <a:t>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869899" y="3265240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Pick</a:t>
            </a:r>
            <a:r>
              <a:rPr lang="tr-TR" dirty="0" smtClean="0"/>
              <a:t> </a:t>
            </a:r>
            <a:r>
              <a:rPr lang="tr-TR" dirty="0" err="1" smtClean="0"/>
              <a:t>up</a:t>
            </a:r>
            <a:r>
              <a:rPr lang="tr-TR" dirty="0" smtClean="0"/>
              <a:t> </a:t>
            </a:r>
            <a:endParaRPr lang="en-US" dirty="0"/>
          </a:p>
        </p:txBody>
      </p:sp>
      <p:sp>
        <p:nvSpPr>
          <p:cNvPr id="9" name="Dikdörtgen 8"/>
          <p:cNvSpPr/>
          <p:nvPr/>
        </p:nvSpPr>
        <p:spPr>
          <a:xfrm>
            <a:off x="869899" y="3745832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Climb</a:t>
            </a:r>
            <a:endParaRPr lang="en-US" dirty="0"/>
          </a:p>
        </p:txBody>
      </p:sp>
      <p:sp>
        <p:nvSpPr>
          <p:cNvPr id="10" name="Dikdörtgen 9"/>
          <p:cNvSpPr/>
          <p:nvPr/>
        </p:nvSpPr>
        <p:spPr>
          <a:xfrm>
            <a:off x="869899" y="4253608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Increase</a:t>
            </a:r>
            <a:endParaRPr lang="en-US" dirty="0"/>
          </a:p>
        </p:txBody>
      </p:sp>
      <p:sp>
        <p:nvSpPr>
          <p:cNvPr id="11" name="Dikdörtgen 10"/>
          <p:cNvSpPr/>
          <p:nvPr/>
        </p:nvSpPr>
        <p:spPr>
          <a:xfrm>
            <a:off x="2195736" y="2276872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Boom</a:t>
            </a:r>
            <a:r>
              <a:rPr lang="tr-TR" dirty="0" smtClean="0"/>
              <a:t> </a:t>
            </a:r>
            <a:endParaRPr lang="en-US" dirty="0"/>
          </a:p>
        </p:txBody>
      </p:sp>
      <p:sp>
        <p:nvSpPr>
          <p:cNvPr id="12" name="Dikdörtgen 11"/>
          <p:cNvSpPr/>
          <p:nvPr/>
        </p:nvSpPr>
        <p:spPr>
          <a:xfrm>
            <a:off x="2216983" y="2771056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Leap</a:t>
            </a:r>
            <a:endParaRPr lang="en-US" dirty="0"/>
          </a:p>
        </p:txBody>
      </p:sp>
      <p:sp>
        <p:nvSpPr>
          <p:cNvPr id="13" name="Dikdörtgen 12"/>
          <p:cNvSpPr/>
          <p:nvPr/>
        </p:nvSpPr>
        <p:spPr>
          <a:xfrm>
            <a:off x="2216983" y="3265240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Rocket</a:t>
            </a:r>
            <a:endParaRPr lang="en-US" dirty="0"/>
          </a:p>
        </p:txBody>
      </p:sp>
      <p:sp>
        <p:nvSpPr>
          <p:cNvPr id="14" name="Dikdörtgen 13"/>
          <p:cNvSpPr/>
          <p:nvPr/>
        </p:nvSpPr>
        <p:spPr>
          <a:xfrm>
            <a:off x="2219757" y="3759424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Shoot</a:t>
            </a:r>
            <a:endParaRPr lang="en-US" dirty="0"/>
          </a:p>
        </p:txBody>
      </p:sp>
      <p:sp>
        <p:nvSpPr>
          <p:cNvPr id="15" name="Dikdörtgen 14"/>
          <p:cNvSpPr/>
          <p:nvPr/>
        </p:nvSpPr>
        <p:spPr>
          <a:xfrm>
            <a:off x="2226169" y="4253608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Soar</a:t>
            </a:r>
            <a:endParaRPr lang="en-US" dirty="0"/>
          </a:p>
        </p:txBody>
      </p:sp>
      <p:sp>
        <p:nvSpPr>
          <p:cNvPr id="16" name="Dikdörtgen 15"/>
          <p:cNvSpPr/>
          <p:nvPr/>
        </p:nvSpPr>
        <p:spPr>
          <a:xfrm>
            <a:off x="954731" y="4811402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Surge</a:t>
            </a:r>
            <a:endParaRPr lang="en-US" dirty="0"/>
          </a:p>
        </p:txBody>
      </p:sp>
      <p:cxnSp>
        <p:nvCxnSpPr>
          <p:cNvPr id="19" name="Düz Ok Bağlayıcısı 18"/>
          <p:cNvCxnSpPr/>
          <p:nvPr/>
        </p:nvCxnSpPr>
        <p:spPr>
          <a:xfrm flipV="1">
            <a:off x="1686109" y="1713874"/>
            <a:ext cx="540060" cy="35159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ikdörtgen 19"/>
          <p:cNvSpPr/>
          <p:nvPr/>
        </p:nvSpPr>
        <p:spPr>
          <a:xfrm>
            <a:off x="2230826" y="4810659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Rise</a:t>
            </a:r>
            <a:endParaRPr lang="en-US" dirty="0"/>
          </a:p>
        </p:txBody>
      </p:sp>
      <p:cxnSp>
        <p:nvCxnSpPr>
          <p:cNvPr id="21" name="Düz Ok Bağlayıcısı 20"/>
          <p:cNvCxnSpPr/>
          <p:nvPr/>
        </p:nvCxnSpPr>
        <p:spPr>
          <a:xfrm flipH="1">
            <a:off x="5940152" y="1728873"/>
            <a:ext cx="576064" cy="47804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Dikdörtgen 22"/>
          <p:cNvSpPr/>
          <p:nvPr/>
        </p:nvSpPr>
        <p:spPr>
          <a:xfrm>
            <a:off x="4932040" y="2276872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Decline</a:t>
            </a:r>
            <a:endParaRPr lang="en-US" dirty="0"/>
          </a:p>
        </p:txBody>
      </p:sp>
      <p:sp>
        <p:nvSpPr>
          <p:cNvPr id="24" name="Dikdörtgen 23"/>
          <p:cNvSpPr/>
          <p:nvPr/>
        </p:nvSpPr>
        <p:spPr>
          <a:xfrm>
            <a:off x="4932040" y="2760719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Go</a:t>
            </a:r>
            <a:r>
              <a:rPr lang="tr-TR" dirty="0" smtClean="0"/>
              <a:t> </a:t>
            </a:r>
            <a:r>
              <a:rPr lang="tr-TR" dirty="0" err="1" smtClean="0"/>
              <a:t>down</a:t>
            </a:r>
            <a:endParaRPr lang="en-US" dirty="0"/>
          </a:p>
        </p:txBody>
      </p:sp>
      <p:sp>
        <p:nvSpPr>
          <p:cNvPr id="25" name="Dikdörtgen 24"/>
          <p:cNvSpPr/>
          <p:nvPr/>
        </p:nvSpPr>
        <p:spPr>
          <a:xfrm>
            <a:off x="4932040" y="3244566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Drop</a:t>
            </a:r>
            <a:endParaRPr lang="en-US" dirty="0"/>
          </a:p>
        </p:txBody>
      </p:sp>
      <p:sp>
        <p:nvSpPr>
          <p:cNvPr id="26" name="Dikdörtgen 25"/>
          <p:cNvSpPr/>
          <p:nvPr/>
        </p:nvSpPr>
        <p:spPr>
          <a:xfrm>
            <a:off x="4932040" y="3719401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Fall</a:t>
            </a:r>
            <a:endParaRPr lang="en-US" dirty="0"/>
          </a:p>
        </p:txBody>
      </p:sp>
      <p:sp>
        <p:nvSpPr>
          <p:cNvPr id="27" name="Dikdörtgen 26"/>
          <p:cNvSpPr/>
          <p:nvPr/>
        </p:nvSpPr>
        <p:spPr>
          <a:xfrm>
            <a:off x="4913211" y="4204064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Decrease</a:t>
            </a:r>
            <a:endParaRPr lang="en-US" dirty="0"/>
          </a:p>
        </p:txBody>
      </p:sp>
      <p:sp>
        <p:nvSpPr>
          <p:cNvPr id="28" name="Dikdörtgen 27"/>
          <p:cNvSpPr/>
          <p:nvPr/>
        </p:nvSpPr>
        <p:spPr>
          <a:xfrm>
            <a:off x="4932040" y="4633526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Reduce</a:t>
            </a:r>
            <a:endParaRPr lang="en-US" dirty="0"/>
          </a:p>
        </p:txBody>
      </p:sp>
      <p:sp>
        <p:nvSpPr>
          <p:cNvPr id="29" name="Dikdörtgen 28"/>
          <p:cNvSpPr/>
          <p:nvPr/>
        </p:nvSpPr>
        <p:spPr>
          <a:xfrm>
            <a:off x="6414260" y="2276872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Plunge</a:t>
            </a:r>
            <a:endParaRPr lang="en-US" dirty="0"/>
          </a:p>
        </p:txBody>
      </p:sp>
      <p:sp>
        <p:nvSpPr>
          <p:cNvPr id="30" name="Dikdörtgen 29"/>
          <p:cNvSpPr/>
          <p:nvPr/>
        </p:nvSpPr>
        <p:spPr>
          <a:xfrm>
            <a:off x="6402072" y="2778491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Slump</a:t>
            </a:r>
            <a:endParaRPr lang="en-US" dirty="0"/>
          </a:p>
        </p:txBody>
      </p:sp>
      <p:sp>
        <p:nvSpPr>
          <p:cNvPr id="31" name="Dikdörtgen 30"/>
          <p:cNvSpPr/>
          <p:nvPr/>
        </p:nvSpPr>
        <p:spPr>
          <a:xfrm>
            <a:off x="6414260" y="3302525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Dive</a:t>
            </a:r>
            <a:endParaRPr lang="en-US" dirty="0"/>
          </a:p>
        </p:txBody>
      </p:sp>
      <p:sp>
        <p:nvSpPr>
          <p:cNvPr id="33" name="Dikdörtgen 32"/>
          <p:cNvSpPr/>
          <p:nvPr/>
        </p:nvSpPr>
        <p:spPr>
          <a:xfrm>
            <a:off x="3995936" y="5362985"/>
            <a:ext cx="5361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Source: </a:t>
            </a:r>
            <a:r>
              <a:rPr lang="tr-TR" dirty="0" err="1" smtClean="0"/>
              <a:t>Ramedani</a:t>
            </a:r>
            <a:r>
              <a:rPr lang="tr-TR" dirty="0" smtClean="0"/>
              <a:t>, A. (2012). «IELTS </a:t>
            </a:r>
            <a:r>
              <a:rPr lang="tr-TR" dirty="0" err="1" smtClean="0"/>
              <a:t>Writing</a:t>
            </a:r>
            <a:r>
              <a:rPr lang="tr-TR" dirty="0" smtClean="0"/>
              <a:t> Compact»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98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/>
          <p:nvPr/>
        </p:nvSpPr>
        <p:spPr>
          <a:xfrm>
            <a:off x="643569" y="548680"/>
            <a:ext cx="37408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 err="1" smtClean="0">
                <a:solidFill>
                  <a:srgbClr val="FF0000"/>
                </a:solidFill>
              </a:rPr>
              <a:t>Vocabulary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for</a:t>
            </a:r>
            <a:r>
              <a:rPr lang="tr-TR" sz="2800" b="1" dirty="0" smtClean="0">
                <a:solidFill>
                  <a:srgbClr val="FF0000"/>
                </a:solidFill>
              </a:rPr>
              <a:t> Analysis </a:t>
            </a:r>
            <a:endParaRPr lang="tr-TR" sz="2800" b="1" dirty="0">
              <a:solidFill>
                <a:srgbClr val="FF000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827584" y="1196752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 err="1" smtClean="0">
                <a:solidFill>
                  <a:srgbClr val="FF0000"/>
                </a:solidFill>
              </a:rPr>
              <a:t>Verbs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863309" y="2276872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Oscillate</a:t>
            </a:r>
            <a:endParaRPr lang="en-US" dirty="0"/>
          </a:p>
        </p:txBody>
      </p:sp>
      <p:sp>
        <p:nvSpPr>
          <p:cNvPr id="7" name="Dikdörtgen 6"/>
          <p:cNvSpPr/>
          <p:nvPr/>
        </p:nvSpPr>
        <p:spPr>
          <a:xfrm>
            <a:off x="868016" y="2771056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Be </a:t>
            </a:r>
            <a:r>
              <a:rPr lang="tr-TR" dirty="0" err="1" smtClean="0"/>
              <a:t>erratic</a:t>
            </a:r>
            <a:r>
              <a:rPr lang="tr-TR" dirty="0" smtClean="0"/>
              <a:t>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869899" y="3265240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Vacillate</a:t>
            </a:r>
            <a:endParaRPr lang="en-US" dirty="0"/>
          </a:p>
        </p:txBody>
      </p:sp>
      <p:sp>
        <p:nvSpPr>
          <p:cNvPr id="9" name="Dikdörtgen 8"/>
          <p:cNvSpPr/>
          <p:nvPr/>
        </p:nvSpPr>
        <p:spPr>
          <a:xfrm>
            <a:off x="869898" y="3745832"/>
            <a:ext cx="18298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Be </a:t>
            </a:r>
            <a:r>
              <a:rPr lang="tr-TR" dirty="0" err="1" smtClean="0"/>
              <a:t>unpredictable</a:t>
            </a:r>
            <a:endParaRPr lang="en-US" dirty="0"/>
          </a:p>
        </p:txBody>
      </p:sp>
      <p:sp>
        <p:nvSpPr>
          <p:cNvPr id="10" name="Dikdörtgen 9"/>
          <p:cNvSpPr/>
          <p:nvPr/>
        </p:nvSpPr>
        <p:spPr>
          <a:xfrm>
            <a:off x="869899" y="4253608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Fluctuate</a:t>
            </a:r>
            <a:r>
              <a:rPr lang="tr-TR" dirty="0" smtClean="0"/>
              <a:t> </a:t>
            </a:r>
            <a:endParaRPr lang="en-US" dirty="0"/>
          </a:p>
        </p:txBody>
      </p:sp>
      <p:sp>
        <p:nvSpPr>
          <p:cNvPr id="23" name="Dikdörtgen 22"/>
          <p:cNvSpPr/>
          <p:nvPr/>
        </p:nvSpPr>
        <p:spPr>
          <a:xfrm>
            <a:off x="4932040" y="2276872"/>
            <a:ext cx="15841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Stay</a:t>
            </a:r>
            <a:r>
              <a:rPr lang="tr-TR" dirty="0" smtClean="0"/>
              <a:t> </a:t>
            </a:r>
            <a:r>
              <a:rPr lang="tr-TR" dirty="0" err="1" smtClean="0"/>
              <a:t>constant</a:t>
            </a:r>
            <a:endParaRPr lang="en-US" dirty="0"/>
          </a:p>
        </p:txBody>
      </p:sp>
      <p:sp>
        <p:nvSpPr>
          <p:cNvPr id="24" name="Dikdörtgen 23"/>
          <p:cNvSpPr/>
          <p:nvPr/>
        </p:nvSpPr>
        <p:spPr>
          <a:xfrm>
            <a:off x="4932040" y="2760719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Stay</a:t>
            </a:r>
            <a:r>
              <a:rPr lang="tr-TR" dirty="0" smtClean="0"/>
              <a:t> </a:t>
            </a:r>
            <a:r>
              <a:rPr lang="tr-TR" dirty="0" err="1" smtClean="0"/>
              <a:t>static</a:t>
            </a:r>
            <a:endParaRPr lang="en-US" dirty="0"/>
          </a:p>
        </p:txBody>
      </p:sp>
      <p:sp>
        <p:nvSpPr>
          <p:cNvPr id="25" name="Dikdörtgen 24"/>
          <p:cNvSpPr/>
          <p:nvPr/>
        </p:nvSpPr>
        <p:spPr>
          <a:xfrm>
            <a:off x="4932040" y="3244566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Level </a:t>
            </a:r>
            <a:r>
              <a:rPr lang="tr-TR" dirty="0" err="1" smtClean="0"/>
              <a:t>off</a:t>
            </a:r>
            <a:endParaRPr lang="en-US" dirty="0"/>
          </a:p>
        </p:txBody>
      </p:sp>
      <p:sp>
        <p:nvSpPr>
          <p:cNvPr id="26" name="Dikdörtgen 25"/>
          <p:cNvSpPr/>
          <p:nvPr/>
        </p:nvSpPr>
        <p:spPr>
          <a:xfrm>
            <a:off x="4932040" y="3719401"/>
            <a:ext cx="29523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Maintain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same</a:t>
            </a:r>
            <a:r>
              <a:rPr lang="tr-TR" dirty="0" smtClean="0"/>
              <a:t> </a:t>
            </a:r>
            <a:r>
              <a:rPr lang="tr-TR" dirty="0" err="1" smtClean="0"/>
              <a:t>level</a:t>
            </a:r>
            <a:endParaRPr lang="en-US" dirty="0"/>
          </a:p>
        </p:txBody>
      </p:sp>
      <p:sp>
        <p:nvSpPr>
          <p:cNvPr id="27" name="Dikdörtgen 26"/>
          <p:cNvSpPr/>
          <p:nvPr/>
        </p:nvSpPr>
        <p:spPr>
          <a:xfrm>
            <a:off x="4913211" y="4204064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Stabilize</a:t>
            </a:r>
            <a:endParaRPr lang="en-US" dirty="0"/>
          </a:p>
        </p:txBody>
      </p:sp>
      <p:sp>
        <p:nvSpPr>
          <p:cNvPr id="33" name="Dikdörtgen 32"/>
          <p:cNvSpPr/>
          <p:nvPr/>
        </p:nvSpPr>
        <p:spPr>
          <a:xfrm>
            <a:off x="3995936" y="5362985"/>
            <a:ext cx="5361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Source: </a:t>
            </a:r>
            <a:r>
              <a:rPr lang="tr-TR" dirty="0" err="1" smtClean="0"/>
              <a:t>Ramedani</a:t>
            </a:r>
            <a:r>
              <a:rPr lang="tr-TR" dirty="0" smtClean="0"/>
              <a:t>, A. (2012). «IELTS </a:t>
            </a:r>
            <a:r>
              <a:rPr lang="tr-TR" dirty="0" err="1" smtClean="0"/>
              <a:t>Writing</a:t>
            </a:r>
            <a:r>
              <a:rPr lang="tr-TR" dirty="0" smtClean="0"/>
              <a:t> Compact»</a:t>
            </a:r>
            <a:endParaRPr lang="en-US" dirty="0"/>
          </a:p>
        </p:txBody>
      </p:sp>
      <p:sp>
        <p:nvSpPr>
          <p:cNvPr id="2" name="Serbest Form 1"/>
          <p:cNvSpPr/>
          <p:nvPr/>
        </p:nvSpPr>
        <p:spPr>
          <a:xfrm>
            <a:off x="979055" y="1810327"/>
            <a:ext cx="1639421" cy="277098"/>
          </a:xfrm>
          <a:custGeom>
            <a:avLst/>
            <a:gdLst>
              <a:gd name="connsiteX0" fmla="*/ 0 w 1639421"/>
              <a:gd name="connsiteY0" fmla="*/ 230909 h 277098"/>
              <a:gd name="connsiteX1" fmla="*/ 240145 w 1639421"/>
              <a:gd name="connsiteY1" fmla="*/ 0 h 277098"/>
              <a:gd name="connsiteX2" fmla="*/ 461818 w 1639421"/>
              <a:gd name="connsiteY2" fmla="*/ 230909 h 277098"/>
              <a:gd name="connsiteX3" fmla="*/ 683490 w 1639421"/>
              <a:gd name="connsiteY3" fmla="*/ 9237 h 277098"/>
              <a:gd name="connsiteX4" fmla="*/ 951345 w 1639421"/>
              <a:gd name="connsiteY4" fmla="*/ 277091 h 277098"/>
              <a:gd name="connsiteX5" fmla="*/ 1163781 w 1639421"/>
              <a:gd name="connsiteY5" fmla="*/ 18473 h 277098"/>
              <a:gd name="connsiteX6" fmla="*/ 1505527 w 1639421"/>
              <a:gd name="connsiteY6" fmla="*/ 221673 h 277098"/>
              <a:gd name="connsiteX7" fmla="*/ 1634836 w 1639421"/>
              <a:gd name="connsiteY7" fmla="*/ 83128 h 277098"/>
              <a:gd name="connsiteX8" fmla="*/ 1597890 w 1639421"/>
              <a:gd name="connsiteY8" fmla="*/ 138546 h 277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39421" h="277098">
                <a:moveTo>
                  <a:pt x="0" y="230909"/>
                </a:moveTo>
                <a:cubicBezTo>
                  <a:pt x="81587" y="115454"/>
                  <a:pt x="163175" y="0"/>
                  <a:pt x="240145" y="0"/>
                </a:cubicBezTo>
                <a:cubicBezTo>
                  <a:pt x="317115" y="0"/>
                  <a:pt x="387927" y="229370"/>
                  <a:pt x="461818" y="230909"/>
                </a:cubicBezTo>
                <a:cubicBezTo>
                  <a:pt x="535709" y="232448"/>
                  <a:pt x="601902" y="1540"/>
                  <a:pt x="683490" y="9237"/>
                </a:cubicBezTo>
                <a:cubicBezTo>
                  <a:pt x="765078" y="16934"/>
                  <a:pt x="871297" y="275552"/>
                  <a:pt x="951345" y="277091"/>
                </a:cubicBezTo>
                <a:cubicBezTo>
                  <a:pt x="1031394" y="278630"/>
                  <a:pt x="1071417" y="27709"/>
                  <a:pt x="1163781" y="18473"/>
                </a:cubicBezTo>
                <a:cubicBezTo>
                  <a:pt x="1256145" y="9237"/>
                  <a:pt x="1427018" y="210897"/>
                  <a:pt x="1505527" y="221673"/>
                </a:cubicBezTo>
                <a:cubicBezTo>
                  <a:pt x="1584036" y="232449"/>
                  <a:pt x="1619442" y="96982"/>
                  <a:pt x="1634836" y="83128"/>
                </a:cubicBezTo>
                <a:cubicBezTo>
                  <a:pt x="1650230" y="69274"/>
                  <a:pt x="1624060" y="103910"/>
                  <a:pt x="1597890" y="138546"/>
                </a:cubicBezTo>
              </a:path>
            </a:pathLst>
          </a:cu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Düz Ok Bağlayıcısı 16"/>
          <p:cNvCxnSpPr/>
          <p:nvPr/>
        </p:nvCxnSpPr>
        <p:spPr>
          <a:xfrm>
            <a:off x="5452368" y="1838039"/>
            <a:ext cx="122413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Dikdörtgen 31"/>
          <p:cNvSpPr/>
          <p:nvPr/>
        </p:nvSpPr>
        <p:spPr>
          <a:xfrm>
            <a:off x="6948264" y="2276872"/>
            <a:ext cx="15841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Hold</a:t>
            </a:r>
            <a:r>
              <a:rPr lang="tr-TR" dirty="0" smtClean="0"/>
              <a:t> </a:t>
            </a:r>
            <a:r>
              <a:rPr lang="tr-TR" dirty="0" err="1" smtClean="0"/>
              <a:t>steady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1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/>
          <p:nvPr/>
        </p:nvSpPr>
        <p:spPr>
          <a:xfrm>
            <a:off x="643569" y="548680"/>
            <a:ext cx="37408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 err="1" smtClean="0">
                <a:solidFill>
                  <a:srgbClr val="FF0000"/>
                </a:solidFill>
              </a:rPr>
              <a:t>Vocabulary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for</a:t>
            </a:r>
            <a:r>
              <a:rPr lang="tr-TR" sz="2800" b="1" dirty="0" smtClean="0">
                <a:solidFill>
                  <a:srgbClr val="FF0000"/>
                </a:solidFill>
              </a:rPr>
              <a:t> Analysis </a:t>
            </a:r>
            <a:endParaRPr lang="tr-TR" sz="2800" b="1" dirty="0">
              <a:solidFill>
                <a:srgbClr val="FF000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827584" y="1196752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 err="1" smtClean="0">
                <a:solidFill>
                  <a:srgbClr val="FF0000"/>
                </a:solidFill>
              </a:rPr>
              <a:t>Nouns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863309" y="2276872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Rise</a:t>
            </a:r>
            <a:endParaRPr lang="en-US" dirty="0"/>
          </a:p>
        </p:txBody>
      </p:sp>
      <p:sp>
        <p:nvSpPr>
          <p:cNvPr id="7" name="Dikdörtgen 6"/>
          <p:cNvSpPr/>
          <p:nvPr/>
        </p:nvSpPr>
        <p:spPr>
          <a:xfrm>
            <a:off x="868016" y="2771056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Growth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869899" y="3265240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Increase</a:t>
            </a:r>
            <a:endParaRPr lang="en-US" dirty="0"/>
          </a:p>
        </p:txBody>
      </p:sp>
      <p:sp>
        <p:nvSpPr>
          <p:cNvPr id="9" name="Dikdörtgen 8"/>
          <p:cNvSpPr/>
          <p:nvPr/>
        </p:nvSpPr>
        <p:spPr>
          <a:xfrm>
            <a:off x="869898" y="3745832"/>
            <a:ext cx="20459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Improvement</a:t>
            </a:r>
            <a:endParaRPr lang="en-US" dirty="0"/>
          </a:p>
        </p:txBody>
      </p:sp>
      <p:sp>
        <p:nvSpPr>
          <p:cNvPr id="10" name="Dikdörtgen 9"/>
          <p:cNvSpPr/>
          <p:nvPr/>
        </p:nvSpPr>
        <p:spPr>
          <a:xfrm>
            <a:off x="869899" y="4253608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Surge</a:t>
            </a:r>
            <a:endParaRPr lang="en-US" dirty="0"/>
          </a:p>
        </p:txBody>
      </p:sp>
      <p:sp>
        <p:nvSpPr>
          <p:cNvPr id="16" name="Dikdörtgen 15"/>
          <p:cNvSpPr/>
          <p:nvPr/>
        </p:nvSpPr>
        <p:spPr>
          <a:xfrm>
            <a:off x="827584" y="4720608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Jump</a:t>
            </a:r>
            <a:r>
              <a:rPr lang="tr-TR" dirty="0" smtClean="0"/>
              <a:t> </a:t>
            </a:r>
            <a:endParaRPr lang="en-US" dirty="0"/>
          </a:p>
        </p:txBody>
      </p:sp>
      <p:cxnSp>
        <p:nvCxnSpPr>
          <p:cNvPr id="19" name="Düz Ok Bağlayıcısı 18"/>
          <p:cNvCxnSpPr/>
          <p:nvPr/>
        </p:nvCxnSpPr>
        <p:spPr>
          <a:xfrm flipV="1">
            <a:off x="996727" y="1805147"/>
            <a:ext cx="622945" cy="27667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Düz Ok Bağlayıcısı 20"/>
          <p:cNvCxnSpPr/>
          <p:nvPr/>
        </p:nvCxnSpPr>
        <p:spPr>
          <a:xfrm flipH="1">
            <a:off x="3419872" y="1806373"/>
            <a:ext cx="461920" cy="290169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Dikdörtgen 22"/>
          <p:cNvSpPr/>
          <p:nvPr/>
        </p:nvSpPr>
        <p:spPr>
          <a:xfrm>
            <a:off x="3160265" y="2266286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Decline</a:t>
            </a:r>
            <a:endParaRPr lang="en-US" dirty="0"/>
          </a:p>
        </p:txBody>
      </p:sp>
      <p:sp>
        <p:nvSpPr>
          <p:cNvPr id="24" name="Dikdörtgen 23"/>
          <p:cNvSpPr/>
          <p:nvPr/>
        </p:nvSpPr>
        <p:spPr>
          <a:xfrm>
            <a:off x="3160265" y="2750133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Reduction</a:t>
            </a:r>
            <a:endParaRPr lang="en-US" dirty="0"/>
          </a:p>
        </p:txBody>
      </p:sp>
      <p:sp>
        <p:nvSpPr>
          <p:cNvPr id="25" name="Dikdörtgen 24"/>
          <p:cNvSpPr/>
          <p:nvPr/>
        </p:nvSpPr>
        <p:spPr>
          <a:xfrm>
            <a:off x="3160265" y="3233980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Decrease</a:t>
            </a:r>
            <a:endParaRPr lang="en-US" dirty="0"/>
          </a:p>
        </p:txBody>
      </p:sp>
      <p:sp>
        <p:nvSpPr>
          <p:cNvPr id="26" name="Dikdörtgen 25"/>
          <p:cNvSpPr/>
          <p:nvPr/>
        </p:nvSpPr>
        <p:spPr>
          <a:xfrm>
            <a:off x="3160265" y="3708815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Fall</a:t>
            </a:r>
            <a:endParaRPr lang="en-US" dirty="0"/>
          </a:p>
        </p:txBody>
      </p:sp>
      <p:sp>
        <p:nvSpPr>
          <p:cNvPr id="27" name="Dikdörtgen 26"/>
          <p:cNvSpPr/>
          <p:nvPr/>
        </p:nvSpPr>
        <p:spPr>
          <a:xfrm>
            <a:off x="3141436" y="4193478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Drop</a:t>
            </a:r>
            <a:endParaRPr lang="en-US" dirty="0"/>
          </a:p>
        </p:txBody>
      </p:sp>
      <p:sp>
        <p:nvSpPr>
          <p:cNvPr id="29" name="Dikdörtgen 28"/>
          <p:cNvSpPr/>
          <p:nvPr/>
        </p:nvSpPr>
        <p:spPr>
          <a:xfrm>
            <a:off x="5059655" y="2263093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Oscillation</a:t>
            </a:r>
            <a:endParaRPr lang="en-US" dirty="0"/>
          </a:p>
        </p:txBody>
      </p:sp>
      <p:sp>
        <p:nvSpPr>
          <p:cNvPr id="30" name="Dikdörtgen 29"/>
          <p:cNvSpPr/>
          <p:nvPr/>
        </p:nvSpPr>
        <p:spPr>
          <a:xfrm>
            <a:off x="5047467" y="2764712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Vacillation</a:t>
            </a:r>
            <a:endParaRPr lang="en-US" dirty="0"/>
          </a:p>
        </p:txBody>
      </p:sp>
      <p:sp>
        <p:nvSpPr>
          <p:cNvPr id="31" name="Dikdörtgen 30"/>
          <p:cNvSpPr/>
          <p:nvPr/>
        </p:nvSpPr>
        <p:spPr>
          <a:xfrm>
            <a:off x="5059654" y="3288746"/>
            <a:ext cx="14565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Fluctuation</a:t>
            </a:r>
            <a:endParaRPr lang="en-US" dirty="0"/>
          </a:p>
        </p:txBody>
      </p:sp>
      <p:sp>
        <p:nvSpPr>
          <p:cNvPr id="33" name="Dikdörtgen 32"/>
          <p:cNvSpPr/>
          <p:nvPr/>
        </p:nvSpPr>
        <p:spPr>
          <a:xfrm>
            <a:off x="3995936" y="5362985"/>
            <a:ext cx="5361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Source: </a:t>
            </a:r>
            <a:r>
              <a:rPr lang="tr-TR" dirty="0" err="1" smtClean="0"/>
              <a:t>Ramedani</a:t>
            </a:r>
            <a:r>
              <a:rPr lang="tr-TR" dirty="0" smtClean="0"/>
              <a:t>, A. (2012). «IELTS </a:t>
            </a:r>
            <a:r>
              <a:rPr lang="tr-TR" dirty="0" err="1" smtClean="0"/>
              <a:t>Writing</a:t>
            </a:r>
            <a:r>
              <a:rPr lang="tr-TR" dirty="0" smtClean="0"/>
              <a:t> Compact»</a:t>
            </a:r>
            <a:endParaRPr lang="en-US" dirty="0"/>
          </a:p>
        </p:txBody>
      </p:sp>
      <p:sp>
        <p:nvSpPr>
          <p:cNvPr id="32" name="Serbest Form 31"/>
          <p:cNvSpPr/>
          <p:nvPr/>
        </p:nvSpPr>
        <p:spPr>
          <a:xfrm>
            <a:off x="4932040" y="1859918"/>
            <a:ext cx="1244674" cy="262375"/>
          </a:xfrm>
          <a:custGeom>
            <a:avLst/>
            <a:gdLst>
              <a:gd name="connsiteX0" fmla="*/ 0 w 1639421"/>
              <a:gd name="connsiteY0" fmla="*/ 230909 h 277098"/>
              <a:gd name="connsiteX1" fmla="*/ 240145 w 1639421"/>
              <a:gd name="connsiteY1" fmla="*/ 0 h 277098"/>
              <a:gd name="connsiteX2" fmla="*/ 461818 w 1639421"/>
              <a:gd name="connsiteY2" fmla="*/ 230909 h 277098"/>
              <a:gd name="connsiteX3" fmla="*/ 683490 w 1639421"/>
              <a:gd name="connsiteY3" fmla="*/ 9237 h 277098"/>
              <a:gd name="connsiteX4" fmla="*/ 951345 w 1639421"/>
              <a:gd name="connsiteY4" fmla="*/ 277091 h 277098"/>
              <a:gd name="connsiteX5" fmla="*/ 1163781 w 1639421"/>
              <a:gd name="connsiteY5" fmla="*/ 18473 h 277098"/>
              <a:gd name="connsiteX6" fmla="*/ 1505527 w 1639421"/>
              <a:gd name="connsiteY6" fmla="*/ 221673 h 277098"/>
              <a:gd name="connsiteX7" fmla="*/ 1634836 w 1639421"/>
              <a:gd name="connsiteY7" fmla="*/ 83128 h 277098"/>
              <a:gd name="connsiteX8" fmla="*/ 1597890 w 1639421"/>
              <a:gd name="connsiteY8" fmla="*/ 138546 h 277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39421" h="277098">
                <a:moveTo>
                  <a:pt x="0" y="230909"/>
                </a:moveTo>
                <a:cubicBezTo>
                  <a:pt x="81587" y="115454"/>
                  <a:pt x="163175" y="0"/>
                  <a:pt x="240145" y="0"/>
                </a:cubicBezTo>
                <a:cubicBezTo>
                  <a:pt x="317115" y="0"/>
                  <a:pt x="387927" y="229370"/>
                  <a:pt x="461818" y="230909"/>
                </a:cubicBezTo>
                <a:cubicBezTo>
                  <a:pt x="535709" y="232448"/>
                  <a:pt x="601902" y="1540"/>
                  <a:pt x="683490" y="9237"/>
                </a:cubicBezTo>
                <a:cubicBezTo>
                  <a:pt x="765078" y="16934"/>
                  <a:pt x="871297" y="275552"/>
                  <a:pt x="951345" y="277091"/>
                </a:cubicBezTo>
                <a:cubicBezTo>
                  <a:pt x="1031394" y="278630"/>
                  <a:pt x="1071417" y="27709"/>
                  <a:pt x="1163781" y="18473"/>
                </a:cubicBezTo>
                <a:cubicBezTo>
                  <a:pt x="1256145" y="9237"/>
                  <a:pt x="1427018" y="210897"/>
                  <a:pt x="1505527" y="221673"/>
                </a:cubicBezTo>
                <a:cubicBezTo>
                  <a:pt x="1584036" y="232449"/>
                  <a:pt x="1619442" y="96982"/>
                  <a:pt x="1634836" y="83128"/>
                </a:cubicBezTo>
                <a:cubicBezTo>
                  <a:pt x="1650230" y="69274"/>
                  <a:pt x="1624060" y="103910"/>
                  <a:pt x="1597890" y="138546"/>
                </a:cubicBezTo>
              </a:path>
            </a:pathLst>
          </a:cu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Düz Ok Bağlayıcısı 33"/>
          <p:cNvCxnSpPr/>
          <p:nvPr/>
        </p:nvCxnSpPr>
        <p:spPr>
          <a:xfrm>
            <a:off x="7236296" y="1988840"/>
            <a:ext cx="1008112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Dikdörtgen 34"/>
          <p:cNvSpPr/>
          <p:nvPr/>
        </p:nvSpPr>
        <p:spPr>
          <a:xfrm>
            <a:off x="7092281" y="2276156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Stability</a:t>
            </a:r>
            <a:endParaRPr lang="en-US" dirty="0"/>
          </a:p>
        </p:txBody>
      </p:sp>
      <p:sp>
        <p:nvSpPr>
          <p:cNvPr id="36" name="Dikdörtgen 35"/>
          <p:cNvSpPr/>
          <p:nvPr/>
        </p:nvSpPr>
        <p:spPr>
          <a:xfrm>
            <a:off x="7080092" y="2777775"/>
            <a:ext cx="15963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Leveling</a:t>
            </a:r>
            <a:r>
              <a:rPr lang="tr-TR" dirty="0" smtClean="0"/>
              <a:t> </a:t>
            </a:r>
            <a:r>
              <a:rPr lang="tr-TR" dirty="0" err="1" smtClean="0"/>
              <a:t>out</a:t>
            </a:r>
            <a:endParaRPr lang="en-US" dirty="0"/>
          </a:p>
        </p:txBody>
      </p:sp>
      <p:sp>
        <p:nvSpPr>
          <p:cNvPr id="37" name="Dikdörtgen 36"/>
          <p:cNvSpPr/>
          <p:nvPr/>
        </p:nvSpPr>
        <p:spPr>
          <a:xfrm>
            <a:off x="7092280" y="3301809"/>
            <a:ext cx="14565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Plateau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41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3848</TotalTime>
  <Words>545</Words>
  <Application>Microsoft Office PowerPoint</Application>
  <PresentationFormat>Ekran Gösterisi (4:3)</PresentationFormat>
  <Paragraphs>145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0" baseType="lpstr">
      <vt:lpstr>Arial</vt:lpstr>
      <vt:lpstr>Calibri</vt:lpstr>
      <vt:lpstr>Wingdings</vt:lpstr>
      <vt:lpstr>Ofis Teması</vt:lpstr>
      <vt:lpstr>Writing: Charts and Graphs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SINIF</dc:creator>
  <cp:lastModifiedBy>ilaum</cp:lastModifiedBy>
  <cp:revision>192</cp:revision>
  <dcterms:created xsi:type="dcterms:W3CDTF">2020-02-06T11:34:11Z</dcterms:created>
  <dcterms:modified xsi:type="dcterms:W3CDTF">2020-05-09T11:52:13Z</dcterms:modified>
</cp:coreProperties>
</file>