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500" r:id="rId2"/>
    <p:sldId id="517" r:id="rId3"/>
    <p:sldId id="516" r:id="rId4"/>
    <p:sldId id="508" r:id="rId5"/>
    <p:sldId id="509" r:id="rId6"/>
    <p:sldId id="510" r:id="rId7"/>
    <p:sldId id="511" r:id="rId8"/>
    <p:sldId id="512" r:id="rId9"/>
    <p:sldId id="518"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811" autoAdjust="0"/>
    <p:restoredTop sz="94660"/>
  </p:normalViewPr>
  <p:slideViewPr>
    <p:cSldViewPr>
      <p:cViewPr varScale="1">
        <p:scale>
          <a:sx n="69" d="100"/>
          <a:sy n="69" d="100"/>
        </p:scale>
        <p:origin x="-117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804D4B-FC5C-43B0-9B9F-EED3B02F7196}" type="datetimeFigureOut">
              <a:rPr lang="en-US" smtClean="0"/>
              <a:pPr/>
              <a:t>6/21/2016</a:t>
            </a:fld>
            <a:endParaRPr lang="en-US"/>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1C9F79-69A4-43D0-9C4F-5A444334BB3E}" type="slidenum">
              <a:rPr lang="en-US" smtClean="0"/>
              <a:pPr/>
              <a:t>‹#›</a:t>
            </a:fld>
            <a:endParaRPr lang="en-US"/>
          </a:p>
        </p:txBody>
      </p:sp>
    </p:spTree>
    <p:extLst>
      <p:ext uri="{BB962C8B-B14F-4D97-AF65-F5344CB8AC3E}">
        <p14:creationId xmlns:p14="http://schemas.microsoft.com/office/powerpoint/2010/main" val="214563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a:defRPr/>
            </a:pPr>
            <a:fld id="{6D196DDB-BFF3-4C5D-A85F-9ACA46076A12}" type="datetimeFigureOut">
              <a:rPr lang="en-US" smtClean="0"/>
              <a:pPr>
                <a:defRPr/>
              </a:pPr>
              <a:t>6/21/2016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8AB5C5E-E375-491C-90F5-0D4A73869D5A}"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fld id="{25E493E6-6C1C-42D2-B3C7-78367938D1E6}" type="datetimeFigureOut">
              <a:rPr lang="en-US" smtClean="0"/>
              <a:pPr>
                <a:defRPr/>
              </a:pPr>
              <a:t>6/21/2016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0453AB0-FBC4-47A9-AB0B-522B377938A1}"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fld id="{F907868B-8007-4036-A620-82F371A673C6}" type="datetimeFigureOut">
              <a:rPr lang="en-US" smtClean="0"/>
              <a:pPr>
                <a:defRPr/>
              </a:pPr>
              <a:t>6/21/2016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0718B5-DF7A-4B4C-9D0F-B9429ACB3253}"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5138C252-EF33-4468-934D-F9591C1E1CAC}" type="datetimeFigureOut">
              <a:rPr lang="en-US" smtClean="0"/>
              <a:pPr>
                <a:defRPr/>
              </a:pPr>
              <a:t>6/21/2016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9C01AFB-C59B-47EF-BB9C-C95E86AB8465}"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FA3918D7-3F0D-4450-B67E-0A515582BDFC}" type="datetimeFigureOut">
              <a:rPr lang="en-US" smtClean="0"/>
              <a:pPr>
                <a:defRPr/>
              </a:pPr>
              <a:t>6/21/2016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B1AE21-A9D8-49FB-ACA5-442B3F48698B}"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B1A76E9B-3EEF-4C1E-974D-44FA33718934}" type="datetimeFigureOut">
              <a:rPr lang="en-US" smtClean="0"/>
              <a:pPr>
                <a:defRPr/>
              </a:pPr>
              <a:t>6/21/2016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9FCA65-048C-4C5F-AFAD-5FBBF7FD3F4A}" type="slidenum">
              <a:rPr lang="en-US" smtClean="0"/>
              <a:pPr>
                <a:defRPr/>
              </a:pPr>
              <a:t>‹#›</a:t>
            </a:fld>
            <a:endParaRPr lang="en-US"/>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D583FDA0-A629-41F4-A842-3E83FB161238}" type="datetimeFigureOut">
              <a:rPr lang="en-US" smtClean="0"/>
              <a:pPr>
                <a:defRPr/>
              </a:pPr>
              <a:t>6/21/2016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C852C1A-3CEA-49CD-ABBD-342ED58B872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pPr>
              <a:defRPr/>
            </a:pPr>
            <a:fld id="{EE028672-6D6F-4C71-AA53-A606A75ADEBF}" type="datetimeFigureOut">
              <a:rPr lang="en-US" smtClean="0"/>
              <a:pPr>
                <a:defRPr/>
              </a:pPr>
              <a:t>6/21/2016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D004395-AE19-4AE9-AFF6-924F07F818D9}"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538B5A7-805E-4C04-B4A7-BE0C4C7E397E}" type="datetimeFigureOut">
              <a:rPr lang="en-US" smtClean="0"/>
              <a:pPr>
                <a:defRPr/>
              </a:pPr>
              <a:t>6/21/2016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9DB8884-1F17-4547-85F9-D63DFF75895F}"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C7629860-0F71-4D13-893B-C66C0CA503E3}" type="datetimeFigureOut">
              <a:rPr lang="en-US" smtClean="0"/>
              <a:pPr>
                <a:defRPr/>
              </a:pPr>
              <a:t>6/21/2016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5567EA95-FFA3-47BF-9C71-77A26F3C80A5}"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7C6E1DFC-76A4-4D58-A312-AA592604BC8C}" type="datetimeFigureOut">
              <a:rPr lang="en-US" smtClean="0"/>
              <a:pPr>
                <a:defRPr/>
              </a:pPr>
              <a:t>6/21/2016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00C6106-3098-450F-99E6-D8F221AF122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pPr>
              <a:defRPr/>
            </a:pPr>
            <a:fld id="{402A80E6-7C67-4900-B81B-C67B87EDEB9F}" type="datetimeFigureOut">
              <a:rPr lang="en-US" smtClean="0"/>
              <a:pPr>
                <a:defRPr/>
              </a:pPr>
              <a:t>6/21/2016</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a:defRPr/>
            </a:pPr>
            <a:fld id="{06E2E421-E9FF-4264-8E11-FD58C35161A7}"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tr-TR" dirty="0" smtClean="0"/>
              <a:t>TÜRK HALK OYUNLARI TÜR DAĞILIMI</a:t>
            </a:r>
            <a:endParaRPr lang="nl-BE" dirty="0"/>
          </a:p>
        </p:txBody>
      </p:sp>
      <p:pic>
        <p:nvPicPr>
          <p:cNvPr id="4" name="Picture 4" descr="untitled"/>
          <p:cNvPicPr>
            <a:picLocks noGrp="1" noChangeAspect="1" noChangeArrowheads="1"/>
          </p:cNvPicPr>
          <p:nvPr>
            <p:ph idx="1"/>
          </p:nvPr>
        </p:nvPicPr>
        <p:blipFill>
          <a:blip r:embed="rId2" cstate="print"/>
          <a:stretch>
            <a:fillRect/>
          </a:stretch>
        </p:blipFill>
        <p:spPr bwMode="auto">
          <a:xfrm>
            <a:off x="500034" y="1267921"/>
            <a:ext cx="8072494" cy="5518665"/>
          </a:xfrm>
          <a:prstGeom prst="rect">
            <a:avLst/>
          </a:prstGeom>
          <a:noFill/>
        </p:spPr>
      </p:pic>
      <p:sp>
        <p:nvSpPr>
          <p:cNvPr id="3" name="Oval 2"/>
          <p:cNvSpPr/>
          <p:nvPr/>
        </p:nvSpPr>
        <p:spPr>
          <a:xfrm rot="1903795">
            <a:off x="6075807" y="2802138"/>
            <a:ext cx="2522055" cy="1570951"/>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2"/>
          <p:cNvSpPr/>
          <p:nvPr/>
        </p:nvSpPr>
        <p:spPr>
          <a:xfrm rot="657917">
            <a:off x="4602628" y="3457782"/>
            <a:ext cx="3981881" cy="167954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2"/>
          <p:cNvSpPr/>
          <p:nvPr/>
        </p:nvSpPr>
        <p:spPr>
          <a:xfrm rot="20816405">
            <a:off x="578971" y="2336578"/>
            <a:ext cx="2521052" cy="1541902"/>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8" name="Oval 2"/>
          <p:cNvSpPr/>
          <p:nvPr/>
        </p:nvSpPr>
        <p:spPr>
          <a:xfrm>
            <a:off x="2699792" y="2441010"/>
            <a:ext cx="4158224" cy="916552"/>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2"/>
          <p:cNvSpPr/>
          <p:nvPr/>
        </p:nvSpPr>
        <p:spPr>
          <a:xfrm rot="19836552">
            <a:off x="7382879" y="2238046"/>
            <a:ext cx="896141" cy="2013376"/>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10" name="Oval 2"/>
          <p:cNvSpPr/>
          <p:nvPr/>
        </p:nvSpPr>
        <p:spPr>
          <a:xfrm rot="2459661">
            <a:off x="1757411" y="3423654"/>
            <a:ext cx="2955034" cy="171691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p:cNvSpPr/>
          <p:nvPr/>
        </p:nvSpPr>
        <p:spPr>
          <a:xfrm>
            <a:off x="1428728" y="4341751"/>
            <a:ext cx="2786082" cy="1117162"/>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2"/>
          <p:cNvSpPr/>
          <p:nvPr/>
        </p:nvSpPr>
        <p:spPr>
          <a:xfrm>
            <a:off x="971600" y="3387210"/>
            <a:ext cx="1921607" cy="2042054"/>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12 Metin kutusu"/>
          <p:cNvSpPr txBox="1"/>
          <p:nvPr/>
        </p:nvSpPr>
        <p:spPr>
          <a:xfrm>
            <a:off x="1428728" y="2071678"/>
            <a:ext cx="2428892" cy="369332"/>
          </a:xfrm>
          <a:prstGeom prst="rect">
            <a:avLst/>
          </a:prstGeom>
          <a:solidFill>
            <a:srgbClr val="7030A0"/>
          </a:solidFill>
        </p:spPr>
        <p:txBody>
          <a:bodyPr wrap="square" rtlCol="0">
            <a:spAutoFit/>
          </a:bodyPr>
          <a:lstStyle/>
          <a:p>
            <a:pPr algn="ctr"/>
            <a:r>
              <a:rPr lang="tr-TR" b="1" dirty="0" smtClean="0">
                <a:solidFill>
                  <a:schemeClr val="bg1"/>
                </a:solidFill>
              </a:rPr>
              <a:t>HORA-KARŞILAMA</a:t>
            </a:r>
            <a:endParaRPr lang="tr-TR" b="1" dirty="0">
              <a:solidFill>
                <a:schemeClr val="bg1"/>
              </a:solidFill>
            </a:endParaRPr>
          </a:p>
        </p:txBody>
      </p:sp>
      <p:sp>
        <p:nvSpPr>
          <p:cNvPr id="14" name="13 Metin kutusu"/>
          <p:cNvSpPr txBox="1"/>
          <p:nvPr/>
        </p:nvSpPr>
        <p:spPr>
          <a:xfrm>
            <a:off x="857224" y="3857628"/>
            <a:ext cx="1143008" cy="369332"/>
          </a:xfrm>
          <a:prstGeom prst="rect">
            <a:avLst/>
          </a:prstGeom>
          <a:solidFill>
            <a:srgbClr val="00B050"/>
          </a:solidFill>
        </p:spPr>
        <p:txBody>
          <a:bodyPr wrap="square" rtlCol="0">
            <a:spAutoFit/>
          </a:bodyPr>
          <a:lstStyle/>
          <a:p>
            <a:pPr algn="ctr"/>
            <a:r>
              <a:rPr lang="tr-TR" b="1" dirty="0" smtClean="0">
                <a:solidFill>
                  <a:schemeClr val="bg1"/>
                </a:solidFill>
              </a:rPr>
              <a:t>ZEYBEK</a:t>
            </a:r>
            <a:endParaRPr lang="tr-TR" b="1" dirty="0">
              <a:solidFill>
                <a:schemeClr val="bg1"/>
              </a:solidFill>
            </a:endParaRPr>
          </a:p>
        </p:txBody>
      </p:sp>
      <p:sp>
        <p:nvSpPr>
          <p:cNvPr id="15" name="14 Metin kutusu"/>
          <p:cNvSpPr txBox="1"/>
          <p:nvPr/>
        </p:nvSpPr>
        <p:spPr>
          <a:xfrm>
            <a:off x="2428860" y="5274246"/>
            <a:ext cx="928694" cy="369332"/>
          </a:xfrm>
          <a:prstGeom prst="rect">
            <a:avLst/>
          </a:prstGeom>
          <a:solidFill>
            <a:srgbClr val="00B0F0"/>
          </a:solidFill>
        </p:spPr>
        <p:txBody>
          <a:bodyPr wrap="square" rtlCol="0">
            <a:spAutoFit/>
          </a:bodyPr>
          <a:lstStyle/>
          <a:p>
            <a:pPr algn="ctr"/>
            <a:r>
              <a:rPr lang="tr-TR" b="1" dirty="0" smtClean="0">
                <a:solidFill>
                  <a:schemeClr val="bg1"/>
                </a:solidFill>
              </a:rPr>
              <a:t>TEKE</a:t>
            </a:r>
            <a:endParaRPr lang="tr-TR" b="1" dirty="0">
              <a:solidFill>
                <a:schemeClr val="bg1"/>
              </a:solidFill>
            </a:endParaRPr>
          </a:p>
        </p:txBody>
      </p:sp>
      <p:sp>
        <p:nvSpPr>
          <p:cNvPr id="16" name="15 Metin kutusu"/>
          <p:cNvSpPr txBox="1"/>
          <p:nvPr/>
        </p:nvSpPr>
        <p:spPr>
          <a:xfrm>
            <a:off x="3714744" y="5059932"/>
            <a:ext cx="928694" cy="369332"/>
          </a:xfrm>
          <a:prstGeom prst="rect">
            <a:avLst/>
          </a:prstGeom>
          <a:solidFill>
            <a:schemeClr val="tx1"/>
          </a:solidFill>
        </p:spPr>
        <p:txBody>
          <a:bodyPr wrap="square" rtlCol="0">
            <a:spAutoFit/>
          </a:bodyPr>
          <a:lstStyle/>
          <a:p>
            <a:pPr algn="ctr"/>
            <a:r>
              <a:rPr lang="tr-TR" b="1" dirty="0" smtClean="0">
                <a:solidFill>
                  <a:schemeClr val="bg1"/>
                </a:solidFill>
              </a:rPr>
              <a:t>KAŞIK</a:t>
            </a:r>
            <a:endParaRPr lang="tr-TR" b="1" dirty="0">
              <a:solidFill>
                <a:schemeClr val="bg1"/>
              </a:solidFill>
            </a:endParaRPr>
          </a:p>
        </p:txBody>
      </p:sp>
      <p:sp>
        <p:nvSpPr>
          <p:cNvPr id="17" name="16 Metin kutusu"/>
          <p:cNvSpPr txBox="1"/>
          <p:nvPr/>
        </p:nvSpPr>
        <p:spPr>
          <a:xfrm>
            <a:off x="6858016" y="5131370"/>
            <a:ext cx="1071570" cy="369332"/>
          </a:xfrm>
          <a:prstGeom prst="rect">
            <a:avLst/>
          </a:prstGeom>
          <a:solidFill>
            <a:srgbClr val="FF0000"/>
          </a:solidFill>
        </p:spPr>
        <p:txBody>
          <a:bodyPr wrap="square" rtlCol="0">
            <a:spAutoFit/>
          </a:bodyPr>
          <a:lstStyle/>
          <a:p>
            <a:pPr algn="ctr"/>
            <a:r>
              <a:rPr lang="tr-TR" b="1" dirty="0" smtClean="0">
                <a:solidFill>
                  <a:schemeClr val="bg1"/>
                </a:solidFill>
              </a:rPr>
              <a:t>HALAY</a:t>
            </a:r>
            <a:endParaRPr lang="tr-TR" b="1" dirty="0">
              <a:solidFill>
                <a:schemeClr val="bg1"/>
              </a:solidFill>
            </a:endParaRPr>
          </a:p>
        </p:txBody>
      </p:sp>
      <p:sp>
        <p:nvSpPr>
          <p:cNvPr id="18" name="17 Metin kutusu"/>
          <p:cNvSpPr txBox="1"/>
          <p:nvPr/>
        </p:nvSpPr>
        <p:spPr>
          <a:xfrm>
            <a:off x="7000892" y="3916924"/>
            <a:ext cx="785818" cy="369332"/>
          </a:xfrm>
          <a:prstGeom prst="rect">
            <a:avLst/>
          </a:prstGeom>
          <a:solidFill>
            <a:srgbClr val="FFC000"/>
          </a:solidFill>
        </p:spPr>
        <p:txBody>
          <a:bodyPr wrap="square" rtlCol="0">
            <a:spAutoFit/>
          </a:bodyPr>
          <a:lstStyle/>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BAR</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18 Metin kutusu"/>
          <p:cNvSpPr txBox="1"/>
          <p:nvPr/>
        </p:nvSpPr>
        <p:spPr>
          <a:xfrm>
            <a:off x="7358082" y="3202544"/>
            <a:ext cx="1143008" cy="369332"/>
          </a:xfrm>
          <a:prstGeom prst="rect">
            <a:avLst/>
          </a:prstGeom>
          <a:solidFill>
            <a:srgbClr val="002060"/>
          </a:solidFill>
        </p:spPr>
        <p:txBody>
          <a:bodyPr wrap="square" rtlCol="0">
            <a:spAutoFit/>
          </a:bodyPr>
          <a:lstStyle/>
          <a:p>
            <a:pPr algn="ctr"/>
            <a:r>
              <a:rPr lang="tr-TR" b="1" dirty="0" smtClean="0">
                <a:solidFill>
                  <a:schemeClr val="bg1"/>
                </a:solidFill>
              </a:rPr>
              <a:t>KAFKAS</a:t>
            </a:r>
            <a:endParaRPr lang="tr-TR" b="1" dirty="0">
              <a:solidFill>
                <a:schemeClr val="bg1"/>
              </a:solidFill>
            </a:endParaRPr>
          </a:p>
        </p:txBody>
      </p:sp>
      <p:sp>
        <p:nvSpPr>
          <p:cNvPr id="20" name="19 Metin kutusu"/>
          <p:cNvSpPr txBox="1"/>
          <p:nvPr/>
        </p:nvSpPr>
        <p:spPr>
          <a:xfrm>
            <a:off x="4214810" y="2285992"/>
            <a:ext cx="1071570" cy="369332"/>
          </a:xfrm>
          <a:prstGeom prst="rect">
            <a:avLst/>
          </a:prstGeom>
          <a:solidFill>
            <a:srgbClr val="0070C0"/>
          </a:solidFill>
        </p:spPr>
        <p:txBody>
          <a:bodyPr wrap="square" rtlCol="0">
            <a:spAutoFit/>
          </a:bodyPr>
          <a:lstStyle/>
          <a:p>
            <a:r>
              <a:rPr lang="tr-TR" b="1" dirty="0" smtClean="0">
                <a:solidFill>
                  <a:schemeClr val="bg1"/>
                </a:solidFill>
              </a:rPr>
              <a:t>HORON</a:t>
            </a:r>
            <a:endParaRPr lang="tr-TR" b="1" dirty="0">
              <a:solidFill>
                <a:schemeClr val="bg1"/>
              </a:solidFill>
            </a:endParaRPr>
          </a:p>
        </p:txBody>
      </p:sp>
      <p:sp>
        <p:nvSpPr>
          <p:cNvPr id="21" name="İçerik Yer Tutucusu 2"/>
          <p:cNvSpPr txBox="1">
            <a:spLocks/>
          </p:cNvSpPr>
          <p:nvPr/>
        </p:nvSpPr>
        <p:spPr>
          <a:xfrm>
            <a:off x="609280" y="5767098"/>
            <a:ext cx="4248472" cy="123380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1</a:t>
            </a:r>
            <a:r>
              <a:rPr kumimoji="0" lang="tr-TR" sz="1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BAR	</a:t>
            </a:r>
            <a:r>
              <a:rPr kumimoji="0" lang="tr-TR" sz="1400" b="0" i="0" u="none" strike="noStrike" kern="1200" cap="none" spc="0" normalizeH="0" baseline="0" noProof="0" dirty="0" smtClean="0">
                <a:ln>
                  <a:noFill/>
                </a:ln>
                <a:solidFill>
                  <a:schemeClr val="tx1"/>
                </a:solidFill>
                <a:effectLst/>
                <a:uLnTx/>
                <a:uFillTx/>
                <a:latin typeface="+mn-lt"/>
                <a:ea typeface="+mn-ea"/>
                <a:cs typeface="+mn-cs"/>
              </a:rPr>
              <a:t>Kuzeydoğu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&amp; </a:t>
            </a:r>
            <a:r>
              <a:rPr kumimoji="0" lang="tr-TR" sz="1400" b="0" i="0" u="none" strike="noStrike" kern="1200" cap="none" spc="0" normalizeH="0" baseline="0" noProof="0" dirty="0" smtClean="0">
                <a:ln>
                  <a:noFill/>
                </a:ln>
                <a:solidFill>
                  <a:schemeClr val="tx1"/>
                </a:solidFill>
                <a:effectLst/>
                <a:uLnTx/>
                <a:uFillTx/>
                <a:latin typeface="+mn-lt"/>
                <a:ea typeface="+mn-ea"/>
                <a:cs typeface="+mn-cs"/>
              </a:rPr>
              <a:t>Doğu Anadolu</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2.</a:t>
            </a:r>
            <a:r>
              <a:rPr kumimoji="0" lang="tr-TR" sz="1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HALAY	</a:t>
            </a:r>
            <a:r>
              <a:rPr kumimoji="0" lang="tr-TR" sz="1400" b="0" i="0" u="none" strike="noStrike" kern="1200" cap="none" spc="0" normalizeH="0" baseline="0" noProof="0" dirty="0" smtClean="0">
                <a:ln>
                  <a:noFill/>
                </a:ln>
                <a:solidFill>
                  <a:schemeClr val="tx1"/>
                </a:solidFill>
                <a:effectLst/>
                <a:uLnTx/>
                <a:uFillTx/>
                <a:latin typeface="+mn-lt"/>
                <a:ea typeface="+mn-ea"/>
                <a:cs typeface="+mn-cs"/>
              </a:rPr>
              <a:t>Orta</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1400" b="0" i="0" u="none" strike="noStrike" kern="1200" cap="none" spc="0" normalizeH="0" baseline="0" noProof="0" dirty="0" smtClean="0">
                <a:ln>
                  <a:noFill/>
                </a:ln>
                <a:solidFill>
                  <a:schemeClr val="tx1"/>
                </a:solidFill>
                <a:effectLst/>
                <a:uLnTx/>
                <a:uFillTx/>
                <a:latin typeface="+mn-lt"/>
                <a:ea typeface="+mn-ea"/>
                <a:cs typeface="+mn-cs"/>
              </a:rPr>
              <a:t>Doğu</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&amp; </a:t>
            </a:r>
            <a:r>
              <a:rPr kumimoji="0" lang="tr-TR" sz="1400" b="0" i="0" u="none" strike="noStrike" kern="1200" cap="none" spc="0" normalizeH="0" baseline="0" noProof="0" dirty="0" smtClean="0">
                <a:ln>
                  <a:noFill/>
                </a:ln>
                <a:solidFill>
                  <a:schemeClr val="tx1"/>
                </a:solidFill>
                <a:effectLst/>
                <a:uLnTx/>
                <a:uFillTx/>
                <a:latin typeface="+mn-lt"/>
                <a:ea typeface="+mn-ea"/>
                <a:cs typeface="+mn-cs"/>
              </a:rPr>
              <a:t>Güneydoğu Anadolu</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3.</a:t>
            </a:r>
            <a:r>
              <a:rPr kumimoji="0" lang="tr-TR" sz="1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HORA</a:t>
            </a:r>
            <a:r>
              <a:rPr kumimoji="0" lang="tr-TR" sz="1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KARSILAMA</a:t>
            </a:r>
            <a:r>
              <a:rPr kumimoji="0" lang="tr-TR" sz="1400" b="0" i="0" u="none" strike="noStrike" kern="1200" cap="none" spc="0" normalizeH="0" baseline="0" noProof="0" dirty="0" smtClean="0">
                <a:ln>
                  <a:noFill/>
                </a:ln>
                <a:solidFill>
                  <a:schemeClr val="tx1"/>
                </a:solidFill>
                <a:effectLst/>
                <a:uLnTx/>
                <a:uFillTx/>
                <a:latin typeface="+mn-lt"/>
                <a:ea typeface="+mn-ea"/>
                <a:cs typeface="+mn-cs"/>
              </a:rPr>
              <a:t> Kuzeybatı Anadolu</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4.</a:t>
            </a:r>
            <a:r>
              <a:rPr kumimoji="0" lang="tr-TR" sz="1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HORON	</a:t>
            </a:r>
            <a:r>
              <a:rPr kumimoji="0" lang="tr-TR" sz="1400" b="0" i="0" u="none" strike="noStrike" kern="1200" cap="none" spc="0" normalizeH="0" baseline="0" noProof="0" dirty="0" smtClean="0">
                <a:ln>
                  <a:noFill/>
                </a:ln>
                <a:solidFill>
                  <a:schemeClr val="tx1"/>
                </a:solidFill>
                <a:effectLst/>
                <a:uLnTx/>
                <a:uFillTx/>
                <a:latin typeface="+mn-lt"/>
                <a:ea typeface="+mn-ea"/>
                <a:cs typeface="+mn-cs"/>
              </a:rPr>
              <a:t>Kuzey Anadolu</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3" name="22 Metin kutusu"/>
          <p:cNvSpPr txBox="1"/>
          <p:nvPr/>
        </p:nvSpPr>
        <p:spPr>
          <a:xfrm>
            <a:off x="4639352" y="5774650"/>
            <a:ext cx="4076052" cy="1083374"/>
          </a:xfrm>
          <a:prstGeom prst="rect">
            <a:avLst/>
          </a:prstGeom>
          <a:noFill/>
        </p:spPr>
        <p:txBody>
          <a:bodyPr wrap="none" rtlCol="0">
            <a:spAutoFit/>
          </a:bodyPr>
          <a:lstStyle/>
          <a:p>
            <a:pPr lvl="0" fontAlgn="auto">
              <a:spcBef>
                <a:spcPct val="20000"/>
              </a:spcBef>
              <a:spcAft>
                <a:spcPts val="0"/>
              </a:spcAft>
              <a:defRPr/>
            </a:pPr>
            <a:r>
              <a:rPr lang="en-US" sz="1400" dirty="0" smtClean="0">
                <a:latin typeface="+mj-lt"/>
              </a:rPr>
              <a:t>5.</a:t>
            </a:r>
            <a:r>
              <a:rPr lang="tr-TR" sz="1400" dirty="0" smtClean="0">
                <a:latin typeface="+mj-lt"/>
              </a:rPr>
              <a:t> </a:t>
            </a:r>
            <a:r>
              <a:rPr lang="en-US" sz="1400" dirty="0" smtClean="0">
                <a:latin typeface="+mj-lt"/>
              </a:rPr>
              <a:t>KAFKAS	</a:t>
            </a:r>
            <a:r>
              <a:rPr lang="tr-TR" sz="1400" dirty="0" smtClean="0">
                <a:latin typeface="+mj-lt"/>
              </a:rPr>
              <a:t>Kuzeydoğu Anadolu</a:t>
            </a:r>
            <a:endParaRPr lang="en-US" sz="1400" dirty="0" smtClean="0">
              <a:latin typeface="+mj-lt"/>
            </a:endParaRPr>
          </a:p>
          <a:p>
            <a:pPr lvl="0" fontAlgn="auto">
              <a:spcBef>
                <a:spcPct val="20000"/>
              </a:spcBef>
              <a:spcAft>
                <a:spcPts val="0"/>
              </a:spcAft>
              <a:defRPr/>
            </a:pPr>
            <a:r>
              <a:rPr lang="en-US" sz="1400" dirty="0" smtClean="0">
                <a:latin typeface="+mj-lt"/>
              </a:rPr>
              <a:t>6.</a:t>
            </a:r>
            <a:r>
              <a:rPr lang="tr-TR" sz="1400" dirty="0" smtClean="0">
                <a:latin typeface="+mj-lt"/>
              </a:rPr>
              <a:t> </a:t>
            </a:r>
            <a:r>
              <a:rPr lang="en-US" sz="1400" dirty="0" smtClean="0">
                <a:latin typeface="+mj-lt"/>
              </a:rPr>
              <a:t>KA</a:t>
            </a:r>
            <a:r>
              <a:rPr lang="tr-TR" sz="1400" dirty="0" smtClean="0">
                <a:latin typeface="+mj-lt"/>
              </a:rPr>
              <a:t>Ş</a:t>
            </a:r>
            <a:r>
              <a:rPr lang="en-US" sz="1400" dirty="0" smtClean="0">
                <a:latin typeface="+mj-lt"/>
              </a:rPr>
              <a:t>IK	</a:t>
            </a:r>
            <a:r>
              <a:rPr lang="tr-TR" sz="1400" dirty="0" smtClean="0">
                <a:latin typeface="+mj-lt"/>
              </a:rPr>
              <a:t>Kuzeybatı</a:t>
            </a:r>
            <a:r>
              <a:rPr lang="en-US" sz="1400" dirty="0" smtClean="0">
                <a:latin typeface="+mj-lt"/>
              </a:rPr>
              <a:t>, </a:t>
            </a:r>
            <a:r>
              <a:rPr lang="tr-TR" sz="1400" dirty="0" smtClean="0">
                <a:latin typeface="+mj-lt"/>
              </a:rPr>
              <a:t>Orta </a:t>
            </a:r>
            <a:r>
              <a:rPr lang="en-US" sz="1400" dirty="0" smtClean="0">
                <a:latin typeface="+mj-lt"/>
              </a:rPr>
              <a:t>&amp; </a:t>
            </a:r>
            <a:r>
              <a:rPr lang="tr-TR" sz="1400" dirty="0" smtClean="0">
                <a:latin typeface="+mj-lt"/>
              </a:rPr>
              <a:t>Güneydoğu Anadolu    </a:t>
            </a:r>
          </a:p>
          <a:p>
            <a:pPr lvl="0" fontAlgn="auto">
              <a:spcBef>
                <a:spcPct val="20000"/>
              </a:spcBef>
              <a:spcAft>
                <a:spcPts val="0"/>
              </a:spcAft>
              <a:defRPr/>
            </a:pPr>
            <a:r>
              <a:rPr lang="tr-TR" sz="1400" dirty="0" smtClean="0">
                <a:latin typeface="+mj-lt"/>
              </a:rPr>
              <a:t>7</a:t>
            </a:r>
            <a:r>
              <a:rPr lang="en-US" sz="1400" dirty="0" smtClean="0">
                <a:latin typeface="+mj-lt"/>
              </a:rPr>
              <a:t>.</a:t>
            </a:r>
            <a:r>
              <a:rPr lang="tr-TR" sz="1400" dirty="0" smtClean="0">
                <a:latin typeface="+mj-lt"/>
              </a:rPr>
              <a:t> </a:t>
            </a:r>
            <a:r>
              <a:rPr lang="en-US" sz="1400" dirty="0" smtClean="0">
                <a:latin typeface="+mj-lt"/>
              </a:rPr>
              <a:t>TEKE	</a:t>
            </a:r>
            <a:r>
              <a:rPr lang="tr-TR" sz="1400" dirty="0" smtClean="0">
                <a:latin typeface="+mj-lt"/>
              </a:rPr>
              <a:t>Güney Batı</a:t>
            </a:r>
            <a:r>
              <a:rPr lang="en-US" sz="1400" dirty="0" smtClean="0">
                <a:latin typeface="+mj-lt"/>
              </a:rPr>
              <a:t> &amp; </a:t>
            </a:r>
            <a:r>
              <a:rPr lang="tr-TR" sz="1400" dirty="0" smtClean="0">
                <a:latin typeface="+mj-lt"/>
              </a:rPr>
              <a:t>Güney Anadolu</a:t>
            </a:r>
            <a:endParaRPr lang="en-US" sz="1400" dirty="0" smtClean="0">
              <a:latin typeface="+mj-lt"/>
            </a:endParaRPr>
          </a:p>
          <a:p>
            <a:pPr lvl="0" fontAlgn="auto">
              <a:spcBef>
                <a:spcPct val="20000"/>
              </a:spcBef>
              <a:spcAft>
                <a:spcPts val="0"/>
              </a:spcAft>
              <a:defRPr/>
            </a:pPr>
            <a:r>
              <a:rPr lang="tr-TR" sz="1400" dirty="0" smtClean="0">
                <a:latin typeface="+mj-lt"/>
              </a:rPr>
              <a:t>8</a:t>
            </a:r>
            <a:r>
              <a:rPr lang="en-US" sz="1400" dirty="0" smtClean="0">
                <a:latin typeface="+mj-lt"/>
              </a:rPr>
              <a:t>.</a:t>
            </a:r>
            <a:r>
              <a:rPr lang="tr-TR" sz="1400" dirty="0" smtClean="0">
                <a:latin typeface="+mj-lt"/>
              </a:rPr>
              <a:t> </a:t>
            </a:r>
            <a:r>
              <a:rPr lang="en-US" sz="1400" dirty="0" smtClean="0">
                <a:latin typeface="+mj-lt"/>
              </a:rPr>
              <a:t>ZEYBEK	</a:t>
            </a:r>
            <a:r>
              <a:rPr lang="tr-TR" sz="1400" dirty="0" smtClean="0">
                <a:latin typeface="+mj-lt"/>
              </a:rPr>
              <a:t>Batı Anadolu</a:t>
            </a:r>
            <a:endParaRPr lang="en-US" sz="1400" dirty="0">
              <a:latin typeface="+mj-lt"/>
            </a:endParaRPr>
          </a:p>
        </p:txBody>
      </p:sp>
    </p:spTree>
    <p:extLst>
      <p:ext uri="{BB962C8B-B14F-4D97-AF65-F5344CB8AC3E}">
        <p14:creationId xmlns:p14="http://schemas.microsoft.com/office/powerpoint/2010/main" val="342848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heckerboard(across)">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checkerboard(across)">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heckerboard(across)">
                                      <p:cBhvr>
                                        <p:cTn id="42"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tr-TR" dirty="0" smtClean="0"/>
              <a:t>ZEYBEK</a:t>
            </a:r>
            <a:endParaRPr lang="nl-BE" dirty="0"/>
          </a:p>
        </p:txBody>
      </p:sp>
      <p:pic>
        <p:nvPicPr>
          <p:cNvPr id="4" name="Picture 4" descr="untitled"/>
          <p:cNvPicPr>
            <a:picLocks noGrp="1" noChangeAspect="1" noChangeArrowheads="1"/>
          </p:cNvPicPr>
          <p:nvPr>
            <p:ph idx="1"/>
          </p:nvPr>
        </p:nvPicPr>
        <p:blipFill>
          <a:blip r:embed="rId2" cstate="print"/>
          <a:stretch>
            <a:fillRect/>
          </a:stretch>
        </p:blipFill>
        <p:spPr bwMode="auto">
          <a:xfrm>
            <a:off x="323528" y="1412776"/>
            <a:ext cx="8424936" cy="5760640"/>
          </a:xfrm>
          <a:prstGeom prst="rect">
            <a:avLst/>
          </a:prstGeom>
          <a:noFill/>
        </p:spPr>
      </p:pic>
      <p:sp>
        <p:nvSpPr>
          <p:cNvPr id="3" name="Oval 2"/>
          <p:cNvSpPr/>
          <p:nvPr/>
        </p:nvSpPr>
        <p:spPr>
          <a:xfrm>
            <a:off x="683568" y="3573016"/>
            <a:ext cx="2376264" cy="230425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5151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türkiye harita.jpg"/>
          <p:cNvPicPr>
            <a:picLocks noGrp="1" noChangeAspect="1"/>
          </p:cNvPicPr>
          <p:nvPr>
            <p:ph idx="1"/>
          </p:nvPr>
        </p:nvPicPr>
        <p:blipFill>
          <a:blip r:embed="rId2" cstate="print"/>
          <a:srcRect l="1180" t="8658" r="56085" b="21611"/>
          <a:stretch>
            <a:fillRect/>
          </a:stretch>
        </p:blipFill>
        <p:spPr>
          <a:xfrm>
            <a:off x="467544" y="0"/>
            <a:ext cx="7992888" cy="6826468"/>
          </a:xfrm>
        </p:spPr>
      </p:pic>
      <p:sp>
        <p:nvSpPr>
          <p:cNvPr id="6" name="Oval 2"/>
          <p:cNvSpPr/>
          <p:nvPr/>
        </p:nvSpPr>
        <p:spPr>
          <a:xfrm rot="14740436">
            <a:off x="49258" y="2032745"/>
            <a:ext cx="4511812" cy="294199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2"/>
          <p:cNvSpPr/>
          <p:nvPr/>
        </p:nvSpPr>
        <p:spPr>
          <a:xfrm rot="19281833">
            <a:off x="3145092" y="1122298"/>
            <a:ext cx="3529439" cy="3769052"/>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8" name="Oval 2"/>
          <p:cNvSpPr/>
          <p:nvPr/>
        </p:nvSpPr>
        <p:spPr>
          <a:xfrm rot="19164757">
            <a:off x="3146363" y="1481966"/>
            <a:ext cx="2808312" cy="4624818"/>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9" name="8 Metin kutusu"/>
          <p:cNvSpPr txBox="1"/>
          <p:nvPr/>
        </p:nvSpPr>
        <p:spPr>
          <a:xfrm>
            <a:off x="4355976" y="5013176"/>
            <a:ext cx="2088232" cy="369332"/>
          </a:xfrm>
          <a:prstGeom prst="rect">
            <a:avLst/>
          </a:prstGeom>
          <a:noFill/>
        </p:spPr>
        <p:txBody>
          <a:bodyPr wrap="square" rtlCol="0">
            <a:spAutoFit/>
          </a:bodyPr>
          <a:lstStyle/>
          <a:p>
            <a:r>
              <a:rPr lang="tr-TR" b="1" dirty="0" smtClean="0">
                <a:solidFill>
                  <a:srgbClr val="0070C0"/>
                </a:solidFill>
              </a:rPr>
              <a:t>Kıvrak Zeybek</a:t>
            </a:r>
            <a:endParaRPr lang="tr-TR" b="1" dirty="0">
              <a:solidFill>
                <a:srgbClr val="0070C0"/>
              </a:solidFill>
            </a:endParaRPr>
          </a:p>
        </p:txBody>
      </p:sp>
      <p:sp>
        <p:nvSpPr>
          <p:cNvPr id="10" name="9 Metin kutusu"/>
          <p:cNvSpPr txBox="1"/>
          <p:nvPr/>
        </p:nvSpPr>
        <p:spPr>
          <a:xfrm>
            <a:off x="4211960" y="1484784"/>
            <a:ext cx="1872208" cy="369332"/>
          </a:xfrm>
          <a:prstGeom prst="rect">
            <a:avLst/>
          </a:prstGeom>
          <a:noFill/>
        </p:spPr>
        <p:txBody>
          <a:bodyPr wrap="square" rtlCol="0">
            <a:spAutoFit/>
          </a:bodyPr>
          <a:lstStyle/>
          <a:p>
            <a:r>
              <a:rPr lang="tr-TR" b="1" dirty="0" smtClean="0">
                <a:solidFill>
                  <a:srgbClr val="00B050"/>
                </a:solidFill>
              </a:rPr>
              <a:t>Kaşıklı Zeybek</a:t>
            </a:r>
            <a:endParaRPr lang="tr-TR" b="1" dirty="0">
              <a:solidFill>
                <a:srgbClr val="00B050"/>
              </a:solidFill>
            </a:endParaRPr>
          </a:p>
        </p:txBody>
      </p:sp>
      <p:sp>
        <p:nvSpPr>
          <p:cNvPr id="11" name="10 Metin kutusu"/>
          <p:cNvSpPr txBox="1"/>
          <p:nvPr/>
        </p:nvSpPr>
        <p:spPr>
          <a:xfrm>
            <a:off x="827584" y="2996952"/>
            <a:ext cx="1656184" cy="369332"/>
          </a:xfrm>
          <a:prstGeom prst="rect">
            <a:avLst/>
          </a:prstGeom>
          <a:noFill/>
        </p:spPr>
        <p:txBody>
          <a:bodyPr wrap="square" rtlCol="0">
            <a:spAutoFit/>
          </a:bodyPr>
          <a:lstStyle/>
          <a:p>
            <a:r>
              <a:rPr lang="tr-TR" b="1" dirty="0" smtClean="0">
                <a:solidFill>
                  <a:srgbClr val="FF0000"/>
                </a:solidFill>
              </a:rPr>
              <a:t>Ağır Zeybek</a:t>
            </a:r>
            <a:endParaRPr lang="tr-TR"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ZEYBEK</a:t>
            </a:r>
            <a:endParaRPr lang="tr-TR" dirty="0"/>
          </a:p>
        </p:txBody>
      </p:sp>
      <p:sp>
        <p:nvSpPr>
          <p:cNvPr id="3" name="2 İçerik Yer Tutucusu"/>
          <p:cNvSpPr>
            <a:spLocks noGrp="1"/>
          </p:cNvSpPr>
          <p:nvPr>
            <p:ph idx="1"/>
          </p:nvPr>
        </p:nvSpPr>
        <p:spPr>
          <a:xfrm>
            <a:off x="179512" y="1600200"/>
            <a:ext cx="8712968" cy="4853136"/>
          </a:xfrm>
        </p:spPr>
        <p:txBody>
          <a:bodyPr>
            <a:normAutofit/>
          </a:bodyPr>
          <a:lstStyle/>
          <a:p>
            <a:pPr lvl="0"/>
            <a:r>
              <a:rPr lang="tr-TR" dirty="0" smtClean="0"/>
              <a:t>-Yiğitlik ve kahramanlık öğeleri taşır.</a:t>
            </a:r>
          </a:p>
          <a:p>
            <a:pPr lvl="0"/>
            <a:r>
              <a:rPr lang="tr-TR" dirty="0" smtClean="0"/>
              <a:t>-Açık ve Kapalı alan oyunlarıdır.</a:t>
            </a:r>
          </a:p>
          <a:p>
            <a:pPr lvl="0"/>
            <a:r>
              <a:rPr lang="tr-TR" dirty="0" smtClean="0"/>
              <a:t>-Ağırlıklı erkek oyunları olmakla birlikte kadınlar da oynamaktadır.</a:t>
            </a:r>
          </a:p>
          <a:p>
            <a:pPr lvl="0"/>
            <a:r>
              <a:rPr lang="tr-TR" dirty="0" smtClean="0"/>
              <a:t>-Oyun adımları genelde yavaş tempoludur.</a:t>
            </a:r>
          </a:p>
          <a:p>
            <a:pPr lvl="0"/>
            <a:r>
              <a:rPr lang="tr-TR" dirty="0" smtClean="0"/>
              <a:t>- Mağrur bir ifade ile oynanır.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ZEYBEK</a:t>
            </a:r>
            <a:endParaRPr lang="tr-TR" dirty="0"/>
          </a:p>
        </p:txBody>
      </p:sp>
      <p:sp>
        <p:nvSpPr>
          <p:cNvPr id="3" name="2 İçerik Yer Tutucusu"/>
          <p:cNvSpPr>
            <a:spLocks noGrp="1"/>
          </p:cNvSpPr>
          <p:nvPr>
            <p:ph idx="1"/>
          </p:nvPr>
        </p:nvSpPr>
        <p:spPr>
          <a:xfrm>
            <a:off x="179512" y="1600200"/>
            <a:ext cx="8712968" cy="4853136"/>
          </a:xfrm>
        </p:spPr>
        <p:txBody>
          <a:bodyPr>
            <a:normAutofit/>
          </a:bodyPr>
          <a:lstStyle/>
          <a:p>
            <a:pPr lvl="0"/>
            <a:r>
              <a:rPr lang="tr-TR" dirty="0" smtClean="0"/>
              <a:t>Üçleme,</a:t>
            </a:r>
          </a:p>
          <a:p>
            <a:pPr lvl="0"/>
            <a:r>
              <a:rPr lang="tr-TR" dirty="0"/>
              <a:t>D</a:t>
            </a:r>
            <a:r>
              <a:rPr lang="tr-TR" dirty="0" smtClean="0"/>
              <a:t>üz yürüyüş, </a:t>
            </a:r>
          </a:p>
          <a:p>
            <a:pPr lvl="0"/>
            <a:r>
              <a:rPr lang="tr-TR" dirty="0"/>
              <a:t>Ç</a:t>
            </a:r>
            <a:r>
              <a:rPr lang="tr-TR" dirty="0" smtClean="0"/>
              <a:t>ökme, </a:t>
            </a:r>
          </a:p>
          <a:p>
            <a:pPr lvl="0"/>
            <a:r>
              <a:rPr lang="tr-TR" dirty="0"/>
              <a:t>D</a:t>
            </a:r>
            <a:r>
              <a:rPr lang="tr-TR" dirty="0" smtClean="0"/>
              <a:t>önme, </a:t>
            </a:r>
          </a:p>
          <a:p>
            <a:pPr lvl="0"/>
            <a:r>
              <a:rPr lang="tr-TR" dirty="0" err="1"/>
              <a:t>E</a:t>
            </a:r>
            <a:r>
              <a:rPr lang="tr-TR" dirty="0" err="1" smtClean="0"/>
              <a:t>sli</a:t>
            </a:r>
            <a:r>
              <a:rPr lang="tr-TR" dirty="0" smtClean="0"/>
              <a:t> ve ayak atma,</a:t>
            </a:r>
          </a:p>
          <a:p>
            <a:pPr lvl="0"/>
            <a:r>
              <a:rPr lang="tr-TR" dirty="0" smtClean="0"/>
              <a:t>Atlama</a:t>
            </a:r>
          </a:p>
          <a:p>
            <a:pPr lvl="0"/>
            <a:r>
              <a:rPr lang="tr-TR" dirty="0"/>
              <a:t> </a:t>
            </a:r>
            <a:r>
              <a:rPr lang="tr-TR" dirty="0" smtClean="0"/>
              <a:t>      adımlarının herhangi biri ile oyuna başlanabilir. Vücudun beden bölümü ağır zeybeklerde genellikle sabittir. Genelde  titreme ve hızlı bir sallanma görülmez. Oyun adımları dönme, diz vurma, çökme ve sekme (atik) gibi kısa-sert hareketlerden oluşmaktadır. Tek ayak üstünde dengeli bir şekilde durmayı gerektiren figürler de vardır. Adımlara genellikle sol ayakla başlanır.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ZEYBEK</a:t>
            </a:r>
            <a:endParaRPr lang="tr-TR" dirty="0"/>
          </a:p>
        </p:txBody>
      </p:sp>
      <p:sp>
        <p:nvSpPr>
          <p:cNvPr id="3" name="2 İçerik Yer Tutucusu"/>
          <p:cNvSpPr>
            <a:spLocks noGrp="1"/>
          </p:cNvSpPr>
          <p:nvPr>
            <p:ph idx="1"/>
          </p:nvPr>
        </p:nvSpPr>
        <p:spPr>
          <a:xfrm>
            <a:off x="179512" y="1600200"/>
            <a:ext cx="8712968" cy="4853136"/>
          </a:xfrm>
        </p:spPr>
        <p:txBody>
          <a:bodyPr>
            <a:normAutofit/>
          </a:bodyPr>
          <a:lstStyle/>
          <a:p>
            <a:pPr lvl="0"/>
            <a:r>
              <a:rPr lang="tr-TR" dirty="0" smtClean="0"/>
              <a:t>	-Enstrümantal ezgilerle ya da sözlü ezgilerin saz kısmıyla oynanır. Söz bölümünde </a:t>
            </a:r>
            <a:r>
              <a:rPr lang="tr-TR" dirty="0" err="1" smtClean="0"/>
              <a:t>gezinleme</a:t>
            </a:r>
            <a:r>
              <a:rPr lang="tr-TR" dirty="0" smtClean="0"/>
              <a:t> yapılır. </a:t>
            </a:r>
          </a:p>
          <a:p>
            <a:pPr lvl="0"/>
            <a:r>
              <a:rPr lang="tr-TR" dirty="0" smtClean="0"/>
              <a:t>	-Müzik cümlesi 9 zamanlı olup adım cümlesi 8 sayıda tamamlanır.</a:t>
            </a:r>
          </a:p>
          <a:p>
            <a:r>
              <a:rPr lang="tr-TR" dirty="0" smtClean="0"/>
              <a:t>	-Daire formunda oynanır.  </a:t>
            </a:r>
          </a:p>
          <a:p>
            <a:r>
              <a:rPr lang="tr-TR" dirty="0"/>
              <a:t>	</a:t>
            </a:r>
            <a:r>
              <a:rPr lang="tr-TR" dirty="0" smtClean="0"/>
              <a:t>-Nadiren daire formu esas olmak üzere düz sıralar yapılarak karşılıklı geçişler yapıldığı görülür.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lstStyle/>
          <a:p>
            <a:r>
              <a:rPr lang="tr-TR" dirty="0" smtClean="0"/>
              <a:t>ZEYBEK</a:t>
            </a:r>
            <a:endParaRPr lang="tr-TR" dirty="0"/>
          </a:p>
        </p:txBody>
      </p:sp>
      <p:sp>
        <p:nvSpPr>
          <p:cNvPr id="3" name="2 İçerik Yer Tutucusu"/>
          <p:cNvSpPr>
            <a:spLocks noGrp="1"/>
          </p:cNvSpPr>
          <p:nvPr>
            <p:ph idx="1"/>
          </p:nvPr>
        </p:nvSpPr>
        <p:spPr>
          <a:xfrm>
            <a:off x="0" y="1052736"/>
            <a:ext cx="9144000" cy="5805264"/>
          </a:xfrm>
        </p:spPr>
        <p:txBody>
          <a:bodyPr>
            <a:noAutofit/>
          </a:bodyPr>
          <a:lstStyle/>
          <a:p>
            <a:pPr lvl="0"/>
            <a:r>
              <a:rPr lang="tr-TR" dirty="0" smtClean="0"/>
              <a:t>Genellikle tutuşmadan ferdi olarak oynanan oyunlar olsa da belli bölümünde tutuşma olan oyunlar da vardır.</a:t>
            </a:r>
          </a:p>
          <a:p>
            <a:pPr lvl="0"/>
            <a:r>
              <a:rPr lang="tr-TR" dirty="0" smtClean="0"/>
              <a:t> Erkeklerde kollar dirsekten hafif kırıktır.</a:t>
            </a:r>
          </a:p>
          <a:p>
            <a:pPr lvl="0"/>
            <a:r>
              <a:rPr lang="tr-TR" dirty="0" smtClean="0"/>
              <a:t> Eller baş hizası ya da omuz hizasındadır</a:t>
            </a:r>
            <a:r>
              <a:rPr lang="tr-TR" dirty="0"/>
              <a:t>,</a:t>
            </a:r>
            <a:r>
              <a:rPr lang="tr-TR" dirty="0" smtClean="0"/>
              <a:t> parmaklar </a:t>
            </a:r>
            <a:r>
              <a:rPr lang="tr-TR" dirty="0" err="1" smtClean="0"/>
              <a:t>şıklatılarak</a:t>
            </a:r>
            <a:r>
              <a:rPr lang="tr-TR" dirty="0" smtClean="0"/>
              <a:t> oynanır.</a:t>
            </a:r>
          </a:p>
          <a:p>
            <a:pPr lvl="0"/>
            <a:r>
              <a:rPr lang="tr-TR" dirty="0" smtClean="0"/>
              <a:t>Genelde tek kişi oynanmasına rağmen 2-4 ve daha fazla kişiyle de oynanabilir.</a:t>
            </a:r>
          </a:p>
          <a:p>
            <a:pPr lvl="0"/>
            <a:r>
              <a:rPr lang="tr-TR" dirty="0" smtClean="0"/>
              <a:t>Bazen galeyana gelip beldeki silah alınarak kurşun sıkılmasına, bazen de bıçaklı oyunlar görülmesine rağmen genelde herhangi bir oyun aracı görülmez.</a:t>
            </a: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lstStyle/>
          <a:p>
            <a:r>
              <a:rPr lang="tr-TR" dirty="0" smtClean="0"/>
              <a:t>AĞIR ZEYBEK-KIVRAK ZEYBEK</a:t>
            </a:r>
            <a:endParaRPr lang="tr-TR" dirty="0"/>
          </a:p>
        </p:txBody>
      </p:sp>
      <p:sp>
        <p:nvSpPr>
          <p:cNvPr id="3" name="2 İçerik Yer Tutucusu"/>
          <p:cNvSpPr>
            <a:spLocks noGrp="1"/>
          </p:cNvSpPr>
          <p:nvPr>
            <p:ph idx="1"/>
          </p:nvPr>
        </p:nvSpPr>
        <p:spPr>
          <a:xfrm>
            <a:off x="0" y="1340768"/>
            <a:ext cx="9144000" cy="5517232"/>
          </a:xfrm>
        </p:spPr>
        <p:txBody>
          <a:bodyPr>
            <a:noAutofit/>
          </a:bodyPr>
          <a:lstStyle/>
          <a:p>
            <a:pPr lvl="0"/>
            <a:r>
              <a:rPr lang="tr-TR" dirty="0" smtClean="0"/>
              <a:t>Bugüne kadar yapılan çalışmalarda zeybek oyunları, ağır zeybek ve kıvrak zeybek olmak üzere ikiye ayrılmıştır. </a:t>
            </a:r>
          </a:p>
          <a:p>
            <a:pPr marL="0" lvl="0" indent="0">
              <a:buNone/>
            </a:pPr>
            <a:r>
              <a:rPr lang="tr-TR" dirty="0"/>
              <a:t> </a:t>
            </a:r>
            <a:r>
              <a:rPr lang="tr-TR" dirty="0" smtClean="0"/>
              <a:t>  -</a:t>
            </a:r>
            <a:r>
              <a:rPr lang="tr-TR" u="sng" dirty="0"/>
              <a:t>A</a:t>
            </a:r>
            <a:r>
              <a:rPr lang="tr-TR" u="sng" dirty="0" smtClean="0"/>
              <a:t>ğır </a:t>
            </a:r>
            <a:r>
              <a:rPr lang="tr-TR" u="sng" dirty="0"/>
              <a:t>Z</a:t>
            </a:r>
            <a:r>
              <a:rPr lang="tr-TR" u="sng" dirty="0" smtClean="0"/>
              <a:t>eybek </a:t>
            </a:r>
            <a:r>
              <a:rPr lang="tr-TR" dirty="0" smtClean="0"/>
              <a:t>       </a:t>
            </a:r>
          </a:p>
          <a:p>
            <a:pPr marL="0" lvl="0" indent="0">
              <a:buNone/>
            </a:pPr>
            <a:r>
              <a:rPr lang="tr-TR" dirty="0" smtClean="0"/>
              <a:t>                                </a:t>
            </a:r>
            <a:r>
              <a:rPr lang="tr-TR" u="sng" dirty="0" smtClean="0"/>
              <a:t> </a:t>
            </a:r>
            <a:endParaRPr lang="tr-TR" u="sng" dirty="0"/>
          </a:p>
          <a:p>
            <a:pPr marL="0" lvl="0" indent="0">
              <a:buNone/>
            </a:pPr>
            <a:r>
              <a:rPr lang="tr-TR" dirty="0" smtClean="0"/>
              <a:t>.Üçlüsü başta olan 9 zamanlı oyunlardır.</a:t>
            </a:r>
          </a:p>
          <a:p>
            <a:pPr marL="0" lvl="0" indent="0">
              <a:buNone/>
            </a:pPr>
            <a:r>
              <a:rPr lang="tr-TR" dirty="0" smtClean="0"/>
              <a:t>.9/2’lik ve 9/4'lük ölçülerde oynanır. </a:t>
            </a:r>
          </a:p>
          <a:p>
            <a:pPr marL="0" lvl="0" indent="0">
              <a:buNone/>
            </a:pPr>
            <a:r>
              <a:rPr lang="tr-TR" dirty="0" smtClean="0"/>
              <a:t>.Oyunlar yavaş tempoda oynandığından dolayı ağır zeybek adını almışlardır.              </a:t>
            </a: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smtClean="0"/>
              <a:t>-</a:t>
            </a:r>
            <a:r>
              <a:rPr lang="tr-TR" u="sng" dirty="0" smtClean="0"/>
              <a:t>Kıvrak Zeybek</a:t>
            </a:r>
            <a:r>
              <a:rPr lang="tr-TR" dirty="0" smtClean="0"/>
              <a:t> </a:t>
            </a:r>
          </a:p>
          <a:p>
            <a:pPr marL="0" indent="0">
              <a:buNone/>
            </a:pPr>
            <a:endParaRPr lang="tr-TR" dirty="0" smtClean="0"/>
          </a:p>
          <a:p>
            <a:pPr marL="0" indent="0">
              <a:buNone/>
            </a:pPr>
            <a:r>
              <a:rPr lang="tr-TR" dirty="0" smtClean="0"/>
              <a:t>.üçlüsü başta ya da sonda olabilir.</a:t>
            </a:r>
          </a:p>
          <a:p>
            <a:pPr marL="0" indent="0">
              <a:buNone/>
            </a:pPr>
            <a:r>
              <a:rPr lang="tr-TR" dirty="0" smtClean="0"/>
              <a:t>.9/8’lik ve 9/16’lık usullerde oynanır.</a:t>
            </a:r>
          </a:p>
          <a:p>
            <a:pPr marL="0" indent="0">
              <a:buNone/>
            </a:pPr>
            <a:r>
              <a:rPr lang="tr-TR" dirty="0" smtClean="0"/>
              <a:t>.Oyunlar hızlı tempoda oynandığından dolayı Kıvrak Zeybek adını almışlardır.</a:t>
            </a:r>
            <a:endParaRPr lang="tr-TR" dirty="0"/>
          </a:p>
        </p:txBody>
      </p:sp>
    </p:spTree>
    <p:extLst>
      <p:ext uri="{BB962C8B-B14F-4D97-AF65-F5344CB8AC3E}">
        <p14:creationId xmlns:p14="http://schemas.microsoft.com/office/powerpoint/2010/main" val="36122793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3027</TotalTime>
  <Words>294</Words>
  <Application>Microsoft Office PowerPoint</Application>
  <PresentationFormat>Ekran Gösterisi (4:3)</PresentationFormat>
  <Paragraphs>58</Paragraphs>
  <Slides>9</Slides>
  <Notes>0</Notes>
  <HiddenSlides>0</HiddenSlides>
  <MMClips>0</MMClips>
  <ScaleCrop>false</ScaleCrop>
  <HeadingPairs>
    <vt:vector size="4" baseType="variant">
      <vt:variant>
        <vt:lpstr>Tema</vt:lpstr>
      </vt:variant>
      <vt:variant>
        <vt:i4>1</vt:i4>
      </vt:variant>
      <vt:variant>
        <vt:lpstr>Slayt Başlıkları</vt:lpstr>
      </vt:variant>
      <vt:variant>
        <vt:i4>9</vt:i4>
      </vt:variant>
    </vt:vector>
  </HeadingPairs>
  <TitlesOfParts>
    <vt:vector size="10" baseType="lpstr">
      <vt:lpstr>Açılar</vt:lpstr>
      <vt:lpstr>TÜRK HALK OYUNLARI TÜR DAĞILIMI</vt:lpstr>
      <vt:lpstr>ZEYBEK</vt:lpstr>
      <vt:lpstr>PowerPoint Sunusu</vt:lpstr>
      <vt:lpstr>ZEYBEK</vt:lpstr>
      <vt:lpstr>ZEYBEK</vt:lpstr>
      <vt:lpstr>ZEYBEK</vt:lpstr>
      <vt:lpstr>ZEYBEK</vt:lpstr>
      <vt:lpstr>AĞIR ZEYBEK-KIVRAK ZEYBEK</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Academy of Music and Dance Limeric, Irlanda</dc:title>
  <dc:creator>toshiba</dc:creator>
  <cp:lastModifiedBy>neco</cp:lastModifiedBy>
  <cp:revision>185</cp:revision>
  <dcterms:created xsi:type="dcterms:W3CDTF">2011-01-26T09:56:19Z</dcterms:created>
  <dcterms:modified xsi:type="dcterms:W3CDTF">2016-06-21T11:15:17Z</dcterms:modified>
</cp:coreProperties>
</file>