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8"/>
  </p:notesMasterIdLst>
  <p:sldIdLst>
    <p:sldId id="349" r:id="rId2"/>
    <p:sldId id="375" r:id="rId3"/>
    <p:sldId id="376" r:id="rId4"/>
    <p:sldId id="377" r:id="rId5"/>
    <p:sldId id="378" r:id="rId6"/>
    <p:sldId id="379" r:id="rId7"/>
    <p:sldId id="380" r:id="rId8"/>
    <p:sldId id="381" r:id="rId9"/>
    <p:sldId id="382" r:id="rId10"/>
    <p:sldId id="383" r:id="rId11"/>
    <p:sldId id="384" r:id="rId12"/>
    <p:sldId id="385" r:id="rId13"/>
    <p:sldId id="386" r:id="rId14"/>
    <p:sldId id="387" r:id="rId15"/>
    <p:sldId id="388" r:id="rId16"/>
    <p:sldId id="389" r:id="rId17"/>
  </p:sldIdLst>
  <p:sldSz cx="9144000" cy="6858000" type="screen4x3"/>
  <p:notesSz cx="6858000" cy="9144000"/>
  <p:defaultTextStyle>
    <a:defPPr>
      <a:defRPr lang="tr-TR"/>
    </a:defPPr>
    <a:lvl1pPr algn="l" rtl="0" fontAlgn="base">
      <a:spcBef>
        <a:spcPct val="20000"/>
      </a:spcBef>
      <a:spcAft>
        <a:spcPct val="0"/>
      </a:spcAft>
      <a:defRPr sz="2400" kern="1200">
        <a:solidFill>
          <a:schemeClr val="tx1"/>
        </a:solidFill>
        <a:latin typeface="Times New Roman" pitchFamily="18" charset="0"/>
        <a:ea typeface="+mn-ea"/>
        <a:cs typeface="+mn-cs"/>
      </a:defRPr>
    </a:lvl1pPr>
    <a:lvl2pPr marL="457200" algn="l" rtl="0" fontAlgn="base">
      <a:spcBef>
        <a:spcPct val="20000"/>
      </a:spcBef>
      <a:spcAft>
        <a:spcPct val="0"/>
      </a:spcAft>
      <a:defRPr sz="2400" kern="1200">
        <a:solidFill>
          <a:schemeClr val="tx1"/>
        </a:solidFill>
        <a:latin typeface="Times New Roman" pitchFamily="18" charset="0"/>
        <a:ea typeface="+mn-ea"/>
        <a:cs typeface="+mn-cs"/>
      </a:defRPr>
    </a:lvl2pPr>
    <a:lvl3pPr marL="914400" algn="l" rtl="0" fontAlgn="base">
      <a:spcBef>
        <a:spcPct val="20000"/>
      </a:spcBef>
      <a:spcAft>
        <a:spcPct val="0"/>
      </a:spcAft>
      <a:defRPr sz="2400" kern="1200">
        <a:solidFill>
          <a:schemeClr val="tx1"/>
        </a:solidFill>
        <a:latin typeface="Times New Roman" pitchFamily="18" charset="0"/>
        <a:ea typeface="+mn-ea"/>
        <a:cs typeface="+mn-cs"/>
      </a:defRPr>
    </a:lvl3pPr>
    <a:lvl4pPr marL="1371600" algn="l" rtl="0" fontAlgn="base">
      <a:spcBef>
        <a:spcPct val="20000"/>
      </a:spcBef>
      <a:spcAft>
        <a:spcPct val="0"/>
      </a:spcAft>
      <a:defRPr sz="2400" kern="1200">
        <a:solidFill>
          <a:schemeClr val="tx1"/>
        </a:solidFill>
        <a:latin typeface="Times New Roman" pitchFamily="18" charset="0"/>
        <a:ea typeface="+mn-ea"/>
        <a:cs typeface="+mn-cs"/>
      </a:defRPr>
    </a:lvl4pPr>
    <a:lvl5pPr marL="1828800" algn="l" rtl="0" fontAlgn="base">
      <a:spcBef>
        <a:spcPct val="2000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70DF5"/>
    <a:srgbClr val="FF66FF"/>
    <a:srgbClr val="000066"/>
    <a:srgbClr val="EFD1B3"/>
    <a:srgbClr val="FF3300"/>
    <a:srgbClr val="BFC0E3"/>
    <a:srgbClr val="B0C3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646" autoAdjust="0"/>
  </p:normalViewPr>
  <p:slideViewPr>
    <p:cSldViewPr>
      <p:cViewPr varScale="1">
        <p:scale>
          <a:sx n="107" d="100"/>
          <a:sy n="107" d="100"/>
        </p:scale>
        <p:origin x="1698"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endParaRPr lang="tr-TR"/>
          </a:p>
        </p:txBody>
      </p:sp>
      <p:sp>
        <p:nvSpPr>
          <p:cNvPr id="9113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tr-TR"/>
          </a:p>
        </p:txBody>
      </p:sp>
      <p:sp>
        <p:nvSpPr>
          <p:cNvPr id="911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9114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9114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endParaRPr lang="tr-TR"/>
          </a:p>
        </p:txBody>
      </p:sp>
      <p:sp>
        <p:nvSpPr>
          <p:cNvPr id="9114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0941468D-68D9-4EE7-938E-0896369D6DE5}" type="slidenum">
              <a:rPr lang="tr-TR"/>
              <a:pPr/>
              <a:t>‹#›</a:t>
            </a:fld>
            <a:endParaRPr lang="tr-TR"/>
          </a:p>
        </p:txBody>
      </p:sp>
    </p:spTree>
    <p:extLst>
      <p:ext uri="{BB962C8B-B14F-4D97-AF65-F5344CB8AC3E}">
        <p14:creationId xmlns:p14="http://schemas.microsoft.com/office/powerpoint/2010/main" val="33342326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bwMode="auto">
          <a:xfrm>
            <a:off x="1752600" y="990600"/>
            <a:ext cx="6400800" cy="2514600"/>
          </a:xfrm>
          <a:prstGeom prst="rect">
            <a:avLst/>
          </a:prstGeom>
          <a:noFill/>
          <a:ln w="76200" cmpd="tri">
            <a:miter lim="800000"/>
            <a:headEnd/>
            <a:tailEnd/>
          </a:ln>
        </p:spPr>
        <p:txBody>
          <a:bodyPr vert="horz" wrap="square" lIns="91440" tIns="45720" rIns="91440" bIns="45720" numCol="1" anchor="b" anchorCtr="0" compatLnSpc="1">
            <a:prstTxWarp prst="textNoShape">
              <a:avLst/>
            </a:prstTxWarp>
          </a:bodyPr>
          <a:lstStyle>
            <a:lvl1pPr algn="ctr">
              <a:defRPr/>
            </a:lvl1pPr>
          </a:lstStyle>
          <a:p>
            <a:r>
              <a:rPr lang="tr-TR"/>
              <a:t>Asıl başlık stili için tıklatın</a:t>
            </a:r>
          </a:p>
        </p:txBody>
      </p:sp>
      <p:sp>
        <p:nvSpPr>
          <p:cNvPr id="4099" name="Rectangle 3"/>
          <p:cNvSpPr>
            <a:spLocks noGrp="1" noChangeArrowheads="1"/>
          </p:cNvSpPr>
          <p:nvPr>
            <p:ph type="subTitle" idx="1"/>
          </p:nvPr>
        </p:nvSpPr>
        <p:spPr bwMode="auto">
          <a:xfrm>
            <a:off x="1752600" y="3886200"/>
            <a:ext cx="6400800" cy="1752600"/>
          </a:xfrm>
          <a:prstGeom prst="rect">
            <a:avLst/>
          </a:prstGeom>
          <a:noFill/>
          <a:ln w="6350">
            <a:miter lim="800000"/>
            <a:headEnd/>
            <a:tailEnd/>
          </a:ln>
        </p:spPr>
        <p:txBody>
          <a:bodyPr vert="horz" wrap="square" lIns="91440" tIns="45720" rIns="91440" bIns="45720" numCol="1" anchor="t" anchorCtr="0" compatLnSpc="1">
            <a:prstTxWarp prst="textNoShape">
              <a:avLst/>
            </a:prstTxWarp>
          </a:bodyPr>
          <a:lstStyle>
            <a:lvl1pPr marL="0" indent="0" algn="ctr">
              <a:buFontTx/>
              <a:buNone/>
              <a:defRPr/>
            </a:lvl1pPr>
          </a:lstStyle>
          <a:p>
            <a:r>
              <a:rPr lang="tr-TR"/>
              <a:t>Asıl alt başlık stilini düzenlemek için tıklatın</a:t>
            </a:r>
          </a:p>
        </p:txBody>
      </p:sp>
      <p:sp>
        <p:nvSpPr>
          <p:cNvPr id="4100" name="Rectangle 4"/>
          <p:cNvSpPr>
            <a:spLocks noGrp="1" noChangeArrowheads="1"/>
          </p:cNvSpPr>
          <p:nvPr>
            <p:ph type="dt" sz="half" idx="2"/>
          </p:nvPr>
        </p:nvSpPr>
        <p:spPr bwMode="auto">
          <a:xfrm>
            <a:off x="914400" y="64008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spcBef>
                <a:spcPct val="0"/>
              </a:spcBef>
              <a:defRPr sz="1400">
                <a:solidFill>
                  <a:schemeClr val="tx2"/>
                </a:solidFill>
                <a:latin typeface="Arial" charset="0"/>
              </a:defRPr>
            </a:lvl1pPr>
          </a:lstStyle>
          <a:p>
            <a:endParaRPr lang="tr-TR"/>
          </a:p>
        </p:txBody>
      </p:sp>
      <p:sp>
        <p:nvSpPr>
          <p:cNvPr id="4101" name="Rectangle 5"/>
          <p:cNvSpPr>
            <a:spLocks noGrp="1" noChangeArrowheads="1"/>
          </p:cNvSpPr>
          <p:nvPr>
            <p:ph type="ftr" sz="quarter" idx="3"/>
          </p:nvPr>
        </p:nvSpPr>
        <p:spPr bwMode="auto">
          <a:xfrm>
            <a:off x="3505200" y="6400800"/>
            <a:ext cx="28956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ctr">
              <a:spcBef>
                <a:spcPct val="0"/>
              </a:spcBef>
              <a:defRPr sz="1400">
                <a:solidFill>
                  <a:schemeClr val="tx2"/>
                </a:solidFill>
                <a:latin typeface="Arial" charset="0"/>
              </a:defRPr>
            </a:lvl1pPr>
          </a:lstStyle>
          <a:p>
            <a:endParaRPr lang="tr-TR"/>
          </a:p>
        </p:txBody>
      </p:sp>
      <p:sp>
        <p:nvSpPr>
          <p:cNvPr id="4102" name="Rectangle 6"/>
          <p:cNvSpPr>
            <a:spLocks noGrp="1" noChangeArrowheads="1"/>
          </p:cNvSpPr>
          <p:nvPr>
            <p:ph type="sldNum" sz="quarter" idx="4"/>
          </p:nvPr>
        </p:nvSpPr>
        <p:spPr bwMode="auto">
          <a:xfrm>
            <a:off x="7010400" y="6400800"/>
            <a:ext cx="1905000" cy="457200"/>
          </a:xfrm>
          <a:prstGeom prst="rect">
            <a:avLst/>
          </a:prstGeom>
          <a:noFill/>
          <a:ln>
            <a:miter lim="800000"/>
            <a:headEnd/>
            <a:tailEnd/>
          </a:ln>
        </p:spPr>
        <p:txBody>
          <a:bodyPr vert="horz" wrap="square" lIns="91440" tIns="45720" rIns="91440" bIns="45720" numCol="1" anchor="b" anchorCtr="0" compatLnSpc="1">
            <a:prstTxWarp prst="textNoShape">
              <a:avLst/>
            </a:prstTxWarp>
          </a:bodyPr>
          <a:lstStyle>
            <a:lvl1pPr algn="r">
              <a:spcBef>
                <a:spcPct val="0"/>
              </a:spcBef>
              <a:defRPr sz="1400">
                <a:solidFill>
                  <a:schemeClr val="tx2"/>
                </a:solidFill>
                <a:latin typeface="Arial" charset="0"/>
              </a:defRPr>
            </a:lvl1pPr>
          </a:lstStyle>
          <a:p>
            <a:fld id="{54D8E847-F26D-42A5-9AAB-A25EF8070AB6}" type="slidenum">
              <a:rPr lang="tr-TR"/>
              <a:pPr/>
              <a:t>‹#›</a:t>
            </a:fld>
            <a:endParaRPr lang="tr-TR"/>
          </a:p>
        </p:txBody>
      </p:sp>
      <p:grpSp>
        <p:nvGrpSpPr>
          <p:cNvPr id="4103" name="Group 7"/>
          <p:cNvGrpSpPr>
            <a:grpSpLocks/>
          </p:cNvGrpSpPr>
          <p:nvPr/>
        </p:nvGrpSpPr>
        <p:grpSpPr bwMode="auto">
          <a:xfrm>
            <a:off x="0" y="0"/>
            <a:ext cx="6362700" cy="6858000"/>
            <a:chOff x="0" y="0"/>
            <a:chExt cx="4008" cy="4320"/>
          </a:xfrm>
        </p:grpSpPr>
        <p:pic>
          <p:nvPicPr>
            <p:cNvPr id="4104" name="Picture 8" descr="Expbanna"/>
            <p:cNvPicPr>
              <a:picLocks noChangeAspect="1" noChangeArrowheads="1"/>
            </p:cNvPicPr>
            <p:nvPr/>
          </p:nvPicPr>
          <p:blipFill>
            <a:blip r:embed="rId2" cstate="print"/>
            <a:srcRect/>
            <a:stretch>
              <a:fillRect/>
            </a:stretch>
          </p:blipFill>
          <p:spPr bwMode="invGray">
            <a:xfrm>
              <a:off x="0" y="0"/>
              <a:ext cx="432" cy="4320"/>
            </a:xfrm>
            <a:prstGeom prst="rect">
              <a:avLst/>
            </a:prstGeom>
            <a:noFill/>
          </p:spPr>
        </p:pic>
        <p:pic>
          <p:nvPicPr>
            <p:cNvPr id="4105" name="Picture 9" descr="EXPHORSA"/>
            <p:cNvPicPr>
              <a:picLocks noChangeAspect="1" noChangeArrowheads="1"/>
            </p:cNvPicPr>
            <p:nvPr/>
          </p:nvPicPr>
          <p:blipFill>
            <a:blip r:embed="rId3" cstate="print"/>
            <a:srcRect/>
            <a:stretch>
              <a:fillRect/>
            </a:stretch>
          </p:blipFill>
          <p:spPr bwMode="auto">
            <a:xfrm>
              <a:off x="2208" y="3600"/>
              <a:ext cx="1800" cy="60"/>
            </a:xfrm>
            <a:prstGeom prst="rect">
              <a:avLst/>
            </a:prstGeom>
            <a:noFill/>
          </p:spPr>
        </p:pic>
      </p:grpSp>
      <p:pic>
        <p:nvPicPr>
          <p:cNvPr id="4106" name="Picture 10" descr="EXPHORSA"/>
          <p:cNvPicPr>
            <a:picLocks noChangeAspect="1" noChangeArrowheads="1"/>
          </p:cNvPicPr>
          <p:nvPr/>
        </p:nvPicPr>
        <p:blipFill>
          <a:blip r:embed="rId4" cstate="print"/>
          <a:srcRect/>
          <a:stretch>
            <a:fillRect/>
          </a:stretch>
        </p:blipFill>
        <p:spPr bwMode="auto">
          <a:xfrm>
            <a:off x="1981200" y="3657600"/>
            <a:ext cx="5715000" cy="95250"/>
          </a:xfrm>
          <a:prstGeom prst="rect">
            <a:avLst/>
          </a:prstGeom>
          <a:noFill/>
        </p:spPr>
      </p:pic>
    </p:spTree>
  </p:cSld>
  <p:clrMapOvr>
    <a:masterClrMapping/>
  </p:clrMapOvr>
  <p:transition spd="med">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1600200"/>
            <a:ext cx="8229600" cy="4525963"/>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a:prstGeom prst="rect">
            <a:avLst/>
          </a:prstGeo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a:prstGeom prst="rect">
            <a:avLst/>
          </a:prstGeo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idx="1"/>
          </p:nvPr>
        </p:nvSpPr>
        <p:spPr>
          <a:xfrm>
            <a:off x="457200" y="1600200"/>
            <a:ext cx="8229600" cy="4525963"/>
          </a:xfrm>
          <a:prstGeom prst="rect">
            <a:avLst/>
          </a:prstGeo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r-TR" smtClean="0"/>
              <a:t>Asıl metin stillerini düzenlemek için tıklatın</a:t>
            </a:r>
          </a:p>
        </p:txBody>
      </p:sp>
    </p:spTree>
  </p:cSld>
  <p:clrMapOvr>
    <a:masterClrMapping/>
  </p:clrMapOvr>
  <p:transition spd="med">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Tree>
  </p:cSld>
  <p:clrMapOvr>
    <a:masterClrMapping/>
  </p:clrMapOvr>
  <p:transition spd="med">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a:prstGeom prst="rect">
            <a:avLst/>
          </a:prstGeom>
        </p:spPr>
        <p:txBody>
          <a:bodyPr/>
          <a:lstStyle/>
          <a:p>
            <a:r>
              <a:rPr lang="tr-TR" smtClean="0"/>
              <a:t>Asıl başlık stili için tıklatın</a:t>
            </a:r>
            <a:endParaRPr lang="tr-TR"/>
          </a:p>
        </p:txBody>
      </p:sp>
    </p:spTree>
  </p:cSld>
  <p:clrMapOvr>
    <a:masterClrMapping/>
  </p:clrMapOvr>
  <p:transition spd="med">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Tree>
  </p:cSld>
  <p:clrMapOvr>
    <a:masterClrMapping/>
  </p:clrMapOvr>
  <p:transition spd="med">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a:prstGeom prst="rect">
            <a:avLst/>
          </a:prstGeo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transition spd="med">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a:prstGeom prst="rect">
            <a:avLst/>
          </a:prstGeo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Tree>
  </p:cSld>
  <p:clrMapOvr>
    <a:masterClrMapping/>
  </p:clrMapOvr>
  <p:transition spd="med">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tile tx="0" ty="0" sx="100000" sy="100000" flip="none" algn="tl"/>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cover dir="u"/>
  </p:transition>
  <p:txStyles>
    <p:titleStyle>
      <a:lvl1pPr algn="l" rtl="0" fontAlgn="base">
        <a:spcBef>
          <a:spcPct val="0"/>
        </a:spcBef>
        <a:spcAft>
          <a:spcPct val="0"/>
        </a:spcAft>
        <a:defRPr sz="4400">
          <a:solidFill>
            <a:schemeClr val="tx2"/>
          </a:solidFill>
          <a:latin typeface="+mj-lt"/>
          <a:ea typeface="+mj-ea"/>
          <a:cs typeface="+mj-cs"/>
        </a:defRPr>
      </a:lvl1pPr>
      <a:lvl2pPr algn="l" rtl="0" fontAlgn="base">
        <a:spcBef>
          <a:spcPct val="0"/>
        </a:spcBef>
        <a:spcAft>
          <a:spcPct val="0"/>
        </a:spcAft>
        <a:defRPr sz="4400">
          <a:solidFill>
            <a:schemeClr val="tx2"/>
          </a:solidFill>
          <a:latin typeface="Times New Roman" pitchFamily="18" charset="0"/>
        </a:defRPr>
      </a:lvl2pPr>
      <a:lvl3pPr algn="l" rtl="0" fontAlgn="base">
        <a:spcBef>
          <a:spcPct val="0"/>
        </a:spcBef>
        <a:spcAft>
          <a:spcPct val="0"/>
        </a:spcAft>
        <a:defRPr sz="4400">
          <a:solidFill>
            <a:schemeClr val="tx2"/>
          </a:solidFill>
          <a:latin typeface="Times New Roman" pitchFamily="18" charset="0"/>
        </a:defRPr>
      </a:lvl3pPr>
      <a:lvl4pPr algn="l" rtl="0" fontAlgn="base">
        <a:spcBef>
          <a:spcPct val="0"/>
        </a:spcBef>
        <a:spcAft>
          <a:spcPct val="0"/>
        </a:spcAft>
        <a:defRPr sz="4400">
          <a:solidFill>
            <a:schemeClr val="tx2"/>
          </a:solidFill>
          <a:latin typeface="Times New Roman" pitchFamily="18" charset="0"/>
        </a:defRPr>
      </a:lvl4pPr>
      <a:lvl5pPr algn="l" rtl="0" fontAlgn="base">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Blip>
          <a:blip r:embed="rId14"/>
        </a:buBlip>
        <a:defRPr sz="3200">
          <a:solidFill>
            <a:schemeClr val="tx1"/>
          </a:solidFill>
          <a:latin typeface="+mn-lt"/>
          <a:ea typeface="+mn-ea"/>
          <a:cs typeface="+mn-cs"/>
        </a:defRPr>
      </a:lvl1pPr>
      <a:lvl2pPr marL="742950" indent="-285750" algn="l" rtl="0" fontAlgn="base">
        <a:spcBef>
          <a:spcPct val="20000"/>
        </a:spcBef>
        <a:spcAft>
          <a:spcPct val="0"/>
        </a:spcAft>
        <a:buClr>
          <a:schemeClr val="accent2"/>
        </a:buClr>
        <a:buFont typeface="Wingdings" pitchFamily="2" charset="2"/>
        <a:buBlip>
          <a:blip r:embed="rId15"/>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4pPr>
      <a:lvl5pPr marL="20574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5pPr>
      <a:lvl6pPr marL="25146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6pPr>
      <a:lvl7pPr marL="29718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7pPr>
      <a:lvl8pPr marL="34290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8pPr>
      <a:lvl9pPr marL="3886200" indent="-228600" algn="l" rtl="0" fontAlgn="base">
        <a:spcBef>
          <a:spcPct val="20000"/>
        </a:spcBef>
        <a:spcAft>
          <a:spcPct val="0"/>
        </a:spcAft>
        <a:buClr>
          <a:schemeClr val="tx2"/>
        </a:buClr>
        <a:buFont typeface="Wingdings" pitchFamily="2" charset="2"/>
        <a:buChar char="s"/>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hyperlink" Target="http://www.resimrehberi.com/resimleri/10062/bakteri.html" TargetMode="External"/><Relationship Id="rId4" Type="http://schemas.openxmlformats.org/officeDocument/2006/relationships/image" Target="../media/image12.gif"/></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27584" y="980728"/>
            <a:ext cx="7776864" cy="2308324"/>
          </a:xfrm>
          <a:prstGeom prst="rect">
            <a:avLst/>
          </a:prstGeom>
          <a:noFill/>
        </p:spPr>
        <p:txBody>
          <a:bodyPr wrap="square" lIns="91440" tIns="45720" rIns="91440" bIns="45720">
            <a:spAutoFit/>
          </a:bodyPr>
          <a:lstStyle/>
          <a:p>
            <a:pPr algn="ctr">
              <a:spcBef>
                <a:spcPts val="0"/>
              </a:spcBef>
            </a:pPr>
            <a:r>
              <a:rPr lang="tr-TR" sz="7200" b="1" spc="600" dirty="0" smtClean="0">
                <a:ln w="18000">
                  <a:solidFill>
                    <a:srgbClr val="0070C0"/>
                  </a:solidFill>
                  <a:prstDash val="solid"/>
                  <a:miter lim="800000"/>
                </a:ln>
                <a:blipFill>
                  <a:blip r:embed="rId2"/>
                  <a:tile tx="0" ty="0" sx="100000" sy="100000" flip="none" algn="tl"/>
                </a:blipFill>
                <a:effectLst>
                  <a:outerShdw blurRad="50800" dist="38100" dir="13500000" algn="br" rotWithShape="0">
                    <a:prstClr val="black">
                      <a:alpha val="40000"/>
                    </a:prstClr>
                  </a:outerShdw>
                </a:effectLst>
              </a:rPr>
              <a:t>Su Kaynakları ve Kirliliği</a:t>
            </a:r>
          </a:p>
        </p:txBody>
      </p:sp>
      <p:sp>
        <p:nvSpPr>
          <p:cNvPr id="3" name="2 Dikdörtgen"/>
          <p:cNvSpPr/>
          <p:nvPr/>
        </p:nvSpPr>
        <p:spPr>
          <a:xfrm>
            <a:off x="2843808" y="4653136"/>
            <a:ext cx="5735032" cy="707886"/>
          </a:xfrm>
          <a:prstGeom prst="rect">
            <a:avLst/>
          </a:prstGeom>
          <a:noFill/>
        </p:spPr>
        <p:txBody>
          <a:bodyPr wrap="none" lIns="91440" tIns="45720" rIns="91440" bIns="45720">
            <a:spAutoFit/>
          </a:bodyPr>
          <a:lstStyle/>
          <a:p>
            <a:pPr algn="ctr"/>
            <a:r>
              <a:rPr lang="tr-TR" sz="4000" b="1" i="1" dirty="0" smtClean="0">
                <a:ln w="12700">
                  <a:solidFill>
                    <a:srgbClr val="0070C0"/>
                  </a:solidFill>
                  <a:prstDash val="solid"/>
                </a:ln>
                <a:blipFill>
                  <a:blip r:embed="rId3"/>
                  <a:tile tx="0" ty="0" sx="100000" sy="100000" flip="none" algn="tl"/>
                </a:blipFill>
                <a:effectLst>
                  <a:outerShdw blurRad="41275" dist="20320" dir="1800000" algn="tl" rotWithShape="0">
                    <a:srgbClr val="000000">
                      <a:alpha val="40000"/>
                    </a:srgbClr>
                  </a:outerShdw>
                </a:effectLst>
              </a:rPr>
              <a:t>Prof. Dr. Ahmet ÖZTÜRK</a:t>
            </a:r>
            <a:endParaRPr lang="tr-TR" sz="4000" b="1" i="1" dirty="0">
              <a:ln w="12700">
                <a:solidFill>
                  <a:srgbClr val="0070C0"/>
                </a:solidFill>
                <a:prstDash val="solid"/>
              </a:ln>
              <a:blipFill>
                <a:blip r:embed="rId3"/>
                <a:tile tx="0" ty="0" sx="100000" sy="100000" flip="none" algn="tl"/>
              </a:blipFill>
              <a:effectLst>
                <a:outerShdw blurRad="41275" dist="20320" dir="1800000" algn="tl" rotWithShape="0">
                  <a:srgbClr val="000000">
                    <a:alpha val="40000"/>
                  </a:srgbClr>
                </a:outerShdw>
              </a:effectLst>
            </a:endParaRPr>
          </a:p>
        </p:txBody>
      </p:sp>
    </p:spTree>
  </p:cSld>
  <p:clrMapOvr>
    <a:masterClrMapping/>
  </p:clrMapOvr>
  <p:transition spd="med">
    <p:cover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376238" y="136525"/>
            <a:ext cx="3154362" cy="457200"/>
          </a:xfrm>
          <a:prstGeom prst="rect">
            <a:avLst/>
          </a:prstGeom>
          <a:noFill/>
          <a:ln w="9525">
            <a:noFill/>
            <a:miter lim="800000"/>
            <a:headEnd/>
            <a:tailEnd/>
          </a:ln>
          <a:effectLst/>
        </p:spPr>
        <p:txBody>
          <a:bodyPr wrap="none">
            <a:spAutoFit/>
          </a:bodyPr>
          <a:lstStyle/>
          <a:p>
            <a:r>
              <a:rPr lang="tr-TR" b="1">
                <a:solidFill>
                  <a:srgbClr val="9B0110"/>
                </a:solidFill>
              </a:rPr>
              <a:t>5. Sentetik Deterjanlar</a:t>
            </a:r>
          </a:p>
        </p:txBody>
      </p:sp>
      <p:sp>
        <p:nvSpPr>
          <p:cNvPr id="150534" name="Text Box 6"/>
          <p:cNvSpPr txBox="1">
            <a:spLocks noChangeArrowheads="1"/>
          </p:cNvSpPr>
          <p:nvPr/>
        </p:nvSpPr>
        <p:spPr bwMode="auto">
          <a:xfrm>
            <a:off x="447675" y="857250"/>
            <a:ext cx="8301038" cy="5349875"/>
          </a:xfrm>
          <a:prstGeom prst="rect">
            <a:avLst/>
          </a:prstGeom>
          <a:noFill/>
          <a:ln w="9525">
            <a:noFill/>
            <a:miter lim="800000"/>
            <a:headEnd/>
            <a:tailEnd/>
          </a:ln>
          <a:effectLst/>
        </p:spPr>
        <p:txBody>
          <a:bodyPr>
            <a:spAutoFit/>
          </a:bodyPr>
          <a:lstStyle/>
          <a:p>
            <a:pPr algn="just">
              <a:lnSpc>
                <a:spcPct val="120000"/>
              </a:lnSpc>
            </a:pPr>
            <a:r>
              <a:rPr lang="tr-TR"/>
              <a:t>Deterjanlar içerdikleri fosfatlar nedeniyle sularda ötrofikasyona neden olurlar.</a:t>
            </a:r>
            <a:endParaRPr lang="tr-TR" b="1"/>
          </a:p>
          <a:p>
            <a:pPr algn="just">
              <a:lnSpc>
                <a:spcPct val="120000"/>
              </a:lnSpc>
            </a:pPr>
            <a:r>
              <a:rPr lang="tr-TR" b="1"/>
              <a:t>Ötrofikasyon</a:t>
            </a:r>
            <a:endParaRPr lang="tr-TR"/>
          </a:p>
          <a:p>
            <a:pPr algn="just">
              <a:lnSpc>
                <a:spcPct val="120000"/>
              </a:lnSpc>
            </a:pPr>
            <a:r>
              <a:rPr lang="tr-TR"/>
              <a:t>Sulardaki organik maddelerin biyokimyasal parçalanması sonucunda ortaya çıkan yüksek nitrat ve fosfat derişimleri nedeniyle fotosentezin ve alg üremesinin artması olayına </a:t>
            </a:r>
            <a:r>
              <a:rPr lang="tr-TR">
                <a:solidFill>
                  <a:srgbClr val="9B0110"/>
                </a:solidFill>
              </a:rPr>
              <a:t>ötrofikasyon</a:t>
            </a:r>
            <a:r>
              <a:rPr lang="tr-TR"/>
              <a:t> denir. Bu tür aşırı organik madde sularda sekonder kirlenmeye neden olur. </a:t>
            </a:r>
          </a:p>
          <a:p>
            <a:pPr algn="just">
              <a:lnSpc>
                <a:spcPct val="120000"/>
              </a:lnSpc>
            </a:pPr>
            <a:r>
              <a:rPr lang="tr-TR"/>
              <a:t>Göller için ötrofikasyon atıklarla gelen aşırı besin maddelerinin vejetasyonu uyarmasıyla göllerin çözünmüş oksijen yokluğu sonucunda ölmesine kadar gidebilen yaşlanma süreci olarak tanımlanabilir.</a:t>
            </a:r>
          </a:p>
        </p:txBody>
      </p:sp>
    </p:spTree>
  </p:cSld>
  <p:clrMapOvr>
    <a:masterClrMapping/>
  </p:clrMapOvr>
  <p:transition spd="med">
    <p:cover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7" name="Picture 3" descr="wsci_01_img0017"/>
          <p:cNvPicPr>
            <a:picLocks noChangeAspect="1" noChangeArrowheads="1"/>
          </p:cNvPicPr>
          <p:nvPr/>
        </p:nvPicPr>
        <p:blipFill>
          <a:blip r:embed="rId2" cstate="print"/>
          <a:srcRect/>
          <a:stretch>
            <a:fillRect/>
          </a:stretch>
        </p:blipFill>
        <p:spPr bwMode="auto">
          <a:xfrm>
            <a:off x="4572000" y="2720975"/>
            <a:ext cx="4572000" cy="4137025"/>
          </a:xfrm>
          <a:prstGeom prst="rect">
            <a:avLst/>
          </a:prstGeom>
          <a:noFill/>
        </p:spPr>
      </p:pic>
      <p:pic>
        <p:nvPicPr>
          <p:cNvPr id="149509" name="Picture 5" descr="Standing%20Fresh%20Water%20(AW)"/>
          <p:cNvPicPr>
            <a:picLocks noChangeAspect="1" noChangeArrowheads="1"/>
          </p:cNvPicPr>
          <p:nvPr/>
        </p:nvPicPr>
        <p:blipFill>
          <a:blip r:embed="rId3" cstate="print"/>
          <a:srcRect/>
          <a:stretch>
            <a:fillRect/>
          </a:stretch>
        </p:blipFill>
        <p:spPr bwMode="auto">
          <a:xfrm>
            <a:off x="0" y="17463"/>
            <a:ext cx="4572000" cy="3429000"/>
          </a:xfrm>
          <a:prstGeom prst="rect">
            <a:avLst/>
          </a:prstGeom>
          <a:noFill/>
        </p:spPr>
      </p:pic>
      <p:pic>
        <p:nvPicPr>
          <p:cNvPr id="149511" name="Picture 7" descr="Eutrophic%20lake"/>
          <p:cNvPicPr>
            <a:picLocks noChangeAspect="1" noChangeArrowheads="1"/>
          </p:cNvPicPr>
          <p:nvPr/>
        </p:nvPicPr>
        <p:blipFill>
          <a:blip r:embed="rId4" cstate="print"/>
          <a:srcRect/>
          <a:stretch>
            <a:fillRect/>
          </a:stretch>
        </p:blipFill>
        <p:spPr bwMode="auto">
          <a:xfrm>
            <a:off x="0" y="3438525"/>
            <a:ext cx="4572000" cy="3422650"/>
          </a:xfrm>
          <a:prstGeom prst="rect">
            <a:avLst/>
          </a:prstGeom>
          <a:noFill/>
        </p:spPr>
      </p:pic>
    </p:spTree>
  </p:cSld>
  <p:clrMapOvr>
    <a:masterClrMapping/>
  </p:clrMapOvr>
  <p:transition spd="med">
    <p:cover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376238" y="136525"/>
            <a:ext cx="2546350" cy="457200"/>
          </a:xfrm>
          <a:prstGeom prst="rect">
            <a:avLst/>
          </a:prstGeom>
          <a:noFill/>
          <a:ln w="9525">
            <a:noFill/>
            <a:miter lim="800000"/>
            <a:headEnd/>
            <a:tailEnd/>
          </a:ln>
          <a:effectLst/>
        </p:spPr>
        <p:txBody>
          <a:bodyPr wrap="none">
            <a:spAutoFit/>
          </a:bodyPr>
          <a:lstStyle/>
          <a:p>
            <a:r>
              <a:rPr lang="tr-TR" b="1">
                <a:solidFill>
                  <a:srgbClr val="9B0110"/>
                </a:solidFill>
              </a:rPr>
              <a:t>3.6. Radyoaktivite</a:t>
            </a:r>
          </a:p>
        </p:txBody>
      </p:sp>
      <p:pic>
        <p:nvPicPr>
          <p:cNvPr id="161796" name="Picture 4" descr="radioactive_sign_0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6372225" y="-100013"/>
            <a:ext cx="2879725" cy="2879726"/>
          </a:xfrm>
          <a:prstGeom prst="rect">
            <a:avLst/>
          </a:prstGeom>
          <a:noFill/>
        </p:spPr>
      </p:pic>
      <p:sp>
        <p:nvSpPr>
          <p:cNvPr id="161797" name="Text Box 5"/>
          <p:cNvSpPr txBox="1">
            <a:spLocks noChangeArrowheads="1"/>
          </p:cNvSpPr>
          <p:nvPr/>
        </p:nvSpPr>
        <p:spPr bwMode="auto">
          <a:xfrm>
            <a:off x="447675" y="1776413"/>
            <a:ext cx="6500813" cy="3414712"/>
          </a:xfrm>
          <a:prstGeom prst="rect">
            <a:avLst/>
          </a:prstGeom>
          <a:noFill/>
          <a:ln w="9525">
            <a:noFill/>
            <a:miter lim="800000"/>
            <a:headEnd/>
            <a:tailEnd/>
          </a:ln>
          <a:effectLst/>
        </p:spPr>
        <p:txBody>
          <a:bodyPr>
            <a:spAutoFit/>
          </a:bodyPr>
          <a:lstStyle/>
          <a:p>
            <a:pPr algn="just">
              <a:lnSpc>
                <a:spcPct val="130000"/>
              </a:lnSpc>
            </a:pPr>
            <a:r>
              <a:rPr lang="tr-TR"/>
              <a:t>Gün geçtikçe artan nükleer enerji kaynakları, nükleer kirlenme sorununa dikkat çekmektedir. Nükleer enerji santrallerinin atıkları (örneğin plütonyum) çok uzun süreler aktif kalabilmekte ve kirletici özellikleri yüzyıllarca sürebilmektedir. Ayrıca hastane ve bazı endüstri atıklarında da radyoaktif maddeler bulunabilmektedir. </a:t>
            </a:r>
          </a:p>
        </p:txBody>
      </p:sp>
    </p:spTree>
  </p:cSld>
  <p:clrMapOvr>
    <a:masterClrMapping/>
  </p:clrMapOvr>
  <p:transition spd="med">
    <p:cover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 Box 2"/>
          <p:cNvSpPr txBox="1">
            <a:spLocks noChangeArrowheads="1"/>
          </p:cNvSpPr>
          <p:nvPr/>
        </p:nvSpPr>
        <p:spPr bwMode="auto">
          <a:xfrm>
            <a:off x="376238" y="136525"/>
            <a:ext cx="3278187" cy="457200"/>
          </a:xfrm>
          <a:prstGeom prst="rect">
            <a:avLst/>
          </a:prstGeom>
          <a:noFill/>
          <a:ln w="9525">
            <a:noFill/>
            <a:miter lim="800000"/>
            <a:headEnd/>
            <a:tailEnd/>
          </a:ln>
          <a:effectLst/>
        </p:spPr>
        <p:txBody>
          <a:bodyPr wrap="none">
            <a:spAutoFit/>
          </a:bodyPr>
          <a:lstStyle/>
          <a:p>
            <a:r>
              <a:rPr lang="tr-TR" b="1">
                <a:solidFill>
                  <a:srgbClr val="9B0110"/>
                </a:solidFill>
              </a:rPr>
              <a:t>7. Pestisit ve Herbisitler</a:t>
            </a:r>
          </a:p>
        </p:txBody>
      </p:sp>
      <p:pic>
        <p:nvPicPr>
          <p:cNvPr id="160772" name="Picture 4" descr="newprods"/>
          <p:cNvPicPr>
            <a:picLocks noChangeAspect="1" noChangeArrowheads="1"/>
          </p:cNvPicPr>
          <p:nvPr/>
        </p:nvPicPr>
        <p:blipFill>
          <a:blip r:embed="rId2" cstate="print"/>
          <a:srcRect/>
          <a:stretch>
            <a:fillRect/>
          </a:stretch>
        </p:blipFill>
        <p:spPr bwMode="auto">
          <a:xfrm>
            <a:off x="4356100" y="2852738"/>
            <a:ext cx="4787900" cy="3371850"/>
          </a:xfrm>
          <a:prstGeom prst="rect">
            <a:avLst/>
          </a:prstGeom>
          <a:noFill/>
        </p:spPr>
      </p:pic>
      <p:pic>
        <p:nvPicPr>
          <p:cNvPr id="160773" name="Picture 5"/>
          <p:cNvPicPr>
            <a:picLocks noChangeAspect="1" noChangeArrowheads="1"/>
          </p:cNvPicPr>
          <p:nvPr/>
        </p:nvPicPr>
        <p:blipFill>
          <a:blip r:embed="rId3" cstate="print"/>
          <a:srcRect/>
          <a:stretch>
            <a:fillRect/>
          </a:stretch>
        </p:blipFill>
        <p:spPr bwMode="auto">
          <a:xfrm>
            <a:off x="0" y="2349500"/>
            <a:ext cx="4356100" cy="4292600"/>
          </a:xfrm>
          <a:prstGeom prst="rect">
            <a:avLst/>
          </a:prstGeom>
          <a:noFill/>
          <a:ln w="9525">
            <a:noFill/>
            <a:miter lim="800000"/>
            <a:headEnd/>
            <a:tailEnd/>
          </a:ln>
          <a:effectLst/>
        </p:spPr>
      </p:pic>
      <p:sp>
        <p:nvSpPr>
          <p:cNvPr id="160774" name="Text Box 6"/>
          <p:cNvSpPr txBox="1">
            <a:spLocks noChangeArrowheads="1"/>
          </p:cNvSpPr>
          <p:nvPr/>
        </p:nvSpPr>
        <p:spPr bwMode="auto">
          <a:xfrm>
            <a:off x="250825" y="765175"/>
            <a:ext cx="8893175" cy="1463675"/>
          </a:xfrm>
          <a:prstGeom prst="rect">
            <a:avLst/>
          </a:prstGeom>
          <a:noFill/>
          <a:ln w="9525">
            <a:noFill/>
            <a:miter lim="800000"/>
            <a:headEnd/>
            <a:tailEnd/>
          </a:ln>
          <a:effectLst/>
        </p:spPr>
        <p:txBody>
          <a:bodyPr>
            <a:spAutoFit/>
          </a:bodyPr>
          <a:lstStyle/>
          <a:p>
            <a:pPr algn="just">
              <a:lnSpc>
                <a:spcPct val="125000"/>
              </a:lnSpc>
            </a:pPr>
            <a:r>
              <a:rPr lang="tr-TR"/>
              <a:t>İnsan vücuduna alındığında etkileri uzun yıllar devam eden hatta genlerle sonraki nesillere de geçebilen, tarımda zararlı böcek ve otların mücadelesinde kullanılan yapay organik maddelerdir.</a:t>
            </a:r>
          </a:p>
        </p:txBody>
      </p:sp>
    </p:spTree>
  </p:cSld>
  <p:clrMapOvr>
    <a:masterClrMapping/>
  </p:clrMapOvr>
  <p:transition spd="med">
    <p:cover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ext Box 2"/>
          <p:cNvSpPr txBox="1">
            <a:spLocks noChangeArrowheads="1"/>
          </p:cNvSpPr>
          <p:nvPr/>
        </p:nvSpPr>
        <p:spPr bwMode="auto">
          <a:xfrm>
            <a:off x="376238" y="136525"/>
            <a:ext cx="2725737" cy="457200"/>
          </a:xfrm>
          <a:prstGeom prst="rect">
            <a:avLst/>
          </a:prstGeom>
          <a:noFill/>
          <a:ln w="9525">
            <a:noFill/>
            <a:miter lim="800000"/>
            <a:headEnd/>
            <a:tailEnd/>
          </a:ln>
          <a:effectLst/>
        </p:spPr>
        <p:txBody>
          <a:bodyPr wrap="none">
            <a:spAutoFit/>
          </a:bodyPr>
          <a:lstStyle/>
          <a:p>
            <a:r>
              <a:rPr lang="tr-TR" b="1">
                <a:solidFill>
                  <a:srgbClr val="9B0110"/>
                </a:solidFill>
              </a:rPr>
              <a:t>8. Diğer Kirleticiler</a:t>
            </a:r>
          </a:p>
        </p:txBody>
      </p:sp>
      <p:sp>
        <p:nvSpPr>
          <p:cNvPr id="159747" name="Text Box 3"/>
          <p:cNvSpPr txBox="1">
            <a:spLocks noChangeArrowheads="1"/>
          </p:cNvSpPr>
          <p:nvPr/>
        </p:nvSpPr>
        <p:spPr bwMode="auto">
          <a:xfrm>
            <a:off x="376238" y="1001713"/>
            <a:ext cx="8299450" cy="1463675"/>
          </a:xfrm>
          <a:prstGeom prst="rect">
            <a:avLst/>
          </a:prstGeom>
          <a:noFill/>
          <a:ln w="9525">
            <a:noFill/>
            <a:miter lim="800000"/>
            <a:headEnd/>
            <a:tailEnd/>
          </a:ln>
          <a:effectLst/>
        </p:spPr>
        <p:txBody>
          <a:bodyPr>
            <a:spAutoFit/>
          </a:bodyPr>
          <a:lstStyle/>
          <a:p>
            <a:pPr algn="just">
              <a:lnSpc>
                <a:spcPct val="125000"/>
              </a:lnSpc>
            </a:pPr>
            <a:r>
              <a:rPr lang="tr-TR"/>
              <a:t>Tarım ve sanayide kullanılan kimyasallar, toksik değildirler. Ancak yüksek dozları kirleticidir. Anorganik tuzlar, gübreler bu sınıfa girerler. </a:t>
            </a:r>
          </a:p>
        </p:txBody>
      </p:sp>
      <p:sp>
        <p:nvSpPr>
          <p:cNvPr id="159748" name="Text Box 4"/>
          <p:cNvSpPr txBox="1">
            <a:spLocks noChangeArrowheads="1"/>
          </p:cNvSpPr>
          <p:nvPr/>
        </p:nvSpPr>
        <p:spPr bwMode="auto">
          <a:xfrm>
            <a:off x="684213" y="2852738"/>
            <a:ext cx="5351462" cy="457200"/>
          </a:xfrm>
          <a:prstGeom prst="rect">
            <a:avLst/>
          </a:prstGeom>
          <a:noFill/>
          <a:ln w="9525">
            <a:noFill/>
            <a:miter lim="800000"/>
            <a:headEnd/>
            <a:tailEnd/>
          </a:ln>
          <a:effectLst/>
        </p:spPr>
        <p:txBody>
          <a:bodyPr wrap="none">
            <a:spAutoFit/>
          </a:bodyPr>
          <a:lstStyle/>
          <a:p>
            <a:r>
              <a:rPr lang="tr-TR" b="1">
                <a:solidFill>
                  <a:srgbClr val="9B0110"/>
                </a:solidFill>
              </a:rPr>
              <a:t>9. Çözünmeyen Kirleticiler ve Sediment</a:t>
            </a:r>
          </a:p>
        </p:txBody>
      </p:sp>
      <p:sp>
        <p:nvSpPr>
          <p:cNvPr id="159749" name="Text Box 5"/>
          <p:cNvSpPr txBox="1">
            <a:spLocks noChangeArrowheads="1"/>
          </p:cNvSpPr>
          <p:nvPr/>
        </p:nvSpPr>
        <p:spPr bwMode="auto">
          <a:xfrm>
            <a:off x="592138" y="3594100"/>
            <a:ext cx="8301037" cy="2282825"/>
          </a:xfrm>
          <a:prstGeom prst="rect">
            <a:avLst/>
          </a:prstGeom>
          <a:noFill/>
          <a:ln w="9525">
            <a:noFill/>
            <a:miter lim="800000"/>
            <a:headEnd/>
            <a:tailEnd/>
          </a:ln>
          <a:effectLst/>
        </p:spPr>
        <p:txBody>
          <a:bodyPr>
            <a:spAutoFit/>
          </a:bodyPr>
          <a:lstStyle/>
          <a:p>
            <a:pPr algn="just">
              <a:lnSpc>
                <a:spcPct val="120000"/>
              </a:lnSpc>
            </a:pPr>
            <a:r>
              <a:rPr lang="tr-TR"/>
              <a:t>Bunlar askıda, yüzücü ve kolloidal maddelerden oluşur. Asılı maddeler genelde sudaki sedimenti ifade ederler. Kaynakları suyun geçtiği yerlerdeki aşınma sonucudur. </a:t>
            </a:r>
          </a:p>
          <a:p>
            <a:pPr algn="just">
              <a:lnSpc>
                <a:spcPct val="120000"/>
              </a:lnSpc>
            </a:pPr>
            <a:r>
              <a:rPr lang="tr-TR"/>
              <a:t>Yüzücü maddeler ise genellikle organik orijinli bitki artıkları, ölmüş hayvanlar bu grupta sayılabilir. </a:t>
            </a:r>
          </a:p>
        </p:txBody>
      </p:sp>
    </p:spTree>
  </p:cSld>
  <p:clrMapOvr>
    <a:masterClrMapping/>
  </p:clrMapOvr>
  <p:transition spd="med">
    <p:cover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723" name="Picture 3"/>
          <p:cNvPicPr>
            <a:picLocks noChangeAspect="1" noChangeArrowheads="1"/>
          </p:cNvPicPr>
          <p:nvPr/>
        </p:nvPicPr>
        <p:blipFill>
          <a:blip r:embed="rId2" cstate="print">
            <a:lum bright="6000" contrast="6000"/>
          </a:blip>
          <a:srcRect/>
          <a:stretch>
            <a:fillRect/>
          </a:stretch>
        </p:blipFill>
        <p:spPr bwMode="auto">
          <a:xfrm>
            <a:off x="3995738" y="2909888"/>
            <a:ext cx="4976812" cy="3670300"/>
          </a:xfrm>
          <a:prstGeom prst="rect">
            <a:avLst/>
          </a:prstGeom>
          <a:noFill/>
          <a:ln w="9525">
            <a:noFill/>
            <a:miter lim="800000"/>
            <a:headEnd/>
            <a:tailEnd/>
          </a:ln>
          <a:effectLst/>
        </p:spPr>
      </p:pic>
      <p:pic>
        <p:nvPicPr>
          <p:cNvPr id="158725" name="Picture 5" descr="sediment"/>
          <p:cNvPicPr>
            <a:picLocks noChangeAspect="1" noChangeArrowheads="1"/>
          </p:cNvPicPr>
          <p:nvPr/>
        </p:nvPicPr>
        <p:blipFill>
          <a:blip r:embed="rId3" cstate="print">
            <a:lum bright="6000" contrast="12000"/>
          </a:blip>
          <a:srcRect/>
          <a:stretch>
            <a:fillRect/>
          </a:stretch>
        </p:blipFill>
        <p:spPr bwMode="auto">
          <a:xfrm>
            <a:off x="539750" y="1989138"/>
            <a:ext cx="3509963" cy="4679950"/>
          </a:xfrm>
          <a:prstGeom prst="rect">
            <a:avLst/>
          </a:prstGeom>
          <a:noFill/>
        </p:spPr>
      </p:pic>
      <p:sp>
        <p:nvSpPr>
          <p:cNvPr id="158726" name="Text Box 6"/>
          <p:cNvSpPr txBox="1">
            <a:spLocks noChangeArrowheads="1"/>
          </p:cNvSpPr>
          <p:nvPr/>
        </p:nvSpPr>
        <p:spPr bwMode="auto">
          <a:xfrm>
            <a:off x="158750" y="209550"/>
            <a:ext cx="8805863" cy="1774825"/>
          </a:xfrm>
          <a:prstGeom prst="rect">
            <a:avLst/>
          </a:prstGeom>
          <a:noFill/>
          <a:ln w="9525">
            <a:noFill/>
            <a:miter lim="800000"/>
            <a:headEnd/>
            <a:tailEnd/>
          </a:ln>
          <a:effectLst/>
        </p:spPr>
        <p:txBody>
          <a:bodyPr>
            <a:spAutoFit/>
          </a:bodyPr>
          <a:lstStyle/>
          <a:p>
            <a:pPr>
              <a:lnSpc>
                <a:spcPct val="115000"/>
              </a:lnSpc>
            </a:pPr>
            <a:r>
              <a:rPr lang="tr-TR"/>
              <a:t>Kolloidal maddeler ise suda asılı maddelerle çözünmüş maddelerin arasında kolloidal boyutta çözünmüş maddeleri ifade eder. Boyutları 1 </a:t>
            </a:r>
            <a:r>
              <a:rPr lang="tr-TR" b="1"/>
              <a:t>µ</a:t>
            </a:r>
            <a:r>
              <a:rPr lang="tr-TR"/>
              <a:t>m civarındaki asılı maddelerdir. Aslında hem asılı maddelerle hem çözünmüş maddelerle ortak yönleri vardır. </a:t>
            </a:r>
          </a:p>
        </p:txBody>
      </p:sp>
    </p:spTree>
  </p:cSld>
  <p:clrMapOvr>
    <a:masterClrMapping/>
  </p:clrMapOvr>
  <p:transition spd="med">
    <p:cover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Text Box 2"/>
          <p:cNvSpPr txBox="1">
            <a:spLocks noChangeArrowheads="1"/>
          </p:cNvSpPr>
          <p:nvPr/>
        </p:nvSpPr>
        <p:spPr bwMode="auto">
          <a:xfrm>
            <a:off x="376238" y="136525"/>
            <a:ext cx="3403600" cy="457200"/>
          </a:xfrm>
          <a:prstGeom prst="rect">
            <a:avLst/>
          </a:prstGeom>
          <a:noFill/>
          <a:ln w="9525">
            <a:noFill/>
            <a:miter lim="800000"/>
            <a:headEnd/>
            <a:tailEnd/>
          </a:ln>
          <a:effectLst/>
        </p:spPr>
        <p:txBody>
          <a:bodyPr wrap="none">
            <a:spAutoFit/>
          </a:bodyPr>
          <a:lstStyle/>
          <a:p>
            <a:r>
              <a:rPr lang="tr-TR" b="1">
                <a:solidFill>
                  <a:srgbClr val="9B0110"/>
                </a:solidFill>
              </a:rPr>
              <a:t>10. Mikrobik Kirleticiler</a:t>
            </a:r>
          </a:p>
        </p:txBody>
      </p:sp>
      <p:pic>
        <p:nvPicPr>
          <p:cNvPr id="157700" name="Picture 4" descr="asplanchnaoverfed"/>
          <p:cNvPicPr>
            <a:picLocks noChangeAspect="1" noChangeArrowheads="1"/>
          </p:cNvPicPr>
          <p:nvPr/>
        </p:nvPicPr>
        <p:blipFill>
          <a:blip r:embed="rId2" cstate="print"/>
          <a:srcRect/>
          <a:stretch>
            <a:fillRect/>
          </a:stretch>
        </p:blipFill>
        <p:spPr bwMode="auto">
          <a:xfrm>
            <a:off x="4572000" y="3357563"/>
            <a:ext cx="4197350" cy="3225800"/>
          </a:xfrm>
          <a:prstGeom prst="rect">
            <a:avLst/>
          </a:prstGeom>
          <a:noFill/>
        </p:spPr>
      </p:pic>
      <p:pic>
        <p:nvPicPr>
          <p:cNvPr id="157702" name="Picture 6" descr="01"/>
          <p:cNvPicPr>
            <a:picLocks noChangeAspect="1" noChangeArrowheads="1"/>
          </p:cNvPicPr>
          <p:nvPr/>
        </p:nvPicPr>
        <p:blipFill>
          <a:blip r:embed="rId3" cstate="print"/>
          <a:srcRect/>
          <a:stretch>
            <a:fillRect/>
          </a:stretch>
        </p:blipFill>
        <p:spPr bwMode="auto">
          <a:xfrm>
            <a:off x="250825" y="3357563"/>
            <a:ext cx="4248150" cy="3175000"/>
          </a:xfrm>
          <a:prstGeom prst="rect">
            <a:avLst/>
          </a:prstGeom>
          <a:noFill/>
        </p:spPr>
      </p:pic>
      <p:sp>
        <p:nvSpPr>
          <p:cNvPr id="157703" name="Text Box 7"/>
          <p:cNvSpPr txBox="1">
            <a:spLocks noChangeArrowheads="1"/>
          </p:cNvSpPr>
          <p:nvPr/>
        </p:nvSpPr>
        <p:spPr bwMode="auto">
          <a:xfrm>
            <a:off x="376238" y="785813"/>
            <a:ext cx="8299450" cy="2282825"/>
          </a:xfrm>
          <a:prstGeom prst="rect">
            <a:avLst/>
          </a:prstGeom>
          <a:noFill/>
          <a:ln w="9525">
            <a:noFill/>
            <a:miter lim="800000"/>
            <a:headEnd/>
            <a:tailEnd/>
          </a:ln>
          <a:effectLst/>
        </p:spPr>
        <p:txBody>
          <a:bodyPr>
            <a:spAutoFit/>
          </a:bodyPr>
          <a:lstStyle/>
          <a:p>
            <a:pPr algn="just">
              <a:lnSpc>
                <a:spcPct val="120000"/>
              </a:lnSpc>
            </a:pPr>
            <a:r>
              <a:rPr lang="tr-TR"/>
              <a:t>Boyutları 1-100 </a:t>
            </a:r>
            <a:r>
              <a:rPr lang="tr-TR" b="1"/>
              <a:t>µ</a:t>
            </a:r>
            <a:r>
              <a:rPr lang="tr-TR"/>
              <a:t>m arasında değişen küçük canlı organizmalardır. Mikroorganizmalar bitkisel kökenli, hayvansal kökenli ve protistalar olmak üzere 3 grupta incelenirler. Mikroorganizmaların bazıları zararlı iken bazıları faydalı hatta arıtma amaçlı kullanılmaktadır. </a:t>
            </a:r>
          </a:p>
        </p:txBody>
      </p:sp>
    </p:spTree>
  </p:cSld>
  <p:clrMapOvr>
    <a:masterClrMapping/>
  </p:clrMapOvr>
  <p:transition spd="med">
    <p:cover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5" name="Rectangle 5"/>
          <p:cNvSpPr>
            <a:spLocks noChangeArrowheads="1"/>
          </p:cNvSpPr>
          <p:nvPr/>
        </p:nvSpPr>
        <p:spPr bwMode="auto">
          <a:xfrm>
            <a:off x="468313" y="1394216"/>
            <a:ext cx="8280400" cy="4088620"/>
          </a:xfrm>
          <a:prstGeom prst="rect">
            <a:avLst/>
          </a:prstGeom>
          <a:noFill/>
          <a:ln w="9525">
            <a:noFill/>
            <a:miter lim="800000"/>
            <a:headEnd/>
            <a:tailEnd/>
          </a:ln>
          <a:effectLst/>
        </p:spPr>
        <p:txBody>
          <a:bodyPr anchor="ctr">
            <a:spAutoFit/>
          </a:bodyPr>
          <a:lstStyle/>
          <a:p>
            <a:pPr indent="539750" algn="just">
              <a:lnSpc>
                <a:spcPct val="150000"/>
              </a:lnSpc>
            </a:pPr>
            <a:r>
              <a:rPr lang="tr-TR" sz="3200" dirty="0" smtClean="0">
                <a:solidFill>
                  <a:srgbClr val="FF0000"/>
                </a:solidFill>
              </a:rPr>
              <a:t>Su </a:t>
            </a:r>
            <a:r>
              <a:rPr lang="tr-TR" sz="3200" dirty="0">
                <a:solidFill>
                  <a:srgbClr val="FF0000"/>
                </a:solidFill>
              </a:rPr>
              <a:t>kirliliği </a:t>
            </a:r>
            <a:r>
              <a:rPr lang="tr-TR" dirty="0"/>
              <a:t>kısaca, su kaynağının niteliğinin yani özelliğinin ve kullanım amaçlarının olumsuz yönde etkilenecek biçimde bozulması olayına denir. Birleşik Amerika Çevre Koruma Örgütüne göre “Su kirliliği”, suyun kalitesini ölçülebilecek oranda kötüleştiren miktar veya konsantrasyondaki suya, kanalizasyon suyu, sanayi atığı, diğer zararlı veya istenmeyen maddelerin ilave edilmesidir”.    </a:t>
            </a:r>
          </a:p>
        </p:txBody>
      </p:sp>
    </p:spTree>
  </p:cSld>
  <p:clrMapOvr>
    <a:masterClrMapping/>
  </p:clrMapOvr>
  <p:transition spd="med">
    <p:cover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8" name="Rectangle 4"/>
          <p:cNvSpPr>
            <a:spLocks noChangeArrowheads="1"/>
          </p:cNvSpPr>
          <p:nvPr/>
        </p:nvSpPr>
        <p:spPr bwMode="auto">
          <a:xfrm>
            <a:off x="179388" y="1013176"/>
            <a:ext cx="8675687" cy="4142673"/>
          </a:xfrm>
          <a:prstGeom prst="rect">
            <a:avLst/>
          </a:prstGeom>
          <a:noFill/>
          <a:ln w="9525">
            <a:noFill/>
            <a:miter lim="800000"/>
            <a:headEnd/>
            <a:tailEnd/>
          </a:ln>
          <a:effectLst/>
        </p:spPr>
        <p:txBody>
          <a:bodyPr anchor="ctr">
            <a:spAutoFit/>
          </a:bodyPr>
          <a:lstStyle/>
          <a:p>
            <a:pPr indent="539750" algn="ctr">
              <a:lnSpc>
                <a:spcPct val="150000"/>
              </a:lnSpc>
            </a:pPr>
            <a:r>
              <a:rPr lang="tr-TR" sz="2800" b="1" dirty="0" err="1" smtClean="0">
                <a:solidFill>
                  <a:srgbClr val="FF0000"/>
                </a:solidFill>
              </a:rPr>
              <a:t>Atıksu</a:t>
            </a:r>
            <a:r>
              <a:rPr lang="tr-TR" sz="2800" b="1" dirty="0" smtClean="0">
                <a:solidFill>
                  <a:srgbClr val="FF0000"/>
                </a:solidFill>
              </a:rPr>
              <a:t> </a:t>
            </a:r>
            <a:r>
              <a:rPr lang="tr-TR" sz="2800" b="1" dirty="0">
                <a:solidFill>
                  <a:srgbClr val="FF0000"/>
                </a:solidFill>
              </a:rPr>
              <a:t>Kavramı</a:t>
            </a:r>
          </a:p>
          <a:p>
            <a:pPr indent="539750" algn="just">
              <a:lnSpc>
                <a:spcPct val="125000"/>
              </a:lnSpc>
            </a:pPr>
            <a:r>
              <a:rPr lang="tr-TR" sz="2800" dirty="0"/>
              <a:t>Konutların pis su ve lağım sularından, endüstriyel sıvı </a:t>
            </a:r>
            <a:r>
              <a:rPr lang="tr-TR" sz="2800" dirty="0" smtClean="0"/>
              <a:t>atıklardan, tarımdan arta kalan drenaj sularından </a:t>
            </a:r>
            <a:r>
              <a:rPr lang="tr-TR" sz="2800" dirty="0"/>
              <a:t>ve sel sularından kaynaklanan sıvı atıklara </a:t>
            </a:r>
            <a:r>
              <a:rPr lang="tr-TR" sz="2800" dirty="0" err="1"/>
              <a:t>atıksu</a:t>
            </a:r>
            <a:r>
              <a:rPr lang="tr-TR" sz="2800" dirty="0"/>
              <a:t> denir. </a:t>
            </a:r>
          </a:p>
          <a:p>
            <a:pPr indent="539750" algn="just">
              <a:lnSpc>
                <a:spcPct val="125000"/>
              </a:lnSpc>
            </a:pPr>
            <a:r>
              <a:rPr lang="tr-TR" sz="2800" dirty="0"/>
              <a:t>Evlerin ve işyerlerinin oluşturduğu ve fabrikaların endüstriyel nitelik taşımayan pis sularının da dahil olduğu atık sulara ise evsel </a:t>
            </a:r>
            <a:r>
              <a:rPr lang="tr-TR" sz="2800" dirty="0" err="1"/>
              <a:t>atıksu</a:t>
            </a:r>
            <a:r>
              <a:rPr lang="tr-TR" sz="2800" dirty="0"/>
              <a:t> denir.</a:t>
            </a:r>
          </a:p>
        </p:txBody>
      </p:sp>
    </p:spTree>
  </p:cSld>
  <p:clrMapOvr>
    <a:masterClrMapping/>
  </p:clrMapOvr>
  <p:transition spd="med">
    <p:cover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1331913" y="0"/>
            <a:ext cx="6380162" cy="1133965"/>
          </a:xfrm>
          <a:prstGeom prst="rect">
            <a:avLst/>
          </a:prstGeom>
          <a:noFill/>
          <a:ln w="9525">
            <a:noFill/>
            <a:miter lim="800000"/>
            <a:headEnd/>
            <a:tailEnd/>
          </a:ln>
          <a:effectLst/>
        </p:spPr>
        <p:txBody>
          <a:bodyPr>
            <a:spAutoFit/>
          </a:bodyPr>
          <a:lstStyle/>
          <a:p>
            <a:pPr algn="ctr">
              <a:lnSpc>
                <a:spcPct val="150000"/>
              </a:lnSpc>
            </a:pPr>
            <a:r>
              <a:rPr lang="tr-TR" b="1" dirty="0">
                <a:solidFill>
                  <a:srgbClr val="FF0000"/>
                </a:solidFill>
              </a:rPr>
              <a:t>SULARI ATIKSUYA DÖNÜŞTÜREN NEDENLER VE KİRLENME ŞEKİLLERİ</a:t>
            </a:r>
          </a:p>
        </p:txBody>
      </p:sp>
      <p:sp>
        <p:nvSpPr>
          <p:cNvPr id="155651" name="Text Box 3"/>
          <p:cNvSpPr txBox="1">
            <a:spLocks noChangeArrowheads="1"/>
          </p:cNvSpPr>
          <p:nvPr/>
        </p:nvSpPr>
        <p:spPr bwMode="auto">
          <a:xfrm>
            <a:off x="179388" y="908050"/>
            <a:ext cx="8640762" cy="5085816"/>
          </a:xfrm>
          <a:prstGeom prst="rect">
            <a:avLst/>
          </a:prstGeom>
          <a:noFill/>
          <a:ln w="9525">
            <a:noFill/>
            <a:miter lim="800000"/>
            <a:headEnd/>
            <a:tailEnd/>
          </a:ln>
          <a:effectLst/>
        </p:spPr>
        <p:txBody>
          <a:bodyPr>
            <a:spAutoFit/>
          </a:bodyPr>
          <a:lstStyle/>
          <a:p>
            <a:pPr algn="just">
              <a:lnSpc>
                <a:spcPct val="150000"/>
              </a:lnSpc>
            </a:pPr>
            <a:r>
              <a:rPr lang="tr-TR" dirty="0" smtClean="0"/>
              <a:t>Oluşumlarından </a:t>
            </a:r>
            <a:r>
              <a:rPr lang="tr-TR" dirty="0"/>
              <a:t>bu yana akarsular, karalardan aldıkları maddeleri deniz ve okyanuslara taşımaktadırlar. Bu maddelerin büyük bir kısmını suda çözünmüş maddelerle akıntıyla taşınan </a:t>
            </a:r>
            <a:r>
              <a:rPr lang="tr-TR" dirty="0" err="1"/>
              <a:t>sediment</a:t>
            </a:r>
            <a:r>
              <a:rPr lang="tr-TR" dirty="0"/>
              <a:t> oluşturur. Bunların yanı sıra yeryüzündeki yaşam süreçlerinin bir ürünü olan çok miktardaki organik atıkta akarsular ile denizlere taşınır. Bu durum deniz ve okyanusların, karalardan taşınan bu atık maddelerin birikim yeri olduğunu göstermektedir.</a:t>
            </a:r>
          </a:p>
          <a:p>
            <a:pPr algn="just">
              <a:lnSpc>
                <a:spcPct val="150000"/>
              </a:lnSpc>
            </a:pPr>
            <a:r>
              <a:rPr lang="tr-TR" dirty="0"/>
              <a:t>Yüzey sularını kirletici ve atıkları uzaklaştıran bir kaynak olarak düşündüğümüzde, bu kirleticilerin sınıflandırılması yararlı olabilir.</a:t>
            </a:r>
          </a:p>
        </p:txBody>
      </p:sp>
    </p:spTree>
  </p:cSld>
  <p:clrMapOvr>
    <a:masterClrMapping/>
  </p:clrMapOvr>
  <p:transition spd="med">
    <p:cover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675" name="Picture 3" descr="150672sucpm4"/>
          <p:cNvPicPr>
            <a:picLocks noChangeAspect="1" noChangeArrowheads="1"/>
          </p:cNvPicPr>
          <p:nvPr/>
        </p:nvPicPr>
        <p:blipFill>
          <a:blip r:embed="rId2" cstate="print"/>
          <a:srcRect/>
          <a:stretch>
            <a:fillRect/>
          </a:stretch>
        </p:blipFill>
        <p:spPr bwMode="auto">
          <a:xfrm>
            <a:off x="323850" y="381000"/>
            <a:ext cx="8640763" cy="6096000"/>
          </a:xfrm>
          <a:prstGeom prst="rect">
            <a:avLst/>
          </a:prstGeom>
          <a:noFill/>
        </p:spPr>
      </p:pic>
    </p:spTree>
  </p:cSld>
  <p:clrMapOvr>
    <a:masterClrMapping/>
  </p:clrMapOvr>
  <p:transition spd="med">
    <p:cover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376238" y="136525"/>
            <a:ext cx="5988050" cy="457200"/>
          </a:xfrm>
          <a:prstGeom prst="rect">
            <a:avLst/>
          </a:prstGeom>
          <a:noFill/>
          <a:ln w="9525">
            <a:noFill/>
            <a:miter lim="800000"/>
            <a:headEnd/>
            <a:tailEnd/>
          </a:ln>
          <a:effectLst/>
        </p:spPr>
        <p:txBody>
          <a:bodyPr wrap="none">
            <a:spAutoFit/>
          </a:bodyPr>
          <a:lstStyle/>
          <a:p>
            <a:r>
              <a:rPr lang="tr-TR" b="1" dirty="0">
                <a:solidFill>
                  <a:srgbClr val="9B0110"/>
                </a:solidFill>
              </a:rPr>
              <a:t>1. Bakteri, Virüs ve Diğer Hastalık Yapıcılar</a:t>
            </a:r>
          </a:p>
        </p:txBody>
      </p:sp>
      <p:pic>
        <p:nvPicPr>
          <p:cNvPr id="154632" name="Picture 8" descr="Picture_of_a_Microorganism-pictures3__red"/>
          <p:cNvPicPr>
            <a:picLocks noChangeAspect="1" noChangeArrowheads="1"/>
          </p:cNvPicPr>
          <p:nvPr/>
        </p:nvPicPr>
        <p:blipFill>
          <a:blip r:embed="rId2" cstate="print">
            <a:lum contrast="20000"/>
          </a:blip>
          <a:srcRect/>
          <a:stretch>
            <a:fillRect/>
          </a:stretch>
        </p:blipFill>
        <p:spPr bwMode="auto">
          <a:xfrm>
            <a:off x="0" y="692150"/>
            <a:ext cx="1979613" cy="2447925"/>
          </a:xfrm>
          <a:prstGeom prst="rect">
            <a:avLst/>
          </a:prstGeom>
          <a:noFill/>
        </p:spPr>
      </p:pic>
      <p:sp>
        <p:nvSpPr>
          <p:cNvPr id="154633" name="Text Box 9"/>
          <p:cNvSpPr txBox="1">
            <a:spLocks noChangeArrowheads="1"/>
          </p:cNvSpPr>
          <p:nvPr/>
        </p:nvSpPr>
        <p:spPr bwMode="auto">
          <a:xfrm>
            <a:off x="0" y="3141663"/>
            <a:ext cx="1581150" cy="457200"/>
          </a:xfrm>
          <a:prstGeom prst="rect">
            <a:avLst/>
          </a:prstGeom>
          <a:noFill/>
          <a:ln w="9525">
            <a:noFill/>
            <a:miter lim="800000"/>
            <a:headEnd/>
            <a:tailEnd/>
          </a:ln>
          <a:effectLst/>
        </p:spPr>
        <p:txBody>
          <a:bodyPr wrap="none">
            <a:spAutoFit/>
          </a:bodyPr>
          <a:lstStyle/>
          <a:p>
            <a:r>
              <a:rPr lang="tr-TR"/>
              <a:t>Grip virüsü</a:t>
            </a:r>
          </a:p>
        </p:txBody>
      </p:sp>
      <p:sp>
        <p:nvSpPr>
          <p:cNvPr id="154636" name="Text Box 12"/>
          <p:cNvSpPr txBox="1">
            <a:spLocks noChangeArrowheads="1"/>
          </p:cNvSpPr>
          <p:nvPr/>
        </p:nvSpPr>
        <p:spPr bwMode="auto">
          <a:xfrm>
            <a:off x="2339975" y="3141663"/>
            <a:ext cx="1079500" cy="457200"/>
          </a:xfrm>
          <a:prstGeom prst="rect">
            <a:avLst/>
          </a:prstGeom>
          <a:noFill/>
          <a:ln w="9525">
            <a:noFill/>
            <a:miter lim="800000"/>
            <a:headEnd/>
            <a:tailEnd/>
          </a:ln>
          <a:effectLst/>
        </p:spPr>
        <p:txBody>
          <a:bodyPr wrap="none">
            <a:spAutoFit/>
          </a:bodyPr>
          <a:lstStyle/>
          <a:p>
            <a:r>
              <a:rPr lang="tr-TR" dirty="0"/>
              <a:t>Bakteri</a:t>
            </a:r>
          </a:p>
        </p:txBody>
      </p:sp>
      <p:sp>
        <p:nvSpPr>
          <p:cNvPr id="154637" name="Text Box 13"/>
          <p:cNvSpPr txBox="1">
            <a:spLocks noChangeArrowheads="1"/>
          </p:cNvSpPr>
          <p:nvPr/>
        </p:nvSpPr>
        <p:spPr bwMode="auto">
          <a:xfrm>
            <a:off x="73025" y="4103688"/>
            <a:ext cx="8820150" cy="2282825"/>
          </a:xfrm>
          <a:prstGeom prst="rect">
            <a:avLst/>
          </a:prstGeom>
          <a:noFill/>
          <a:ln w="9525">
            <a:noFill/>
            <a:miter lim="800000"/>
            <a:headEnd/>
            <a:tailEnd/>
          </a:ln>
          <a:effectLst/>
        </p:spPr>
        <p:txBody>
          <a:bodyPr>
            <a:spAutoFit/>
          </a:bodyPr>
          <a:lstStyle/>
          <a:p>
            <a:pPr algn="just">
              <a:lnSpc>
                <a:spcPct val="120000"/>
              </a:lnSpc>
            </a:pPr>
            <a:r>
              <a:rPr lang="tr-TR" dirty="0"/>
              <a:t>Suların hijyenik açıdan kirlenmesine neden olan bu organizmalar, genellikle hastalıklı ya da taşıyıcı insan ve hayvan dışkılarından kaynaklanır. Bulaşıcı etki, ya bu atıklarla temastan ya da atıkların karıştığı sulardan dolaylı olarak gerçekleşir. İçme suyu temini açısından bu tür kirlilik son derece önemlidir. </a:t>
            </a:r>
          </a:p>
        </p:txBody>
      </p:sp>
      <p:pic>
        <p:nvPicPr>
          <p:cNvPr id="154639" name="Picture 15" descr="olmasaydi_clip_image002_0000"/>
          <p:cNvPicPr>
            <a:picLocks noChangeAspect="1" noChangeArrowheads="1"/>
          </p:cNvPicPr>
          <p:nvPr/>
        </p:nvPicPr>
        <p:blipFill>
          <a:blip r:embed="rId3" cstate="print">
            <a:lum contrast="10000"/>
          </a:blip>
          <a:srcRect r="1022" b="1537"/>
          <a:stretch>
            <a:fillRect/>
          </a:stretch>
        </p:blipFill>
        <p:spPr bwMode="auto">
          <a:xfrm>
            <a:off x="1979613" y="658813"/>
            <a:ext cx="2482850" cy="2520950"/>
          </a:xfrm>
          <a:prstGeom prst="rect">
            <a:avLst/>
          </a:prstGeom>
          <a:noFill/>
        </p:spPr>
      </p:pic>
      <p:pic>
        <p:nvPicPr>
          <p:cNvPr id="11266" name="Picture 2" descr="http://www.biyoloji.5u.com/konu04/amip.gif"/>
          <p:cNvPicPr>
            <a:picLocks noChangeAspect="1" noChangeArrowheads="1"/>
          </p:cNvPicPr>
          <p:nvPr/>
        </p:nvPicPr>
        <p:blipFill>
          <a:blip r:embed="rId4" cstate="print">
            <a:lum contrast="20000"/>
          </a:blip>
          <a:srcRect/>
          <a:stretch>
            <a:fillRect/>
          </a:stretch>
        </p:blipFill>
        <p:spPr bwMode="auto">
          <a:xfrm>
            <a:off x="4499992" y="620688"/>
            <a:ext cx="2304256" cy="1418850"/>
          </a:xfrm>
          <a:prstGeom prst="rect">
            <a:avLst/>
          </a:prstGeom>
          <a:noFill/>
        </p:spPr>
      </p:pic>
      <p:sp>
        <p:nvSpPr>
          <p:cNvPr id="10" name="Text Box 12"/>
          <p:cNvSpPr txBox="1">
            <a:spLocks noChangeArrowheads="1"/>
          </p:cNvSpPr>
          <p:nvPr/>
        </p:nvSpPr>
        <p:spPr bwMode="auto">
          <a:xfrm>
            <a:off x="6876256" y="980728"/>
            <a:ext cx="885179" cy="461665"/>
          </a:xfrm>
          <a:prstGeom prst="rect">
            <a:avLst/>
          </a:prstGeom>
          <a:noFill/>
          <a:ln w="9525">
            <a:noFill/>
            <a:miter lim="800000"/>
            <a:headEnd/>
            <a:tailEnd/>
          </a:ln>
          <a:effectLst/>
        </p:spPr>
        <p:txBody>
          <a:bodyPr wrap="none">
            <a:spAutoFit/>
          </a:bodyPr>
          <a:lstStyle/>
          <a:p>
            <a:r>
              <a:rPr lang="tr-TR" dirty="0" smtClean="0"/>
              <a:t>Amip</a:t>
            </a:r>
            <a:endParaRPr lang="tr-TR" dirty="0"/>
          </a:p>
        </p:txBody>
      </p:sp>
      <p:pic>
        <p:nvPicPr>
          <p:cNvPr id="2" name="Picture 2" descr="terliksi hayvan">
            <a:hlinkClick r:id="rId5"/>
          </p:cNvPr>
          <p:cNvPicPr>
            <a:picLocks noChangeAspect="1" noChangeArrowheads="1"/>
          </p:cNvPicPr>
          <p:nvPr/>
        </p:nvPicPr>
        <p:blipFill>
          <a:blip r:embed="rId6" cstate="print">
            <a:lum contrast="20000"/>
          </a:blip>
          <a:srcRect/>
          <a:stretch>
            <a:fillRect/>
          </a:stretch>
        </p:blipFill>
        <p:spPr bwMode="auto">
          <a:xfrm>
            <a:off x="4499992" y="2060848"/>
            <a:ext cx="2952328" cy="1753961"/>
          </a:xfrm>
          <a:prstGeom prst="rect">
            <a:avLst/>
          </a:prstGeom>
          <a:noFill/>
        </p:spPr>
      </p:pic>
      <p:sp>
        <p:nvSpPr>
          <p:cNvPr id="11" name="Text Box 12"/>
          <p:cNvSpPr txBox="1">
            <a:spLocks noChangeArrowheads="1"/>
          </p:cNvSpPr>
          <p:nvPr/>
        </p:nvSpPr>
        <p:spPr bwMode="auto">
          <a:xfrm>
            <a:off x="7452320" y="2564904"/>
            <a:ext cx="982961" cy="707886"/>
          </a:xfrm>
          <a:prstGeom prst="rect">
            <a:avLst/>
          </a:prstGeom>
          <a:noFill/>
          <a:ln w="9525">
            <a:noFill/>
            <a:miter lim="800000"/>
            <a:headEnd/>
            <a:tailEnd/>
          </a:ln>
          <a:effectLst/>
        </p:spPr>
        <p:txBody>
          <a:bodyPr wrap="none">
            <a:spAutoFit/>
          </a:bodyPr>
          <a:lstStyle/>
          <a:p>
            <a:pPr>
              <a:spcBef>
                <a:spcPts val="0"/>
              </a:spcBef>
            </a:pPr>
            <a:r>
              <a:rPr lang="tr-TR" sz="2000" dirty="0" smtClean="0"/>
              <a:t>Terliksi</a:t>
            </a:r>
          </a:p>
          <a:p>
            <a:pPr>
              <a:spcBef>
                <a:spcPts val="0"/>
              </a:spcBef>
            </a:pPr>
            <a:r>
              <a:rPr lang="tr-TR" sz="2000" dirty="0" smtClean="0"/>
              <a:t>Hayvan</a:t>
            </a:r>
            <a:endParaRPr lang="tr-TR" sz="2000" dirty="0"/>
          </a:p>
        </p:txBody>
      </p:sp>
    </p:spTree>
  </p:cSld>
  <p:clrMapOvr>
    <a:masterClrMapping/>
  </p:clrMapOvr>
  <p:transition spd="med">
    <p:cover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2"/>
          <p:cNvSpPr txBox="1">
            <a:spLocks noChangeArrowheads="1"/>
          </p:cNvSpPr>
          <p:nvPr/>
        </p:nvSpPr>
        <p:spPr bwMode="auto">
          <a:xfrm>
            <a:off x="376238" y="136525"/>
            <a:ext cx="6632575" cy="457200"/>
          </a:xfrm>
          <a:prstGeom prst="rect">
            <a:avLst/>
          </a:prstGeom>
          <a:noFill/>
          <a:ln w="9525">
            <a:noFill/>
            <a:miter lim="800000"/>
            <a:headEnd/>
            <a:tailEnd/>
          </a:ln>
          <a:effectLst/>
        </p:spPr>
        <p:txBody>
          <a:bodyPr wrap="none">
            <a:spAutoFit/>
          </a:bodyPr>
          <a:lstStyle/>
          <a:p>
            <a:r>
              <a:rPr lang="tr-TR" b="1" dirty="0">
                <a:solidFill>
                  <a:srgbClr val="9B0110"/>
                </a:solidFill>
              </a:rPr>
              <a:t>2. Organik Maddelerden Kaynaklanan Kirlenme</a:t>
            </a:r>
            <a:r>
              <a:rPr lang="tr-TR" dirty="0">
                <a:solidFill>
                  <a:srgbClr val="9B0110"/>
                </a:solidFill>
              </a:rPr>
              <a:t> </a:t>
            </a:r>
          </a:p>
        </p:txBody>
      </p:sp>
      <p:pic>
        <p:nvPicPr>
          <p:cNvPr id="153603" name="Picture 3" descr="sewer2"/>
          <p:cNvPicPr>
            <a:picLocks noChangeAspect="1" noChangeArrowheads="1"/>
          </p:cNvPicPr>
          <p:nvPr/>
        </p:nvPicPr>
        <p:blipFill>
          <a:blip r:embed="rId2" cstate="print"/>
          <a:srcRect/>
          <a:stretch>
            <a:fillRect/>
          </a:stretch>
        </p:blipFill>
        <p:spPr bwMode="auto">
          <a:xfrm>
            <a:off x="3779838" y="981075"/>
            <a:ext cx="5049837" cy="5040313"/>
          </a:xfrm>
          <a:prstGeom prst="rect">
            <a:avLst/>
          </a:prstGeom>
          <a:noFill/>
        </p:spPr>
      </p:pic>
      <p:sp>
        <p:nvSpPr>
          <p:cNvPr id="153604" name="Text Box 4"/>
          <p:cNvSpPr txBox="1">
            <a:spLocks noChangeArrowheads="1"/>
          </p:cNvSpPr>
          <p:nvPr/>
        </p:nvSpPr>
        <p:spPr bwMode="auto">
          <a:xfrm>
            <a:off x="250825" y="1557338"/>
            <a:ext cx="3476625" cy="3597275"/>
          </a:xfrm>
          <a:prstGeom prst="rect">
            <a:avLst/>
          </a:prstGeom>
          <a:noFill/>
          <a:ln w="9525">
            <a:noFill/>
            <a:miter lim="800000"/>
            <a:headEnd/>
            <a:tailEnd/>
          </a:ln>
          <a:effectLst/>
        </p:spPr>
        <p:txBody>
          <a:bodyPr>
            <a:spAutoFit/>
          </a:bodyPr>
          <a:lstStyle/>
          <a:p>
            <a:pPr algn="just">
              <a:lnSpc>
                <a:spcPct val="120000"/>
              </a:lnSpc>
            </a:pPr>
            <a:r>
              <a:rPr lang="tr-TR"/>
              <a:t>Ölmüş hayvan ve bitki artıkları ile tarımsal artıkların yüzey sularına karışması sonucu ortaya çıkan kirlenmedir.</a:t>
            </a:r>
          </a:p>
          <a:p>
            <a:pPr algn="just">
              <a:lnSpc>
                <a:spcPct val="120000"/>
              </a:lnSpc>
            </a:pPr>
            <a:r>
              <a:rPr lang="tr-TR"/>
              <a:t>Bu maddeler özellikle suların oksijen dengesini bozmaktadır. </a:t>
            </a:r>
          </a:p>
        </p:txBody>
      </p:sp>
    </p:spTree>
  </p:cSld>
  <p:clrMapOvr>
    <a:masterClrMapping/>
  </p:clrMapOvr>
  <p:transition spd="med">
    <p:cover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376238" y="136525"/>
            <a:ext cx="3036887" cy="457200"/>
          </a:xfrm>
          <a:prstGeom prst="rect">
            <a:avLst/>
          </a:prstGeom>
          <a:noFill/>
          <a:ln w="9525">
            <a:noFill/>
            <a:miter lim="800000"/>
            <a:headEnd/>
            <a:tailEnd/>
          </a:ln>
          <a:effectLst/>
        </p:spPr>
        <p:txBody>
          <a:bodyPr wrap="none">
            <a:spAutoFit/>
          </a:bodyPr>
          <a:lstStyle/>
          <a:p>
            <a:r>
              <a:rPr lang="tr-TR" b="1">
                <a:solidFill>
                  <a:srgbClr val="9B0110"/>
                </a:solidFill>
              </a:rPr>
              <a:t>3. Endüstriyel Atıklar</a:t>
            </a:r>
          </a:p>
        </p:txBody>
      </p:sp>
      <p:pic>
        <p:nvPicPr>
          <p:cNvPr id="152579" name="Picture 3"/>
          <p:cNvPicPr>
            <a:picLocks noChangeAspect="1" noChangeArrowheads="1"/>
          </p:cNvPicPr>
          <p:nvPr/>
        </p:nvPicPr>
        <p:blipFill>
          <a:blip r:embed="rId2" cstate="print"/>
          <a:srcRect/>
          <a:stretch>
            <a:fillRect/>
          </a:stretch>
        </p:blipFill>
        <p:spPr bwMode="auto">
          <a:xfrm>
            <a:off x="3203575" y="620713"/>
            <a:ext cx="5622925" cy="5046662"/>
          </a:xfrm>
          <a:prstGeom prst="rect">
            <a:avLst/>
          </a:prstGeom>
          <a:noFill/>
          <a:ln w="9525">
            <a:noFill/>
            <a:miter lim="800000"/>
            <a:headEnd/>
            <a:tailEnd/>
          </a:ln>
          <a:effectLst/>
        </p:spPr>
      </p:pic>
      <p:sp>
        <p:nvSpPr>
          <p:cNvPr id="152580" name="Text Box 4"/>
          <p:cNvSpPr txBox="1">
            <a:spLocks noChangeArrowheads="1"/>
          </p:cNvSpPr>
          <p:nvPr/>
        </p:nvSpPr>
        <p:spPr bwMode="auto">
          <a:xfrm>
            <a:off x="231775" y="785813"/>
            <a:ext cx="2827338" cy="5561012"/>
          </a:xfrm>
          <a:prstGeom prst="rect">
            <a:avLst/>
          </a:prstGeom>
          <a:noFill/>
          <a:ln w="9525">
            <a:noFill/>
            <a:miter lim="800000"/>
            <a:headEnd/>
            <a:tailEnd/>
          </a:ln>
          <a:effectLst/>
        </p:spPr>
        <p:txBody>
          <a:bodyPr>
            <a:spAutoFit/>
          </a:bodyPr>
          <a:lstStyle/>
          <a:p>
            <a:pPr algn="just">
              <a:lnSpc>
                <a:spcPct val="115000"/>
              </a:lnSpc>
            </a:pPr>
            <a:r>
              <a:rPr lang="tr-TR"/>
              <a:t>Çeşitli endüstriyel üretim sahalarından çıkan ve fenol, arsenik, siyanür, krom, kadmiyum gibi toksit maddeleri içeren atıklardır. Son derece karmaşık yapıda endüstriyel atık bileşikleridir. Teknolojinin gelişmesiyle çeşitleri daha da artmıştır. </a:t>
            </a:r>
          </a:p>
        </p:txBody>
      </p:sp>
    </p:spTree>
  </p:cSld>
  <p:clrMapOvr>
    <a:masterClrMapping/>
  </p:clrMapOvr>
  <p:transition spd="med">
    <p:cover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376238" y="136525"/>
            <a:ext cx="3871912" cy="457200"/>
          </a:xfrm>
          <a:prstGeom prst="rect">
            <a:avLst/>
          </a:prstGeom>
          <a:noFill/>
          <a:ln w="9525">
            <a:noFill/>
            <a:miter lim="800000"/>
            <a:headEnd/>
            <a:tailEnd/>
          </a:ln>
          <a:effectLst/>
        </p:spPr>
        <p:txBody>
          <a:bodyPr wrap="none">
            <a:spAutoFit/>
          </a:bodyPr>
          <a:lstStyle/>
          <a:p>
            <a:r>
              <a:rPr lang="tr-TR" b="1">
                <a:solidFill>
                  <a:srgbClr val="9B0110"/>
                </a:solidFill>
              </a:rPr>
              <a:t>4. Yağ ve Benzeri Maddeler</a:t>
            </a:r>
            <a:r>
              <a:rPr lang="tr-TR">
                <a:solidFill>
                  <a:srgbClr val="9B0110"/>
                </a:solidFill>
              </a:rPr>
              <a:t> </a:t>
            </a:r>
          </a:p>
        </p:txBody>
      </p:sp>
      <p:pic>
        <p:nvPicPr>
          <p:cNvPr id="151556" name="Picture 4" descr="pollution_oil%20spill"/>
          <p:cNvPicPr>
            <a:picLocks noChangeAspect="1" noChangeArrowheads="1"/>
          </p:cNvPicPr>
          <p:nvPr/>
        </p:nvPicPr>
        <p:blipFill>
          <a:blip r:embed="rId2" cstate="print"/>
          <a:srcRect/>
          <a:stretch>
            <a:fillRect/>
          </a:stretch>
        </p:blipFill>
        <p:spPr bwMode="auto">
          <a:xfrm>
            <a:off x="3492500" y="620713"/>
            <a:ext cx="5334000" cy="2914650"/>
          </a:xfrm>
          <a:prstGeom prst="rect">
            <a:avLst/>
          </a:prstGeom>
          <a:noFill/>
        </p:spPr>
      </p:pic>
      <p:pic>
        <p:nvPicPr>
          <p:cNvPr id="151558" name="Picture 6" descr="11-5"/>
          <p:cNvPicPr>
            <a:picLocks noChangeAspect="1" noChangeArrowheads="1"/>
          </p:cNvPicPr>
          <p:nvPr/>
        </p:nvPicPr>
        <p:blipFill>
          <a:blip r:embed="rId3" cstate="print"/>
          <a:srcRect/>
          <a:stretch>
            <a:fillRect/>
          </a:stretch>
        </p:blipFill>
        <p:spPr bwMode="auto">
          <a:xfrm>
            <a:off x="4140200" y="3571875"/>
            <a:ext cx="4241800" cy="2841625"/>
          </a:xfrm>
          <a:prstGeom prst="rect">
            <a:avLst/>
          </a:prstGeom>
          <a:noFill/>
        </p:spPr>
      </p:pic>
      <p:sp>
        <p:nvSpPr>
          <p:cNvPr id="151559" name="Text Box 7"/>
          <p:cNvSpPr txBox="1">
            <a:spLocks noChangeArrowheads="1"/>
          </p:cNvSpPr>
          <p:nvPr/>
        </p:nvSpPr>
        <p:spPr bwMode="auto">
          <a:xfrm>
            <a:off x="231775" y="928688"/>
            <a:ext cx="3044825" cy="3597275"/>
          </a:xfrm>
          <a:prstGeom prst="rect">
            <a:avLst/>
          </a:prstGeom>
          <a:noFill/>
          <a:ln w="9525">
            <a:noFill/>
            <a:miter lim="800000"/>
            <a:headEnd/>
            <a:tailEnd/>
          </a:ln>
          <a:effectLst/>
        </p:spPr>
        <p:txBody>
          <a:bodyPr>
            <a:spAutoFit/>
          </a:bodyPr>
          <a:lstStyle/>
          <a:p>
            <a:pPr algn="just">
              <a:lnSpc>
                <a:spcPct val="120000"/>
              </a:lnSpc>
            </a:pPr>
            <a:r>
              <a:rPr lang="tr-TR"/>
              <a:t>Tanker ya da boru hatlarındaki kazalar sonucu sulara karışan petrol ve türevlerinin oluşturduğu kirliliktir. Doğal hayatı ani bir şekilde etkilediği için önemlidir. </a:t>
            </a:r>
          </a:p>
        </p:txBody>
      </p:sp>
    </p:spTree>
  </p:cSld>
  <p:clrMapOvr>
    <a:masterClrMapping/>
  </p:clrMapOvr>
  <p:transition spd="med">
    <p:cover dir="u"/>
  </p:transition>
  <p:timing>
    <p:tnLst>
      <p:par>
        <p:cTn id="1" dur="indefinite" restart="never" nodeType="tmRoot"/>
      </p:par>
    </p:tnLst>
  </p:timing>
</p:sld>
</file>

<file path=ppt/theme/theme1.xml><?xml version="1.0" encoding="utf-8"?>
<a:theme xmlns:a="http://schemas.openxmlformats.org/drawingml/2006/main" name="Yolculuk">
  <a:themeElements>
    <a:clrScheme name="Yolculuk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fontScheme name="Yolculuk">
      <a:majorFont>
        <a:latin typeface="Times New Roman"/>
        <a:ea typeface=""/>
        <a:cs typeface=""/>
      </a:majorFont>
      <a:minorFont>
        <a:latin typeface="Times New Roman"/>
        <a:ea typeface=""/>
        <a:cs typeface=""/>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tr-T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Yolculuk 1">
        <a:dk1>
          <a:srgbClr val="000000"/>
        </a:dk1>
        <a:lt1>
          <a:srgbClr val="A7947B"/>
        </a:lt1>
        <a:dk2>
          <a:srgbClr val="482400"/>
        </a:dk2>
        <a:lt2>
          <a:srgbClr val="808080"/>
        </a:lt2>
        <a:accent1>
          <a:srgbClr val="DFD6C3"/>
        </a:accent1>
        <a:accent2>
          <a:srgbClr val="D69B80"/>
        </a:accent2>
        <a:accent3>
          <a:srgbClr val="D0C8B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Yolculuk 2">
        <a:dk1>
          <a:srgbClr val="000000"/>
        </a:dk1>
        <a:lt1>
          <a:srgbClr val="FFFFFF"/>
        </a:lt1>
        <a:dk2>
          <a:srgbClr val="482400"/>
        </a:dk2>
        <a:lt2>
          <a:srgbClr val="808080"/>
        </a:lt2>
        <a:accent1>
          <a:srgbClr val="DFD6C3"/>
        </a:accent1>
        <a:accent2>
          <a:srgbClr val="D69B80"/>
        </a:accent2>
        <a:accent3>
          <a:srgbClr val="FFFFFF"/>
        </a:accent3>
        <a:accent4>
          <a:srgbClr val="000000"/>
        </a:accent4>
        <a:accent5>
          <a:srgbClr val="ECE8DE"/>
        </a:accent5>
        <a:accent6>
          <a:srgbClr val="C28C73"/>
        </a:accent6>
        <a:hlink>
          <a:srgbClr val="993300"/>
        </a:hlink>
        <a:folHlink>
          <a:srgbClr val="666600"/>
        </a:folHlink>
      </a:clrScheme>
      <a:clrMap bg1="lt1" tx1="dk1" bg2="lt2" tx2="dk2" accent1="accent1" accent2="accent2" accent3="accent3" accent4="accent4" accent5="accent5" accent6="accent6" hlink="hlink" folHlink="folHlink"/>
    </a:extraClrScheme>
    <a:extraClrScheme>
      <a:clrScheme name="Yolculuk 3">
        <a:dk1>
          <a:srgbClr val="000000"/>
        </a:dk1>
        <a:lt1>
          <a:srgbClr val="FFFFFF"/>
        </a:lt1>
        <a:dk2>
          <a:srgbClr val="000000"/>
        </a:dk2>
        <a:lt2>
          <a:srgbClr val="333333"/>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Yolculuk 4">
        <a:dk1>
          <a:srgbClr val="000000"/>
        </a:dk1>
        <a:lt1>
          <a:srgbClr val="9D7643"/>
        </a:lt1>
        <a:dk2>
          <a:srgbClr val="FFFFFF"/>
        </a:dk2>
        <a:lt2>
          <a:srgbClr val="554025"/>
        </a:lt2>
        <a:accent1>
          <a:srgbClr val="CAA966"/>
        </a:accent1>
        <a:accent2>
          <a:srgbClr val="8488AC"/>
        </a:accent2>
        <a:accent3>
          <a:srgbClr val="CCBDB0"/>
        </a:accent3>
        <a:accent4>
          <a:srgbClr val="000000"/>
        </a:accent4>
        <a:accent5>
          <a:srgbClr val="E1D1B8"/>
        </a:accent5>
        <a:accent6>
          <a:srgbClr val="777B9B"/>
        </a:accent6>
        <a:hlink>
          <a:srgbClr val="993300"/>
        </a:hlink>
        <a:folHlink>
          <a:srgbClr val="66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is Teması">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Designs\Yolculuk.pot</Template>
  <TotalTime>1911</TotalTime>
  <Words>649</Words>
  <Application>Microsoft Office PowerPoint</Application>
  <PresentationFormat>Ekran Gösterisi (4:3)</PresentationFormat>
  <Paragraphs>40</Paragraphs>
  <Slides>16</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16</vt:i4>
      </vt:variant>
    </vt:vector>
  </HeadingPairs>
  <TitlesOfParts>
    <vt:vector size="20" baseType="lpstr">
      <vt:lpstr>Arial</vt:lpstr>
      <vt:lpstr>Times New Roman</vt:lpstr>
      <vt:lpstr>Wingdings</vt:lpstr>
      <vt:lpstr>Yolculuk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Ahmet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Ahmet</dc:creator>
  <cp:lastModifiedBy>Ahmet</cp:lastModifiedBy>
  <cp:revision>169</cp:revision>
  <dcterms:created xsi:type="dcterms:W3CDTF">2005-10-22T06:17:44Z</dcterms:created>
  <dcterms:modified xsi:type="dcterms:W3CDTF">2019-11-21T12:15:16Z</dcterms:modified>
</cp:coreProperties>
</file>