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9"/>
  </p:notesMasterIdLst>
  <p:sldIdLst>
    <p:sldId id="256" r:id="rId2"/>
    <p:sldId id="298" r:id="rId3"/>
    <p:sldId id="301" r:id="rId4"/>
    <p:sldId id="302" r:id="rId5"/>
    <p:sldId id="299" r:id="rId6"/>
    <p:sldId id="303" r:id="rId7"/>
    <p:sldId id="306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4" r:id="rId17"/>
    <p:sldId id="313" r:id="rId18"/>
  </p:sldIdLst>
  <p:sldSz cx="9144000" cy="6858000" type="screen4x3"/>
  <p:notesSz cx="7099300" cy="10234613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800080"/>
    <a:srgbClr val="339966"/>
    <a:srgbClr val="CC3300"/>
    <a:srgbClr val="4924A4"/>
    <a:srgbClr val="542ABC"/>
    <a:srgbClr val="676521"/>
    <a:srgbClr val="912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E7EB7C0-F019-4D6A-B923-70C70C41AA7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6824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486D98AA-CF68-4675-AB50-7060465050D2}" type="slidenum">
              <a:rPr lang="en-US" altLang="en-US" smtClean="0"/>
              <a:pPr/>
              <a:t>1</a:t>
            </a:fld>
            <a:endParaRPr lang="th-TH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8F6A58E-A12A-4FA4-9A66-F4F3E355632D}" type="slidenum">
              <a:rPr lang="en-US" altLang="en-US" smtClean="0"/>
              <a:pPr/>
              <a:t>10</a:t>
            </a:fld>
            <a:endParaRPr lang="th-TH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1D23846-BD9B-4F3D-BB7F-D7D019EEB51D}" type="slidenum">
              <a:rPr lang="en-US" altLang="en-US" smtClean="0"/>
              <a:pPr/>
              <a:t>11</a:t>
            </a:fld>
            <a:endParaRPr lang="th-TH" alt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7B5952B8-ACD9-448C-A490-C607A3BBBCAD}" type="slidenum">
              <a:rPr lang="en-US" altLang="en-US" smtClean="0"/>
              <a:pPr/>
              <a:t>12</a:t>
            </a:fld>
            <a:endParaRPr lang="th-TH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EC9EA514-705C-47AF-B76E-58F07839E2FA}" type="slidenum">
              <a:rPr lang="en-US" altLang="en-US" smtClean="0"/>
              <a:pPr/>
              <a:t>13</a:t>
            </a:fld>
            <a:endParaRPr lang="th-TH" alt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2D75E25E-B3CB-4F0B-A48B-CE1FA9A2209D}" type="slidenum">
              <a:rPr lang="en-US" altLang="en-US" smtClean="0"/>
              <a:pPr/>
              <a:t>14</a:t>
            </a:fld>
            <a:endParaRPr lang="th-TH" alt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4B3E3EF9-8B00-47DD-B202-DCB4B7111A73}" type="slidenum">
              <a:rPr lang="en-US" altLang="en-US" smtClean="0"/>
              <a:pPr/>
              <a:t>15</a:t>
            </a:fld>
            <a:endParaRPr lang="th-TH" alt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7A57E895-026E-4D5F-8CD7-3D48BB255E08}" type="slidenum">
              <a:rPr lang="en-US" altLang="en-US" smtClean="0"/>
              <a:pPr/>
              <a:t>16</a:t>
            </a:fld>
            <a:endParaRPr lang="th-TH" alt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CCABEA4C-37DD-4B5E-AFEB-D943347D2F9E}" type="slidenum">
              <a:rPr lang="en-US" altLang="en-US" smtClean="0"/>
              <a:pPr/>
              <a:t>17</a:t>
            </a:fld>
            <a:endParaRPr lang="th-TH" alt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1D612E3C-1E77-4013-8641-436804D643EA}" type="slidenum">
              <a:rPr lang="en-US" altLang="en-US" smtClean="0"/>
              <a:pPr/>
              <a:t>2</a:t>
            </a:fld>
            <a:endParaRPr lang="th-TH" alt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A859F942-D9D8-4C62-8CEA-F166BFDBF286}" type="slidenum">
              <a:rPr lang="en-US" altLang="en-US" smtClean="0"/>
              <a:pPr/>
              <a:t>3</a:t>
            </a:fld>
            <a:endParaRPr lang="th-TH" alt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B702B12-DC68-486A-A42F-D6829818E5F3}" type="slidenum">
              <a:rPr lang="en-US" altLang="en-US" smtClean="0"/>
              <a:pPr/>
              <a:t>4</a:t>
            </a:fld>
            <a:endParaRPr lang="th-TH" alt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11487DE6-F76F-487E-B91D-654BA3B1B52E}" type="slidenum">
              <a:rPr lang="en-US" altLang="en-US" smtClean="0"/>
              <a:pPr/>
              <a:t>5</a:t>
            </a:fld>
            <a:endParaRPr lang="th-TH" alt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A8A53719-F42A-4837-B474-26B367F8A4C8}" type="slidenum">
              <a:rPr lang="en-US" altLang="en-US" smtClean="0"/>
              <a:pPr/>
              <a:t>6</a:t>
            </a:fld>
            <a:endParaRPr lang="th-TH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6882F9CA-204A-4B64-A1A3-38DFA137215D}" type="slidenum">
              <a:rPr lang="en-US" altLang="en-US" smtClean="0"/>
              <a:pPr/>
              <a:t>7</a:t>
            </a:fld>
            <a:endParaRPr lang="th-TH" alt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C4081BA0-3C94-410E-B0A8-C4CE6085CDE4}" type="slidenum">
              <a:rPr lang="en-US" altLang="en-US" smtClean="0"/>
              <a:pPr/>
              <a:t>8</a:t>
            </a:fld>
            <a:endParaRPr lang="th-TH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4F5281EE-3506-4B84-9C65-F9E51AB113CF}" type="slidenum">
              <a:rPr lang="en-US" altLang="en-US" smtClean="0"/>
              <a:pPr/>
              <a:t>9</a:t>
            </a:fld>
            <a:endParaRPr lang="th-TH" alt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695 h 1000"/>
                <a:gd name="T2" fmla="*/ 0 w 1000"/>
                <a:gd name="T3" fmla="*/ 695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 w 1000"/>
                <a:gd name="T3" fmla="*/ 0 h 1000"/>
                <a:gd name="T4" fmla="*/ 1 w 1000"/>
                <a:gd name="T5" fmla="*/ 557 h 1000"/>
                <a:gd name="T6" fmla="*/ 0 w 1000"/>
                <a:gd name="T7" fmla="*/ 557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th-TH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53666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26D96-4093-43ED-B407-456665F8CD87}" type="datetime1">
              <a:rPr lang="tr-TR" smtClean="0"/>
              <a:t>11.05.2020</a:t>
            </a:fld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BCAE-A232-4FF1-9919-C58DF66EE2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97045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62750" y="104775"/>
            <a:ext cx="2152650" cy="63722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104775"/>
            <a:ext cx="6305550" cy="63722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D840A-55FA-443E-926E-920FE3530CCC}" type="datetime1">
              <a:rPr lang="tr-TR" smtClean="0"/>
              <a:t>11.05.2020</a:t>
            </a:fld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79EAE-BF48-45C4-B829-AD3FB7E89A0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281696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25" y="104775"/>
            <a:ext cx="8126413" cy="685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4800" y="1108075"/>
            <a:ext cx="4229100" cy="53689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86300" y="1108075"/>
            <a:ext cx="4229100" cy="536892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58AD-FD99-4A2B-9026-BD9BF4E7CC71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9D06-8DC1-4E0A-B21E-2E4539A7B27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05569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25" y="104775"/>
            <a:ext cx="8126413" cy="685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4800" y="1108075"/>
            <a:ext cx="4229100" cy="53689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86300" y="1108075"/>
            <a:ext cx="4229100" cy="53689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40479-CA73-4A51-89E8-F30A53ED20F9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8B0CB-0DAF-4E69-9277-B126F648FFF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923779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25" y="104775"/>
            <a:ext cx="8126413" cy="685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4800" y="1108075"/>
            <a:ext cx="8610600" cy="26082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04800" y="3868738"/>
            <a:ext cx="8610600" cy="26082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281C5-03D9-4888-885A-F463F55A8591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B205E-587A-4DC9-803F-8E3004F36B2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7361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03E91-8464-4BC2-BB0E-4D49499E5D66}" type="datetime1">
              <a:rPr lang="tr-TR" smtClean="0"/>
              <a:t>11.05.2020</a:t>
            </a:fld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008A-D4F6-4FE8-AD70-3460145912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138881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1419D-7295-413F-B745-D8CF4B038A7E}" type="datetime1">
              <a:rPr lang="tr-TR" smtClean="0"/>
              <a:t>11.05.2020</a:t>
            </a:fld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290D-4775-429A-917E-663F5523088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620648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4800" y="1108075"/>
            <a:ext cx="4229100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86300" y="1108075"/>
            <a:ext cx="4229100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6F538-4B26-4B4D-89E3-B165111CE93C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7793-B32E-4584-B442-729FEFB2518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943519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50D4-0E4E-47FA-924A-3DCE3028D8EE}" type="datetime1">
              <a:rPr lang="tr-TR" smtClean="0"/>
              <a:t>11.05.2020</a:t>
            </a:fld>
            <a:endParaRPr lang="th-TH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EB0B3-BA89-41C9-807B-145E6000973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49714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FEB46-51A6-4314-8539-920A01AA45DF}" type="datetime1">
              <a:rPr lang="tr-TR" smtClean="0"/>
              <a:t>11.05.2020</a:t>
            </a:fld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92572-FA42-416E-BE10-46F49D728E4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48290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24CCF-FF80-4F1F-9670-D8B8BF47115C}" type="datetime1">
              <a:rPr lang="tr-TR" smtClean="0"/>
              <a:t>11.05.2020</a:t>
            </a:fld>
            <a:endParaRPr lang="th-T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8B56-065D-41C0-A88C-5FCF7DAC852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97287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604FE-8E78-461D-B024-74A696231EE5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FA61-8016-4E95-AC46-66742853EB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489818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AA2E-7470-4980-BA23-94E03A51F1FC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761EC-1B63-457B-8087-63E1A533E2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981694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4138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942975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55625" y="104775"/>
            <a:ext cx="8126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08075"/>
            <a:ext cx="86106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text styles</a:t>
            </a:r>
          </a:p>
          <a:p>
            <a:pPr lvl="1"/>
            <a:r>
              <a:rPr lang="th-TH" altLang="en-US" smtClean="0"/>
              <a:t>Second level</a:t>
            </a:r>
          </a:p>
          <a:p>
            <a:pPr lvl="2"/>
            <a:r>
              <a:rPr lang="th-TH" altLang="en-US" smtClean="0"/>
              <a:t>Third level</a:t>
            </a:r>
          </a:p>
          <a:p>
            <a:pPr lvl="3"/>
            <a:r>
              <a:rPr lang="th-TH" altLang="en-US" smtClean="0"/>
              <a:t>Fourth level</a:t>
            </a:r>
          </a:p>
          <a:p>
            <a:pPr lvl="4"/>
            <a:r>
              <a:rPr lang="th-TH" altLang="en-US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33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09871389-C8C7-4D08-BAAD-485974A8B2C1}" type="datetime1">
              <a:rPr lang="tr-TR" smtClean="0"/>
              <a:t>11.05.2020</a:t>
            </a:fld>
            <a:endParaRPr lang="th-TH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F80243-80A2-4071-9859-FD0F8C5BE9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315913" y="79375"/>
            <a:ext cx="236537" cy="771525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rgbClr val="929565">
                <a:alpha val="6313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674100" y="87313"/>
            <a:ext cx="177800" cy="75247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ransition>
    <p:random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2400">
          <a:solidFill>
            <a:srgbClr val="4924A4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¡"/>
        <a:defRPr sz="1600">
          <a:solidFill>
            <a:srgbClr val="6F6C2F"/>
          </a:solidFill>
          <a:latin typeface="+mn-lt"/>
          <a:cs typeface="+mn-cs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467600" cy="3048000"/>
          </a:xfrm>
        </p:spPr>
        <p:txBody>
          <a:bodyPr/>
          <a:lstStyle/>
          <a:p>
            <a:pPr algn="ctr" eaLnBrk="1" hangingPunct="1"/>
            <a:r>
              <a:rPr lang="en-US" altLang="en-US" sz="4800" dirty="0" smtClean="0"/>
              <a:t>Bile</a:t>
            </a:r>
            <a:r>
              <a:rPr lang="tr-TR" altLang="en-US" sz="4800" dirty="0" smtClean="0"/>
              <a:t>şimli Mantık</a:t>
            </a: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tr-TR" altLang="en-US" sz="4800" dirty="0" smtClean="0"/>
              <a:t>(</a:t>
            </a:r>
            <a:r>
              <a:rPr lang="en-US" altLang="en-US" dirty="0" smtClean="0"/>
              <a:t>Combinational Logic</a:t>
            </a:r>
            <a:r>
              <a:rPr lang="tr-TR" altLang="en-US" dirty="0" smtClean="0"/>
              <a:t>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2/3</a:t>
            </a:r>
            <a:endParaRPr lang="th-TH" altLang="en-US" dirty="0" smtClean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6562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054A5D2-452C-4266-AE4A-F633BD7EAC79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48131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4813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178CD14-3B6C-4101-9C13-C833560B2160}" type="slidenum">
              <a:rPr lang="en-US" altLang="en-US" smtClean="0"/>
              <a:pPr/>
              <a:t>10</a:t>
            </a:fld>
            <a:endParaRPr lang="th-TH" alt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İkili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Çarpma</a:t>
            </a:r>
            <a:endParaRPr lang="th-TH" altLang="en-US" dirty="0" smtClean="0"/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 bit X n </a:t>
            </a:r>
            <a:r>
              <a:rPr lang="en-US" altLang="en-US" dirty="0" err="1" smtClean="0"/>
              <a:t>bitlik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çarpıcı</a:t>
            </a:r>
            <a:r>
              <a:rPr lang="en-US" altLang="en-US" dirty="0" smtClean="0"/>
              <a:t>, n-1 </a:t>
            </a:r>
            <a:r>
              <a:rPr lang="en-US" altLang="en-US" dirty="0" err="1" smtClean="0"/>
              <a:t>tane</a:t>
            </a:r>
            <a:r>
              <a:rPr lang="en-US" altLang="en-US" dirty="0" smtClean="0"/>
              <a:t> n </a:t>
            </a:r>
            <a:r>
              <a:rPr lang="en-US" altLang="en-US" dirty="0" err="1" smtClean="0"/>
              <a:t>bitlik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toplayıcının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birer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pozisyon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kaydırılarak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dizilmesi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oluşturulabilir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Her </a:t>
            </a:r>
            <a:r>
              <a:rPr lang="en-US" altLang="en-US" dirty="0" err="1" smtClean="0"/>
              <a:t>toplayıcı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için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girdilerin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çarpandaki</a:t>
            </a:r>
            <a:r>
              <a:rPr lang="en-US" altLang="en-US" dirty="0" smtClean="0"/>
              <a:t> bite </a:t>
            </a:r>
            <a:r>
              <a:rPr lang="en-US" altLang="en-US" dirty="0" err="1" smtClean="0"/>
              <a:t>göre</a:t>
            </a:r>
            <a:r>
              <a:rPr lang="en-US" altLang="en-US" dirty="0" smtClean="0"/>
              <a:t> (AND </a:t>
            </a:r>
            <a:r>
              <a:rPr lang="en-US" altLang="en-US" dirty="0" err="1" smtClean="0"/>
              <a:t>kapıları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kullanılarak</a:t>
            </a:r>
            <a:r>
              <a:rPr lang="en-US" altLang="en-US" dirty="0" smtClean="0"/>
              <a:t>) 0 </a:t>
            </a:r>
            <a:r>
              <a:rPr lang="en-US" altLang="en-US" dirty="0" err="1" smtClean="0"/>
              <a:t>veya</a:t>
            </a:r>
            <a:r>
              <a:rPr lang="en-US" altLang="en-US" dirty="0" smtClean="0"/>
              <a:t> 1 </a:t>
            </a:r>
            <a:r>
              <a:rPr lang="en-US" altLang="en-US" dirty="0" err="1" smtClean="0"/>
              <a:t>ile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çarpılmış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çarpılandır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Diğeri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kısmi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çarpımın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soldaki</a:t>
            </a:r>
            <a:r>
              <a:rPr lang="en-US" altLang="en-US" dirty="0" smtClean="0"/>
              <a:t> n </a:t>
            </a:r>
            <a:r>
              <a:rPr lang="en-US" altLang="en-US" dirty="0" err="1" smtClean="0"/>
              <a:t>bitidir</a:t>
            </a:r>
            <a:r>
              <a:rPr lang="en-US" altLang="en-US" dirty="0" smtClean="0"/>
              <a:t>. </a:t>
            </a:r>
          </a:p>
          <a:p>
            <a:pPr eaLnBrk="1" hangingPunct="1"/>
            <a:endParaRPr lang="th-TH" altLang="en-US" sz="1800" dirty="0" smtClean="0"/>
          </a:p>
        </p:txBody>
      </p:sp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74437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				    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3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	    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2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	    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1	      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0</a:t>
            </a:r>
          </a:p>
          <a:p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			x	    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3	      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2	      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1	      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0</a:t>
            </a:r>
          </a:p>
          <a:p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                                                            ----------------------------------------------</a:t>
            </a:r>
          </a:p>
          <a:p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				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3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0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2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0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1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0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0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0</a:t>
            </a:r>
          </a:p>
          <a:p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			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3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1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2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1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1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1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0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1</a:t>
            </a:r>
          </a:p>
          <a:p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		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3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2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2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2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1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2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0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2</a:t>
            </a:r>
          </a:p>
          <a:p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	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3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3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2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3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1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3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X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0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.Y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3</a:t>
            </a:r>
          </a:p>
          <a:p>
            <a:r>
              <a:rPr lang="en-US" altLang="en-US" sz="700">
                <a:solidFill>
                  <a:srgbClr val="676521"/>
                </a:solidFill>
                <a:cs typeface="Arial" charset="0"/>
              </a:rPr>
              <a:t>_______________________________________________________________________________________________________________________________________________</a:t>
            </a:r>
          </a:p>
          <a:p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P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7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P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6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P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5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P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4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P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3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P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2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P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1	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P</a:t>
            </a:r>
            <a:r>
              <a:rPr lang="en-US" altLang="en-US" sz="1700" baseline="-25000">
                <a:solidFill>
                  <a:srgbClr val="676521"/>
                </a:solidFill>
                <a:cs typeface="Arial" charset="0"/>
              </a:rPr>
              <a:t>0</a:t>
            </a:r>
            <a:r>
              <a:rPr lang="en-US" altLang="en-US" sz="1700">
                <a:solidFill>
                  <a:srgbClr val="676521"/>
                </a:solidFill>
                <a:cs typeface="Arial" charset="0"/>
              </a:rPr>
              <a:t>   </a:t>
            </a:r>
          </a:p>
          <a:p>
            <a:endParaRPr lang="en-US" altLang="en-US" sz="2800" b="1">
              <a:solidFill>
                <a:srgbClr val="676521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D987B5F-5055-4787-9CA5-677B2078B956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49155" name="3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49156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BE2E62E7-0920-4116-901E-53A27F0BA2E3}" type="slidenum">
              <a:rPr lang="en-US" altLang="en-US" smtClean="0"/>
              <a:pPr/>
              <a:t>11</a:t>
            </a:fld>
            <a:endParaRPr lang="th-TH" alt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4x4 </a:t>
            </a:r>
            <a:r>
              <a:rPr lang="en-US" altLang="en-US" dirty="0" err="1" smtClean="0"/>
              <a:t>Sıralı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Çarpıcı</a:t>
            </a:r>
            <a:endParaRPr lang="en-US" altLang="en-US" dirty="0" smtClean="0"/>
          </a:p>
        </p:txBody>
      </p:sp>
      <p:pic>
        <p:nvPicPr>
          <p:cNvPr id="49158" name="Picture 3" descr="4x4-array-multipl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488238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0E1BFF9F-5860-4E51-8841-A87CCA2246BD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50179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5018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6F01E58-9568-406A-9420-5AEC363008FC}" type="slidenum">
              <a:rPr lang="en-US" altLang="en-US" smtClean="0"/>
              <a:pPr/>
              <a:t>12</a:t>
            </a:fld>
            <a:endParaRPr lang="th-TH" alt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 smtClean="0"/>
              <a:t>Büyüklük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Karşılaştırıcı</a:t>
            </a:r>
            <a:r>
              <a:rPr lang="th-TH" altLang="en-US" sz="3600" dirty="0" smtClean="0"/>
              <a:t> </a:t>
            </a:r>
            <a:r>
              <a:rPr lang="en-US" altLang="en-US" sz="3600" dirty="0" smtClean="0"/>
              <a:t>(1/2)</a:t>
            </a:r>
            <a:endParaRPr lang="th-TH" altLang="en-US" sz="3600" dirty="0" smtClean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İki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sayıyı</a:t>
            </a:r>
            <a:r>
              <a:rPr lang="en-GB" altLang="en-US" dirty="0" smtClean="0"/>
              <a:t>, </a:t>
            </a:r>
            <a:r>
              <a:rPr lang="th-TH" altLang="en-US" i="1" dirty="0" smtClean="0"/>
              <a:t>A </a:t>
            </a:r>
            <a:r>
              <a:rPr lang="en-GB" altLang="en-US" i="1" dirty="0" err="1" smtClean="0"/>
              <a:t>ve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B</a:t>
            </a:r>
            <a:r>
              <a:rPr lang="en-GB" altLang="en-US" i="1" dirty="0" smtClean="0"/>
              <a:t>,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karşılaştırma</a:t>
            </a:r>
            <a:endParaRPr lang="th-TH" altLang="en-US" dirty="0" smtClean="0"/>
          </a:p>
          <a:p>
            <a:pPr lvl="1" eaLnBrk="1" hangingPunct="1"/>
            <a:r>
              <a:rPr lang="th-TH" altLang="en-US" i="1" dirty="0" smtClean="0"/>
              <a:t>A &gt; B </a:t>
            </a:r>
            <a:r>
              <a:rPr lang="th-TH" altLang="en-US" dirty="0" smtClean="0"/>
              <a:t>?, </a:t>
            </a:r>
            <a:r>
              <a:rPr lang="th-TH" altLang="en-US" i="1" dirty="0" smtClean="0"/>
              <a:t>A = B </a:t>
            </a:r>
            <a:r>
              <a:rPr lang="th-TH" altLang="en-US" dirty="0" smtClean="0"/>
              <a:t>?, </a:t>
            </a:r>
            <a:r>
              <a:rPr lang="th-TH" altLang="en-US" i="1" dirty="0" smtClean="0"/>
              <a:t>A &lt; B </a:t>
            </a:r>
            <a:r>
              <a:rPr lang="th-TH" altLang="en-US" dirty="0" smtClean="0"/>
              <a:t>?</a:t>
            </a:r>
          </a:p>
          <a:p>
            <a:pPr eaLnBrk="1" hangingPunct="1"/>
            <a:r>
              <a:rPr lang="en-GB" altLang="en-US" dirty="0" smtClean="0"/>
              <a:t>n </a:t>
            </a:r>
            <a:r>
              <a:rPr lang="en-GB" altLang="en-US" dirty="0" err="1" smtClean="0"/>
              <a:t>bitlik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sayılar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için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doğruluk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tablosu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yapsak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kaç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satır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olur</a:t>
            </a:r>
            <a:r>
              <a:rPr lang="th-TH" altLang="en-US" dirty="0" smtClean="0"/>
              <a:t>?</a:t>
            </a:r>
          </a:p>
          <a:p>
            <a:pPr lvl="1" eaLnBrk="1" hangingPunct="1"/>
            <a:r>
              <a:rPr lang="th-TH" altLang="en-US" i="1" dirty="0" smtClean="0"/>
              <a:t>2</a:t>
            </a:r>
            <a:r>
              <a:rPr lang="th-TH" altLang="en-US" i="1" baseline="30000" dirty="0" smtClean="0"/>
              <a:t>2n</a:t>
            </a:r>
            <a:r>
              <a:rPr lang="th-TH" altLang="en-US" i="1" dirty="0" smtClean="0"/>
              <a:t> </a:t>
            </a:r>
            <a:endParaRPr lang="th-TH" altLang="en-US" dirty="0" smtClean="0"/>
          </a:p>
          <a:p>
            <a:pPr lvl="1" eaLnBrk="1" hangingPunct="1"/>
            <a:r>
              <a:rPr lang="en-GB" altLang="en-US" dirty="0" err="1" smtClean="0"/>
              <a:t>Tasarım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için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uygulanabilir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değil</a:t>
            </a:r>
            <a:endParaRPr lang="th-TH" altLang="en-US" dirty="0" smtClean="0"/>
          </a:p>
          <a:p>
            <a:pPr eaLnBrk="1" hangingPunct="1"/>
            <a:r>
              <a:rPr lang="en-GB" altLang="en-US" dirty="0" err="1" smtClean="0"/>
              <a:t>İki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sayının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eşit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olduğuna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nasıl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karar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veriyoruz</a:t>
            </a:r>
            <a:r>
              <a:rPr lang="th-TH" altLang="en-US" dirty="0" smtClean="0"/>
              <a:t>?</a:t>
            </a:r>
          </a:p>
          <a:p>
            <a:pPr lvl="1" eaLnBrk="1" hangingPunct="1"/>
            <a:r>
              <a:rPr lang="en-GB" altLang="en-US" dirty="0" smtClean="0"/>
              <a:t>Her </a:t>
            </a:r>
            <a:r>
              <a:rPr lang="en-GB" altLang="en-US" dirty="0" err="1" smtClean="0"/>
              <a:t>basamak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eşitse</a:t>
            </a:r>
            <a:r>
              <a:rPr lang="en-GB" altLang="en-US" dirty="0"/>
              <a:t> </a:t>
            </a:r>
            <a:r>
              <a:rPr lang="en-GB" altLang="en-US" dirty="0" err="1" smtClean="0"/>
              <a:t>sayılar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eşittir</a:t>
            </a:r>
            <a:endParaRPr lang="th-TH" altLang="en-US" dirty="0" smtClean="0"/>
          </a:p>
          <a:p>
            <a:pPr lvl="1" eaLnBrk="1" hangingPunct="1"/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0</a:t>
            </a:r>
            <a:r>
              <a:rPr lang="th-TH" altLang="en-US" i="1" dirty="0" smtClean="0"/>
              <a:t> = B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0</a:t>
            </a:r>
            <a:r>
              <a:rPr lang="th-TH" altLang="en-US" i="1" dirty="0" smtClean="0"/>
              <a:t> </a:t>
            </a:r>
            <a:r>
              <a:rPr lang="en-GB" altLang="en-US" dirty="0" err="1" smtClean="0"/>
              <a:t>ancak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ancak</a:t>
            </a:r>
            <a:endParaRPr lang="th-TH" alt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th-TH" altLang="en-US" i="1" dirty="0" smtClean="0"/>
              <a:t>	A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 = B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 </a:t>
            </a:r>
            <a:r>
              <a:rPr lang="en-GB" altLang="en-US" i="1" dirty="0" err="1" smtClean="0"/>
              <a:t>ve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 = B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 </a:t>
            </a:r>
            <a:r>
              <a:rPr lang="en-GB" altLang="en-US" i="1" dirty="0" err="1" smtClean="0"/>
              <a:t>ve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 = B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 </a:t>
            </a:r>
            <a:r>
              <a:rPr lang="en-GB" altLang="en-US" i="1" dirty="0" err="1" smtClean="0"/>
              <a:t>ve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0</a:t>
            </a:r>
            <a:r>
              <a:rPr lang="th-TH" altLang="en-US" i="1" dirty="0" smtClean="0"/>
              <a:t>=B</a:t>
            </a:r>
            <a:r>
              <a:rPr lang="th-TH" altLang="en-US" i="1" baseline="-25000" dirty="0" smtClean="0"/>
              <a:t>0</a:t>
            </a:r>
          </a:p>
          <a:p>
            <a:pPr eaLnBrk="1" hangingPunct="1"/>
            <a:r>
              <a:rPr lang="en-GB" altLang="en-US" dirty="0" err="1" smtClean="0"/>
              <a:t>Yeni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fonksiyon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tanımlayalım</a:t>
            </a:r>
            <a:r>
              <a:rPr lang="th-TH" altLang="en-US" dirty="0" smtClean="0"/>
              <a:t>: 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i</a:t>
            </a:r>
            <a:r>
              <a:rPr lang="en-GB" altLang="en-US" dirty="0" smtClean="0"/>
              <a:t>,</a:t>
            </a:r>
            <a:r>
              <a:rPr lang="th-TH" altLang="en-US" i="1" dirty="0" smtClean="0"/>
              <a:t> A</a:t>
            </a:r>
            <a:r>
              <a:rPr lang="th-TH" altLang="en-US" i="1" baseline="-25000" dirty="0" smtClean="0"/>
              <a:t>i</a:t>
            </a:r>
            <a:r>
              <a:rPr lang="th-TH" altLang="en-US" i="1" dirty="0" smtClean="0"/>
              <a:t> = B</a:t>
            </a:r>
            <a:r>
              <a:rPr lang="th-TH" altLang="en-US" i="1" baseline="-25000" dirty="0" smtClean="0"/>
              <a:t>i</a:t>
            </a:r>
            <a:r>
              <a:rPr lang="en-GB" altLang="en-US" i="1" baseline="-25000" dirty="0" smtClean="0"/>
              <a:t> </a:t>
            </a:r>
            <a:r>
              <a:rPr lang="en-GB" altLang="en-US" dirty="0" err="1" smtClean="0"/>
              <a:t>durumunu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belirtir</a:t>
            </a:r>
            <a:endParaRPr lang="th-TH" altLang="en-US" i="1" baseline="-25000" dirty="0" smtClean="0"/>
          </a:p>
          <a:p>
            <a:pPr lvl="1" eaLnBrk="1" hangingPunct="1"/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i</a:t>
            </a:r>
            <a:r>
              <a:rPr lang="th-TH" altLang="en-US" i="1" dirty="0" smtClean="0"/>
              <a:t> = A</a:t>
            </a:r>
            <a:r>
              <a:rPr lang="th-TH" altLang="en-US" i="1" baseline="-25000" dirty="0" smtClean="0"/>
              <a:t>i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i</a:t>
            </a:r>
            <a:r>
              <a:rPr lang="th-TH" altLang="en-US" i="1" dirty="0" smtClean="0"/>
              <a:t> + A</a:t>
            </a:r>
            <a:r>
              <a:rPr lang="th-TH" altLang="en-US" i="1" baseline="-25000" dirty="0" smtClean="0"/>
              <a:t>i</a:t>
            </a:r>
            <a:r>
              <a:rPr lang="th-TH" altLang="en-US" i="1" dirty="0" smtClean="0"/>
              <a:t>’B</a:t>
            </a:r>
            <a:r>
              <a:rPr lang="th-TH" altLang="en-US" i="1" baseline="-25000" dirty="0" smtClean="0"/>
              <a:t>i</a:t>
            </a:r>
            <a:r>
              <a:rPr lang="th-TH" altLang="en-US" i="1" dirty="0" smtClean="0"/>
              <a:t>’ </a:t>
            </a:r>
            <a:r>
              <a:rPr lang="th-TH" altLang="en-US" dirty="0" smtClean="0"/>
              <a:t>(XNOR)</a:t>
            </a:r>
          </a:p>
          <a:p>
            <a:pPr lvl="1" eaLnBrk="1" hangingPunct="1"/>
            <a:r>
              <a:rPr lang="en-GB" altLang="en-US" dirty="0" err="1" smtClean="0"/>
              <a:t>Dolayısıyla</a:t>
            </a:r>
            <a:r>
              <a:rPr lang="th-TH" altLang="en-US" dirty="0" smtClean="0"/>
              <a:t>, </a:t>
            </a:r>
            <a:r>
              <a:rPr lang="th-TH" altLang="en-US" i="1" dirty="0" smtClean="0"/>
              <a:t>(A = B) = 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0</a:t>
            </a:r>
          </a:p>
          <a:p>
            <a:pPr eaLnBrk="1" hangingPunct="1"/>
            <a:r>
              <a:rPr lang="en-GB" altLang="en-US" dirty="0" err="1" smtClean="0"/>
              <a:t>Peki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A &lt; B </a:t>
            </a:r>
            <a:r>
              <a:rPr lang="en-GB" altLang="en-US" i="1" dirty="0" err="1" smtClean="0"/>
              <a:t>ve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A &gt; B</a:t>
            </a:r>
            <a:r>
              <a:rPr lang="en-GB" altLang="en-US" dirty="0"/>
              <a:t> </a:t>
            </a:r>
            <a:r>
              <a:rPr lang="en-GB" altLang="en-US" dirty="0" err="1" smtClean="0"/>
              <a:t>durumları</a:t>
            </a:r>
            <a:r>
              <a:rPr lang="en-GB" altLang="en-US" dirty="0" smtClean="0"/>
              <a:t>?</a:t>
            </a:r>
            <a:endParaRPr lang="th-TH" altLang="en-US" dirty="0" smtClean="0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1D0B6B6C-31CC-4239-911A-E9D8D6847198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51203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5120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C7070092-17B6-4FB7-9858-69BB3B3083F9}" type="slidenum">
              <a:rPr lang="en-US" altLang="en-US" smtClean="0"/>
              <a:pPr/>
              <a:t>13</a:t>
            </a:fld>
            <a:endParaRPr lang="th-TH" altLang="en-US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 smtClean="0"/>
              <a:t>Büyüklük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Karşılaştırıcı</a:t>
            </a:r>
            <a:r>
              <a:rPr lang="th-TH" altLang="en-US" sz="3600" dirty="0" smtClean="0"/>
              <a:t> </a:t>
            </a:r>
            <a:r>
              <a:rPr lang="en-US" altLang="en-US" sz="3600" dirty="0" smtClean="0"/>
              <a:t>(2/2)</a:t>
            </a:r>
            <a:endParaRPr lang="th-TH" altLang="en-US" sz="3600" dirty="0" smtClean="0"/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912F31"/>
                </a:solidFill>
              </a:rPr>
              <a:t>Durum </a:t>
            </a:r>
            <a:r>
              <a:rPr lang="th-TH" altLang="en-US" dirty="0" smtClean="0">
                <a:solidFill>
                  <a:srgbClr val="912F31"/>
                </a:solidFill>
              </a:rPr>
              <a:t>1: </a:t>
            </a:r>
            <a:r>
              <a:rPr lang="th-TH" altLang="en-US" i="1" dirty="0" smtClean="0">
                <a:solidFill>
                  <a:srgbClr val="912F31"/>
                </a:solidFill>
              </a:rPr>
              <a:t>A &gt; B</a:t>
            </a:r>
          </a:p>
          <a:p>
            <a:pPr lvl="1" eaLnBrk="1" hangingPunct="1"/>
            <a:r>
              <a:rPr lang="th-TH" altLang="en-US" i="1" dirty="0" smtClean="0"/>
              <a:t>A &gt; B</a:t>
            </a:r>
            <a:r>
              <a:rPr lang="en-GB" altLang="en-US" i="1" dirty="0" smtClean="0"/>
              <a:t> </a:t>
            </a:r>
            <a:r>
              <a:rPr lang="en-GB" altLang="en-US" dirty="0" err="1" smtClean="0"/>
              <a:t>olduğunu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nasıl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belirleyebiliriz</a:t>
            </a:r>
            <a:r>
              <a:rPr lang="th-TH" altLang="en-US" dirty="0" smtClean="0"/>
              <a:t>?</a:t>
            </a:r>
          </a:p>
          <a:p>
            <a:pPr lvl="1" eaLnBrk="1" hangingPunct="1"/>
            <a:r>
              <a:rPr lang="en-GB" altLang="en-US" dirty="0" smtClean="0"/>
              <a:t>A </a:t>
            </a:r>
            <a:r>
              <a:rPr lang="en-GB" altLang="en-US" dirty="0" err="1" smtClean="0"/>
              <a:t>ve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B’nin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farklı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olduğu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soldaki</a:t>
            </a:r>
            <a:r>
              <a:rPr lang="en-GB" altLang="en-US" dirty="0" smtClean="0"/>
              <a:t> bite </a:t>
            </a:r>
            <a:r>
              <a:rPr lang="en-GB" altLang="en-US" dirty="0" err="1" smtClean="0"/>
              <a:t>bakarız</a:t>
            </a:r>
            <a:endParaRPr lang="th-TH" altLang="en-US" dirty="0" smtClean="0"/>
          </a:p>
          <a:p>
            <a:pPr lvl="2" eaLnBrk="1" hangingPunct="1"/>
            <a:r>
              <a:rPr lang="en-GB" altLang="en-US" dirty="0" err="1" smtClean="0"/>
              <a:t>Eğer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A = 1 </a:t>
            </a:r>
            <a:r>
              <a:rPr lang="en-GB" altLang="en-US" dirty="0" err="1" smtClean="0"/>
              <a:t>ve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B = 0</a:t>
            </a:r>
            <a:r>
              <a:rPr lang="en-GB" altLang="en-US" i="1" dirty="0" smtClean="0"/>
              <a:t> </a:t>
            </a:r>
            <a:r>
              <a:rPr lang="en-GB" altLang="en-US" dirty="0" err="1" smtClean="0"/>
              <a:t>ise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A &gt; B</a:t>
            </a:r>
            <a:r>
              <a:rPr lang="en-GB" altLang="en-US" dirty="0" smtClean="0"/>
              <a:t>’</a:t>
            </a:r>
            <a:r>
              <a:rPr lang="en-GB" altLang="en-US" dirty="0" err="1" smtClean="0"/>
              <a:t>dir</a:t>
            </a:r>
            <a:endParaRPr lang="th-TH" altLang="en-US" dirty="0" smtClean="0"/>
          </a:p>
          <a:p>
            <a:pPr lvl="2" eaLnBrk="1" hangingPunct="1"/>
            <a:r>
              <a:rPr lang="en-GB" altLang="en-US" dirty="0" err="1" smtClean="0"/>
              <a:t>Değilse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A ≤ B</a:t>
            </a:r>
            <a:r>
              <a:rPr lang="en-GB" altLang="en-US" dirty="0" smtClean="0"/>
              <a:t>’</a:t>
            </a:r>
            <a:r>
              <a:rPr lang="en-GB" altLang="en-US" dirty="0" err="1" smtClean="0"/>
              <a:t>dir</a:t>
            </a:r>
            <a:endParaRPr lang="th-TH" altLang="en-US" dirty="0" smtClean="0"/>
          </a:p>
          <a:p>
            <a:pPr eaLnBrk="1" hangingPunct="1"/>
            <a:r>
              <a:rPr lang="th-TH" altLang="en-US" dirty="0" smtClean="0"/>
              <a:t>F</a:t>
            </a:r>
            <a:r>
              <a:rPr lang="en-GB" altLang="en-US" dirty="0" err="1" smtClean="0"/>
              <a:t>onksiyon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(n = 4</a:t>
            </a:r>
            <a:r>
              <a:rPr lang="en-GB" altLang="en-US" i="1" dirty="0" smtClean="0"/>
              <a:t> </a:t>
            </a:r>
            <a:r>
              <a:rPr lang="en-GB" altLang="en-US" dirty="0" err="1" smtClean="0"/>
              <a:t>için</a:t>
            </a:r>
            <a:r>
              <a:rPr lang="th-TH" altLang="en-US" dirty="0" smtClean="0"/>
              <a:t>):</a:t>
            </a:r>
          </a:p>
          <a:p>
            <a:pPr lvl="1" eaLnBrk="1" hangingPunct="1"/>
            <a:r>
              <a:rPr lang="en-GB" altLang="en-US" dirty="0" err="1" smtClean="0"/>
              <a:t>Fark</a:t>
            </a:r>
            <a:r>
              <a:rPr lang="en-GB" altLang="en-US" dirty="0" smtClean="0"/>
              <a:t> ilk </a:t>
            </a:r>
            <a:r>
              <a:rPr lang="en-GB" altLang="en-US" dirty="0" err="1" smtClean="0"/>
              <a:t>basamaktaysa</a:t>
            </a:r>
            <a:r>
              <a:rPr lang="th-TH" altLang="en-US" dirty="0" smtClean="0"/>
              <a:t>: 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’</a:t>
            </a:r>
          </a:p>
          <a:p>
            <a:pPr lvl="1" eaLnBrk="1" hangingPunct="1"/>
            <a:r>
              <a:rPr lang="en-GB" altLang="en-US" dirty="0" err="1" smtClean="0"/>
              <a:t>Eğer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fark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ikinci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basamaktaysa</a:t>
            </a:r>
            <a:r>
              <a:rPr lang="th-TH" altLang="en-US" dirty="0" smtClean="0"/>
              <a:t>: 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’</a:t>
            </a:r>
          </a:p>
          <a:p>
            <a:pPr lvl="2" eaLnBrk="1" hangingPunct="1"/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 </a:t>
            </a:r>
            <a:r>
              <a:rPr lang="th-TH" altLang="en-US" dirty="0" smtClean="0"/>
              <a:t>= 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 </a:t>
            </a:r>
            <a:r>
              <a:rPr lang="en-GB" altLang="en-US" dirty="0" err="1" smtClean="0"/>
              <a:t>koşulu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önem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kazanıyor</a:t>
            </a:r>
            <a:r>
              <a:rPr lang="en-GB" altLang="en-US" dirty="0" smtClean="0"/>
              <a:t> </a:t>
            </a:r>
            <a:r>
              <a:rPr lang="th-TH" altLang="en-US" dirty="0" smtClean="0"/>
              <a:t>(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 =1 </a:t>
            </a:r>
            <a:r>
              <a:rPr lang="en-GB" altLang="en-US" i="1" dirty="0" err="1" smtClean="0"/>
              <a:t>ancak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=B</a:t>
            </a:r>
            <a:r>
              <a:rPr lang="th-TH" altLang="en-US" i="1" baseline="-25000" dirty="0" smtClean="0"/>
              <a:t>3</a:t>
            </a:r>
            <a:r>
              <a:rPr lang="th-TH" altLang="en-US" dirty="0" smtClean="0"/>
              <a:t> </a:t>
            </a:r>
            <a:r>
              <a:rPr lang="en-GB" altLang="en-US" dirty="0" err="1" smtClean="0"/>
              <a:t>ise</a:t>
            </a:r>
            <a:r>
              <a:rPr lang="th-TH" altLang="en-US" dirty="0" smtClean="0"/>
              <a:t>)</a:t>
            </a:r>
          </a:p>
          <a:p>
            <a:pPr lvl="1" eaLnBrk="1" hangingPunct="1"/>
            <a:r>
              <a:rPr lang="en-GB" altLang="en-US" dirty="0" err="1" smtClean="0"/>
              <a:t>Diğer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basamaklar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için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benzer</a:t>
            </a:r>
            <a:endParaRPr lang="th-TH" altLang="en-US" dirty="0" smtClean="0"/>
          </a:p>
          <a:p>
            <a:pPr eaLnBrk="1" hangingPunct="1"/>
            <a:r>
              <a:rPr lang="en-GB" altLang="en-US" i="1" dirty="0" smtClean="0"/>
              <a:t>A</a:t>
            </a:r>
            <a:r>
              <a:rPr lang="th-TH" altLang="en-US" i="1" dirty="0" smtClean="0"/>
              <a:t> &gt; B</a:t>
            </a:r>
            <a:r>
              <a:rPr lang="en-GB" altLang="en-US" i="1" dirty="0" smtClean="0"/>
              <a:t> </a:t>
            </a:r>
            <a:r>
              <a:rPr lang="en-GB" altLang="en-US" dirty="0" err="1" smtClean="0"/>
              <a:t>durumu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için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karşılaştırma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fonksiyonu</a:t>
            </a:r>
            <a:r>
              <a:rPr lang="th-TH" altLang="en-US" dirty="0" smtClean="0"/>
              <a:t>:</a:t>
            </a:r>
          </a:p>
          <a:p>
            <a:pPr lvl="1" eaLnBrk="1" hangingPunct="1"/>
            <a:r>
              <a:rPr lang="th-TH" altLang="en-US" i="1" dirty="0" smtClean="0"/>
              <a:t>(A &gt; B) = A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’+ 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’ + 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’ + 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0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0</a:t>
            </a:r>
            <a:r>
              <a:rPr lang="th-TH" altLang="en-US" i="1" dirty="0" smtClean="0"/>
              <a:t>’</a:t>
            </a:r>
          </a:p>
          <a:p>
            <a:pPr eaLnBrk="1" hangingPunct="1"/>
            <a:r>
              <a:rPr lang="en-GB" altLang="en-US" dirty="0" smtClean="0">
                <a:solidFill>
                  <a:srgbClr val="912F31"/>
                </a:solidFill>
              </a:rPr>
              <a:t>Durum</a:t>
            </a:r>
            <a:r>
              <a:rPr lang="th-TH" altLang="en-US" dirty="0" smtClean="0">
                <a:solidFill>
                  <a:srgbClr val="912F31"/>
                </a:solidFill>
              </a:rPr>
              <a:t> 2: </a:t>
            </a:r>
            <a:r>
              <a:rPr lang="th-TH" altLang="en-US" i="1" dirty="0" smtClean="0">
                <a:solidFill>
                  <a:srgbClr val="912F31"/>
                </a:solidFill>
              </a:rPr>
              <a:t>A &lt; B</a:t>
            </a:r>
          </a:p>
          <a:p>
            <a:pPr lvl="1" eaLnBrk="1" hangingPunct="1"/>
            <a:r>
              <a:rPr lang="en-GB" altLang="en-US" dirty="0" smtClean="0"/>
              <a:t>A </a:t>
            </a:r>
            <a:r>
              <a:rPr lang="en-GB" altLang="en-US" dirty="0" err="1" smtClean="0"/>
              <a:t>ve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B’yi</a:t>
            </a:r>
            <a:r>
              <a:rPr lang="en-GB" altLang="en-US" dirty="0" smtClean="0"/>
              <a:t> </a:t>
            </a:r>
            <a:r>
              <a:rPr lang="en-GB" altLang="en-US" dirty="0" err="1"/>
              <a:t>k</a:t>
            </a:r>
            <a:r>
              <a:rPr lang="en-GB" altLang="en-US" dirty="0" err="1" smtClean="0"/>
              <a:t>arşılıklı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değiştirince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yukarısı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aynı</a:t>
            </a:r>
            <a:endParaRPr lang="th-TH" altLang="en-US" i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0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0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0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0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0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0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BDAB6349-2326-4037-9BEB-3E6DF18A3630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52227" name="5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dirty="0" err="1" smtClean="0"/>
              <a:t>Sayısal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Mantık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Tasarımı</a:t>
            </a:r>
            <a:endParaRPr lang="th-TH" altLang="en-US" dirty="0" smtClean="0"/>
          </a:p>
        </p:txBody>
      </p:sp>
      <p:sp>
        <p:nvSpPr>
          <p:cNvPr id="52228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772F61B7-96F7-4C54-ADC7-E2511A072C11}" type="slidenum">
              <a:rPr lang="en-US" altLang="en-US" smtClean="0"/>
              <a:pPr/>
              <a:t>14</a:t>
            </a:fld>
            <a:endParaRPr lang="th-TH" altLang="en-US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228600"/>
            <a:ext cx="8126413" cy="685800"/>
          </a:xfrm>
        </p:spPr>
        <p:txBody>
          <a:bodyPr/>
          <a:lstStyle/>
          <a:p>
            <a:pPr eaLnBrk="1" hangingPunct="1"/>
            <a:r>
              <a:rPr lang="en-GB" altLang="en-US" sz="2800" dirty="0" err="1"/>
              <a:t>Büyüklük</a:t>
            </a:r>
            <a:r>
              <a:rPr lang="en-GB" altLang="en-US" sz="2800" dirty="0"/>
              <a:t> </a:t>
            </a:r>
            <a:r>
              <a:rPr lang="en-GB" altLang="en-US" sz="2800" dirty="0" err="1"/>
              <a:t>Karşılaştırıcı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Devre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(</a:t>
            </a:r>
            <a:r>
              <a:rPr lang="th-TH" altLang="en-US" sz="2800" dirty="0" smtClean="0"/>
              <a:t>Magnitude Comparator Circuit</a:t>
            </a:r>
            <a:r>
              <a:rPr lang="en-GB" altLang="en-US" sz="2800" dirty="0" smtClean="0"/>
              <a:t>)</a:t>
            </a:r>
            <a:endParaRPr lang="th-TH" altLang="en-US" sz="2800" dirty="0" smtClean="0"/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" y="1036638"/>
            <a:ext cx="4229100" cy="5368925"/>
          </a:xfrm>
        </p:spPr>
        <p:txBody>
          <a:bodyPr/>
          <a:lstStyle/>
          <a:p>
            <a:pPr eaLnBrk="1" hangingPunct="1"/>
            <a:r>
              <a:rPr lang="th-TH" altLang="en-US" dirty="0" smtClean="0"/>
              <a:t>F</a:t>
            </a:r>
            <a:r>
              <a:rPr lang="en-GB" altLang="en-US" dirty="0" err="1" smtClean="0"/>
              <a:t>onksiyonlar</a:t>
            </a:r>
            <a:r>
              <a:rPr lang="th-TH" altLang="en-US" dirty="0" smtClean="0"/>
              <a:t>:</a:t>
            </a:r>
          </a:p>
          <a:p>
            <a:pPr lvl="1" eaLnBrk="1" hangingPunct="1"/>
            <a:r>
              <a:rPr lang="th-TH" altLang="en-US" i="1" dirty="0" smtClean="0"/>
              <a:t>(A = B) = 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0</a:t>
            </a:r>
          </a:p>
          <a:p>
            <a:pPr lvl="1" eaLnBrk="1" hangingPunct="1"/>
            <a:r>
              <a:rPr lang="th-TH" altLang="en-US" i="1" dirty="0" smtClean="0"/>
              <a:t>(A &gt; B) = A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’+ 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’ +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h-TH" altLang="en-US" i="1" dirty="0" smtClean="0"/>
              <a:t>	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’ + 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0</a:t>
            </a:r>
            <a:r>
              <a:rPr lang="th-TH" altLang="en-US" i="1" dirty="0" smtClean="0"/>
              <a:t>B</a:t>
            </a:r>
            <a:r>
              <a:rPr lang="th-TH" altLang="en-US" i="1" baseline="-25000" dirty="0" smtClean="0"/>
              <a:t>0</a:t>
            </a:r>
            <a:r>
              <a:rPr lang="th-TH" altLang="en-US" i="1" dirty="0" smtClean="0"/>
              <a:t>’</a:t>
            </a:r>
          </a:p>
          <a:p>
            <a:pPr lvl="1" eaLnBrk="1" hangingPunct="1"/>
            <a:r>
              <a:rPr lang="th-TH" altLang="en-US" i="1" dirty="0" smtClean="0"/>
              <a:t>(A &lt; B) = A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’B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+ 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’B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 +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h-TH" altLang="en-US" i="1" dirty="0" smtClean="0"/>
              <a:t>	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’B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 + x</a:t>
            </a:r>
            <a:r>
              <a:rPr lang="th-TH" altLang="en-US" i="1" baseline="-25000" dirty="0" smtClean="0"/>
              <a:t>3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2</a:t>
            </a:r>
            <a:r>
              <a:rPr lang="th-TH" altLang="en-US" i="1" dirty="0" smtClean="0"/>
              <a:t>x</a:t>
            </a:r>
            <a:r>
              <a:rPr lang="th-TH" altLang="en-US" i="1" baseline="-25000" dirty="0" smtClean="0"/>
              <a:t>1</a:t>
            </a:r>
            <a:r>
              <a:rPr lang="th-TH" altLang="en-US" i="1" dirty="0" smtClean="0"/>
              <a:t>A</a:t>
            </a:r>
            <a:r>
              <a:rPr lang="th-TH" altLang="en-US" i="1" baseline="-25000" dirty="0" smtClean="0"/>
              <a:t>0</a:t>
            </a:r>
            <a:r>
              <a:rPr lang="th-TH" altLang="en-US" i="1" dirty="0" smtClean="0"/>
              <a:t>’B</a:t>
            </a:r>
            <a:r>
              <a:rPr lang="th-TH" altLang="en-US" i="1" baseline="-25000" dirty="0" smtClean="0"/>
              <a:t>0</a:t>
            </a:r>
          </a:p>
          <a:p>
            <a:pPr eaLnBrk="1" hangingPunct="1"/>
            <a:r>
              <a:rPr lang="en-GB" altLang="en-US" dirty="0" err="1" smtClean="0"/>
              <a:t>İhtiyaca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göre</a:t>
            </a:r>
            <a:r>
              <a:rPr lang="en-GB" altLang="en-US" dirty="0" smtClean="0"/>
              <a:t> bit </a:t>
            </a:r>
            <a:r>
              <a:rPr lang="en-GB" altLang="en-US" dirty="0" err="1" smtClean="0"/>
              <a:t>sayısı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arttıkça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büyütülebilir</a:t>
            </a:r>
            <a:endParaRPr lang="th-TH" altLang="en-US" dirty="0" smtClean="0"/>
          </a:p>
          <a:p>
            <a:pPr eaLnBrk="1" hangingPunct="1"/>
            <a:r>
              <a:rPr lang="en-GB" altLang="en-US" dirty="0" err="1" smtClean="0"/>
              <a:t>Devrenin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boyutu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n</a:t>
            </a:r>
            <a:r>
              <a:rPr lang="th-TH" altLang="en-US" i="1" baseline="30000" dirty="0" smtClean="0"/>
              <a:t>2</a:t>
            </a:r>
            <a:r>
              <a:rPr lang="th-TH" altLang="en-US" i="1" dirty="0" smtClean="0"/>
              <a:t> </a:t>
            </a:r>
            <a:r>
              <a:rPr lang="en-GB" altLang="en-US" dirty="0" err="1" smtClean="0"/>
              <a:t>ile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orantılı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olarak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büyür</a:t>
            </a: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th-TH" altLang="en-US" dirty="0" smtClean="0"/>
              <a:t>(</a:t>
            </a:r>
            <a:r>
              <a:rPr lang="th-TH" altLang="en-US" i="1" dirty="0" smtClean="0"/>
              <a:t>n </a:t>
            </a:r>
            <a:r>
              <a:rPr lang="th-TH" altLang="en-US" dirty="0" smtClean="0"/>
              <a:t>= bit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sayısı</a:t>
            </a:r>
            <a:r>
              <a:rPr lang="th-TH" altLang="en-US" dirty="0" smtClean="0"/>
              <a:t>)</a:t>
            </a:r>
          </a:p>
        </p:txBody>
      </p:sp>
      <p:pic>
        <p:nvPicPr>
          <p:cNvPr id="709638" name="Picture 6" descr="AACFLPA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8938" y="1031875"/>
            <a:ext cx="4919662" cy="549275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0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0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0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0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0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2C7447AA-FDFA-4CBE-890D-60E95959933A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53251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5325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1A7D47E8-8677-4621-A0A0-237465CE440E}" type="slidenum">
              <a:rPr lang="en-US" altLang="en-US" smtClean="0"/>
              <a:pPr/>
              <a:t>15</a:t>
            </a:fld>
            <a:endParaRPr lang="th-TH" altLang="en-US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 smtClean="0"/>
              <a:t>Kod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Çözücüler</a:t>
            </a:r>
            <a:r>
              <a:rPr lang="en-GB" altLang="en-US" sz="3600" dirty="0" smtClean="0"/>
              <a:t> (</a:t>
            </a:r>
            <a:r>
              <a:rPr lang="th-TH" altLang="en-US" sz="3600" dirty="0" smtClean="0"/>
              <a:t>Decoders</a:t>
            </a:r>
            <a:r>
              <a:rPr lang="en-GB" altLang="en-US" sz="3600" dirty="0" smtClean="0"/>
              <a:t>)</a:t>
            </a:r>
            <a:endParaRPr lang="th-TH" altLang="en-US" sz="3600" dirty="0" smtClean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8075"/>
            <a:ext cx="5791200" cy="5368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err="1" smtClean="0"/>
              <a:t>Verilen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ikili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girdiye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göre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çıktılardan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birini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seçer</a:t>
            </a:r>
            <a:endParaRPr lang="th-TH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th-TH" altLang="en-US" sz="2400" i="1" dirty="0" smtClean="0"/>
              <a:t>n</a:t>
            </a:r>
            <a:r>
              <a:rPr lang="en-GB" altLang="en-US" sz="2400" i="1" dirty="0" smtClean="0"/>
              <a:t> </a:t>
            </a:r>
            <a:r>
              <a:rPr lang="th-TH" altLang="en-US" sz="2400" dirty="0" smtClean="0"/>
              <a:t>bit</a:t>
            </a:r>
            <a:r>
              <a:rPr lang="en-GB" altLang="en-US" sz="2400" dirty="0" err="1" smtClean="0"/>
              <a:t>lik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kodu</a:t>
            </a:r>
            <a:r>
              <a:rPr lang="en-GB" altLang="en-US" sz="2400" dirty="0" smtClean="0"/>
              <a:t> </a:t>
            </a:r>
            <a:r>
              <a:rPr lang="th-TH" altLang="en-US" sz="2400" i="1" dirty="0" smtClean="0">
                <a:cs typeface="Arial" charset="0"/>
              </a:rPr>
              <a:t>2</a:t>
            </a:r>
            <a:r>
              <a:rPr lang="th-TH" altLang="en-US" sz="2400" i="1" baseline="30000" dirty="0" smtClean="0"/>
              <a:t>n</a:t>
            </a:r>
            <a:r>
              <a:rPr lang="th-TH" altLang="en-US" sz="2400" i="1" dirty="0" smtClean="0"/>
              <a:t> </a:t>
            </a:r>
            <a:r>
              <a:rPr lang="en-GB" altLang="en-US" sz="2400" dirty="0" err="1" smtClean="0"/>
              <a:t>çıktıya</a:t>
            </a:r>
            <a:r>
              <a:rPr lang="th-TH" altLang="en-US" sz="2400" dirty="0" smtClean="0"/>
              <a:t>, </a:t>
            </a:r>
            <a:r>
              <a:rPr lang="en-GB" altLang="en-US" sz="2400" dirty="0" err="1" smtClean="0"/>
              <a:t>belirli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bir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girdi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kombinasyonu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için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yalnızca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bir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çıktı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aktif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olacak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şekilde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dönüştürür</a:t>
            </a:r>
            <a:endParaRPr lang="th-TH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err="1" smtClean="0"/>
              <a:t>Girdi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değeri</a:t>
            </a:r>
            <a:r>
              <a:rPr lang="en-GB" altLang="en-US" sz="2400" dirty="0" smtClean="0"/>
              <a:t> </a:t>
            </a:r>
            <a:r>
              <a:rPr lang="th-TH" altLang="en-US" sz="2400" i="1" dirty="0" smtClean="0"/>
              <a:t>x</a:t>
            </a:r>
            <a:r>
              <a:rPr lang="en-GB" altLang="en-US" sz="2400" dirty="0" smtClean="0"/>
              <a:t>’in </a:t>
            </a:r>
            <a:r>
              <a:rPr lang="en-GB" altLang="en-US" sz="2400" dirty="0" err="1" smtClean="0"/>
              <a:t>ikili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karşılığı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ise</a:t>
            </a:r>
            <a:r>
              <a:rPr lang="en-GB" altLang="en-US" sz="2400" dirty="0" smtClean="0"/>
              <a:t> </a:t>
            </a:r>
            <a:r>
              <a:rPr lang="th-TH" altLang="en-US" sz="2400" i="1" dirty="0" smtClean="0"/>
              <a:t>x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çıktısını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seçer</a:t>
            </a:r>
            <a:endParaRPr lang="th-TH" altLang="en-US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err="1" smtClean="0"/>
              <a:t>Uygulamaları</a:t>
            </a:r>
            <a:endParaRPr lang="th-TH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err="1" smtClean="0"/>
              <a:t>İkiliden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sekizliye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kod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çözme</a:t>
            </a:r>
            <a:endParaRPr lang="th-TH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err="1" smtClean="0"/>
              <a:t>Bellek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adresi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seçimi</a:t>
            </a:r>
            <a:endParaRPr lang="th-TH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err="1" smtClean="0"/>
              <a:t>Herhangi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bir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seçme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işlemi</a:t>
            </a:r>
            <a:endParaRPr lang="th-TH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err="1" smtClean="0"/>
              <a:t>Herhangi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bir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mantık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fonksiyonunu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gerçekleştirmek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için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kullanılabilir</a:t>
            </a:r>
            <a:endParaRPr lang="th-TH" altLang="en-US" sz="2400" dirty="0" smtClean="0"/>
          </a:p>
        </p:txBody>
      </p:sp>
      <p:pic>
        <p:nvPicPr>
          <p:cNvPr id="532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486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05BD1446-189D-4403-AD50-67A72978D0B8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54275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5427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475E6383-9092-45C7-BD36-38D32C6551BF}" type="slidenum">
              <a:rPr lang="en-US" altLang="en-US" smtClean="0"/>
              <a:pPr/>
              <a:t>16</a:t>
            </a:fld>
            <a:endParaRPr lang="th-TH" altLang="en-US" smtClean="0"/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Doğruluk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Tablosu</a:t>
            </a:r>
            <a:endParaRPr lang="th-TH" altLang="en-US" sz="3600" dirty="0" smtClean="0"/>
          </a:p>
        </p:txBody>
      </p:sp>
      <p:pic>
        <p:nvPicPr>
          <p:cNvPr id="542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466181" y="200819"/>
            <a:ext cx="4516438" cy="67056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4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2D90A33-C3A8-4897-947B-14B75BB6932B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55299" name="5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55300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17A82BEA-B2A8-4A7E-82DE-91FBB6D1E320}" type="slidenum">
              <a:rPr lang="en-US" altLang="en-US" smtClean="0"/>
              <a:pPr/>
              <a:t>17</a:t>
            </a:fld>
            <a:endParaRPr lang="th-TH" altLang="en-US" smtClean="0"/>
          </a:p>
        </p:txBody>
      </p:sp>
      <p:pic>
        <p:nvPicPr>
          <p:cNvPr id="712710" name="Picture 6" descr="AACFLPB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9213" y="1066800"/>
            <a:ext cx="5056187" cy="5486400"/>
          </a:xfrm>
          <a:noFill/>
        </p:spPr>
      </p:pic>
      <p:sp>
        <p:nvSpPr>
          <p:cNvPr id="553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3’e 8 </a:t>
            </a:r>
            <a:r>
              <a:rPr lang="en-US" altLang="en-US" sz="3200" dirty="0" err="1" smtClean="0"/>
              <a:t>Kod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Çözücü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Devre</a:t>
            </a:r>
            <a:r>
              <a:rPr lang="en-US" altLang="en-US" sz="3200" dirty="0" smtClean="0"/>
              <a:t> (Decoder Circuit)</a:t>
            </a:r>
            <a:endParaRPr lang="th-TH" altLang="en-US" sz="3200" dirty="0" smtClean="0"/>
          </a:p>
        </p:txBody>
      </p:sp>
      <p:sp>
        <p:nvSpPr>
          <p:cNvPr id="71271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th-TH" altLang="en-US" sz="2800" dirty="0" smtClean="0"/>
              <a:t>0 </a:t>
            </a:r>
            <a:r>
              <a:rPr lang="en-GB" altLang="en-US" sz="2800" dirty="0" err="1" smtClean="0"/>
              <a:t>çıktısı</a:t>
            </a:r>
            <a:r>
              <a:rPr lang="en-GB" altLang="en-US" sz="2800" dirty="0" smtClean="0"/>
              <a:t> ne zaman </a:t>
            </a:r>
            <a:r>
              <a:rPr lang="en-GB" altLang="en-US" sz="2800" dirty="0" err="1" smtClean="0"/>
              <a:t>seçilecek</a:t>
            </a:r>
            <a:r>
              <a:rPr lang="th-TH" altLang="en-US" sz="2800" dirty="0" smtClean="0"/>
              <a:t>?</a:t>
            </a:r>
          </a:p>
          <a:p>
            <a:pPr lvl="1" eaLnBrk="1" hangingPunct="1"/>
            <a:r>
              <a:rPr lang="th-TH" altLang="en-US" sz="2400" i="1" dirty="0" smtClean="0"/>
              <a:t>x’ y’ z’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olduğunda</a:t>
            </a:r>
            <a:endParaRPr lang="th-TH" altLang="en-US" sz="2400" i="1" dirty="0" smtClean="0"/>
          </a:p>
          <a:p>
            <a:pPr eaLnBrk="1" hangingPunct="1"/>
            <a:r>
              <a:rPr lang="en-GB" altLang="en-US" sz="2800" dirty="0" smtClean="0"/>
              <a:t>1 </a:t>
            </a:r>
            <a:r>
              <a:rPr lang="en-GB" altLang="en-US" sz="2800" dirty="0" err="1" smtClean="0"/>
              <a:t>çıktısı</a:t>
            </a:r>
            <a:r>
              <a:rPr lang="en-GB" altLang="en-US" sz="2800" dirty="0" smtClean="0"/>
              <a:t> ne zaman </a:t>
            </a:r>
            <a:r>
              <a:rPr lang="en-GB" altLang="en-US" sz="2800" dirty="0" err="1" smtClean="0"/>
              <a:t>seçilecek</a:t>
            </a:r>
            <a:r>
              <a:rPr lang="th-TH" altLang="en-US" sz="2800" dirty="0" smtClean="0"/>
              <a:t>?</a:t>
            </a:r>
          </a:p>
          <a:p>
            <a:pPr lvl="1" eaLnBrk="1" hangingPunct="1"/>
            <a:r>
              <a:rPr lang="th-TH" altLang="en-US" sz="2400" i="1" dirty="0" smtClean="0"/>
              <a:t>x’ y’ z</a:t>
            </a:r>
            <a:r>
              <a:rPr lang="en-GB" altLang="en-US" sz="2400" i="1" dirty="0" smtClean="0"/>
              <a:t> </a:t>
            </a:r>
            <a:r>
              <a:rPr lang="en-GB" altLang="en-US" sz="2400" dirty="0" err="1" smtClean="0"/>
              <a:t>olduğunda</a:t>
            </a:r>
            <a:endParaRPr lang="th-TH" altLang="en-US" sz="2400" dirty="0" smtClean="0"/>
          </a:p>
          <a:p>
            <a:pPr eaLnBrk="1" hangingPunct="1"/>
            <a:r>
              <a:rPr lang="th-TH" altLang="en-US" sz="2800" dirty="0" smtClean="0"/>
              <a:t>… </a:t>
            </a:r>
            <a:r>
              <a:rPr lang="en-GB" altLang="en-US" sz="2800" dirty="0" smtClean="0"/>
              <a:t>vs.</a:t>
            </a:r>
            <a:r>
              <a:rPr lang="th-TH" altLang="en-US" sz="2800" dirty="0" smtClean="0"/>
              <a:t> …</a:t>
            </a:r>
          </a:p>
          <a:p>
            <a:pPr eaLnBrk="1" hangingPunct="1"/>
            <a:r>
              <a:rPr lang="en-GB" altLang="en-US" sz="2800" dirty="0" err="1" smtClean="0"/>
              <a:t>Kod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çözücü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devre</a:t>
            </a:r>
            <a:endParaRPr lang="th-TH" altLang="en-US" sz="2800" dirty="0" smtClean="0"/>
          </a:p>
          <a:p>
            <a:pPr lvl="1" eaLnBrk="1" hangingPunct="1"/>
            <a:r>
              <a:rPr lang="en-GB" altLang="en-US" sz="2400" dirty="0" err="1" smtClean="0"/>
              <a:t>Standart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çarpımların</a:t>
            </a:r>
            <a:r>
              <a:rPr lang="en-GB" altLang="en-US" sz="2400" dirty="0" smtClean="0"/>
              <a:t> (</a:t>
            </a:r>
            <a:r>
              <a:rPr lang="en-GB" altLang="en-US" sz="2400" dirty="0" err="1" smtClean="0"/>
              <a:t>minterms</a:t>
            </a:r>
            <a:r>
              <a:rPr lang="en-GB" altLang="en-US" sz="2400" dirty="0" smtClean="0"/>
              <a:t>) </a:t>
            </a:r>
            <a:r>
              <a:rPr lang="en-GB" altLang="en-US" sz="2400" dirty="0" err="1" smtClean="0"/>
              <a:t>sıralanmasıdır</a:t>
            </a:r>
            <a:endParaRPr lang="th-TH" altLang="en-US" sz="2400" dirty="0" smtClean="0"/>
          </a:p>
          <a:p>
            <a:pPr lvl="1" eaLnBrk="1" hangingPunct="1"/>
            <a:r>
              <a:rPr lang="en-GB" altLang="en-US" sz="2400" dirty="0" err="1" smtClean="0"/>
              <a:t>Mintermleri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oluşturacak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şekilde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değişkenleri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birleştirir</a:t>
            </a:r>
            <a:endParaRPr lang="th-TH" alt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2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2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2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2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27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AB6E11FA-3721-44D8-8D35-3C5930A93886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38915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3891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6C777E0E-8457-419E-A669-2BA463EFCB57}" type="slidenum">
              <a:rPr lang="en-US" altLang="en-US" smtClean="0"/>
              <a:pPr/>
              <a:t>2</a:t>
            </a:fld>
            <a:endParaRPr lang="th-TH" alt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4 </a:t>
            </a:r>
            <a:r>
              <a:rPr lang="en-US" altLang="en-US" sz="3600" dirty="0" err="1" smtClean="0"/>
              <a:t>Bitlik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Toplayıcı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Çıkarıcı</a:t>
            </a:r>
            <a:endParaRPr lang="th-TH" altLang="en-US" sz="3600" dirty="0" smtClean="0"/>
          </a:p>
        </p:txBody>
      </p:sp>
      <p:pic>
        <p:nvPicPr>
          <p:cNvPr id="38918" name="Picture 6" descr="PPT7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43000"/>
            <a:ext cx="7696200" cy="3662363"/>
          </a:xfrm>
          <a:noFill/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019800" y="5334000"/>
            <a:ext cx="275297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dirty="0" smtClean="0"/>
              <a:t>v=0 </a:t>
            </a:r>
            <a:r>
              <a:rPr lang="en-US" altLang="en-US" dirty="0" err="1" smtClean="0"/>
              <a:t>taşma</a:t>
            </a:r>
            <a:r>
              <a:rPr lang="en-US" altLang="en-US" dirty="0" smtClean="0"/>
              <a:t> (overflow) yok</a:t>
            </a:r>
            <a:endParaRPr lang="en-US" altLang="en-US" dirty="0"/>
          </a:p>
          <a:p>
            <a:r>
              <a:rPr lang="en-US" altLang="en-US" dirty="0" smtClean="0"/>
              <a:t>v=1 </a:t>
            </a:r>
            <a:r>
              <a:rPr lang="en-US" altLang="en-US" dirty="0" err="1" smtClean="0"/>
              <a:t>taşma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</a:t>
            </a:r>
            <a:endParaRPr lang="th-TH" altLang="en-US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85800" y="5334000"/>
            <a:ext cx="51816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th-TH" altLang="en-US" dirty="0" smtClean="0"/>
              <a:t>M</a:t>
            </a:r>
            <a:r>
              <a:rPr lang="en-GB" altLang="en-US" dirty="0" smtClean="0"/>
              <a:t>,</a:t>
            </a:r>
            <a:r>
              <a:rPr lang="th-TH" altLang="en-US" dirty="0" smtClean="0"/>
              <a:t> </a:t>
            </a:r>
            <a:r>
              <a:rPr lang="en-GB" altLang="en-US" dirty="0" err="1" smtClean="0"/>
              <a:t>modu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belirler</a:t>
            </a:r>
            <a:r>
              <a:rPr lang="th-TH" altLang="en-US" dirty="0" smtClean="0"/>
              <a:t>: </a:t>
            </a:r>
            <a:r>
              <a:rPr lang="th-TH" altLang="en-US" i="1" dirty="0"/>
              <a:t>M=</a:t>
            </a:r>
            <a:r>
              <a:rPr lang="en-US" altLang="en-US" i="1" dirty="0" smtClean="0"/>
              <a:t>0 </a:t>
            </a:r>
            <a:r>
              <a:rPr lang="en-US" altLang="en-US" i="1" dirty="0" err="1" smtClean="0"/>
              <a:t>toplama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ve</a:t>
            </a:r>
            <a:r>
              <a:rPr lang="en-US" altLang="en-US" i="1" dirty="0" smtClean="0"/>
              <a:t> </a:t>
            </a:r>
            <a:r>
              <a:rPr lang="th-TH" altLang="en-US" i="1" dirty="0" smtClean="0"/>
              <a:t>M=</a:t>
            </a:r>
            <a:r>
              <a:rPr lang="en-US" altLang="en-US" i="1" dirty="0" smtClean="0"/>
              <a:t>1</a:t>
            </a:r>
            <a:r>
              <a:rPr lang="en-GB" altLang="en-US" dirty="0" err="1" smtClean="0"/>
              <a:t>çıkarma</a:t>
            </a:r>
            <a:endParaRPr lang="th-TH" altLang="en-US" dirty="0"/>
          </a:p>
          <a:p>
            <a:r>
              <a:rPr lang="th-TH" altLang="en-US" i="1" dirty="0" smtClean="0"/>
              <a:t>M</a:t>
            </a:r>
            <a:r>
              <a:rPr lang="en-GB" altLang="en-US" i="1" dirty="0" smtClean="0"/>
              <a:t>,</a:t>
            </a:r>
            <a:r>
              <a:rPr lang="th-TH" altLang="en-US" i="1" dirty="0" smtClean="0"/>
              <a:t> </a:t>
            </a:r>
            <a:r>
              <a:rPr lang="en-GB" altLang="en-US" dirty="0" err="1" smtClean="0"/>
              <a:t>Topla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Çıkar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arasında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değişen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bir</a:t>
            </a:r>
            <a:r>
              <a:rPr lang="en-GB" altLang="en-US" dirty="0" smtClean="0"/>
              <a:t> “</a:t>
            </a:r>
            <a:r>
              <a:rPr lang="en-GB" altLang="en-US" dirty="0" err="1" smtClean="0"/>
              <a:t>kontrol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sinyali”dir</a:t>
            </a:r>
            <a:r>
              <a:rPr lang="en-GB" altLang="en-US" dirty="0" smtClean="0"/>
              <a:t> (“</a:t>
            </a:r>
            <a:r>
              <a:rPr lang="th-TH" altLang="en-US" dirty="0" smtClean="0"/>
              <a:t>data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sinyali</a:t>
            </a:r>
            <a:r>
              <a:rPr lang="en-GB" altLang="en-US" dirty="0" smtClean="0"/>
              <a:t>” </a:t>
            </a:r>
            <a:r>
              <a:rPr lang="en-GB" altLang="en-US" dirty="0" err="1" smtClean="0"/>
              <a:t>değil</a:t>
            </a:r>
            <a:r>
              <a:rPr lang="en-GB" altLang="en-US" dirty="0" smtClean="0"/>
              <a:t>)</a:t>
            </a:r>
            <a:endParaRPr lang="th-TH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E35E081E-21E1-46C7-81F4-EF8955C24D10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39939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3994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82A374C3-BFC1-473C-9A55-5C0E742D4250}" type="slidenum">
              <a:rPr lang="en-US" altLang="en-US" smtClean="0"/>
              <a:pPr/>
              <a:t>3</a:t>
            </a:fld>
            <a:endParaRPr lang="th-TH" alt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 smtClean="0"/>
              <a:t>Taşma</a:t>
            </a:r>
            <a:r>
              <a:rPr lang="en-GB" altLang="en-US" sz="3600" dirty="0" smtClean="0"/>
              <a:t> (</a:t>
            </a:r>
            <a:r>
              <a:rPr lang="th-TH" altLang="en-US" sz="3600" dirty="0" smtClean="0"/>
              <a:t>Overflow</a:t>
            </a:r>
            <a:r>
              <a:rPr lang="en-GB" altLang="en-US" sz="3600" dirty="0" smtClean="0"/>
              <a:t>)</a:t>
            </a:r>
            <a:r>
              <a:rPr lang="th-TH" altLang="en-US" sz="3600" dirty="0" smtClean="0"/>
              <a:t> </a:t>
            </a:r>
            <a:r>
              <a:rPr lang="en-GB" altLang="en-US" sz="3600" dirty="0" err="1" smtClean="0"/>
              <a:t>Durumları</a:t>
            </a:r>
            <a:endParaRPr lang="th-TH" altLang="en-US" sz="3600" dirty="0" smtClean="0"/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err="1" smtClean="0"/>
              <a:t>Taşma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durumları</a:t>
            </a:r>
            <a:endParaRPr lang="th-TH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err="1" smtClean="0"/>
              <a:t>Girdideki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sayıların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işaretleri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farklıysa</a:t>
            </a:r>
            <a:r>
              <a:rPr lang="th-TH" altLang="en-US" dirty="0" smtClean="0"/>
              <a:t> (</a:t>
            </a:r>
            <a:r>
              <a:rPr lang="th-TH" altLang="en-US" i="1" dirty="0" smtClean="0"/>
              <a:t>po</a:t>
            </a:r>
            <a:r>
              <a:rPr lang="en-GB" altLang="en-US" i="1" dirty="0" smtClean="0"/>
              <a:t>z </a:t>
            </a:r>
            <a:r>
              <a:rPr lang="th-TH" altLang="en-US" i="1" dirty="0" smtClean="0"/>
              <a:t>+ neg</a:t>
            </a:r>
            <a:r>
              <a:rPr lang="en-GB" altLang="en-US" dirty="0"/>
              <a:t> </a:t>
            </a:r>
            <a:r>
              <a:rPr lang="en-GB" altLang="en-US" dirty="0" err="1" smtClean="0"/>
              <a:t>veya</a:t>
            </a:r>
            <a:r>
              <a:rPr lang="th-TH" altLang="en-US" dirty="0" smtClean="0"/>
              <a:t> </a:t>
            </a:r>
            <a:r>
              <a:rPr lang="th-TH" altLang="en-US" i="1" dirty="0" smtClean="0"/>
              <a:t>neg + po</a:t>
            </a:r>
            <a:r>
              <a:rPr lang="en-GB" altLang="en-US" i="1" dirty="0" smtClean="0"/>
              <a:t>z</a:t>
            </a:r>
            <a:r>
              <a:rPr lang="th-TH" altLang="en-US" dirty="0" smtClean="0"/>
              <a:t>)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taşma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olmaz</a:t>
            </a:r>
            <a:endParaRPr lang="th-TH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err="1" smtClean="0"/>
              <a:t>Taşmanın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gerçekleşmesi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için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iki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sayı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aynı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işarette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olmalı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</a:t>
            </a:r>
            <a:endParaRPr lang="th-TH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err="1" smtClean="0"/>
              <a:t>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soldaki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işarete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karşılık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gelen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basamağa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gelen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elde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oradan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çıkan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elde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farklı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olmalı</a:t>
            </a:r>
            <a:endParaRPr lang="th-TH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err="1" smtClean="0"/>
              <a:t>Örnek</a:t>
            </a:r>
            <a:r>
              <a:rPr lang="th-TH" altLang="en-US" dirty="0" smtClean="0"/>
              <a:t>:</a:t>
            </a:r>
            <a:r>
              <a:rPr lang="en-GB" altLang="en-US" dirty="0" smtClean="0"/>
              <a:t> </a:t>
            </a:r>
            <a:r>
              <a:rPr lang="th-TH" altLang="en-US" i="1" dirty="0"/>
              <a:t>n </a:t>
            </a:r>
            <a:r>
              <a:rPr lang="th-TH" altLang="en-US" dirty="0"/>
              <a:t>= 4 </a:t>
            </a:r>
            <a:r>
              <a:rPr lang="th-TH" altLang="en-US" dirty="0" smtClean="0"/>
              <a:t>bit</a:t>
            </a:r>
            <a:r>
              <a:rPr lang="en-GB" altLang="en-US" dirty="0" err="1" smtClean="0"/>
              <a:t>lik</a:t>
            </a:r>
            <a:r>
              <a:rPr lang="en-GB" altLang="en-US" dirty="0" smtClean="0"/>
              <a:t>,</a:t>
            </a:r>
            <a:r>
              <a:rPr lang="th-TH" altLang="en-US" dirty="0" smtClean="0"/>
              <a:t> 2’</a:t>
            </a:r>
            <a:r>
              <a:rPr lang="en-GB" altLang="en-US" dirty="0" smtClean="0"/>
              <a:t>ye</a:t>
            </a:r>
            <a:r>
              <a:rPr lang="th-TH" altLang="en-US" dirty="0" smtClean="0"/>
              <a:t> </a:t>
            </a:r>
            <a:r>
              <a:rPr lang="en-GB" altLang="en-US" dirty="0" err="1" smtClean="0"/>
              <a:t>tümleyen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işaretli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sayılar</a:t>
            </a:r>
            <a:endParaRPr lang="th-TH" altLang="en-US" dirty="0" smtClean="0"/>
          </a:p>
          <a:p>
            <a:pPr lvl="1" eaLnBrk="1" hangingPunct="1">
              <a:lnSpc>
                <a:spcPct val="90000"/>
              </a:lnSpc>
            </a:pPr>
            <a:endParaRPr lang="th-TH" alt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th-TH" alt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th-TH" alt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th-TH" alt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th-TH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err="1" smtClean="0"/>
              <a:t>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solda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ekstra</a:t>
            </a:r>
            <a:r>
              <a:rPr lang="en-GB" altLang="en-US" dirty="0" smtClean="0"/>
              <a:t> bit </a:t>
            </a:r>
            <a:r>
              <a:rPr lang="en-GB" altLang="en-US" dirty="0" err="1" smtClean="0"/>
              <a:t>ile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sonuç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doğru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olurdu</a:t>
            </a:r>
            <a:endParaRPr lang="th-TH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th-TH" altLang="en-US" dirty="0" smtClean="0"/>
              <a:t>XOR </a:t>
            </a:r>
            <a:r>
              <a:rPr lang="en-GB" altLang="en-US" dirty="0" err="1" smtClean="0"/>
              <a:t>kapısı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saptanır</a:t>
            </a:r>
            <a:r>
              <a:rPr lang="th-TH" altLang="en-US" dirty="0" smtClean="0"/>
              <a:t> (</a:t>
            </a:r>
            <a:r>
              <a:rPr lang="en-GB" altLang="en-US" dirty="0" err="1" smtClean="0"/>
              <a:t>girdiler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farklı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olduğunda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çıktı</a:t>
            </a:r>
            <a:r>
              <a:rPr lang="th-TH" altLang="en-US" dirty="0" smtClean="0"/>
              <a:t> =</a:t>
            </a:r>
            <a:r>
              <a:rPr lang="en-GB" altLang="en-US" dirty="0" smtClean="0"/>
              <a:t> </a:t>
            </a:r>
            <a:r>
              <a:rPr lang="th-TH" altLang="en-US" dirty="0" smtClean="0"/>
              <a:t>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err="1" smtClean="0"/>
              <a:t>Bir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sonraki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toplayıcı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için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girdi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olacak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elde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olarak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kullanılabilir</a:t>
            </a:r>
            <a:endParaRPr lang="th-TH" altLang="en-US" dirty="0" smtClean="0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1828800" y="3657600"/>
            <a:ext cx="2057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+6 </a:t>
            </a:r>
            <a:r>
              <a:rPr lang="th-TH" altLang="en-US" sz="2000">
                <a:solidFill>
                  <a:srgbClr val="4924A4"/>
                </a:solidFill>
              </a:rPr>
              <a:t>	   </a:t>
            </a:r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0 110</a:t>
            </a:r>
          </a:p>
          <a:p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+7 </a:t>
            </a:r>
            <a:r>
              <a:rPr lang="th-TH" altLang="en-US" sz="2000">
                <a:solidFill>
                  <a:srgbClr val="4924A4"/>
                </a:solidFill>
              </a:rPr>
              <a:t>	   </a:t>
            </a:r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0 111</a:t>
            </a:r>
          </a:p>
          <a:p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---------</a:t>
            </a:r>
            <a:r>
              <a:rPr lang="en-US" altLang="en-US" sz="2000">
                <a:solidFill>
                  <a:srgbClr val="4924A4"/>
                </a:solidFill>
              </a:rPr>
              <a:t>---</a:t>
            </a:r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---------</a:t>
            </a:r>
          </a:p>
          <a:p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+13 </a:t>
            </a:r>
            <a:r>
              <a:rPr lang="th-TH" altLang="en-US" sz="2000">
                <a:solidFill>
                  <a:srgbClr val="4924A4"/>
                </a:solidFill>
              </a:rPr>
              <a:t>	</a:t>
            </a:r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0 1 101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4953000" y="3657600"/>
            <a:ext cx="1947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-6 </a:t>
            </a:r>
            <a:r>
              <a:rPr lang="th-TH" altLang="en-US" sz="2000">
                <a:solidFill>
                  <a:srgbClr val="4924A4"/>
                </a:solidFill>
              </a:rPr>
              <a:t>	   </a:t>
            </a:r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1 010</a:t>
            </a:r>
          </a:p>
          <a:p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-7 </a:t>
            </a:r>
            <a:r>
              <a:rPr lang="th-TH" altLang="en-US" sz="2000">
                <a:solidFill>
                  <a:srgbClr val="4924A4"/>
                </a:solidFill>
              </a:rPr>
              <a:t>	   </a:t>
            </a:r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1 001</a:t>
            </a:r>
          </a:p>
          <a:p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--------</a:t>
            </a:r>
            <a:r>
              <a:rPr lang="en-US" altLang="en-US" sz="2000">
                <a:solidFill>
                  <a:srgbClr val="4924A4"/>
                </a:solidFill>
              </a:rPr>
              <a:t>---</a:t>
            </a:r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----------</a:t>
            </a:r>
          </a:p>
          <a:p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-13 </a:t>
            </a:r>
            <a:r>
              <a:rPr lang="th-TH" altLang="en-US" sz="2000">
                <a:solidFill>
                  <a:srgbClr val="4924A4"/>
                </a:solidFill>
              </a:rPr>
              <a:t>	</a:t>
            </a:r>
            <a:r>
              <a:rPr lang="th-TH" altLang="en-US" sz="2000">
                <a:solidFill>
                  <a:srgbClr val="4924A4"/>
                </a:solidFill>
                <a:cs typeface="Arial" charset="0"/>
              </a:rPr>
              <a:t>1 0 011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E52BF460-E02C-4A86-85EA-41B13BCFA217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41987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4198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EFE74686-1889-4943-A865-3B46B1A9CFAA}" type="slidenum">
              <a:rPr lang="en-US" altLang="en-US" smtClean="0"/>
              <a:pPr/>
              <a:t>4</a:t>
            </a:fld>
            <a:endParaRPr lang="th-TH" alt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BCD</a:t>
            </a:r>
            <a:r>
              <a:rPr lang="th-TH" altLang="en-US" sz="3600" dirty="0" smtClean="0"/>
              <a:t> </a:t>
            </a:r>
            <a:r>
              <a:rPr lang="en-GB" altLang="en-US" sz="3600" dirty="0" err="1" smtClean="0"/>
              <a:t>Toplayıcı</a:t>
            </a:r>
            <a:endParaRPr lang="th-TH" altLang="en-US" sz="3600" dirty="0" smtClean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err="1" smtClean="0"/>
              <a:t>İki</a:t>
            </a:r>
            <a:r>
              <a:rPr lang="th-TH" altLang="en-US" sz="2800" dirty="0" smtClean="0"/>
              <a:t> BCD</a:t>
            </a:r>
            <a:r>
              <a:rPr lang="en-GB" altLang="en-US" sz="2800" dirty="0" smtClean="0"/>
              <a:t>’</a:t>
            </a:r>
            <a:r>
              <a:rPr lang="en-GB" altLang="en-US" sz="2800" dirty="0" err="1" smtClean="0"/>
              <a:t>yi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topla</a:t>
            </a:r>
            <a:endParaRPr lang="th-TH" altLang="en-US" sz="2800" dirty="0" smtClean="0"/>
          </a:p>
          <a:p>
            <a:pPr lvl="1" eaLnBrk="1" hangingPunct="1"/>
            <a:r>
              <a:rPr lang="th-TH" altLang="en-US" sz="2400" dirty="0" smtClean="0"/>
              <a:t>9 </a:t>
            </a:r>
            <a:r>
              <a:rPr lang="en-GB" altLang="en-US" sz="2400" dirty="0" err="1" smtClean="0"/>
              <a:t>girdi</a:t>
            </a:r>
            <a:r>
              <a:rPr lang="th-TH" altLang="en-US" sz="2400" dirty="0" smtClean="0"/>
              <a:t>: </a:t>
            </a:r>
            <a:r>
              <a:rPr lang="en-GB" altLang="en-US" sz="2400" dirty="0" err="1" smtClean="0"/>
              <a:t>iki</a:t>
            </a:r>
            <a:r>
              <a:rPr lang="th-TH" altLang="en-US" sz="2400" dirty="0" smtClean="0"/>
              <a:t> BCD </a:t>
            </a:r>
            <a:r>
              <a:rPr lang="en-GB" altLang="en-US" sz="2400" dirty="0" err="1" smtClean="0"/>
              <a:t>ve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bir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gelen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elde</a:t>
            </a:r>
            <a:r>
              <a:rPr lang="en-GB" altLang="en-US" sz="2400" dirty="0" smtClean="0"/>
              <a:t> (carry-in)</a:t>
            </a:r>
            <a:endParaRPr lang="th-TH" altLang="en-US" sz="2400" dirty="0" smtClean="0"/>
          </a:p>
          <a:p>
            <a:pPr lvl="1" eaLnBrk="1" hangingPunct="1"/>
            <a:r>
              <a:rPr lang="en-GB" altLang="en-US" sz="2400" dirty="0" smtClean="0"/>
              <a:t>5</a:t>
            </a:r>
            <a:r>
              <a:rPr lang="th-TH" altLang="en-US" sz="2400" dirty="0" smtClean="0"/>
              <a:t> </a:t>
            </a:r>
            <a:r>
              <a:rPr lang="en-GB" altLang="en-US" sz="2400" dirty="0" err="1" smtClean="0"/>
              <a:t>çıktı</a:t>
            </a:r>
            <a:r>
              <a:rPr lang="th-TH" altLang="en-US" sz="2400" dirty="0" smtClean="0"/>
              <a:t>: </a:t>
            </a:r>
            <a:r>
              <a:rPr lang="en-GB" altLang="en-US" sz="2400" dirty="0" err="1" smtClean="0"/>
              <a:t>bir</a:t>
            </a:r>
            <a:r>
              <a:rPr lang="th-TH" altLang="en-US" sz="2400" dirty="0" smtClean="0"/>
              <a:t> BCD </a:t>
            </a:r>
            <a:r>
              <a:rPr lang="en-GB" altLang="en-US" sz="2400" dirty="0" err="1" smtClean="0"/>
              <a:t>ve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bir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çıkan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elde</a:t>
            </a:r>
            <a:r>
              <a:rPr lang="en-GB" altLang="en-US" sz="2400" dirty="0" smtClean="0"/>
              <a:t> (carry-out)</a:t>
            </a:r>
            <a:endParaRPr lang="th-TH" altLang="en-US" sz="2400" dirty="0" smtClean="0"/>
          </a:p>
          <a:p>
            <a:pPr eaLnBrk="1" hangingPunct="1"/>
            <a:r>
              <a:rPr lang="en-GB" altLang="en-US" sz="2800" dirty="0" err="1" smtClean="0"/>
              <a:t>Tasarım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yaklaşımları</a:t>
            </a:r>
            <a:endParaRPr lang="th-TH" altLang="en-US" sz="2800" dirty="0" smtClean="0"/>
          </a:p>
          <a:p>
            <a:pPr lvl="1" eaLnBrk="1" hangingPunct="1"/>
            <a:r>
              <a:rPr lang="th-TH" altLang="en-US" sz="2400" dirty="0" smtClean="0"/>
              <a:t>2</a:t>
            </a:r>
            <a:r>
              <a:rPr lang="th-TH" altLang="en-US" sz="2400" baseline="30000" dirty="0" smtClean="0">
                <a:cs typeface="Arial" charset="0"/>
              </a:rPr>
              <a:t>9</a:t>
            </a:r>
            <a:r>
              <a:rPr lang="th-TH" altLang="en-US" sz="2400" dirty="0" smtClean="0"/>
              <a:t> </a:t>
            </a:r>
            <a:r>
              <a:rPr lang="en-GB" altLang="en-US" sz="2400" dirty="0" err="1" smtClean="0"/>
              <a:t>satırlı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doğruluk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tablosu</a:t>
            </a:r>
            <a:endParaRPr lang="th-TH" altLang="en-US" sz="2400" dirty="0" smtClean="0"/>
          </a:p>
          <a:p>
            <a:pPr lvl="1" eaLnBrk="1" hangingPunct="1"/>
            <a:r>
              <a:rPr lang="en-GB" altLang="en-US" sz="2400" dirty="0" err="1" smtClean="0"/>
              <a:t>ikili</a:t>
            </a:r>
            <a:r>
              <a:rPr lang="en-GB" altLang="en-US" sz="2400" dirty="0" smtClean="0"/>
              <a:t> tam </a:t>
            </a:r>
            <a:r>
              <a:rPr lang="en-GB" altLang="en-US" sz="2400" dirty="0" err="1" smtClean="0"/>
              <a:t>toplayıcılar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kullanma</a:t>
            </a:r>
            <a:endParaRPr lang="th-TH" altLang="en-US" sz="2400" dirty="0" smtClean="0"/>
          </a:p>
          <a:p>
            <a:pPr lvl="1" eaLnBrk="1" hangingPunct="1"/>
            <a:r>
              <a:rPr lang="en-GB" altLang="en-US" sz="2400" dirty="0" err="1" smtClean="0"/>
              <a:t>toplam</a:t>
            </a:r>
            <a:r>
              <a:rPr lang="th-TH" altLang="en-US" sz="2400" dirty="0" smtClean="0"/>
              <a:t> &lt;= 9+9+1 = 19</a:t>
            </a:r>
          </a:p>
          <a:p>
            <a:pPr lvl="1" eaLnBrk="1" hangingPunct="1"/>
            <a:r>
              <a:rPr lang="en-GB" altLang="en-US" sz="2400" dirty="0" err="1" smtClean="0"/>
              <a:t>ikiliden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BCD’ye</a:t>
            </a:r>
            <a:endParaRPr lang="th-TH" alt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466F9CB9-C878-49DA-855C-D90D6590841E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43011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4301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AA8FD3C-DD1E-4A46-964D-A8689CE311EB}" type="slidenum">
              <a:rPr lang="en-US" altLang="en-US" smtClean="0"/>
              <a:pPr/>
              <a:t>5</a:t>
            </a:fld>
            <a:endParaRPr lang="th-TH" altLang="en-US" smtClean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Doğruluk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Tablosu</a:t>
            </a:r>
            <a:endParaRPr lang="th-TH" altLang="en-US" sz="3600" dirty="0" smtClean="0"/>
          </a:p>
        </p:txBody>
      </p:sp>
      <p:pic>
        <p:nvPicPr>
          <p:cNvPr id="430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925637" y="325438"/>
            <a:ext cx="5368925" cy="69342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2D63BD5-19C3-4DEA-8B4E-A8287E4518A9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44035" name="5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44036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84FBB00-F154-4AAD-9A67-663CE0153F9C}" type="slidenum">
              <a:rPr lang="en-US" altLang="en-US" smtClean="0"/>
              <a:pPr/>
              <a:t>6</a:t>
            </a:fld>
            <a:endParaRPr lang="th-TH" altLang="en-US" smtClean="0"/>
          </a:p>
        </p:txBody>
      </p:sp>
      <p:pic>
        <p:nvPicPr>
          <p:cNvPr id="44037" name="Picture 5" descr="AACFLOX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2213" y="914400"/>
            <a:ext cx="5411787" cy="5638800"/>
          </a:xfrm>
          <a:noFill/>
        </p:spPr>
      </p:pic>
      <p:sp>
        <p:nvSpPr>
          <p:cNvPr id="440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BCD </a:t>
            </a:r>
            <a:r>
              <a:rPr lang="en-US" altLang="en-US" sz="3600" dirty="0" err="1" smtClean="0"/>
              <a:t>Toplayıcı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Devre</a:t>
            </a:r>
            <a:endParaRPr lang="th-TH" altLang="en-US" sz="3600" dirty="0" smtClean="0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229100" cy="5368925"/>
          </a:xfrm>
        </p:spPr>
        <p:txBody>
          <a:bodyPr/>
          <a:lstStyle/>
          <a:p>
            <a:pPr eaLnBrk="1" hangingPunct="1"/>
            <a:r>
              <a:rPr lang="en-GB" altLang="en-US" sz="2000" dirty="0" err="1" smtClean="0"/>
              <a:t>Toplam</a:t>
            </a:r>
            <a:r>
              <a:rPr lang="th-TH" altLang="en-US" sz="2000" dirty="0" smtClean="0"/>
              <a:t> &gt; 9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olduğunda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sonuca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müdahele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etmek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gerekiyor</a:t>
            </a:r>
            <a:endParaRPr lang="th-TH" altLang="en-US" sz="2000" dirty="0" smtClean="0"/>
          </a:p>
          <a:p>
            <a:pPr lvl="1" eaLnBrk="1" hangingPunct="1"/>
            <a:r>
              <a:rPr lang="th-TH" altLang="en-US" sz="1800" dirty="0" smtClean="0"/>
              <a:t>C = 1</a:t>
            </a:r>
            <a:r>
              <a:rPr lang="en-GB" altLang="en-US" sz="1800" dirty="0"/>
              <a:t> </a:t>
            </a:r>
            <a:r>
              <a:rPr lang="en-GB" altLang="en-US" sz="1800" dirty="0" err="1" smtClean="0"/>
              <a:t>olması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için</a:t>
            </a:r>
            <a:endParaRPr lang="th-TH" altLang="en-US" sz="1800" dirty="0" smtClean="0"/>
          </a:p>
          <a:p>
            <a:pPr lvl="2" eaLnBrk="1" hangingPunct="1"/>
            <a:r>
              <a:rPr lang="th-TH" altLang="en-US" sz="1600" dirty="0" smtClean="0"/>
              <a:t>K = 1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veya</a:t>
            </a:r>
            <a:endParaRPr lang="th-TH" altLang="en-US" sz="1600" dirty="0" smtClean="0"/>
          </a:p>
          <a:p>
            <a:pPr lvl="2" eaLnBrk="1" hangingPunct="1"/>
            <a:r>
              <a:rPr lang="th-TH" altLang="en-US" sz="1600" dirty="0" smtClean="0"/>
              <a:t>Z</a:t>
            </a:r>
            <a:r>
              <a:rPr lang="th-TH" altLang="en-US" sz="1600" baseline="-25000" dirty="0" smtClean="0"/>
              <a:t>8</a:t>
            </a:r>
            <a:r>
              <a:rPr lang="th-TH" altLang="en-US" sz="1600" dirty="0" smtClean="0"/>
              <a:t>Z</a:t>
            </a:r>
            <a:r>
              <a:rPr lang="th-TH" altLang="en-US" sz="1600" baseline="-25000" dirty="0" smtClean="0"/>
              <a:t>4</a:t>
            </a:r>
            <a:r>
              <a:rPr lang="th-TH" altLang="en-US" sz="1600" dirty="0" smtClean="0"/>
              <a:t> = 1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veya</a:t>
            </a:r>
            <a:endParaRPr lang="th-TH" altLang="en-US" sz="1600" dirty="0" smtClean="0"/>
          </a:p>
          <a:p>
            <a:pPr lvl="2" eaLnBrk="1" hangingPunct="1"/>
            <a:r>
              <a:rPr lang="th-TH" altLang="en-US" sz="1600" dirty="0" smtClean="0"/>
              <a:t>Z</a:t>
            </a:r>
            <a:r>
              <a:rPr lang="th-TH" altLang="en-US" sz="1600" baseline="-25000" dirty="0" smtClean="0"/>
              <a:t>8</a:t>
            </a:r>
            <a:r>
              <a:rPr lang="th-TH" altLang="en-US" sz="1600" dirty="0" smtClean="0"/>
              <a:t>Z</a:t>
            </a:r>
            <a:r>
              <a:rPr lang="th-TH" altLang="en-US" sz="1600" baseline="-25000" dirty="0" smtClean="0"/>
              <a:t>2</a:t>
            </a:r>
            <a:r>
              <a:rPr lang="th-TH" altLang="en-US" sz="1600" dirty="0" smtClean="0"/>
              <a:t> = 1</a:t>
            </a:r>
          </a:p>
          <a:p>
            <a:pPr lvl="1" eaLnBrk="1" hangingPunct="1"/>
            <a:r>
              <a:rPr lang="th-TH" altLang="en-US" sz="1800" dirty="0" smtClean="0"/>
              <a:t> </a:t>
            </a:r>
            <a:r>
              <a:rPr lang="en-GB" altLang="en-US" sz="1800" dirty="0" err="1" smtClean="0"/>
              <a:t>müdahele</a:t>
            </a:r>
            <a:r>
              <a:rPr lang="th-TH" altLang="en-US" sz="1800" dirty="0" smtClean="0"/>
              <a:t>: +6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E5687F4A-6D77-4358-ABB3-5FCD35545F6B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45059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4506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BF55C4EC-B468-479A-9233-486F543BCBA5}" type="slidenum">
              <a:rPr lang="en-US" altLang="en-US" smtClean="0"/>
              <a:pPr/>
              <a:t>7</a:t>
            </a:fld>
            <a:endParaRPr lang="th-TH" alt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 err="1" smtClean="0"/>
              <a:t>İkili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Çarpma</a:t>
            </a:r>
            <a:endParaRPr lang="en-US" altLang="en-US" dirty="0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2800" dirty="0" err="1" smtClean="0"/>
              <a:t>Çarpma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işlemi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çarpandaki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basamaklara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göre</a:t>
            </a:r>
            <a:r>
              <a:rPr lang="en-US" altLang="en-US" sz="2800" dirty="0" smtClean="0"/>
              <a:t> sola </a:t>
            </a:r>
            <a:r>
              <a:rPr lang="en-US" altLang="en-US" sz="2800" dirty="0" err="1" smtClean="0"/>
              <a:t>kaydırılmış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çarpılanların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toplanması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ile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yapılabilir</a:t>
            </a:r>
            <a:r>
              <a:rPr lang="en-US" altLang="en-US" sz="2800" dirty="0" smtClean="0"/>
              <a:t>. </a:t>
            </a:r>
          </a:p>
          <a:p>
            <a:pPr eaLnBrk="1" hangingPunct="1"/>
            <a:r>
              <a:rPr lang="en-US" altLang="en-US" sz="2800" dirty="0" err="1" smtClean="0"/>
              <a:t>Örn</a:t>
            </a:r>
            <a:r>
              <a:rPr lang="en-US" altLang="en-US" sz="2800" dirty="0" smtClean="0"/>
              <a:t>.   (</a:t>
            </a:r>
            <a:r>
              <a:rPr lang="en-US" altLang="en-US" sz="2800" dirty="0" err="1" smtClean="0"/>
              <a:t>işaretsiz</a:t>
            </a:r>
            <a:r>
              <a:rPr lang="en-US" altLang="en-US" sz="28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	     </a:t>
            </a:r>
            <a:r>
              <a:rPr lang="en-US" altLang="en-US" sz="2000" dirty="0" smtClean="0"/>
              <a:t>11                                 1 0 1 1       </a:t>
            </a:r>
            <a:r>
              <a:rPr lang="en-US" altLang="en-US" sz="2000" dirty="0" err="1" smtClean="0"/>
              <a:t>çarpılan</a:t>
            </a:r>
            <a:r>
              <a:rPr lang="en-US" altLang="en-US" sz="2000" dirty="0" smtClean="0"/>
              <a:t> (4 bit)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	    X 13                        X       1 1 0 1      </a:t>
            </a:r>
            <a:r>
              <a:rPr lang="en-US" altLang="en-US" sz="2000" dirty="0" err="1" smtClean="0"/>
              <a:t>çarpan</a:t>
            </a:r>
            <a:r>
              <a:rPr lang="en-US" altLang="en-US" sz="2000" dirty="0" smtClean="0"/>
              <a:t>  (4 bit)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	--------                    -------------------                                    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	      33                                 1 0 1 1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	    11                                0 0 0 0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	______                         1 0 1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	    143                        1 0 1 1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                             ---------------------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                                     1 0 0 0 1 1 1 1        </a:t>
            </a:r>
            <a:r>
              <a:rPr lang="en-US" altLang="en-US" sz="2000" dirty="0" err="1" smtClean="0"/>
              <a:t>çarpım</a:t>
            </a:r>
            <a:r>
              <a:rPr lang="en-US" altLang="en-US" sz="2000" dirty="0" smtClean="0"/>
              <a:t> (8 bit)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EADEED0A-5985-4211-B71B-3E4BF04D9240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46083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4608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1454CFEE-1414-4C70-9BD0-E5C7898A96F5}" type="slidenum">
              <a:rPr lang="en-US" altLang="en-US" smtClean="0"/>
              <a:pPr/>
              <a:t>8</a:t>
            </a:fld>
            <a:endParaRPr lang="th-TH" altLang="en-US" smtClean="0"/>
          </a:p>
        </p:txBody>
      </p:sp>
      <p:sp>
        <p:nvSpPr>
          <p:cNvPr id="4608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 smtClean="0"/>
              <a:t>İkili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Çarpıcı</a:t>
            </a:r>
            <a:r>
              <a:rPr lang="en-GB" altLang="en-US" sz="3600" dirty="0" smtClean="0"/>
              <a:t> (Binary Multiplier)</a:t>
            </a:r>
            <a:endParaRPr lang="th-TH" altLang="en-US" sz="3600" dirty="0" smtClean="0"/>
          </a:p>
        </p:txBody>
      </p:sp>
      <p:sp>
        <p:nvSpPr>
          <p:cNvPr id="46086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Kısmi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çarpımlar</a:t>
            </a:r>
            <a:r>
              <a:rPr lang="th-TH" altLang="en-US" dirty="0" smtClean="0"/>
              <a:t> – AND </a:t>
            </a:r>
            <a:r>
              <a:rPr lang="en-GB" altLang="en-US" dirty="0" err="1" smtClean="0"/>
              <a:t>işlemleri</a:t>
            </a:r>
            <a:endParaRPr lang="th-TH" altLang="en-US" dirty="0" smtClean="0"/>
          </a:p>
        </p:txBody>
      </p:sp>
      <p:pic>
        <p:nvPicPr>
          <p:cNvPr id="46087" name="Picture 14" descr="AACFLOY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6553200" cy="4900613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6B8025AB-6E13-4ADF-B79D-D89180B06950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47107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4710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7FE8A263-97CB-408A-BAD4-409BCAB0731D}" type="slidenum">
              <a:rPr lang="en-US" altLang="en-US" smtClean="0"/>
              <a:pPr/>
              <a:t>9</a:t>
            </a:fld>
            <a:endParaRPr lang="th-TH" alt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600" dirty="0" smtClean="0"/>
              <a:t>4</a:t>
            </a:r>
            <a:r>
              <a:rPr lang="en-GB" altLang="en-US" sz="3600" dirty="0" smtClean="0"/>
              <a:t> </a:t>
            </a:r>
            <a:r>
              <a:rPr lang="th-TH" altLang="en-US" sz="3600" dirty="0" smtClean="0"/>
              <a:t>bit</a:t>
            </a:r>
            <a:r>
              <a:rPr lang="en-GB" altLang="en-US" sz="3600" dirty="0" smtClean="0"/>
              <a:t>e</a:t>
            </a:r>
            <a:r>
              <a:rPr lang="th-TH" altLang="en-US" sz="3600" dirty="0" smtClean="0"/>
              <a:t> 3</a:t>
            </a:r>
            <a:r>
              <a:rPr lang="en-GB" altLang="en-US" sz="3600" dirty="0" smtClean="0"/>
              <a:t> </a:t>
            </a:r>
            <a:r>
              <a:rPr lang="th-TH" altLang="en-US" sz="3600" dirty="0" smtClean="0"/>
              <a:t>bit</a:t>
            </a:r>
            <a:r>
              <a:rPr lang="en-GB" altLang="en-US" sz="3600" dirty="0" err="1" smtClean="0"/>
              <a:t>lik</a:t>
            </a:r>
            <a:r>
              <a:rPr lang="th-TH" altLang="en-US" sz="3600" dirty="0" smtClean="0"/>
              <a:t> </a:t>
            </a:r>
            <a:r>
              <a:rPr lang="en-GB" altLang="en-US" sz="3600" dirty="0" err="1" smtClean="0"/>
              <a:t>ikili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çarpıcı</a:t>
            </a:r>
            <a:endParaRPr lang="th-TH" altLang="en-US" sz="3600" dirty="0" smtClean="0"/>
          </a:p>
        </p:txBody>
      </p:sp>
      <p:pic>
        <p:nvPicPr>
          <p:cNvPr id="47110" name="Picture 5" descr="AACFLOZ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975" y="1108075"/>
            <a:ext cx="4286250" cy="5368925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 design template">
  <a:themeElements>
    <a:clrScheme name="Axis design templat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 design template">
      <a:majorFont>
        <a:latin typeface="Arial"/>
        <a:ea typeface=""/>
        <a:cs typeface="Tahoma"/>
      </a:majorFont>
      <a:minorFont>
        <a:latin typeface="Arial"/>
        <a:ea typeface=""/>
        <a:cs typeface="Tahoma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Axis design templat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design templat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design templat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design templat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design templat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design templat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design templat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design templat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3883</TotalTime>
  <Words>728</Words>
  <Application>Microsoft Office PowerPoint</Application>
  <PresentationFormat>On-screen Show (4:3)</PresentationFormat>
  <Paragraphs>195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Axis design template</vt:lpstr>
      <vt:lpstr>Bileşimli Mantık (Combinational Logic) 2/3</vt:lpstr>
      <vt:lpstr>4 Bitlik Toplayıcı Çıkarıcı</vt:lpstr>
      <vt:lpstr>Taşma (Overflow) Durumları</vt:lpstr>
      <vt:lpstr>BCD Toplayıcı</vt:lpstr>
      <vt:lpstr>Doğruluk Tablosu</vt:lpstr>
      <vt:lpstr>BCD Toplayıcı Devre</vt:lpstr>
      <vt:lpstr>İkili Çarpma</vt:lpstr>
      <vt:lpstr>İkili Çarpıcı (Binary Multiplier)</vt:lpstr>
      <vt:lpstr>4 bite 3 bitlik ikili çarpıcı</vt:lpstr>
      <vt:lpstr>İkili Çarpma</vt:lpstr>
      <vt:lpstr>4x4 Sıralı Çarpıcı</vt:lpstr>
      <vt:lpstr>Büyüklük Karşılaştırıcı (1/2)</vt:lpstr>
      <vt:lpstr>Büyüklük Karşılaştırıcı (2/2)</vt:lpstr>
      <vt:lpstr>Büyüklük Karşılaştırıcı Devre  (Magnitude Comparator Circuit)</vt:lpstr>
      <vt:lpstr>Kod Çözücüler (Decoders)</vt:lpstr>
      <vt:lpstr>Doğruluk Tablosu</vt:lpstr>
      <vt:lpstr>3’e 8 Kod Çözücü Devre (Decoder Circuit)</vt:lpstr>
    </vt:vector>
  </TitlesOfParts>
  <Company>Kasetsart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 and Architecture</dc:title>
  <dc:creator>Pradondet Nilagupta</dc:creator>
  <cp:lastModifiedBy>KK</cp:lastModifiedBy>
  <cp:revision>301</cp:revision>
  <cp:lastPrinted>1601-01-01T00:00:00Z</cp:lastPrinted>
  <dcterms:created xsi:type="dcterms:W3CDTF">2007-10-31T16:45:31Z</dcterms:created>
  <dcterms:modified xsi:type="dcterms:W3CDTF">2020-05-11T11:06:43Z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TC102037551033</vt:lpwstr>
  </property>
</Properties>
</file>