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93" r:id="rId5"/>
    <p:sldId id="294" r:id="rId6"/>
    <p:sldId id="259" r:id="rId7"/>
    <p:sldId id="295" r:id="rId8"/>
    <p:sldId id="260" r:id="rId9"/>
    <p:sldId id="262" r:id="rId10"/>
    <p:sldId id="297" r:id="rId11"/>
    <p:sldId id="266" r:id="rId12"/>
    <p:sldId id="296" r:id="rId13"/>
    <p:sldId id="267" r:id="rId14"/>
    <p:sldId id="298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2C8B3F08-0149-4417-A976-F38A2C882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93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Asıl metin stillerini düzenlemek için tıklatın</a:t>
            </a:r>
          </a:p>
          <a:p>
            <a:pPr lvl="1"/>
            <a:r>
              <a:rPr lang="en-US" altLang="en-US" noProof="0" smtClean="0"/>
              <a:t>İkinci düzey</a:t>
            </a:r>
          </a:p>
          <a:p>
            <a:pPr lvl="2"/>
            <a:r>
              <a:rPr lang="en-US" altLang="en-US" noProof="0" smtClean="0"/>
              <a:t>Üçüncü düzey</a:t>
            </a:r>
          </a:p>
          <a:p>
            <a:pPr lvl="3"/>
            <a:r>
              <a:rPr lang="en-US" altLang="en-US" noProof="0" smtClean="0"/>
              <a:t>Dördüncü düzey</a:t>
            </a:r>
          </a:p>
          <a:p>
            <a:pPr lvl="4"/>
            <a:r>
              <a:rPr lang="en-US" alt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0782CB0E-4F16-4934-9689-97F494CD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698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9947FB-C85B-4B21-9AFA-25AAE1892B1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B3FAB6-2807-45DE-BCF4-44B41B077C8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E8C419-C9EE-4679-936D-F976E186115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80166-45CC-4CCE-AB5B-A43EF40621F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522452-442D-44E2-A5C0-5B3CCD26FCF6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B2F66-4365-477E-9723-A12E0C12E395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AF67DD-06B0-4D5B-A44F-B7B355C3189E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DFEAF2-0D05-490E-AA70-0116760C924C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960D8D-B460-4AFD-B9C1-20B00DBC9688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59E96A-2BCF-440F-9D30-BBAE3A08D2B6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E283F3-0CCA-4669-BA8F-30B519794F27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40B175-9F07-403E-823A-7E80AE3E6968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0E0F9A-9620-46FF-AF28-5B04A08B5B9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817633-3267-4970-A113-DB4F42F5049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58E425-3F7A-4F08-80C6-6632BCBAAE1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AA767A-E9BD-4C4A-B3BC-3822214176C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AF832-23C1-4FEC-A24A-C94226F294F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646B91-E730-4F1B-A1C6-BDC75542C92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E03E5-C105-4A8E-90B4-72514D3C8BF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BFA53-BF6E-438A-B989-C00DB271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4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3125-AE72-4DFE-BD2F-21D227BF8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11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9323D-E3C4-4CDD-9ACA-3A95D3BD6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1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FB2E-9BDF-4238-AA5F-185D45EEF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27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6887-3DC6-4030-8B11-DC3A02EE1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86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3599-F5AB-445A-898D-9C4849224A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49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5A39-7D5A-43B3-B27C-6D382C948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80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7808-2BDB-4C42-BCEB-8193CAA8E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73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00F18-B552-4BD6-8ACA-09D49FADD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78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D670-8CAE-4EC3-A3E4-03990AE9A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52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1C82-D9D5-4371-97EB-3EA6B5BE0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70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928255C9-0FA1-4C38-80B1-2BF774906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A50021"/>
                </a:solidFill>
              </a:rPr>
              <a:t>Yazma</a:t>
            </a:r>
            <a:r>
              <a:rPr lang="tr-TR" altLang="en-US" dirty="0" smtClean="0">
                <a:solidFill>
                  <a:srgbClr val="A50021"/>
                </a:solidFill>
              </a:rPr>
              <a:t>çlar (</a:t>
            </a:r>
            <a:r>
              <a:rPr lang="en-US" altLang="en-US" dirty="0" smtClean="0">
                <a:solidFill>
                  <a:srgbClr val="A50021"/>
                </a:solidFill>
              </a:rPr>
              <a:t>Registers</a:t>
            </a:r>
            <a:r>
              <a:rPr lang="tr-TR" altLang="en-US" dirty="0" smtClean="0">
                <a:solidFill>
                  <a:srgbClr val="A50021"/>
                </a:solidFill>
              </a:rPr>
              <a:t>)</a:t>
            </a:r>
            <a:r>
              <a:rPr lang="en-US" altLang="en-US" dirty="0" smtClean="0">
                <a:solidFill>
                  <a:srgbClr val="A50021"/>
                </a:solidFill>
              </a:rPr>
              <a:t> </a:t>
            </a:r>
            <a:r>
              <a:rPr lang="tr-TR" altLang="en-US" dirty="0" smtClean="0">
                <a:solidFill>
                  <a:srgbClr val="A50021"/>
                </a:solidFill>
              </a:rPr>
              <a:t>ve</a:t>
            </a:r>
            <a:r>
              <a:rPr lang="en-US" altLang="en-US" dirty="0" smtClean="0">
                <a:solidFill>
                  <a:srgbClr val="A50021"/>
                </a:solidFill>
              </a:rPr>
              <a:t> </a:t>
            </a:r>
            <a:r>
              <a:rPr lang="tr-TR" altLang="en-US" dirty="0" smtClean="0">
                <a:solidFill>
                  <a:srgbClr val="A50021"/>
                </a:solidFill>
              </a:rPr>
              <a:t>Sayaçlar (</a:t>
            </a:r>
            <a:r>
              <a:rPr lang="en-US" altLang="en-US" dirty="0" smtClean="0">
                <a:solidFill>
                  <a:srgbClr val="A50021"/>
                </a:solidFill>
              </a:rPr>
              <a:t>Counters</a:t>
            </a:r>
            <a:r>
              <a:rPr lang="tr-TR" altLang="en-US" dirty="0" smtClean="0">
                <a:solidFill>
                  <a:srgbClr val="A50021"/>
                </a:solidFill>
              </a:rPr>
              <a:t>)</a:t>
            </a:r>
            <a:endParaRPr lang="en-US" altLang="en-US" dirty="0" smtClean="0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Bölüm</a:t>
            </a:r>
            <a:r>
              <a:rPr lang="en-US" altLang="en-US" dirty="0" smtClean="0"/>
              <a:t> 6</a:t>
            </a:r>
          </a:p>
          <a:p>
            <a:pPr eaLnBrk="1" hangingPunct="1"/>
            <a:endParaRPr lang="en-US" altLang="en-US" sz="18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Mano &amp; </a:t>
            </a:r>
            <a:r>
              <a:rPr lang="en-US" altLang="en-US" sz="1800" dirty="0" err="1">
                <a:solidFill>
                  <a:schemeClr val="accent2"/>
                </a:solidFill>
              </a:rPr>
              <a:t>Ciletti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kitabından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ve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Suleyman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TOSUN’un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slaytlarından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Türkçeleştiren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Kurtuluş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smtClean="0">
                <a:solidFill>
                  <a:schemeClr val="accent2"/>
                </a:solidFill>
              </a:rPr>
              <a:t>KÜLLÜ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Evrense</a:t>
            </a:r>
            <a:r>
              <a:rPr lang="en-US" altLang="en-US" dirty="0" smtClean="0"/>
              <a:t>l </a:t>
            </a:r>
            <a:r>
              <a:rPr lang="tr-TR" altLang="en-US" dirty="0" smtClean="0"/>
              <a:t>Ötelemeli Yazmaç </a:t>
            </a:r>
            <a:br>
              <a:rPr lang="tr-TR" altLang="en-US" dirty="0" smtClean="0"/>
            </a:br>
            <a:r>
              <a:rPr lang="tr-TR" altLang="en-US" dirty="0" smtClean="0"/>
              <a:t>(Universal Shift Register)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Bilgi, yazmaca seri olarak girilebilir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dirty="0" smtClean="0"/>
              <a:t>Paralel olarak okunabilir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Tersi de mümkün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dirty="0" smtClean="0"/>
              <a:t>Bilgi paralel olarak girilip</a:t>
            </a:r>
            <a:endParaRPr lang="en-US" alt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tr-TR" altLang="en-US" dirty="0" smtClean="0"/>
              <a:t>Seri olarak (kaydırılarak) alınabilir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Bazı kaymalı</a:t>
            </a:r>
            <a:r>
              <a:rPr lang="en-US" altLang="en-US" dirty="0" smtClean="0"/>
              <a:t> </a:t>
            </a:r>
            <a:r>
              <a:rPr lang="tr-TR" altLang="en-US" dirty="0" smtClean="0"/>
              <a:t>yazmaçlarda paralel transfer için girdi/çıktı terminalleri vardır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Ayrıca sola kaydırma veya sağa kaydırma mümkündür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Evrense</a:t>
            </a:r>
            <a:r>
              <a:rPr lang="en-US" altLang="en-US" dirty="0" smtClean="0"/>
              <a:t>l </a:t>
            </a:r>
            <a:r>
              <a:rPr lang="tr-TR" altLang="en-US" dirty="0" smtClean="0"/>
              <a:t>Ötelemeli Yazmaç</a:t>
            </a:r>
            <a:endParaRPr lang="en-US" alt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791075"/>
            <a:ext cx="3105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Evrense</a:t>
            </a:r>
            <a:r>
              <a:rPr lang="en-US" altLang="en-US" dirty="0" smtClean="0"/>
              <a:t>l </a:t>
            </a:r>
            <a:r>
              <a:rPr lang="tr-TR" altLang="en-US" dirty="0" smtClean="0"/>
              <a:t>Ötelemeli Yazmaç</a:t>
            </a:r>
            <a:endParaRPr lang="en-US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6265863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588" y="2924175"/>
            <a:ext cx="2665412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Saya</a:t>
            </a:r>
            <a:r>
              <a:rPr lang="tr-TR" altLang="en-US" dirty="0" smtClean="0"/>
              <a:t>çlar (</a:t>
            </a:r>
            <a:r>
              <a:rPr lang="en-US" altLang="en-US" dirty="0" smtClean="0"/>
              <a:t>Counters</a:t>
            </a:r>
            <a:r>
              <a:rPr lang="tr-TR" altLang="en-US" dirty="0" smtClean="0"/>
              <a:t>)</a:t>
            </a:r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100" dirty="0" smtClean="0"/>
              <a:t>Belirli bir durum dizisini takip eden bir yazmaç</a:t>
            </a:r>
            <a:r>
              <a:rPr lang="en-US" altLang="en-US" sz="21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000" dirty="0" smtClean="0"/>
              <a:t>Girdi sinyali</a:t>
            </a: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tr-TR" altLang="en-US" sz="1800" dirty="0" smtClean="0"/>
              <a:t>Saat</a:t>
            </a:r>
            <a:r>
              <a:rPr lang="en-US" altLang="en-US" sz="1800" dirty="0" smtClean="0"/>
              <a:t> </a:t>
            </a:r>
            <a:r>
              <a:rPr lang="tr-TR" altLang="en-US" sz="1800" dirty="0" smtClean="0"/>
              <a:t>VEYA</a:t>
            </a:r>
            <a:endParaRPr lang="en-US" altLang="en-U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tr-TR" altLang="en-US" sz="1800" dirty="0" smtClean="0"/>
              <a:t>Ayrı bir sinyal olabilir</a:t>
            </a: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sz="2100" dirty="0" smtClean="0"/>
              <a:t>Farklı diziler (sekanslar) sayılabilir</a:t>
            </a:r>
            <a:endParaRPr lang="en-US" alt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sz="2000" dirty="0" smtClean="0"/>
              <a:t>Normal ikili dizi VEYA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sz="2000" dirty="0" smtClean="0"/>
              <a:t>İstediğimiz herhangi bir dizi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 smtClean="0"/>
              <a:t>n</a:t>
            </a:r>
            <a:r>
              <a:rPr lang="tr-TR" altLang="en-US" sz="2100" dirty="0" smtClean="0"/>
              <a:t> </a:t>
            </a:r>
            <a:r>
              <a:rPr lang="en-US" altLang="en-US" sz="2100" dirty="0" smtClean="0"/>
              <a:t>bit</a:t>
            </a:r>
            <a:r>
              <a:rPr lang="tr-TR" altLang="en-US" sz="2100" dirty="0" smtClean="0"/>
              <a:t>lik</a:t>
            </a:r>
            <a:r>
              <a:rPr lang="en-US" altLang="en-US" sz="2100" dirty="0" smtClean="0"/>
              <a:t> </a:t>
            </a:r>
            <a:r>
              <a:rPr lang="tr-TR" altLang="en-US" sz="2100" dirty="0" smtClean="0"/>
              <a:t>sayaçta</a:t>
            </a:r>
            <a:r>
              <a:rPr lang="en-GB" altLang="en-US" sz="2100" dirty="0" smtClean="0"/>
              <a:t>,</a:t>
            </a:r>
            <a:r>
              <a:rPr lang="en-US" altLang="en-US" sz="2100" dirty="0" smtClean="0"/>
              <a:t> n </a:t>
            </a:r>
            <a:r>
              <a:rPr lang="tr-TR" altLang="en-US" sz="2100" dirty="0" smtClean="0"/>
              <a:t>ikidurumlu olur</a:t>
            </a:r>
            <a:endParaRPr lang="en-US" alt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0</a:t>
            </a:r>
            <a:r>
              <a:rPr lang="tr-TR" altLang="en-US" sz="2000" dirty="0" smtClean="0"/>
              <a:t>’dan</a:t>
            </a:r>
            <a:r>
              <a:rPr lang="en-US" altLang="en-US" sz="2000" dirty="0" smtClean="0"/>
              <a:t> 2</a:t>
            </a:r>
            <a:r>
              <a:rPr lang="en-US" altLang="en-US" sz="2000" baseline="30000" dirty="0" smtClean="0"/>
              <a:t>n</a:t>
            </a:r>
            <a:r>
              <a:rPr lang="en-US" altLang="en-US" sz="2000" dirty="0" smtClean="0"/>
              <a:t>-1</a:t>
            </a:r>
            <a:r>
              <a:rPr lang="tr-TR" altLang="en-US" sz="2000" dirty="0" smtClean="0"/>
              <a:t>’e </a:t>
            </a:r>
            <a:r>
              <a:rPr lang="en-GB" altLang="en-US" sz="2000" dirty="0" err="1" smtClean="0"/>
              <a:t>sayabilir</a:t>
            </a:r>
            <a:r>
              <a:rPr lang="en-US" alt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 err="1" smtClean="0"/>
              <a:t>İki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çeşit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sayaç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vardır</a:t>
            </a:r>
            <a:endParaRPr lang="en-US" alt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 err="1" smtClean="0">
                <a:solidFill>
                  <a:srgbClr val="A50021"/>
                </a:solidFill>
              </a:rPr>
              <a:t>Yayılımlı</a:t>
            </a:r>
            <a:r>
              <a:rPr lang="en-US" altLang="en-US" sz="2000" i="1" dirty="0" smtClean="0">
                <a:solidFill>
                  <a:srgbClr val="A50021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A50021"/>
                </a:solidFill>
              </a:rPr>
              <a:t>Sayaçlar</a:t>
            </a:r>
            <a:r>
              <a:rPr lang="en-US" altLang="en-US" sz="2000" i="1" dirty="0" smtClean="0">
                <a:solidFill>
                  <a:srgbClr val="A50021"/>
                </a:solidFill>
              </a:rPr>
              <a:t> (Ripple Counters)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 err="1" smtClean="0">
                <a:solidFill>
                  <a:srgbClr val="A50021"/>
                </a:solidFill>
              </a:rPr>
              <a:t>Zamanuyumlu</a:t>
            </a:r>
            <a:r>
              <a:rPr lang="en-US" altLang="en-US" sz="2000" i="1" dirty="0" smtClean="0">
                <a:solidFill>
                  <a:srgbClr val="A50021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A50021"/>
                </a:solidFill>
              </a:rPr>
              <a:t>Sayaçlar</a:t>
            </a:r>
            <a:r>
              <a:rPr lang="en-US" altLang="en-US" sz="2000" i="1" dirty="0" smtClean="0">
                <a:solidFill>
                  <a:srgbClr val="A50021"/>
                </a:solidFill>
              </a:rPr>
              <a:t> (Synchronous Counters)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Yayılımlı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Sayaçlar</a:t>
            </a:r>
            <a:r>
              <a:rPr lang="en-US" altLang="en-US" dirty="0" smtClean="0"/>
              <a:t> (Ripple Counters)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Seri </a:t>
            </a:r>
            <a:r>
              <a:rPr lang="en-US" altLang="en-US" dirty="0" err="1" smtClean="0"/>
              <a:t>olarak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ikidurumlular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Birinin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çıktısı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sonrakinin</a:t>
            </a:r>
            <a:r>
              <a:rPr lang="en-US" altLang="en-US" dirty="0" smtClean="0"/>
              <a:t> C (</a:t>
            </a:r>
            <a:r>
              <a:rPr lang="en-US" altLang="en-US" dirty="0" err="1" smtClean="0"/>
              <a:t>saat</a:t>
            </a:r>
            <a:r>
              <a:rPr lang="en-US" altLang="en-US" dirty="0" smtClean="0"/>
              <a:t>, clock) </a:t>
            </a:r>
            <a:r>
              <a:rPr lang="en-US" altLang="en-US" dirty="0" err="1" smtClean="0"/>
              <a:t>girdisine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bağlanır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err="1" smtClean="0"/>
              <a:t>Farklı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ff’lar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gerçekleştirilebilir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ff’larda</a:t>
            </a:r>
            <a:r>
              <a:rPr lang="en-US" altLang="en-US" dirty="0" smtClean="0"/>
              <a:t> J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K </a:t>
            </a:r>
            <a:r>
              <a:rPr lang="en-US" altLang="en-US" dirty="0" err="1" smtClean="0"/>
              <a:t>girdilerini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birleştirerek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 </a:t>
            </a:r>
            <a:r>
              <a:rPr lang="en-US" altLang="en-US" dirty="0" err="1" smtClean="0"/>
              <a:t>ff’larla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D </a:t>
            </a:r>
            <a:r>
              <a:rPr lang="en-US" altLang="en-US" dirty="0" err="1" smtClean="0"/>
              <a:t>ff’larda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çıktının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değilini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tümleyenini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kullanarak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Yayılımlı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Sayaçlar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09975" cy="4530725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Yukarı </a:t>
            </a:r>
            <a:r>
              <a:rPr lang="en-US" altLang="en-US" sz="2000" dirty="0" err="1" smtClean="0"/>
              <a:t>yayılımlı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sayaç</a:t>
            </a:r>
            <a:endParaRPr lang="en-US" altLang="en-US" sz="2000" dirty="0" smtClean="0"/>
          </a:p>
          <a:p>
            <a:pPr lvl="1" eaLnBrk="1" hangingPunct="1"/>
            <a:r>
              <a:rPr lang="en-US" altLang="en-US" sz="1600" dirty="0" err="1" smtClean="0"/>
              <a:t>Negatif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kenar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tetiklemeli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ff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kullanılmalı</a:t>
            </a:r>
            <a:endParaRPr lang="en-US" altLang="en-US" sz="1600" dirty="0" smtClean="0"/>
          </a:p>
          <a:p>
            <a:pPr eaLnBrk="1" hangingPunct="1"/>
            <a:r>
              <a:rPr lang="en-US" altLang="en-US" sz="2000" dirty="0" err="1" smtClean="0"/>
              <a:t>Aşağı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yayılımlı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sayaç</a:t>
            </a:r>
            <a:endParaRPr lang="en-US" altLang="en-US" sz="2000" dirty="0" smtClean="0"/>
          </a:p>
          <a:p>
            <a:pPr lvl="1" eaLnBrk="1" hangingPunct="1"/>
            <a:r>
              <a:rPr lang="en-US" altLang="en-US" sz="1600" dirty="0" err="1" smtClean="0"/>
              <a:t>Pozitif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kenar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tetiklemeli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ff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kullanılmalı</a:t>
            </a:r>
            <a:endParaRPr lang="en-US" altLang="en-US" sz="1600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706" y="333336"/>
            <a:ext cx="5131866" cy="6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3716338"/>
            <a:ext cx="285115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BCD </a:t>
            </a:r>
            <a:r>
              <a:rPr lang="en-US" altLang="en-US" dirty="0" err="1" smtClean="0"/>
              <a:t>Yayılımlı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</a:t>
            </a:r>
            <a:endParaRPr lang="en-US" alt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10 </a:t>
            </a:r>
            <a:r>
              <a:rPr lang="en-US" altLang="en-US" dirty="0" err="1" smtClean="0"/>
              <a:t>durumdan</a:t>
            </a:r>
            <a:r>
              <a:rPr lang="en-US" altLang="en-US" dirty="0" smtClean="0"/>
              <a:t> (state) </a:t>
            </a:r>
            <a:r>
              <a:rPr lang="en-US" altLang="en-US" dirty="0" err="1" smtClean="0"/>
              <a:t>oluşan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sekans</a:t>
            </a:r>
            <a:r>
              <a:rPr lang="en-US" altLang="en-US" dirty="0" smtClean="0"/>
              <a:t> (0’dan 9’a)</a:t>
            </a:r>
          </a:p>
          <a:p>
            <a:pPr lvl="1" eaLnBrk="1" hangingPunct="1"/>
            <a:r>
              <a:rPr lang="en-US" altLang="en-US" dirty="0" smtClean="0"/>
              <a:t>4 </a:t>
            </a:r>
            <a:r>
              <a:rPr lang="en-US" altLang="en-US" dirty="0" err="1" smtClean="0"/>
              <a:t>ikidurumlu</a:t>
            </a:r>
            <a:r>
              <a:rPr lang="en-US" altLang="en-US" dirty="0" smtClean="0"/>
              <a:t> (flip-flop) </a:t>
            </a:r>
            <a:r>
              <a:rPr lang="en-US" altLang="en-US" dirty="0" err="1" smtClean="0"/>
              <a:t>gerekir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İkili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benzer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Sadece</a:t>
            </a:r>
            <a:r>
              <a:rPr lang="en-US" altLang="en-US" dirty="0" smtClean="0"/>
              <a:t> 1001 </a:t>
            </a:r>
            <a:r>
              <a:rPr lang="en-US" altLang="en-US" dirty="0" err="1" smtClean="0"/>
              <a:t>durumundan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</a:t>
            </a:r>
            <a:r>
              <a:rPr lang="en-US" altLang="en-US" dirty="0" smtClean="0"/>
              <a:t> 0000 </a:t>
            </a:r>
            <a:r>
              <a:rPr lang="en-US" altLang="en-US" dirty="0" err="1" smtClean="0"/>
              <a:t>gelmesi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farklı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303713"/>
            <a:ext cx="446405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Onluk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4897438" cy="5543550"/>
          </a:xfrm>
        </p:spPr>
        <p:txBody>
          <a:bodyPr/>
          <a:lstStyle/>
          <a:p>
            <a:pPr eaLnBrk="1" hangingPunct="1"/>
            <a:r>
              <a:rPr lang="en-US" altLang="en-US" sz="1800" dirty="0" smtClean="0"/>
              <a:t>Q1 her </a:t>
            </a:r>
            <a:r>
              <a:rPr lang="en-US" altLang="en-US" sz="1800" dirty="0" err="1" smtClean="0"/>
              <a:t>saat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vuruşundan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sonra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değişir</a:t>
            </a:r>
            <a:r>
              <a:rPr lang="en-US" altLang="en-US" sz="1800" dirty="0" smtClean="0"/>
              <a:t>.</a:t>
            </a:r>
          </a:p>
          <a:p>
            <a:pPr eaLnBrk="1" hangingPunct="1"/>
            <a:r>
              <a:rPr lang="en-US" altLang="en-US" sz="1800" dirty="0" smtClean="0"/>
              <a:t>Q2, Q1’in her 1’den 0’a </a:t>
            </a:r>
            <a:r>
              <a:rPr lang="en-US" altLang="en-US" sz="1800" dirty="0" err="1" smtClean="0"/>
              <a:t>geçişinde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ve</a:t>
            </a:r>
            <a:r>
              <a:rPr lang="en-US" altLang="en-US" sz="1800" dirty="0" smtClean="0"/>
              <a:t> Q8=0 </a:t>
            </a:r>
            <a:r>
              <a:rPr lang="en-US" altLang="en-US" sz="1800" dirty="0" err="1" smtClean="0"/>
              <a:t>ise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değişir</a:t>
            </a:r>
            <a:r>
              <a:rPr lang="en-US" altLang="en-US" sz="1800" dirty="0" smtClean="0"/>
              <a:t>.</a:t>
            </a:r>
          </a:p>
          <a:p>
            <a:pPr lvl="1" eaLnBrk="1" hangingPunct="1"/>
            <a:r>
              <a:rPr lang="en-US" altLang="en-US" sz="1600" dirty="0" smtClean="0"/>
              <a:t>Q8=1 </a:t>
            </a:r>
            <a:r>
              <a:rPr lang="en-US" altLang="en-US" sz="1600" dirty="0" err="1" smtClean="0"/>
              <a:t>olduğunda</a:t>
            </a:r>
            <a:r>
              <a:rPr lang="en-US" altLang="en-US" sz="1600" dirty="0" smtClean="0"/>
              <a:t>, Q2=0 </a:t>
            </a:r>
            <a:r>
              <a:rPr lang="en-US" altLang="en-US" sz="1600" dirty="0" err="1" smtClean="0"/>
              <a:t>olarak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kalır</a:t>
            </a:r>
            <a:r>
              <a:rPr lang="en-US" altLang="en-US" sz="1600" dirty="0" smtClean="0"/>
              <a:t>.</a:t>
            </a:r>
          </a:p>
          <a:p>
            <a:pPr eaLnBrk="1" hangingPunct="1"/>
            <a:r>
              <a:rPr lang="en-US" altLang="en-US" sz="1800" dirty="0" smtClean="0"/>
              <a:t>Q4, Q2’nin her 1’den 0’a </a:t>
            </a:r>
            <a:r>
              <a:rPr lang="en-US" altLang="en-US" sz="1800" dirty="0" err="1" smtClean="0"/>
              <a:t>geçişinde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değişir</a:t>
            </a:r>
            <a:r>
              <a:rPr lang="en-US" altLang="en-US" sz="1800" dirty="0" smtClean="0"/>
              <a:t>.</a:t>
            </a:r>
          </a:p>
          <a:p>
            <a:pPr eaLnBrk="1" hangingPunct="1"/>
            <a:r>
              <a:rPr lang="en-US" altLang="en-US" sz="1800" dirty="0" smtClean="0"/>
              <a:t>Q8, Q2 </a:t>
            </a:r>
            <a:r>
              <a:rPr lang="en-US" altLang="en-US" sz="1800" dirty="0" err="1" smtClean="0"/>
              <a:t>veya</a:t>
            </a:r>
            <a:r>
              <a:rPr lang="en-US" altLang="en-US" sz="1800" dirty="0" smtClean="0"/>
              <a:t> Q4 0 </a:t>
            </a:r>
            <a:r>
              <a:rPr lang="en-US" altLang="en-US" sz="1800" dirty="0" err="1" smtClean="0"/>
              <a:t>olduğu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sürece</a:t>
            </a:r>
            <a:r>
              <a:rPr lang="en-US" altLang="en-US" sz="1800" dirty="0" smtClean="0"/>
              <a:t> 0 </a:t>
            </a:r>
            <a:r>
              <a:rPr lang="en-US" altLang="en-US" sz="1800" dirty="0" err="1" smtClean="0"/>
              <a:t>kalır</a:t>
            </a:r>
            <a:r>
              <a:rPr lang="en-US" altLang="en-US" sz="1800" dirty="0" smtClean="0"/>
              <a:t>.</a:t>
            </a:r>
          </a:p>
          <a:p>
            <a:pPr lvl="1" eaLnBrk="1" hangingPunct="1"/>
            <a:r>
              <a:rPr lang="en-US" altLang="en-US" sz="1600" dirty="0" smtClean="0"/>
              <a:t>Hem Q2 hem de Q4 1 </a:t>
            </a:r>
            <a:r>
              <a:rPr lang="en-US" altLang="en-US" sz="1600" dirty="0" err="1" smtClean="0"/>
              <a:t>olursa</a:t>
            </a:r>
            <a:r>
              <a:rPr lang="en-US" altLang="en-US" sz="1600" dirty="0" smtClean="0"/>
              <a:t>, Q8, Q1 1’den 0’a </a:t>
            </a:r>
            <a:r>
              <a:rPr lang="en-US" altLang="en-US" sz="1600" dirty="0" err="1" smtClean="0"/>
              <a:t>geçerken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değişir</a:t>
            </a:r>
            <a:r>
              <a:rPr lang="en-US" altLang="en-US" sz="1600" dirty="0" smtClean="0"/>
              <a:t>.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0"/>
            <a:ext cx="3875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26" y="4365104"/>
            <a:ext cx="360045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Üç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Onluk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</a:t>
            </a:r>
            <a:endParaRPr lang="en-US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0’dan 999’a </a:t>
            </a:r>
            <a:r>
              <a:rPr lang="en-US" altLang="en-US" dirty="0" err="1" smtClean="0"/>
              <a:t>saymak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için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Üç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onluk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kullanılır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onluk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sayacın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öncekinin</a:t>
            </a:r>
            <a:r>
              <a:rPr lang="en-US" altLang="en-US" dirty="0" smtClean="0"/>
              <a:t> Q8’inden </a:t>
            </a:r>
            <a:r>
              <a:rPr lang="en-US" altLang="en-US" dirty="0" err="1" smtClean="0"/>
              <a:t>gelir</a:t>
            </a:r>
            <a:r>
              <a:rPr lang="en-US" altLang="en-US" dirty="0" smtClean="0"/>
              <a:t>.</a:t>
            </a:r>
          </a:p>
          <a:p>
            <a:pPr lvl="2" eaLnBrk="1" hangingPunct="1"/>
            <a:r>
              <a:rPr lang="en-US" altLang="en-US" dirty="0" smtClean="0"/>
              <a:t>Q8 1’den 0 </a:t>
            </a:r>
            <a:r>
              <a:rPr lang="en-US" altLang="en-US" dirty="0" err="1" smtClean="0"/>
              <a:t>olduğunda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tetiklenir</a:t>
            </a:r>
            <a:r>
              <a:rPr lang="en-US" altLang="en-US" dirty="0" smtClean="0"/>
              <a:t>.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967163"/>
            <a:ext cx="8424862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Zamanuyumlu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Sayaçlar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/>
              <a:t>(</a:t>
            </a:r>
            <a:r>
              <a:rPr lang="en-US" altLang="en-US" dirty="0" smtClean="0"/>
              <a:t>Synchronous Counters)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Tüm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ikidurumluların</a:t>
            </a:r>
            <a:r>
              <a:rPr lang="en-US" altLang="en-US" dirty="0" smtClean="0"/>
              <a:t> C </a:t>
            </a:r>
            <a:r>
              <a:rPr lang="en-US" altLang="en-US" dirty="0" err="1" smtClean="0"/>
              <a:t>girdilerine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sinyali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bağlanır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Tüm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ikidurumlular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aynı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tetiklenir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err="1" smtClean="0"/>
              <a:t>İkidurumlulara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tümleyen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işlemi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uygulanması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olması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gereken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girdiler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J=1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K=1</a:t>
            </a:r>
          </a:p>
          <a:p>
            <a:pPr lvl="1" eaLnBrk="1" hangingPunct="1"/>
            <a:r>
              <a:rPr lang="en-US" altLang="en-US" dirty="0" smtClean="0"/>
              <a:t>T=1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Konular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Yazmaçlar (</a:t>
            </a:r>
            <a:r>
              <a:rPr lang="en-US" altLang="en-US" dirty="0" smtClean="0"/>
              <a:t>Registers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Kaydırma yazmaçları (</a:t>
            </a:r>
            <a:r>
              <a:rPr lang="en-US" altLang="en-US" dirty="0" smtClean="0"/>
              <a:t>Shift registers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Yayılımlı sayaçlar (</a:t>
            </a:r>
            <a:r>
              <a:rPr lang="en-US" altLang="en-US" dirty="0" smtClean="0"/>
              <a:t>Ripple counters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Zamanuyumlu sayaçlar (</a:t>
            </a:r>
            <a:r>
              <a:rPr lang="en-US" altLang="en-US" dirty="0" smtClean="0"/>
              <a:t>Synchronous counters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Diğer sayaçlar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İkili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Sayaç</a:t>
            </a:r>
            <a:endParaRPr lang="en-US" alt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1196975"/>
            <a:ext cx="4824412" cy="5256213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sağdaki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önemsiz</a:t>
            </a:r>
            <a:r>
              <a:rPr lang="en-US" altLang="en-US" dirty="0" smtClean="0"/>
              <a:t> (least significant) bit her </a:t>
            </a:r>
            <a:r>
              <a:rPr lang="en-US" altLang="en-US" dirty="0" err="1" smtClean="0"/>
              <a:t>seferinde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değişecek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err="1" smtClean="0"/>
              <a:t>Diğerleri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öncekilerin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hepsi</a:t>
            </a:r>
            <a:r>
              <a:rPr lang="en-US" altLang="en-US" dirty="0" smtClean="0"/>
              <a:t> 1 </a:t>
            </a:r>
            <a:r>
              <a:rPr lang="en-US" altLang="en-US" dirty="0" err="1" smtClean="0"/>
              <a:t>olduğunda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değişecek</a:t>
            </a:r>
            <a:r>
              <a:rPr lang="en-US" altLang="en-US" dirty="0" smtClean="0"/>
              <a:t>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4095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2962275" cy="1139825"/>
          </a:xfrm>
        </p:spPr>
        <p:txBody>
          <a:bodyPr/>
          <a:lstStyle/>
          <a:p>
            <a:pPr eaLnBrk="1" hangingPunct="1"/>
            <a:r>
              <a:rPr lang="en-US" altLang="en-US" sz="3800" dirty="0" smtClean="0"/>
              <a:t>Yukarı-</a:t>
            </a:r>
            <a:r>
              <a:rPr lang="en-US" altLang="en-US" sz="3800" dirty="0" err="1" smtClean="0"/>
              <a:t>aşağı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ikili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sayaç</a:t>
            </a:r>
            <a:endParaRPr lang="en-US" altLang="en-US" sz="3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1600200"/>
            <a:ext cx="3887986" cy="4530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up=1 </a:t>
            </a:r>
            <a:r>
              <a:rPr lang="en-US" altLang="en-US" dirty="0" err="1" smtClean="0"/>
              <a:t>ise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ileriye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yukarıya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sayar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down=1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up=0 </a:t>
            </a:r>
            <a:r>
              <a:rPr lang="en-US" altLang="en-US" dirty="0" err="1" smtClean="0"/>
              <a:t>ise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geriye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aşağıya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sayar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Her </a:t>
            </a:r>
            <a:r>
              <a:rPr lang="en-US" altLang="en-US" dirty="0" err="1" smtClean="0"/>
              <a:t>ikisi</a:t>
            </a:r>
            <a:r>
              <a:rPr lang="en-US" altLang="en-US" dirty="0" smtClean="0"/>
              <a:t> de 0 </a:t>
            </a:r>
            <a:r>
              <a:rPr lang="en-US" altLang="en-US" dirty="0" err="1" smtClean="0"/>
              <a:t>olduğunda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sayım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değişmez</a:t>
            </a:r>
            <a:r>
              <a:rPr lang="en-US" altLang="en-US" dirty="0" smtClean="0"/>
              <a:t>.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5297487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Yazmaçlar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7516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100" dirty="0" smtClean="0"/>
              <a:t>Bir ikidurumlu (</a:t>
            </a:r>
            <a:r>
              <a:rPr lang="en-US" altLang="en-US" sz="2100" dirty="0" smtClean="0"/>
              <a:t>flip-flop</a:t>
            </a:r>
            <a:r>
              <a:rPr lang="tr-TR" altLang="en-US" sz="2100" dirty="0" smtClean="0"/>
              <a:t>) grubu</a:t>
            </a:r>
            <a:endParaRPr lang="en-US" alt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sz="2000" dirty="0" smtClean="0"/>
              <a:t>Her biri bir bit bilgi tutabilir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n</a:t>
            </a:r>
            <a:r>
              <a:rPr lang="tr-TR" altLang="en-US" sz="2000" dirty="0" smtClean="0"/>
              <a:t> </a:t>
            </a:r>
            <a:r>
              <a:rPr lang="en-US" altLang="en-US" sz="2000" dirty="0" smtClean="0"/>
              <a:t>bit</a:t>
            </a:r>
            <a:r>
              <a:rPr lang="tr-TR" altLang="en-US" sz="2000" dirty="0" smtClean="0"/>
              <a:t>lik</a:t>
            </a:r>
            <a:r>
              <a:rPr lang="en-US" altLang="en-US" sz="2000" dirty="0" smtClean="0"/>
              <a:t> </a:t>
            </a:r>
            <a:r>
              <a:rPr lang="tr-TR" altLang="en-US" sz="2000" dirty="0" smtClean="0"/>
              <a:t>yazmaçlar </a:t>
            </a:r>
            <a:r>
              <a:rPr lang="en-US" altLang="en-US" sz="2000" dirty="0" smtClean="0"/>
              <a:t>n bit</a:t>
            </a:r>
            <a:r>
              <a:rPr lang="tr-TR" altLang="en-US" sz="2000" dirty="0" smtClean="0"/>
              <a:t> depolayabilir</a:t>
            </a:r>
            <a:r>
              <a:rPr lang="en-US" altLang="en-US" sz="2000" dirty="0" smtClean="0"/>
              <a:t> (n flip-flop</a:t>
            </a:r>
            <a:r>
              <a:rPr lang="tr-TR" altLang="en-US" sz="2000" dirty="0" smtClean="0"/>
              <a:t> içerir</a:t>
            </a:r>
            <a:r>
              <a:rPr lang="en-US" alt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100" dirty="0" smtClean="0"/>
              <a:t>Her saat (clock) döngüsünde</a:t>
            </a:r>
            <a:r>
              <a:rPr lang="en-US" altLang="en-US" sz="2100" dirty="0" smtClean="0"/>
              <a:t>, </a:t>
            </a:r>
            <a:r>
              <a:rPr lang="tr-TR" altLang="en-US" sz="2100" dirty="0" smtClean="0"/>
              <a:t>ikidurumluların girdilerindeki veri yazmaçlara aktarılır</a:t>
            </a:r>
            <a:r>
              <a:rPr lang="en-US" altLang="en-US" sz="21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 smtClean="0"/>
              <a:t>Clear=0</a:t>
            </a:r>
            <a:r>
              <a:rPr lang="tr-TR" altLang="en-US" sz="2100" dirty="0" smtClean="0"/>
              <a:t> olduğunda tüm ikidurumlular sıfırlanır</a:t>
            </a:r>
            <a:endParaRPr lang="en-US" altLang="en-US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sz="2000" dirty="0" smtClean="0"/>
              <a:t>Depolanan değerlerin hepsini 0 yaparak yazmaçları temizler</a:t>
            </a:r>
            <a:r>
              <a:rPr lang="en-US" alt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 smtClean="0"/>
              <a:t>Clear=1</a:t>
            </a:r>
            <a:r>
              <a:rPr lang="tr-TR" altLang="en-US" sz="2100" dirty="0" smtClean="0"/>
              <a:t> olduğunda</a:t>
            </a:r>
            <a:r>
              <a:rPr lang="en-US" altLang="en-US" sz="2100" dirty="0" smtClean="0"/>
              <a:t> </a:t>
            </a:r>
            <a:r>
              <a:rPr lang="tr-TR" altLang="en-US" sz="2100" dirty="0" smtClean="0"/>
              <a:t>girdi verileri</a:t>
            </a:r>
            <a:r>
              <a:rPr lang="en-US" altLang="en-US" sz="2100" dirty="0" smtClean="0"/>
              <a:t> </a:t>
            </a:r>
            <a:r>
              <a:rPr lang="tr-TR" altLang="en-US" sz="2100" dirty="0" smtClean="0"/>
              <a:t>yazmaçlara depolanır</a:t>
            </a:r>
            <a:r>
              <a:rPr lang="en-US" altLang="en-US" sz="21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1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76250"/>
            <a:ext cx="2365375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Paralel</a:t>
            </a:r>
            <a:r>
              <a:rPr lang="en-US" altLang="en-US" dirty="0" smtClean="0"/>
              <a:t> Y</a:t>
            </a:r>
            <a:r>
              <a:rPr lang="tr-TR" altLang="en-US" dirty="0" smtClean="0"/>
              <a:t>üklemeli Yazmaçlar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Zamanuyumlu sistemlerde</a:t>
            </a:r>
            <a:r>
              <a:rPr lang="en-US" altLang="en-US" dirty="0" smtClean="0"/>
              <a:t> </a:t>
            </a:r>
            <a:r>
              <a:rPr lang="tr-TR" altLang="en-US" dirty="0" smtClean="0"/>
              <a:t>bir ana saat (</a:t>
            </a:r>
            <a:r>
              <a:rPr lang="en-US" altLang="en-US" dirty="0" smtClean="0"/>
              <a:t>master clock</a:t>
            </a:r>
            <a:r>
              <a:rPr lang="tr-TR" altLang="en-US" dirty="0" smtClean="0"/>
              <a:t>) olur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tr-TR" altLang="en-US" dirty="0" smtClean="0"/>
              <a:t>Tüm işlemler bununla senkronize edilir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tr-TR" altLang="en-US" dirty="0" smtClean="0"/>
              <a:t>Kullanılacak yazmaçları seçebilmek istiyorsak ayrı bir kontrol sinyali kullanılmalı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tr-TR" altLang="en-US" dirty="0" smtClean="0"/>
              <a:t>Yazmaçlara yeni bilgi kaydedilmesine </a:t>
            </a:r>
            <a:r>
              <a:rPr lang="tr-TR" altLang="en-US" i="1" dirty="0" smtClean="0">
                <a:solidFill>
                  <a:srgbClr val="A50021"/>
                </a:solidFill>
              </a:rPr>
              <a:t>yükleme (l</a:t>
            </a:r>
            <a:r>
              <a:rPr lang="en-US" altLang="en-US" i="1" dirty="0" err="1" smtClean="0">
                <a:solidFill>
                  <a:srgbClr val="A50021"/>
                </a:solidFill>
              </a:rPr>
              <a:t>oading</a:t>
            </a:r>
            <a:r>
              <a:rPr lang="tr-TR" altLang="en-US" i="1" dirty="0" smtClean="0">
                <a:solidFill>
                  <a:srgbClr val="A50021"/>
                </a:solidFill>
              </a:rPr>
              <a:t>)</a:t>
            </a:r>
            <a:r>
              <a:rPr lang="en-US" altLang="en-US" i="1" dirty="0" smtClean="0"/>
              <a:t> </a:t>
            </a:r>
            <a:r>
              <a:rPr lang="tr-TR" altLang="en-US" dirty="0" smtClean="0"/>
              <a:t>veya</a:t>
            </a:r>
            <a:r>
              <a:rPr lang="en-US" altLang="en-US" dirty="0" smtClean="0"/>
              <a:t> </a:t>
            </a:r>
            <a:r>
              <a:rPr lang="tr-TR" altLang="en-US" i="1" dirty="0" smtClean="0">
                <a:solidFill>
                  <a:srgbClr val="A50021"/>
                </a:solidFill>
              </a:rPr>
              <a:t>güncelleme (u</a:t>
            </a:r>
            <a:r>
              <a:rPr lang="en-US" altLang="en-US" i="1" dirty="0" err="1" smtClean="0">
                <a:solidFill>
                  <a:srgbClr val="A50021"/>
                </a:solidFill>
              </a:rPr>
              <a:t>pdating</a:t>
            </a:r>
            <a:r>
              <a:rPr lang="tr-TR" altLang="en-US" i="1" dirty="0" smtClean="0">
                <a:solidFill>
                  <a:srgbClr val="A50021"/>
                </a:solidFill>
              </a:rPr>
              <a:t>) </a:t>
            </a:r>
            <a:r>
              <a:rPr lang="tr-TR" altLang="en-US" dirty="0"/>
              <a:t>denir</a:t>
            </a:r>
            <a:r>
              <a:rPr lang="en-US" altLang="en-US" i="1" dirty="0" smtClean="0"/>
              <a:t>.</a:t>
            </a:r>
          </a:p>
          <a:p>
            <a:pPr eaLnBrk="1" hangingPunct="1"/>
            <a:r>
              <a:rPr lang="tr-TR" altLang="en-US" dirty="0" smtClean="0"/>
              <a:t>Eğer tüm ikidurumlular aynı anda yükleniyorsa</a:t>
            </a:r>
            <a:r>
              <a:rPr lang="en-US" altLang="en-US" dirty="0" smtClean="0"/>
              <a:t>, </a:t>
            </a:r>
            <a:r>
              <a:rPr lang="tr-TR" altLang="en-US" dirty="0" smtClean="0"/>
              <a:t>yükleme </a:t>
            </a:r>
            <a:r>
              <a:rPr lang="en-US" altLang="en-US" i="1" dirty="0" err="1" smtClean="0">
                <a:solidFill>
                  <a:srgbClr val="A50021"/>
                </a:solidFill>
              </a:rPr>
              <a:t>paralel</a:t>
            </a:r>
            <a:r>
              <a:rPr lang="tr-TR" altLang="en-US" i="1" dirty="0" smtClean="0">
                <a:solidFill>
                  <a:srgbClr val="A50021"/>
                </a:solidFill>
              </a:rPr>
              <a:t> </a:t>
            </a:r>
            <a:r>
              <a:rPr lang="tr-TR" altLang="en-US" dirty="0"/>
              <a:t>yapılmaktadır</a:t>
            </a:r>
            <a:r>
              <a:rPr lang="en-US" altLang="en-US" i="1" dirty="0" smtClean="0"/>
              <a:t>.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Saat Geçitleme/Engelleme </a:t>
            </a:r>
            <a:br>
              <a:rPr lang="tr-TR" altLang="en-US" dirty="0" smtClean="0"/>
            </a:br>
            <a:r>
              <a:rPr lang="tr-TR" altLang="en-US" dirty="0" smtClean="0"/>
              <a:t>(</a:t>
            </a:r>
            <a:r>
              <a:rPr lang="en-US" altLang="en-US" dirty="0" smtClean="0"/>
              <a:t>Clock Gating</a:t>
            </a:r>
            <a:r>
              <a:rPr lang="tr-TR" altLang="en-US" dirty="0" smtClean="0"/>
              <a:t>)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z="2400" dirty="0" smtClean="0"/>
              <a:t>Eğer bir yazma</a:t>
            </a:r>
            <a:r>
              <a:rPr lang="en-GB" altLang="en-US" sz="2400" dirty="0"/>
              <a:t>c</a:t>
            </a:r>
            <a:r>
              <a:rPr lang="tr-TR" altLang="en-US" sz="2400" dirty="0" smtClean="0"/>
              <a:t>ın içindekileri değiştirmek istemiyorsak</a:t>
            </a:r>
            <a:r>
              <a:rPr lang="en-US" altLang="en-US" sz="2400" dirty="0" smtClean="0"/>
              <a:t>:</a:t>
            </a:r>
          </a:p>
          <a:p>
            <a:pPr lvl="1" eaLnBrk="1" hangingPunct="1"/>
            <a:r>
              <a:rPr lang="tr-TR" altLang="en-US" sz="2000" dirty="0" smtClean="0"/>
              <a:t>Girdiler sabit tutulmalı VEYA</a:t>
            </a:r>
            <a:endParaRPr lang="en-US" altLang="en-US" sz="2000" dirty="0" smtClean="0"/>
          </a:p>
          <a:p>
            <a:pPr lvl="1" eaLnBrk="1" hangingPunct="1"/>
            <a:r>
              <a:rPr lang="tr-TR" altLang="en-US" sz="2000" dirty="0" smtClean="0"/>
              <a:t>Saat sinyalinin devreye ulaşması engellenmeli</a:t>
            </a:r>
            <a:r>
              <a:rPr lang="en-US" altLang="en-US" sz="2000" dirty="0" smtClean="0"/>
              <a:t> (</a:t>
            </a:r>
            <a:r>
              <a:rPr lang="tr-TR" altLang="en-US" sz="2000" dirty="0" smtClean="0"/>
              <a:t>saat engelleme</a:t>
            </a:r>
            <a:r>
              <a:rPr lang="en-US" altLang="en-US" sz="2000" dirty="0" smtClean="0"/>
              <a:t>).</a:t>
            </a:r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eaLnBrk="1" hangingPunct="1"/>
            <a:r>
              <a:rPr lang="tr-TR" altLang="en-US" sz="2400" dirty="0" smtClean="0"/>
              <a:t>Saat engelleme, saat sinyali üstünde ilave gecikmeye yol açar</a:t>
            </a:r>
            <a:endParaRPr lang="en-US" altLang="en-US" sz="2400" dirty="0" smtClean="0"/>
          </a:p>
          <a:p>
            <a:pPr lvl="1" eaLnBrk="1" hangingPunct="1"/>
            <a:r>
              <a:rPr lang="tr-TR" altLang="en-US" sz="2000" dirty="0" smtClean="0"/>
              <a:t>Saat devrenin farklı kısımlarına farklı zamanlarda ulaşır</a:t>
            </a:r>
            <a:r>
              <a:rPr lang="en-US" altLang="en-US" sz="2000" dirty="0" smtClean="0"/>
              <a:t>.</a:t>
            </a:r>
          </a:p>
          <a:p>
            <a:pPr lvl="1" eaLnBrk="1" hangingPunct="1"/>
            <a:r>
              <a:rPr lang="tr-TR" altLang="en-US" sz="2000" dirty="0" smtClean="0"/>
              <a:t>Bu sebeple zamanuyumlu davranış kaybolur</a:t>
            </a:r>
            <a:r>
              <a:rPr lang="en-US" altLang="en-US" sz="2000" dirty="0" smtClean="0"/>
              <a:t>.</a:t>
            </a:r>
          </a:p>
          <a:p>
            <a:pPr eaLnBrk="1" hangingPunct="1"/>
            <a:r>
              <a:rPr lang="tr-TR" altLang="en-US" sz="2400" dirty="0" smtClean="0"/>
              <a:t>Bu yüzden ikidurumluların saat girdilerinden çok </a:t>
            </a:r>
            <a:r>
              <a:rPr lang="en-US" altLang="en-US" sz="2400" dirty="0" smtClean="0"/>
              <a:t>D </a:t>
            </a:r>
            <a:r>
              <a:rPr lang="tr-TR" altLang="en-US" sz="2400" dirty="0" smtClean="0"/>
              <a:t>girdilerini kullanarak yazmacı kontrol ediyoruz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411413" y="3141663"/>
            <a:ext cx="720725" cy="576262"/>
          </a:xfrm>
          <a:prstGeom prst="flowChartDelay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908175" y="32845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908175" y="35734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132138" y="34290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19250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116013" y="33575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clock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635375" y="320675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clock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724525" y="3141663"/>
            <a:ext cx="720725" cy="576262"/>
          </a:xfrm>
          <a:prstGeom prst="flowChartDelay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221288" y="32845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221288" y="35734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445250" y="34290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932363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429125" y="3357563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clock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948488" y="320675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Paralel Yüklemeli Yazmaçlar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538538" cy="4530725"/>
          </a:xfrm>
        </p:spPr>
        <p:txBody>
          <a:bodyPr/>
          <a:lstStyle/>
          <a:p>
            <a:pPr eaLnBrk="1" hangingPunct="1"/>
            <a:r>
              <a:rPr lang="tr-TR" altLang="en-US" sz="2400" dirty="0" smtClean="0"/>
              <a:t>D girdileri öncesindeki kapılar aslında iki kanallı bir çoklayıcı (MUX)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000" dirty="0" smtClean="0"/>
              <a:t>load=1</a:t>
            </a:r>
            <a:r>
              <a:rPr lang="tr-TR" altLang="en-US" sz="2000" dirty="0" smtClean="0"/>
              <a:t> ise D girişlerine</a:t>
            </a:r>
            <a:r>
              <a:rPr lang="en-US" altLang="en-US" sz="2000" dirty="0" smtClean="0"/>
              <a:t> </a:t>
            </a:r>
            <a:r>
              <a:rPr lang="tr-TR" altLang="en-US" sz="2000" dirty="0" smtClean="0"/>
              <a:t>veri</a:t>
            </a:r>
            <a:r>
              <a:rPr lang="en-US" altLang="en-US" sz="2000" dirty="0" smtClean="0"/>
              <a:t> (</a:t>
            </a:r>
            <a:r>
              <a:rPr lang="en-US" altLang="en-US" sz="2000" i="1" dirty="0" smtClean="0"/>
              <a:t>I</a:t>
            </a:r>
            <a:r>
              <a:rPr lang="en-US" altLang="en-US" sz="2000" i="1" baseline="-25000" dirty="0" smtClean="0"/>
              <a:t>i</a:t>
            </a:r>
            <a:r>
              <a:rPr lang="en-US" altLang="en-US" sz="2000" dirty="0" smtClean="0"/>
              <a:t>) </a:t>
            </a:r>
            <a:r>
              <a:rPr lang="tr-TR" altLang="en-US" sz="2000" dirty="0" smtClean="0"/>
              <a:t>ulaşır</a:t>
            </a:r>
            <a:r>
              <a:rPr lang="en-US" altLang="en-US" sz="2000" dirty="0" smtClean="0"/>
              <a:t>.</a:t>
            </a:r>
          </a:p>
          <a:p>
            <a:pPr lvl="2" eaLnBrk="1" hangingPunct="1"/>
            <a:r>
              <a:rPr lang="tr-TR" altLang="en-US" sz="1600" dirty="0" smtClean="0"/>
              <a:t>Yazmacı yükle</a:t>
            </a:r>
            <a:endParaRPr lang="en-US" altLang="en-US" sz="1600" dirty="0" smtClean="0"/>
          </a:p>
          <a:p>
            <a:pPr lvl="1" eaLnBrk="1" hangingPunct="1"/>
            <a:r>
              <a:rPr lang="en-US" altLang="en-US" sz="2000" dirty="0" smtClean="0"/>
              <a:t>load=0</a:t>
            </a:r>
            <a:r>
              <a:rPr lang="tr-TR" altLang="en-US" sz="2000" dirty="0" smtClean="0"/>
              <a:t> ise</a:t>
            </a:r>
            <a:r>
              <a:rPr lang="en-US" altLang="en-US" sz="2000" dirty="0" smtClean="0"/>
              <a:t> </a:t>
            </a:r>
            <a:r>
              <a:rPr lang="tr-TR" altLang="en-US" sz="2000" dirty="0" smtClean="0"/>
              <a:t>yazmaç çıktıları</a:t>
            </a:r>
            <a:r>
              <a:rPr lang="en-US" altLang="en-US" sz="2000" dirty="0" smtClean="0"/>
              <a:t> (</a:t>
            </a:r>
            <a:r>
              <a:rPr lang="en-US" altLang="en-US" sz="2000" i="1" dirty="0" smtClean="0"/>
              <a:t>A</a:t>
            </a:r>
            <a:r>
              <a:rPr lang="en-US" altLang="en-US" sz="2000" i="1" baseline="-25000" dirty="0" smtClean="0"/>
              <a:t>i</a:t>
            </a:r>
            <a:r>
              <a:rPr lang="en-US" altLang="en-US" sz="2000" dirty="0" smtClean="0"/>
              <a:t>) D</a:t>
            </a:r>
            <a:r>
              <a:rPr lang="tr-TR" altLang="en-US" sz="2000" dirty="0" smtClean="0"/>
              <a:t>’ye</a:t>
            </a:r>
            <a:r>
              <a:rPr lang="en-US" altLang="en-US" sz="2000" dirty="0" smtClean="0"/>
              <a:t> </a:t>
            </a:r>
            <a:r>
              <a:rPr lang="tr-TR" altLang="en-US" sz="2000" dirty="0" smtClean="0"/>
              <a:t>ulaşır</a:t>
            </a:r>
            <a:endParaRPr lang="en-US" altLang="en-US" sz="2000" dirty="0" smtClean="0"/>
          </a:p>
          <a:p>
            <a:pPr lvl="2" eaLnBrk="1" hangingPunct="1"/>
            <a:r>
              <a:rPr lang="tr-TR" altLang="en-US" sz="1600" dirty="0" smtClean="0"/>
              <a:t>Değişiklik yok</a:t>
            </a:r>
            <a:r>
              <a:rPr lang="en-US" altLang="en-US" sz="1600" dirty="0" smtClean="0"/>
              <a:t> (</a:t>
            </a:r>
            <a:r>
              <a:rPr lang="tr-TR" altLang="en-US" sz="1600" dirty="0" smtClean="0"/>
              <a:t>yazmacı yükleME</a:t>
            </a:r>
            <a:r>
              <a:rPr lang="en-US" altLang="en-US" sz="1600" dirty="0" smtClean="0"/>
              <a:t>)</a:t>
            </a:r>
          </a:p>
          <a:p>
            <a:pPr lvl="1" eaLnBrk="1" hangingPunct="1"/>
            <a:endParaRPr lang="en-US" altLang="en-US" sz="18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1474788"/>
            <a:ext cx="5267325" cy="53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Ötelemeli Yazmaçlar (</a:t>
            </a:r>
            <a:r>
              <a:rPr lang="en-US" altLang="en-US" dirty="0" smtClean="0"/>
              <a:t>Shift Registers</a:t>
            </a:r>
            <a:r>
              <a:rPr lang="tr-TR" altLang="en-US" dirty="0" smtClean="0"/>
              <a:t>)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Depoladığı ikili bilgiyi komşu hücreler arasında kaydırabilen bir yazmaç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Belirlenmiş bir yönde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İkidurumlular zinciri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Bir ikidurumlunun çıktısı bir sonrakinin girdisine bağlanır</a:t>
            </a:r>
            <a:r>
              <a:rPr lang="en-US" altLang="en-US" dirty="0" smtClean="0"/>
              <a:t>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5715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Seri </a:t>
            </a:r>
            <a:r>
              <a:rPr lang="tr-TR" altLang="en-US" dirty="0" smtClean="0"/>
              <a:t>Aktarım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Bir sayısal sistemde bilgi tek tek bitler olarak aktarılıyorsa, sistem seri modda çalışıyor denir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tr-TR" altLang="en-US" dirty="0" smtClean="0"/>
              <a:t>Kaynak yazmaçtan hedef yazmaca bitlerin kaydırılması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tr-TR" altLang="en-US" dirty="0" smtClean="0"/>
              <a:t>Kaydırma, saati engelleyerek kontrol edilebilir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Daha önce belirttiğimiz gibi, problemli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Seri </a:t>
            </a:r>
            <a:r>
              <a:rPr lang="tr-TR" altLang="en-US" dirty="0" smtClean="0"/>
              <a:t>Toplama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6306812" cy="4530725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Paralel</a:t>
            </a:r>
            <a:r>
              <a:rPr lang="en-US" altLang="en-US" dirty="0" smtClean="0"/>
              <a:t> </a:t>
            </a:r>
            <a:r>
              <a:rPr lang="tr-TR" altLang="en-US" dirty="0" smtClean="0"/>
              <a:t>işlemler daha hızlıdır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Seri</a:t>
            </a:r>
            <a:r>
              <a:rPr lang="tr-TR" altLang="en-US" dirty="0" smtClean="0"/>
              <a:t> işlemler daha yavaştır</a:t>
            </a:r>
            <a:r>
              <a:rPr lang="en-US" altLang="en-US" dirty="0" smtClean="0"/>
              <a:t> </a:t>
            </a:r>
            <a:r>
              <a:rPr lang="tr-TR" altLang="en-US" dirty="0" smtClean="0"/>
              <a:t>AMA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Daha az donanım </a:t>
            </a:r>
            <a:endParaRPr lang="en-GB" altLang="en-US" dirty="0" smtClean="0"/>
          </a:p>
          <a:p>
            <a:pPr marL="344487" lvl="1" indent="0" eaLnBrk="1" hangingPunct="1">
              <a:buNone/>
            </a:pPr>
            <a:r>
              <a:rPr lang="tr-TR" altLang="en-US" dirty="0" smtClean="0"/>
              <a:t>gerektirir</a:t>
            </a:r>
            <a:endParaRPr lang="en-US" altLang="en-US" dirty="0" smtClean="0"/>
          </a:p>
          <a:p>
            <a:pPr lvl="2" eaLnBrk="1" hangingPunct="1"/>
            <a:r>
              <a:rPr lang="tr-TR" altLang="en-US" dirty="0" smtClean="0"/>
              <a:t>Çip üstünde daha </a:t>
            </a:r>
            <a:endParaRPr lang="en-GB" altLang="en-US" dirty="0" smtClean="0"/>
          </a:p>
          <a:p>
            <a:pPr marL="671512" lvl="2" indent="0" eaLnBrk="1" hangingPunct="1">
              <a:buNone/>
            </a:pPr>
            <a:r>
              <a:rPr lang="tr-TR" altLang="en-US" dirty="0" smtClean="0"/>
              <a:t>az </a:t>
            </a:r>
            <a:r>
              <a:rPr lang="tr-TR" altLang="en-US" dirty="0" smtClean="0"/>
              <a:t>silikon alanı</a:t>
            </a:r>
            <a:endParaRPr lang="en-US" alt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887" y="2150519"/>
            <a:ext cx="56578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1709</TotalTime>
  <Words>761</Words>
  <Application>Microsoft Office PowerPoint</Application>
  <PresentationFormat>On-screen Show (4:3)</PresentationFormat>
  <Paragraphs>148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Yazmaçlar (Registers) ve Sayaçlar (Counters)</vt:lpstr>
      <vt:lpstr>Konular</vt:lpstr>
      <vt:lpstr>Yazmaçlar</vt:lpstr>
      <vt:lpstr>Paralel Yüklemeli Yazmaçlar</vt:lpstr>
      <vt:lpstr>Saat Geçitleme/Engelleme  (Clock Gating)</vt:lpstr>
      <vt:lpstr>Paralel Yüklemeli Yazmaçlar</vt:lpstr>
      <vt:lpstr>Ötelemeli Yazmaçlar (Shift Registers)</vt:lpstr>
      <vt:lpstr>Seri Aktarım</vt:lpstr>
      <vt:lpstr>Seri Toplama</vt:lpstr>
      <vt:lpstr>Evrensel Ötelemeli Yazmaç  (Universal Shift Register)</vt:lpstr>
      <vt:lpstr>Evrensel Ötelemeli Yazmaç</vt:lpstr>
      <vt:lpstr>Evrensel Ötelemeli Yazmaç</vt:lpstr>
      <vt:lpstr>Sayaçlar (Counters)</vt:lpstr>
      <vt:lpstr>Yayılımlı Sayaçlar (Ripple Counters)</vt:lpstr>
      <vt:lpstr>Yayılımlı Sayaçlar</vt:lpstr>
      <vt:lpstr>BCD Yayılımlı Sayaç</vt:lpstr>
      <vt:lpstr>Onluk Sayaç</vt:lpstr>
      <vt:lpstr>Üç Onluk Sayaç</vt:lpstr>
      <vt:lpstr>Zamanuyumlu Sayaçlar  (Synchronous Counters)</vt:lpstr>
      <vt:lpstr>İkili Sayaç</vt:lpstr>
      <vt:lpstr>Yukarı-aşağı ikili sayaç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87</cp:revision>
  <dcterms:created xsi:type="dcterms:W3CDTF">2008-10-08T18:00:12Z</dcterms:created>
  <dcterms:modified xsi:type="dcterms:W3CDTF">2020-05-11T11:24:55Z</dcterms:modified>
</cp:coreProperties>
</file>