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319" r:id="rId5"/>
    <p:sldId id="320" r:id="rId6"/>
    <p:sldId id="259" r:id="rId7"/>
    <p:sldId id="260" r:id="rId8"/>
    <p:sldId id="261" r:id="rId9"/>
    <p:sldId id="264" r:id="rId10"/>
    <p:sldId id="265" r:id="rId11"/>
    <p:sldId id="268" r:id="rId12"/>
    <p:sldId id="269" r:id="rId13"/>
    <p:sldId id="272" r:id="rId14"/>
    <p:sldId id="270" r:id="rId15"/>
    <p:sldId id="271" r:id="rId16"/>
    <p:sldId id="273" r:id="rId17"/>
    <p:sldId id="274" r:id="rId18"/>
    <p:sldId id="276" r:id="rId19"/>
    <p:sldId id="277" r:id="rId20"/>
    <p:sldId id="278" r:id="rId21"/>
    <p:sldId id="279" r:id="rId22"/>
    <p:sldId id="286" r:id="rId23"/>
    <p:sldId id="287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11" r:id="rId41"/>
    <p:sldId id="31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4D7C3-1ABB-419E-B824-A2E543935B0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B60A9-080B-40D8-9A5B-70528D64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0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8724A6-1756-4FF8-9045-D57016C5B362}" type="slidenum">
              <a:rPr lang="en-GB" altLang="en-US" sz="1100"/>
              <a:pPr eaLnBrk="1" hangingPunct="1"/>
              <a:t>9</a:t>
            </a:fld>
            <a:endParaRPr lang="en-GB" altLang="en-US" sz="11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4D2004-4EA2-49B3-8BC6-0E895444F5C1}" type="slidenum">
              <a:rPr lang="en-GB" altLang="en-US" sz="1100"/>
              <a:pPr eaLnBrk="1" hangingPunct="1"/>
              <a:t>18</a:t>
            </a:fld>
            <a:endParaRPr lang="en-GB" altLang="en-US" sz="11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299EB9-2427-4CF4-9DD6-8C9212AB3C00}" type="slidenum">
              <a:rPr lang="en-GB" altLang="en-US" sz="1100"/>
              <a:pPr eaLnBrk="1" hangingPunct="1"/>
              <a:t>19</a:t>
            </a:fld>
            <a:endParaRPr lang="en-GB" altLang="en-US" sz="11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A76D2F-7E35-4A61-9E66-19E2D9E252DF}" type="slidenum">
              <a:rPr lang="en-GB" altLang="en-US" sz="1100"/>
              <a:pPr eaLnBrk="1" hangingPunct="1"/>
              <a:t>20</a:t>
            </a:fld>
            <a:endParaRPr lang="en-GB" altLang="en-US" sz="11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527C84-19E4-4176-9816-73B5C09AFF3B}" type="slidenum">
              <a:rPr lang="en-GB" altLang="en-US" sz="1100"/>
              <a:pPr eaLnBrk="1" hangingPunct="1"/>
              <a:t>21</a:t>
            </a:fld>
            <a:endParaRPr lang="en-GB" altLang="en-US" sz="11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CD472B-D608-4E75-994F-AA7A007BBC13}" type="slidenum">
              <a:rPr lang="en-GB" altLang="en-US" sz="1100"/>
              <a:pPr eaLnBrk="1" hangingPunct="1"/>
              <a:t>22</a:t>
            </a:fld>
            <a:endParaRPr lang="en-GB" altLang="en-US" sz="11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E51C93-6F65-432C-9E1F-BDF874780268}" type="slidenum">
              <a:rPr lang="en-GB" altLang="en-US" sz="1100"/>
              <a:pPr eaLnBrk="1" hangingPunct="1"/>
              <a:t>23</a:t>
            </a:fld>
            <a:endParaRPr lang="en-GB" altLang="en-US" sz="11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7BBD72-F395-4953-9A10-D9C866F45D29}" type="slidenum">
              <a:rPr lang="en-GB" altLang="en-US" sz="1100"/>
              <a:pPr eaLnBrk="1" hangingPunct="1"/>
              <a:t>24</a:t>
            </a:fld>
            <a:endParaRPr lang="en-GB" altLang="en-US" sz="11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F6F102-1A7F-4794-94E9-BCC5C611B08A}" type="slidenum">
              <a:rPr lang="en-GB" altLang="en-US" sz="1100"/>
              <a:pPr eaLnBrk="1" hangingPunct="1"/>
              <a:t>25</a:t>
            </a:fld>
            <a:endParaRPr lang="en-GB" altLang="en-US" sz="11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91F82-0B31-4DD0-9CF5-B1827B99EE2F}" type="slidenum">
              <a:rPr lang="en-GB" altLang="en-US" sz="1100"/>
              <a:pPr eaLnBrk="1" hangingPunct="1"/>
              <a:t>26</a:t>
            </a:fld>
            <a:endParaRPr lang="en-GB" altLang="en-US" sz="11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Very important.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853E6B-8AB4-4B76-87C2-072F734048BD}" type="slidenum">
              <a:rPr lang="en-GB" altLang="en-US" sz="1100"/>
              <a:pPr eaLnBrk="1" hangingPunct="1"/>
              <a:t>27</a:t>
            </a:fld>
            <a:endParaRPr lang="en-GB" altLang="en-US" sz="11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D368A4-B270-4874-AA13-28CB948F189A}" type="slidenum">
              <a:rPr lang="en-GB" altLang="en-US" sz="1100"/>
              <a:pPr eaLnBrk="1" hangingPunct="1"/>
              <a:t>10</a:t>
            </a:fld>
            <a:endParaRPr lang="en-GB" altLang="en-US" sz="11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45F02C-DD1D-445D-9EA1-E908A9A4302B}" type="slidenum">
              <a:rPr lang="en-GB" altLang="en-US" sz="1100"/>
              <a:pPr eaLnBrk="1" hangingPunct="1"/>
              <a:t>28</a:t>
            </a:fld>
            <a:endParaRPr lang="en-GB" altLang="en-US" sz="11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986991-E1FB-43F9-AA7C-43DC4FBF2589}" type="slidenum">
              <a:rPr lang="en-GB" altLang="en-US" sz="1100"/>
              <a:pPr eaLnBrk="1" hangingPunct="1"/>
              <a:t>29</a:t>
            </a:fld>
            <a:endParaRPr lang="en-GB" altLang="en-US" sz="11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3079DD-D7CE-4524-8B3D-22419BF24DB1}" type="slidenum">
              <a:rPr lang="en-GB" altLang="en-US" sz="1100"/>
              <a:pPr eaLnBrk="1" hangingPunct="1"/>
              <a:t>30</a:t>
            </a:fld>
            <a:endParaRPr lang="en-GB" altLang="en-US" sz="11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832739-24F0-40C5-B491-2DFF2FCB88DE}" type="slidenum">
              <a:rPr lang="en-GB" altLang="en-US" sz="1100"/>
              <a:pPr eaLnBrk="1" hangingPunct="1"/>
              <a:t>31</a:t>
            </a:fld>
            <a:endParaRPr lang="en-GB" altLang="en-US" sz="11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3BCCA4-52A8-480F-B1E4-5773726E714E}" type="slidenum">
              <a:rPr lang="en-GB" altLang="en-US" sz="1100"/>
              <a:pPr eaLnBrk="1" hangingPunct="1"/>
              <a:t>32</a:t>
            </a:fld>
            <a:endParaRPr lang="en-GB" altLang="en-US" sz="11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6CCA14-3C27-435A-BC8C-73FBE6EB9D09}" type="slidenum">
              <a:rPr lang="en-GB" altLang="en-US" sz="1100"/>
              <a:pPr eaLnBrk="1" hangingPunct="1"/>
              <a:t>33</a:t>
            </a:fld>
            <a:endParaRPr lang="en-GB" altLang="en-US" sz="11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2CE6B7-E92A-4872-920D-BE7AD56EB67E}" type="slidenum">
              <a:rPr lang="en-GB" altLang="en-US" sz="1100"/>
              <a:pPr eaLnBrk="1" hangingPunct="1"/>
              <a:t>34</a:t>
            </a:fld>
            <a:endParaRPr lang="en-GB" altLang="en-US" sz="11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D08E97-E6BA-4ED3-90F5-2AF2A79AD79E}" type="slidenum">
              <a:rPr lang="en-GB" altLang="en-US" sz="1100"/>
              <a:pPr eaLnBrk="1" hangingPunct="1"/>
              <a:t>35</a:t>
            </a:fld>
            <a:endParaRPr lang="en-GB" altLang="en-US" sz="11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460F4B-4851-4C59-8DF6-F8CD232D42C9}" type="slidenum">
              <a:rPr lang="en-GB" altLang="en-US" sz="1100"/>
              <a:pPr eaLnBrk="1" hangingPunct="1"/>
              <a:t>36</a:t>
            </a:fld>
            <a:endParaRPr lang="en-GB" altLang="en-US" sz="11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03030E-C214-4CF5-A163-DB0D2C00BC58}" type="slidenum">
              <a:rPr lang="en-GB" altLang="en-US" sz="1100"/>
              <a:pPr eaLnBrk="1" hangingPunct="1"/>
              <a:t>37</a:t>
            </a:fld>
            <a:endParaRPr lang="en-GB" altLang="en-US" sz="11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832526-DEE7-47EA-BFDC-2D0F8F81B794}" type="slidenum">
              <a:rPr lang="en-GB" altLang="en-US" sz="1100"/>
              <a:pPr eaLnBrk="1" hangingPunct="1"/>
              <a:t>11</a:t>
            </a:fld>
            <a:endParaRPr lang="en-GB" altLang="en-US" sz="11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116C0B-5FA3-430F-825F-AEA1FFECFBA0}" type="slidenum">
              <a:rPr lang="en-GB" altLang="en-US" sz="1100"/>
              <a:pPr eaLnBrk="1" hangingPunct="1"/>
              <a:t>38</a:t>
            </a:fld>
            <a:endParaRPr lang="en-GB" altLang="en-US" sz="11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0AEBF6-BAFA-42B8-A554-D98870F6A8CF}" type="slidenum">
              <a:rPr lang="en-GB" altLang="en-US" sz="1100"/>
              <a:pPr eaLnBrk="1" hangingPunct="1"/>
              <a:t>39</a:t>
            </a:fld>
            <a:endParaRPr lang="en-GB" altLang="en-US" sz="11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0A0CA2-637C-425B-BA24-A878175EECF4}" type="slidenum">
              <a:rPr lang="en-GB" altLang="en-US" sz="1100"/>
              <a:pPr eaLnBrk="1" hangingPunct="1"/>
              <a:t>40</a:t>
            </a:fld>
            <a:endParaRPr lang="en-GB" altLang="en-US" sz="11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130A5D-3583-4AC3-A0F9-53CA2A594837}" type="slidenum">
              <a:rPr lang="en-GB" altLang="en-US" sz="1100"/>
              <a:pPr eaLnBrk="1" hangingPunct="1"/>
              <a:t>41</a:t>
            </a:fld>
            <a:endParaRPr lang="en-GB" altLang="en-US" sz="11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EE04CA-7FBC-4342-BC30-DEE44BC9116A}" type="slidenum">
              <a:rPr lang="en-GB" altLang="en-US" sz="1100"/>
              <a:pPr eaLnBrk="1" hangingPunct="1"/>
              <a:t>12</a:t>
            </a:fld>
            <a:endParaRPr lang="en-GB" altLang="en-US" sz="11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A94238-80AB-461A-975F-174A0B0D7034}" type="slidenum">
              <a:rPr lang="en-GB" altLang="en-US" sz="1100"/>
              <a:pPr eaLnBrk="1" hangingPunct="1"/>
              <a:t>13</a:t>
            </a:fld>
            <a:endParaRPr lang="en-GB" altLang="en-US" sz="11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5B71D5-67D9-4508-9010-B5E95CBD991F}" type="slidenum">
              <a:rPr lang="en-GB" altLang="en-US" sz="1100"/>
              <a:pPr eaLnBrk="1" hangingPunct="1"/>
              <a:t>14</a:t>
            </a:fld>
            <a:endParaRPr lang="en-GB" altLang="en-US" sz="11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1D728F-9AE0-4BA6-AFA6-93EFB4058888}" type="slidenum">
              <a:rPr lang="en-GB" altLang="en-US" sz="1100"/>
              <a:pPr eaLnBrk="1" hangingPunct="1"/>
              <a:t>15</a:t>
            </a:fld>
            <a:endParaRPr lang="en-GB" altLang="en-US" sz="11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0D2FC9-C785-4EF2-BA66-AB2DFEEDA85D}" type="slidenum">
              <a:rPr lang="en-GB" altLang="en-US" sz="1100"/>
              <a:pPr eaLnBrk="1" hangingPunct="1"/>
              <a:t>16</a:t>
            </a:fld>
            <a:endParaRPr lang="en-GB" altLang="en-US" sz="11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2D8E27-4D02-4212-8547-BCD28A65A686}" type="slidenum">
              <a:rPr lang="en-GB" altLang="en-US" sz="1100"/>
              <a:pPr eaLnBrk="1" hangingPunct="1"/>
              <a:t>17</a:t>
            </a:fld>
            <a:endParaRPr lang="en-GB" altLang="en-US" sz="11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COM337 Computer Graphics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Hidden Surface Removal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4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2E2EA7-B90B-4DC8-9610-B7506ADCC851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10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914400" y="0"/>
            <a:ext cx="78882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4400" dirty="0"/>
              <a:t>A-Buffer Method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381000" y="990600"/>
            <a:ext cx="845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At </a:t>
            </a:r>
            <a:r>
              <a:rPr lang="en-US" altLang="en-US" sz="2000" dirty="0"/>
              <a:t>each pixel, maintain a </a:t>
            </a:r>
            <a:r>
              <a:rPr lang="en-US" altLang="en-US" sz="2000" i="1" dirty="0"/>
              <a:t>list of polygons sorted by </a:t>
            </a:r>
            <a:r>
              <a:rPr lang="en-US" altLang="en-US" sz="2000" i="1" dirty="0" smtClean="0"/>
              <a:t>depth</a:t>
            </a:r>
            <a:endParaRPr lang="en-US" altLang="en-US" sz="20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Algorithm: When </a:t>
            </a:r>
            <a:r>
              <a:rPr lang="en-US" altLang="en-US" sz="2000" dirty="0" smtClean="0"/>
              <a:t>processing polygons </a:t>
            </a:r>
            <a:r>
              <a:rPr lang="en-US" altLang="en-US" sz="2000" dirty="0"/>
              <a:t>(first pass):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if polygon is </a:t>
            </a:r>
            <a:r>
              <a:rPr lang="en-US" altLang="en-US" sz="2000" dirty="0" smtClean="0"/>
              <a:t>opaque, </a:t>
            </a:r>
            <a:r>
              <a:rPr lang="en-US" altLang="en-US" sz="2000" dirty="0"/>
              <a:t>insert into list, removing all polygons farther away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if polygon is transparent or only partially covers pixel, insert into list, but don’t remove farther polygons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045634"/>
              </p:ext>
            </p:extLst>
          </p:nvPr>
        </p:nvGraphicFramePr>
        <p:xfrm>
          <a:off x="672191" y="2814180"/>
          <a:ext cx="7786009" cy="398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Bitmap Image" r:id="rId4" imgW="5447619" imgH="2943636" progId="PBrush">
                  <p:embed/>
                </p:oleObj>
              </mc:Choice>
              <mc:Fallback>
                <p:oleObj name="Bitmap Image" r:id="rId4" imgW="5447619" imgH="2943636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91" y="2814180"/>
                        <a:ext cx="7786009" cy="3981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48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492F3F-B555-4996-8E72-A69340BF154B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11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1066800" y="228600"/>
            <a:ext cx="739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4400" dirty="0"/>
              <a:t>A-Buffer Method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533400" y="12954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Algorithm: Rendering pass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At each pixel, traverse buffer using polygon colors and coverage masks to calculate composite pixel color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Advantage: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Can do more than Z-buffer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Anti-aliasing, transparent surfaces without </a:t>
            </a:r>
            <a:r>
              <a:rPr lang="en-US" altLang="en-US" sz="2000" dirty="0" smtClean="0"/>
              <a:t>ordering</a:t>
            </a:r>
            <a:endParaRPr lang="en-US" altLang="en-US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Disadvantages: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Not </a:t>
            </a:r>
            <a:r>
              <a:rPr lang="en-US" altLang="en-US" dirty="0" smtClean="0"/>
              <a:t>implemented in </a:t>
            </a:r>
            <a:r>
              <a:rPr lang="en-US" altLang="en-US" dirty="0"/>
              <a:t>hardware, and </a:t>
            </a:r>
            <a:r>
              <a:rPr lang="en-US" altLang="en-US" dirty="0" smtClean="0"/>
              <a:t>software implementation is slow</a:t>
            </a:r>
            <a:endParaRPr lang="en-US" altLang="en-US" dirty="0"/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Still at heart a z-buffer: Over-rendering and depth quantization problems</a:t>
            </a:r>
          </a:p>
        </p:txBody>
      </p:sp>
    </p:spTree>
    <p:extLst>
      <p:ext uri="{BB962C8B-B14F-4D97-AF65-F5344CB8AC3E}">
        <p14:creationId xmlns:p14="http://schemas.microsoft.com/office/powerpoint/2010/main" val="3048557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CE1CA1-0BF8-4611-8A22-CDD49D342851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12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914400" y="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chemeClr val="tx2"/>
                </a:solidFill>
              </a:rPr>
              <a:t>Scan </a:t>
            </a:r>
            <a:r>
              <a:rPr lang="en-US" altLang="en-US" sz="3600" dirty="0">
                <a:solidFill>
                  <a:schemeClr val="tx2"/>
                </a:solidFill>
              </a:rPr>
              <a:t>Line </a:t>
            </a:r>
            <a:r>
              <a:rPr lang="en-US" altLang="en-US" sz="3600" dirty="0" smtClean="0">
                <a:solidFill>
                  <a:schemeClr val="tx2"/>
                </a:solidFill>
              </a:rPr>
              <a:t>Algorithm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81000" y="12192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/>
              <a:t>Assume polygons do not intersect one another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Except maybe at edges or vertices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/>
              <a:t>Observation: across any given scan line, the visible polygon can change only at an edge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/>
              <a:t>Algorithm: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fill all polygons simultaneously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at each scan line, use edge information from polygon tables to find crossing points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keep record of current depth at current pixel  - use to decide which is in front in filling span</a:t>
            </a:r>
          </a:p>
        </p:txBody>
      </p:sp>
    </p:spTree>
    <p:extLst>
      <p:ext uri="{BB962C8B-B14F-4D97-AF65-F5344CB8AC3E}">
        <p14:creationId xmlns:p14="http://schemas.microsoft.com/office/powerpoint/2010/main" val="389440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500B63-0005-4A96-8FAF-67750129D9D1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13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990600" y="0"/>
            <a:ext cx="739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Scan Line Algorithm</a:t>
            </a:r>
            <a:endParaRPr lang="en-US" altLang="en-US" sz="4400">
              <a:solidFill>
                <a:schemeClr val="tx2"/>
              </a:solidFill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685800" y="914400"/>
          <a:ext cx="7696200" cy="582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Bitmap Image" r:id="rId4" imgW="4753639" imgH="3600000" progId="Paint.Picture">
                  <p:embed/>
                </p:oleObj>
              </mc:Choice>
              <mc:Fallback>
                <p:oleObj name="Bitmap Image" r:id="rId4" imgW="4753639" imgH="36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696200" cy="582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7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F1C6F-4C90-45AF-BEBE-5B9D46933FD0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14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1219200" y="609600"/>
            <a:ext cx="739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tx2"/>
                </a:solidFill>
              </a:rPr>
              <a:t>Scan Line </a:t>
            </a:r>
            <a:r>
              <a:rPr lang="en-US" altLang="en-US" sz="4400" dirty="0" smtClean="0">
                <a:solidFill>
                  <a:schemeClr val="tx2"/>
                </a:solidFill>
              </a:rPr>
              <a:t>Algorithm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65540" name="Line 3"/>
          <p:cNvSpPr>
            <a:spLocks noChangeShapeType="1"/>
          </p:cNvSpPr>
          <p:nvPr/>
        </p:nvSpPr>
        <p:spPr bwMode="auto">
          <a:xfrm flipV="1">
            <a:off x="1066800" y="1828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Line 4"/>
          <p:cNvSpPr>
            <a:spLocks noChangeShapeType="1"/>
          </p:cNvSpPr>
          <p:nvPr/>
        </p:nvSpPr>
        <p:spPr bwMode="auto">
          <a:xfrm>
            <a:off x="1066800" y="3429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593725" y="1641475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z</a:t>
            </a:r>
            <a:r>
              <a:rPr lang="en-US" altLang="en-US" baseline="-25000"/>
              <a:t>s</a:t>
            </a: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3184525" y="3470275"/>
            <a:ext cx="41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  <a:r>
              <a:rPr lang="en-US" altLang="en-US" baseline="-25000"/>
              <a:t>s</a:t>
            </a:r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1295400" y="2133600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Line 8"/>
          <p:cNvSpPr>
            <a:spLocks noChangeShapeType="1"/>
          </p:cNvSpPr>
          <p:nvPr/>
        </p:nvSpPr>
        <p:spPr bwMode="auto">
          <a:xfrm flipV="1">
            <a:off x="1676400" y="2286000"/>
            <a:ext cx="1143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Line 9"/>
          <p:cNvSpPr>
            <a:spLocks noChangeShapeType="1"/>
          </p:cNvSpPr>
          <p:nvPr/>
        </p:nvSpPr>
        <p:spPr bwMode="auto">
          <a:xfrm flipV="1">
            <a:off x="2438400" y="2590800"/>
            <a:ext cx="762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Oval 10"/>
          <p:cNvSpPr>
            <a:spLocks noChangeArrowheads="1"/>
          </p:cNvSpPr>
          <p:nvPr/>
        </p:nvSpPr>
        <p:spPr bwMode="auto">
          <a:xfrm>
            <a:off x="2743200" y="2209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48" name="Oval 11"/>
          <p:cNvSpPr>
            <a:spLocks noChangeArrowheads="1"/>
          </p:cNvSpPr>
          <p:nvPr/>
        </p:nvSpPr>
        <p:spPr bwMode="auto">
          <a:xfrm>
            <a:off x="1600200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49" name="Oval 12"/>
          <p:cNvSpPr>
            <a:spLocks noChangeArrowheads="1"/>
          </p:cNvSpPr>
          <p:nvPr/>
        </p:nvSpPr>
        <p:spPr bwMode="auto">
          <a:xfrm>
            <a:off x="1905000" y="2438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50" name="Oval 13"/>
          <p:cNvSpPr>
            <a:spLocks noChangeArrowheads="1"/>
          </p:cNvSpPr>
          <p:nvPr/>
        </p:nvSpPr>
        <p:spPr bwMode="auto">
          <a:xfrm>
            <a:off x="12192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51" name="Oval 14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52" name="Oval 15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53" name="Line 16"/>
          <p:cNvSpPr>
            <a:spLocks noChangeShapeType="1"/>
          </p:cNvSpPr>
          <p:nvPr/>
        </p:nvSpPr>
        <p:spPr bwMode="auto">
          <a:xfrm flipV="1">
            <a:off x="5410200" y="1828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Line 17"/>
          <p:cNvSpPr>
            <a:spLocks noChangeShapeType="1"/>
          </p:cNvSpPr>
          <p:nvPr/>
        </p:nvSpPr>
        <p:spPr bwMode="auto">
          <a:xfrm>
            <a:off x="5410200" y="3429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Text Box 18"/>
          <p:cNvSpPr txBox="1">
            <a:spLocks noChangeArrowheads="1"/>
          </p:cNvSpPr>
          <p:nvPr/>
        </p:nvSpPr>
        <p:spPr bwMode="auto">
          <a:xfrm>
            <a:off x="4937125" y="1641475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z</a:t>
            </a:r>
            <a:r>
              <a:rPr lang="en-US" altLang="en-US" baseline="-25000"/>
              <a:t>s</a:t>
            </a:r>
          </a:p>
        </p:txBody>
      </p:sp>
      <p:sp>
        <p:nvSpPr>
          <p:cNvPr id="65556" name="Text Box 19"/>
          <p:cNvSpPr txBox="1">
            <a:spLocks noChangeArrowheads="1"/>
          </p:cNvSpPr>
          <p:nvPr/>
        </p:nvSpPr>
        <p:spPr bwMode="auto">
          <a:xfrm>
            <a:off x="7527925" y="3470275"/>
            <a:ext cx="41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  <a:r>
              <a:rPr lang="en-US" altLang="en-US" baseline="-25000"/>
              <a:t>s</a:t>
            </a:r>
          </a:p>
        </p:txBody>
      </p:sp>
      <p:sp>
        <p:nvSpPr>
          <p:cNvPr id="65557" name="Oval 20"/>
          <p:cNvSpPr>
            <a:spLocks noChangeArrowheads="1"/>
          </p:cNvSpPr>
          <p:nvPr/>
        </p:nvSpPr>
        <p:spPr bwMode="auto">
          <a:xfrm>
            <a:off x="7086600" y="2209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58" name="Oval 21"/>
          <p:cNvSpPr>
            <a:spLocks noChangeArrowheads="1"/>
          </p:cNvSpPr>
          <p:nvPr/>
        </p:nvSpPr>
        <p:spPr bwMode="auto">
          <a:xfrm>
            <a:off x="5943600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59" name="Oval 22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60" name="Oval 23"/>
          <p:cNvSpPr>
            <a:spLocks noChangeArrowheads="1"/>
          </p:cNvSpPr>
          <p:nvPr/>
        </p:nvSpPr>
        <p:spPr bwMode="auto">
          <a:xfrm>
            <a:off x="5562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61" name="Oval 24"/>
          <p:cNvSpPr>
            <a:spLocks noChangeArrowheads="1"/>
          </p:cNvSpPr>
          <p:nvPr/>
        </p:nvSpPr>
        <p:spPr bwMode="auto">
          <a:xfrm>
            <a:off x="67056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62" name="Oval 25"/>
          <p:cNvSpPr>
            <a:spLocks noChangeArrowheads="1"/>
          </p:cNvSpPr>
          <p:nvPr/>
        </p:nvSpPr>
        <p:spPr bwMode="auto">
          <a:xfrm>
            <a:off x="7467600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63" name="Oval 26"/>
          <p:cNvSpPr>
            <a:spLocks noChangeArrowheads="1"/>
          </p:cNvSpPr>
          <p:nvPr/>
        </p:nvSpPr>
        <p:spPr bwMode="auto">
          <a:xfrm>
            <a:off x="5943600" y="2286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64" name="Oval 27"/>
          <p:cNvSpPr>
            <a:spLocks noChangeArrowheads="1"/>
          </p:cNvSpPr>
          <p:nvPr/>
        </p:nvSpPr>
        <p:spPr bwMode="auto">
          <a:xfrm>
            <a:off x="6248400" y="2667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65" name="Oval 28"/>
          <p:cNvSpPr>
            <a:spLocks noChangeArrowheads="1"/>
          </p:cNvSpPr>
          <p:nvPr/>
        </p:nvSpPr>
        <p:spPr bwMode="auto">
          <a:xfrm>
            <a:off x="67056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66" name="Oval 29"/>
          <p:cNvSpPr>
            <a:spLocks noChangeArrowheads="1"/>
          </p:cNvSpPr>
          <p:nvPr/>
        </p:nvSpPr>
        <p:spPr bwMode="auto">
          <a:xfrm>
            <a:off x="6705600" y="2438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67" name="Oval 30"/>
          <p:cNvSpPr>
            <a:spLocks noChangeArrowheads="1"/>
          </p:cNvSpPr>
          <p:nvPr/>
        </p:nvSpPr>
        <p:spPr bwMode="auto">
          <a:xfrm>
            <a:off x="70866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68" name="Line 31"/>
          <p:cNvSpPr>
            <a:spLocks noChangeShapeType="1"/>
          </p:cNvSpPr>
          <p:nvPr/>
        </p:nvSpPr>
        <p:spPr bwMode="auto">
          <a:xfrm>
            <a:off x="5638800" y="2133600"/>
            <a:ext cx="330200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9" name="Line 32"/>
          <p:cNvSpPr>
            <a:spLocks noChangeShapeType="1"/>
          </p:cNvSpPr>
          <p:nvPr/>
        </p:nvSpPr>
        <p:spPr bwMode="auto">
          <a:xfrm flipH="1" flipV="1">
            <a:off x="6099175" y="2392363"/>
            <a:ext cx="225425" cy="122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0" name="Line 33"/>
          <p:cNvSpPr>
            <a:spLocks noChangeShapeType="1"/>
          </p:cNvSpPr>
          <p:nvPr/>
        </p:nvSpPr>
        <p:spPr bwMode="auto">
          <a:xfrm flipV="1">
            <a:off x="6019800" y="2778125"/>
            <a:ext cx="238125" cy="117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1" name="Line 34"/>
          <p:cNvSpPr>
            <a:spLocks noChangeShapeType="1"/>
          </p:cNvSpPr>
          <p:nvPr/>
        </p:nvSpPr>
        <p:spPr bwMode="auto">
          <a:xfrm flipH="1">
            <a:off x="6832600" y="2286000"/>
            <a:ext cx="330200" cy="184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2" name="Line 35"/>
          <p:cNvSpPr>
            <a:spLocks noChangeShapeType="1"/>
          </p:cNvSpPr>
          <p:nvPr/>
        </p:nvSpPr>
        <p:spPr bwMode="auto">
          <a:xfrm flipH="1">
            <a:off x="6392863" y="2530475"/>
            <a:ext cx="319087" cy="173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3" name="Line 36"/>
          <p:cNvSpPr>
            <a:spLocks noChangeShapeType="1"/>
          </p:cNvSpPr>
          <p:nvPr/>
        </p:nvSpPr>
        <p:spPr bwMode="auto">
          <a:xfrm flipV="1">
            <a:off x="6781800" y="2686050"/>
            <a:ext cx="309563" cy="57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4" name="Line 37"/>
          <p:cNvSpPr>
            <a:spLocks noChangeShapeType="1"/>
          </p:cNvSpPr>
          <p:nvPr/>
        </p:nvSpPr>
        <p:spPr bwMode="auto">
          <a:xfrm flipH="1">
            <a:off x="7237413" y="2590800"/>
            <a:ext cx="306387" cy="60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5" name="Line 38"/>
          <p:cNvSpPr>
            <a:spLocks noChangeShapeType="1"/>
          </p:cNvSpPr>
          <p:nvPr/>
        </p:nvSpPr>
        <p:spPr bwMode="auto">
          <a:xfrm>
            <a:off x="5638800" y="2133600"/>
            <a:ext cx="0" cy="1295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6" name="Line 39"/>
          <p:cNvSpPr>
            <a:spLocks noChangeShapeType="1"/>
          </p:cNvSpPr>
          <p:nvPr/>
        </p:nvSpPr>
        <p:spPr bwMode="auto">
          <a:xfrm>
            <a:off x="6019800" y="2362200"/>
            <a:ext cx="0" cy="1066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7" name="Line 40"/>
          <p:cNvSpPr>
            <a:spLocks noChangeShapeType="1"/>
          </p:cNvSpPr>
          <p:nvPr/>
        </p:nvSpPr>
        <p:spPr bwMode="auto">
          <a:xfrm>
            <a:off x="6324600" y="2514600"/>
            <a:ext cx="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8" name="Line 41"/>
          <p:cNvSpPr>
            <a:spLocks noChangeShapeType="1"/>
          </p:cNvSpPr>
          <p:nvPr/>
        </p:nvSpPr>
        <p:spPr bwMode="auto">
          <a:xfrm>
            <a:off x="6781800" y="2514600"/>
            <a:ext cx="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9" name="Line 42"/>
          <p:cNvSpPr>
            <a:spLocks noChangeShapeType="1"/>
          </p:cNvSpPr>
          <p:nvPr/>
        </p:nvSpPr>
        <p:spPr bwMode="auto">
          <a:xfrm>
            <a:off x="7162800" y="2286000"/>
            <a:ext cx="0" cy="1143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0" name="Line 43"/>
          <p:cNvSpPr>
            <a:spLocks noChangeShapeType="1"/>
          </p:cNvSpPr>
          <p:nvPr/>
        </p:nvSpPr>
        <p:spPr bwMode="auto">
          <a:xfrm>
            <a:off x="7543800" y="2590800"/>
            <a:ext cx="0" cy="838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1" name="Line 44"/>
          <p:cNvSpPr>
            <a:spLocks noChangeShapeType="1"/>
          </p:cNvSpPr>
          <p:nvPr/>
        </p:nvSpPr>
        <p:spPr bwMode="auto">
          <a:xfrm flipV="1">
            <a:off x="3352800" y="4191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2" name="Line 45"/>
          <p:cNvSpPr>
            <a:spLocks noChangeShapeType="1"/>
          </p:cNvSpPr>
          <p:nvPr/>
        </p:nvSpPr>
        <p:spPr bwMode="auto">
          <a:xfrm>
            <a:off x="3352800" y="5791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3" name="Text Box 46"/>
          <p:cNvSpPr txBox="1">
            <a:spLocks noChangeArrowheads="1"/>
          </p:cNvSpPr>
          <p:nvPr/>
        </p:nvSpPr>
        <p:spPr bwMode="auto">
          <a:xfrm>
            <a:off x="2879725" y="4003675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z</a:t>
            </a:r>
            <a:r>
              <a:rPr lang="en-US" altLang="en-US" baseline="-25000"/>
              <a:t>s</a:t>
            </a:r>
          </a:p>
        </p:txBody>
      </p:sp>
      <p:sp>
        <p:nvSpPr>
          <p:cNvPr id="65584" name="Text Box 47"/>
          <p:cNvSpPr txBox="1">
            <a:spLocks noChangeArrowheads="1"/>
          </p:cNvSpPr>
          <p:nvPr/>
        </p:nvSpPr>
        <p:spPr bwMode="auto">
          <a:xfrm>
            <a:off x="5470525" y="5832475"/>
            <a:ext cx="41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  <a:r>
              <a:rPr lang="en-US" altLang="en-US" baseline="-25000"/>
              <a:t>s</a:t>
            </a:r>
          </a:p>
        </p:txBody>
      </p:sp>
      <p:sp>
        <p:nvSpPr>
          <p:cNvPr id="65585" name="Oval 48"/>
          <p:cNvSpPr>
            <a:spLocks noChangeArrowheads="1"/>
          </p:cNvSpPr>
          <p:nvPr/>
        </p:nvSpPr>
        <p:spPr bwMode="auto">
          <a:xfrm>
            <a:off x="3886200" y="5181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86" name="Oval 49"/>
          <p:cNvSpPr>
            <a:spLocks noChangeArrowheads="1"/>
          </p:cNvSpPr>
          <p:nvPr/>
        </p:nvSpPr>
        <p:spPr bwMode="auto">
          <a:xfrm>
            <a:off x="3505200" y="4419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87" name="Oval 50"/>
          <p:cNvSpPr>
            <a:spLocks noChangeArrowheads="1"/>
          </p:cNvSpPr>
          <p:nvPr/>
        </p:nvSpPr>
        <p:spPr bwMode="auto">
          <a:xfrm>
            <a:off x="46482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88" name="Oval 51"/>
          <p:cNvSpPr>
            <a:spLocks noChangeArrowheads="1"/>
          </p:cNvSpPr>
          <p:nvPr/>
        </p:nvSpPr>
        <p:spPr bwMode="auto">
          <a:xfrm>
            <a:off x="5410200" y="4876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89" name="Oval 52"/>
          <p:cNvSpPr>
            <a:spLocks noChangeArrowheads="1"/>
          </p:cNvSpPr>
          <p:nvPr/>
        </p:nvSpPr>
        <p:spPr bwMode="auto">
          <a:xfrm>
            <a:off x="3886200" y="4648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90" name="Oval 53"/>
          <p:cNvSpPr>
            <a:spLocks noChangeArrowheads="1"/>
          </p:cNvSpPr>
          <p:nvPr/>
        </p:nvSpPr>
        <p:spPr bwMode="auto">
          <a:xfrm>
            <a:off x="4191000" y="5029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91" name="Oval 54"/>
          <p:cNvSpPr>
            <a:spLocks noChangeArrowheads="1"/>
          </p:cNvSpPr>
          <p:nvPr/>
        </p:nvSpPr>
        <p:spPr bwMode="auto">
          <a:xfrm>
            <a:off x="46482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92" name="Oval 55"/>
          <p:cNvSpPr>
            <a:spLocks noChangeArrowheads="1"/>
          </p:cNvSpPr>
          <p:nvPr/>
        </p:nvSpPr>
        <p:spPr bwMode="auto">
          <a:xfrm>
            <a:off x="46482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93" name="Oval 56"/>
          <p:cNvSpPr>
            <a:spLocks noChangeArrowheads="1"/>
          </p:cNvSpPr>
          <p:nvPr/>
        </p:nvSpPr>
        <p:spPr bwMode="auto">
          <a:xfrm>
            <a:off x="5029200" y="4953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594" name="Line 57"/>
          <p:cNvSpPr>
            <a:spLocks noChangeShapeType="1"/>
          </p:cNvSpPr>
          <p:nvPr/>
        </p:nvSpPr>
        <p:spPr bwMode="auto">
          <a:xfrm>
            <a:off x="3581400" y="4495800"/>
            <a:ext cx="330200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5" name="Line 58"/>
          <p:cNvSpPr>
            <a:spLocks noChangeShapeType="1"/>
          </p:cNvSpPr>
          <p:nvPr/>
        </p:nvSpPr>
        <p:spPr bwMode="auto">
          <a:xfrm flipV="1">
            <a:off x="3962400" y="5140325"/>
            <a:ext cx="238125" cy="117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6" name="Line 59"/>
          <p:cNvSpPr>
            <a:spLocks noChangeShapeType="1"/>
          </p:cNvSpPr>
          <p:nvPr/>
        </p:nvSpPr>
        <p:spPr bwMode="auto">
          <a:xfrm flipH="1">
            <a:off x="4335463" y="4892675"/>
            <a:ext cx="319087" cy="173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7" name="Line 60"/>
          <p:cNvSpPr>
            <a:spLocks noChangeShapeType="1"/>
          </p:cNvSpPr>
          <p:nvPr/>
        </p:nvSpPr>
        <p:spPr bwMode="auto">
          <a:xfrm flipV="1">
            <a:off x="4724400" y="5048250"/>
            <a:ext cx="309563" cy="57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8" name="Line 61"/>
          <p:cNvSpPr>
            <a:spLocks noChangeShapeType="1"/>
          </p:cNvSpPr>
          <p:nvPr/>
        </p:nvSpPr>
        <p:spPr bwMode="auto">
          <a:xfrm flipH="1">
            <a:off x="5180013" y="4953000"/>
            <a:ext cx="306387" cy="60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9" name="Line 62"/>
          <p:cNvSpPr>
            <a:spLocks noChangeShapeType="1"/>
          </p:cNvSpPr>
          <p:nvPr/>
        </p:nvSpPr>
        <p:spPr bwMode="auto">
          <a:xfrm>
            <a:off x="3581400" y="4495800"/>
            <a:ext cx="0" cy="1295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0" name="Line 63"/>
          <p:cNvSpPr>
            <a:spLocks noChangeShapeType="1"/>
          </p:cNvSpPr>
          <p:nvPr/>
        </p:nvSpPr>
        <p:spPr bwMode="auto">
          <a:xfrm>
            <a:off x="3962400" y="4724400"/>
            <a:ext cx="0" cy="1066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1" name="Line 64"/>
          <p:cNvSpPr>
            <a:spLocks noChangeShapeType="1"/>
          </p:cNvSpPr>
          <p:nvPr/>
        </p:nvSpPr>
        <p:spPr bwMode="auto">
          <a:xfrm>
            <a:off x="4267200" y="4876800"/>
            <a:ext cx="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2" name="Line 65"/>
          <p:cNvSpPr>
            <a:spLocks noChangeShapeType="1"/>
          </p:cNvSpPr>
          <p:nvPr/>
        </p:nvSpPr>
        <p:spPr bwMode="auto">
          <a:xfrm>
            <a:off x="4724400" y="4876800"/>
            <a:ext cx="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3" name="Line 66"/>
          <p:cNvSpPr>
            <a:spLocks noChangeShapeType="1"/>
          </p:cNvSpPr>
          <p:nvPr/>
        </p:nvSpPr>
        <p:spPr bwMode="auto">
          <a:xfrm>
            <a:off x="5105400" y="4648200"/>
            <a:ext cx="0" cy="1143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4" name="Line 67"/>
          <p:cNvSpPr>
            <a:spLocks noChangeShapeType="1"/>
          </p:cNvSpPr>
          <p:nvPr/>
        </p:nvSpPr>
        <p:spPr bwMode="auto">
          <a:xfrm>
            <a:off x="5486400" y="4953000"/>
            <a:ext cx="0" cy="838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5" name="AutoShape 68"/>
          <p:cNvSpPr>
            <a:spLocks/>
          </p:cNvSpPr>
          <p:nvPr/>
        </p:nvSpPr>
        <p:spPr bwMode="auto">
          <a:xfrm rot="-5400000">
            <a:off x="5753100" y="3314700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606" name="AutoShape 69"/>
          <p:cNvSpPr>
            <a:spLocks/>
          </p:cNvSpPr>
          <p:nvPr/>
        </p:nvSpPr>
        <p:spPr bwMode="auto">
          <a:xfrm rot="-5400000">
            <a:off x="6096000" y="3352800"/>
            <a:ext cx="152400" cy="304800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607" name="AutoShape 70"/>
          <p:cNvSpPr>
            <a:spLocks/>
          </p:cNvSpPr>
          <p:nvPr/>
        </p:nvSpPr>
        <p:spPr bwMode="auto">
          <a:xfrm rot="-5400000">
            <a:off x="6477000" y="32766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608" name="AutoShape 71"/>
          <p:cNvSpPr>
            <a:spLocks/>
          </p:cNvSpPr>
          <p:nvPr/>
        </p:nvSpPr>
        <p:spPr bwMode="auto">
          <a:xfrm rot="-5400000">
            <a:off x="6896100" y="3314700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609" name="AutoShape 72"/>
          <p:cNvSpPr>
            <a:spLocks/>
          </p:cNvSpPr>
          <p:nvPr/>
        </p:nvSpPr>
        <p:spPr bwMode="auto">
          <a:xfrm rot="-5400000">
            <a:off x="7277100" y="3314700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5610" name="Text Box 73"/>
          <p:cNvSpPr txBox="1">
            <a:spLocks noChangeArrowheads="1"/>
          </p:cNvSpPr>
          <p:nvPr/>
        </p:nvSpPr>
        <p:spPr bwMode="auto">
          <a:xfrm>
            <a:off x="6172200" y="35052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Spans</a:t>
            </a:r>
          </a:p>
        </p:txBody>
      </p:sp>
      <p:sp>
        <p:nvSpPr>
          <p:cNvPr id="65611" name="Text Box 74"/>
          <p:cNvSpPr txBox="1">
            <a:spLocks noChangeArrowheads="1"/>
          </p:cNvSpPr>
          <p:nvPr/>
        </p:nvSpPr>
        <p:spPr bwMode="auto">
          <a:xfrm>
            <a:off x="5867400" y="4495800"/>
            <a:ext cx="1768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/>
              <a:t>Where polygons overlap, draw front polygon</a:t>
            </a:r>
          </a:p>
        </p:txBody>
      </p:sp>
      <p:sp>
        <p:nvSpPr>
          <p:cNvPr id="65612" name="Line 75"/>
          <p:cNvSpPr>
            <a:spLocks noChangeShapeType="1"/>
          </p:cNvSpPr>
          <p:nvPr/>
        </p:nvSpPr>
        <p:spPr bwMode="auto">
          <a:xfrm>
            <a:off x="3733800" y="25908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3" name="Line 76"/>
          <p:cNvSpPr>
            <a:spLocks noChangeShapeType="1"/>
          </p:cNvSpPr>
          <p:nvPr/>
        </p:nvSpPr>
        <p:spPr bwMode="auto">
          <a:xfrm flipH="1">
            <a:off x="4724400" y="3810000"/>
            <a:ext cx="533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2CDF7E-981F-4D4D-BA4A-DA4C763A0417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15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1143000" y="228600"/>
            <a:ext cx="739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tx2"/>
                </a:solidFill>
              </a:rPr>
              <a:t>Scan Line </a:t>
            </a:r>
            <a:r>
              <a:rPr lang="en-US" altLang="en-US" sz="4400" dirty="0" smtClean="0">
                <a:solidFill>
                  <a:schemeClr val="tx2"/>
                </a:solidFill>
              </a:rPr>
              <a:t>Algorithm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609600" y="14478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Advantages: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Simple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Potentially fewer quantization errors (more bits available for depth)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Don’t over-render (each pixel only drawn once)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Filter anti-aliasing can be made to work (have information about all polygons at each pixel)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Disadvantages: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Invisible polygons complicate matters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Non-intersection criteria may be hard to meet</a:t>
            </a:r>
          </a:p>
        </p:txBody>
      </p:sp>
    </p:spTree>
    <p:extLst>
      <p:ext uri="{BB962C8B-B14F-4D97-AF65-F5344CB8AC3E}">
        <p14:creationId xmlns:p14="http://schemas.microsoft.com/office/powerpoint/2010/main" val="105635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5ADC29-D921-4568-AFA4-255CCDB91320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16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990600" y="0"/>
            <a:ext cx="739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Scan Line Algorithm</a:t>
            </a:r>
            <a:endParaRPr lang="en-US" altLang="en-US" sz="4400">
              <a:solidFill>
                <a:schemeClr val="tx2"/>
              </a:solidFill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990600" y="2743200"/>
          <a:ext cx="6934200" cy="370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Bitmap Image" r:id="rId4" imgW="5563377" imgH="2971429" progId="Paint.Picture">
                  <p:embed/>
                </p:oleObj>
              </mc:Choice>
              <mc:Fallback>
                <p:oleObj name="Bitmap Image" r:id="rId4" imgW="5563377" imgH="2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6934200" cy="370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815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Procedure only works correctly if surfaces do not cut through or cyclically overlap each other.  In such cases we could divide the surfaces to eliminate overlaps:</a:t>
            </a:r>
          </a:p>
        </p:txBody>
      </p:sp>
    </p:spTree>
    <p:extLst>
      <p:ext uri="{BB962C8B-B14F-4D97-AF65-F5344CB8AC3E}">
        <p14:creationId xmlns:p14="http://schemas.microsoft.com/office/powerpoint/2010/main" val="12936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A6CD8A-08D2-4AE9-8331-1F3B931965F3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17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67587" name="Rectangle 1026"/>
          <p:cNvSpPr>
            <a:spLocks noChangeArrowheads="1"/>
          </p:cNvSpPr>
          <p:nvPr/>
        </p:nvSpPr>
        <p:spPr bwMode="auto">
          <a:xfrm>
            <a:off x="838200" y="228600"/>
            <a:ext cx="739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chemeClr val="tx2"/>
                </a:solidFill>
              </a:rPr>
              <a:t>Depth </a:t>
            </a:r>
            <a:r>
              <a:rPr lang="en-US" altLang="en-US" sz="3600" dirty="0">
                <a:solidFill>
                  <a:schemeClr val="tx2"/>
                </a:solidFill>
              </a:rPr>
              <a:t>Sorting</a:t>
            </a:r>
          </a:p>
        </p:txBody>
      </p:sp>
      <p:sp>
        <p:nvSpPr>
          <p:cNvPr id="67588" name="Rectangle 1027"/>
          <p:cNvSpPr>
            <a:spLocks noChangeArrowheads="1"/>
          </p:cNvSpPr>
          <p:nvPr/>
        </p:nvSpPr>
        <p:spPr bwMode="auto">
          <a:xfrm>
            <a:off x="304800" y="14478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The 'painter's algorithm'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Sort polygons </a:t>
            </a:r>
            <a:r>
              <a:rPr lang="en-US" altLang="en-US" dirty="0" smtClean="0"/>
              <a:t>according to depth</a:t>
            </a:r>
            <a:endParaRPr lang="en-US" altLang="en-US" dirty="0"/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 smtClean="0"/>
              <a:t>Resolve ambiguities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 smtClean="0"/>
              <a:t>Render </a:t>
            </a:r>
            <a:r>
              <a:rPr lang="en-US" altLang="en-US" dirty="0"/>
              <a:t>from back to front (modifying order on the fly</a:t>
            </a:r>
            <a:r>
              <a:rPr lang="en-US" altLang="en-US" dirty="0" smtClean="0"/>
              <a:t>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 smtClean="0"/>
              <a:t>Would be very easy if z coordinates of polygons never overlapped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 smtClean="0"/>
              <a:t>But this happens and to solve depth order ambiguities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 smtClean="0"/>
              <a:t>Next pages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916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382E72-A580-4BBF-B9D3-A9AA359CA552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18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09600" y="328613"/>
          <a:ext cx="8077200" cy="631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Bitmap Image" r:id="rId4" imgW="7000000" imgH="5477640" progId="Paint.Picture">
                  <p:embed/>
                </p:oleObj>
              </mc:Choice>
              <mc:Fallback>
                <p:oleObj name="Bitmap Image" r:id="rId4" imgW="7000000" imgH="54776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8613"/>
                        <a:ext cx="8077200" cy="631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23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CE7CD8-EA79-49A3-87A2-23FECEFCDE7C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19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" y="447675"/>
          <a:ext cx="8382000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Bitmap Image" r:id="rId4" imgW="7887801" imgH="5609524" progId="Paint.Picture">
                  <p:embed/>
                </p:oleObj>
              </mc:Choice>
              <mc:Fallback>
                <p:oleObj name="Bitmap Image" r:id="rId4" imgW="7887801" imgH="56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7675"/>
                        <a:ext cx="8382000" cy="596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22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Hidden-Surface Removal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real world, we naturally cannot see things that are behind other opaque objects</a:t>
            </a:r>
          </a:p>
          <a:p>
            <a:r>
              <a:rPr lang="en-GB" dirty="0" smtClean="0"/>
              <a:t>In CG, this has to be done explicitly</a:t>
            </a:r>
          </a:p>
          <a:p>
            <a:pPr lvl="1"/>
            <a:r>
              <a:rPr lang="en-GB" dirty="0" smtClean="0"/>
              <a:t>all primitives go through the pipeline unless they are specifically eliminated</a:t>
            </a:r>
          </a:p>
          <a:p>
            <a:r>
              <a:rPr lang="en-GB" dirty="0" smtClean="0"/>
              <a:t>Hidden surfaces should be removed or equally, visible surfaces should be detected (also called </a:t>
            </a:r>
            <a:r>
              <a:rPr lang="en-GB" b="1" dirty="0"/>
              <a:t>v</a:t>
            </a:r>
            <a:r>
              <a:rPr lang="en-GB" b="1" dirty="0" smtClean="0"/>
              <a:t>isible-surface detection</a:t>
            </a:r>
            <a:r>
              <a:rPr lang="en-GB" dirty="0" smtClean="0"/>
              <a:t>)</a:t>
            </a:r>
          </a:p>
          <a:p>
            <a:r>
              <a:rPr lang="en-GB" dirty="0" smtClean="0"/>
              <a:t>We will look at several techniques for this</a:t>
            </a:r>
          </a:p>
        </p:txBody>
      </p:sp>
    </p:spTree>
    <p:extLst>
      <p:ext uri="{BB962C8B-B14F-4D97-AF65-F5344CB8AC3E}">
        <p14:creationId xmlns:p14="http://schemas.microsoft.com/office/powerpoint/2010/main" val="12004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1DAA65-3E9C-4707-A19C-B1E76AFEF8ED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20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1000" y="838200"/>
          <a:ext cx="8458200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Bitmap Image" r:id="rId4" imgW="6744641" imgH="3914286" progId="Paint.Picture">
                  <p:embed/>
                </p:oleObj>
              </mc:Choice>
              <mc:Fallback>
                <p:oleObj name="Bitmap Image" r:id="rId4" imgW="6744641" imgH="3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38200"/>
                        <a:ext cx="8458200" cy="490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88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B39821-284F-4271-B6DA-0AC798BCD00D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21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04800" y="344488"/>
          <a:ext cx="8534400" cy="616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Bitmap Image" r:id="rId4" imgW="6496957" imgH="4695238" progId="Paint.Picture">
                  <p:embed/>
                </p:oleObj>
              </mc:Choice>
              <mc:Fallback>
                <p:oleObj name="Bitmap Image" r:id="rId4" imgW="6496957" imgH="46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4488"/>
                        <a:ext cx="8534400" cy="616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398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C0CFF6-AC5E-4A2E-B9B0-879BA24B8042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22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81000" y="981075"/>
          <a:ext cx="838200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Bitmap Image" r:id="rId4" imgW="7009524" imgH="4095238" progId="Paint.Picture">
                  <p:embed/>
                </p:oleObj>
              </mc:Choice>
              <mc:Fallback>
                <p:oleObj name="Bitmap Image" r:id="rId4" imgW="7009524" imgH="40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81075"/>
                        <a:ext cx="8382000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54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3920F1-4473-463D-B180-69A7F8BA5D74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23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57200" y="990600"/>
          <a:ext cx="8229600" cy="487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Bitmap Image" r:id="rId4" imgW="6638095" imgH="3933333" progId="Paint.Picture">
                  <p:embed/>
                </p:oleObj>
              </mc:Choice>
              <mc:Fallback>
                <p:oleObj name="Bitmap Image" r:id="rId4" imgW="6638095" imgH="3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8229600" cy="487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460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642B54-6877-4A05-AAFA-BFEFCBE608C7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24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1066800" y="304800"/>
            <a:ext cx="739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Depth sorting</a:t>
            </a: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457200" y="14478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/>
              <a:t>Advantages: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Filter anti-aliasing works fine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/>
              <a:t>Composite in back to front order with a sequence of over operations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No depth quantization error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/>
              <a:t>Depth comparisons carried out in high-precision view space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dirty="0"/>
              <a:t>Disadvantages: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Over-rendering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Potentially very large number of splits - </a:t>
            </a:r>
            <a:r>
              <a:rPr lang="en-US" altLang="en-US" sz="2800" dirty="0">
                <a:sym typeface="Symbol" pitchFamily="18" charset="2"/>
              </a:rPr>
              <a:t></a:t>
            </a:r>
            <a:r>
              <a:rPr lang="en-US" altLang="en-US" sz="2800" dirty="0"/>
              <a:t>(n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 fragments from n polygons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4191000" y="4114800"/>
            <a:ext cx="152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4495800" y="4114800"/>
            <a:ext cx="152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4800600" y="4114800"/>
            <a:ext cx="152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9640" name="Rectangle 7"/>
          <p:cNvSpPr>
            <a:spLocks noChangeArrowheads="1"/>
          </p:cNvSpPr>
          <p:nvPr/>
        </p:nvSpPr>
        <p:spPr bwMode="auto">
          <a:xfrm>
            <a:off x="3962400" y="4343400"/>
            <a:ext cx="1219200" cy="152400"/>
          </a:xfrm>
          <a:prstGeom prst="rect">
            <a:avLst/>
          </a:prstGeom>
          <a:solidFill>
            <a:srgbClr val="F8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3962400" y="4648200"/>
            <a:ext cx="1219200" cy="152400"/>
          </a:xfrm>
          <a:prstGeom prst="rect">
            <a:avLst/>
          </a:prstGeom>
          <a:solidFill>
            <a:srgbClr val="F8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3962400" y="4953000"/>
            <a:ext cx="1219200" cy="152400"/>
          </a:xfrm>
          <a:prstGeom prst="rect">
            <a:avLst/>
          </a:prstGeom>
          <a:solidFill>
            <a:srgbClr val="F8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45061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258237-7B8F-4F86-B0D8-2C2FD0310CCA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25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04813" y="685800"/>
          <a:ext cx="8335962" cy="54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Bitmap Image" r:id="rId4" imgW="8333333" imgH="5485714" progId="Paint.Picture">
                  <p:embed/>
                </p:oleObj>
              </mc:Choice>
              <mc:Fallback>
                <p:oleObj name="Bitmap Image" r:id="rId4" imgW="8333333" imgH="54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685800"/>
                        <a:ext cx="8335962" cy="548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757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E6F43B-5D22-4944-AAEF-7D90A7D3EBD0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26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/>
              <a:t>Computing ray-object intersections.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7772400" cy="1262062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The heart of ray tracing.</a:t>
            </a:r>
          </a:p>
          <a:p>
            <a:pPr lvl="1" eaLnBrk="1" hangingPunct="1"/>
            <a:r>
              <a:rPr lang="tr-TR" altLang="en-US" sz="2400" smtClean="0"/>
              <a:t>e</a:t>
            </a:r>
            <a:r>
              <a:rPr lang="en-GB" altLang="en-US" sz="2400" smtClean="0"/>
              <a:t>.g sphere ( the easiest ).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395288" y="3343275"/>
          <a:ext cx="4214812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4" imgW="2463800" imgH="1371600" progId="Equation.3">
                  <p:embed/>
                </p:oleObj>
              </mc:Choice>
              <mc:Fallback>
                <p:oleObj name="Equation" r:id="rId4" imgW="24638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43275"/>
                        <a:ext cx="4214812" cy="2346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859338" y="2924175"/>
            <a:ext cx="3889375" cy="314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/>
              <a:t>Expand, substitute for </a:t>
            </a:r>
            <a:r>
              <a:rPr lang="en-GB" altLang="en-US" sz="2000" i="1"/>
              <a:t>x</a:t>
            </a:r>
            <a:r>
              <a:rPr lang="en-GB" altLang="en-US" sz="2000"/>
              <a:t>,</a:t>
            </a:r>
            <a:r>
              <a:rPr lang="en-GB" altLang="en-US" sz="2000" i="1"/>
              <a:t>y</a:t>
            </a:r>
            <a:r>
              <a:rPr lang="en-GB" altLang="en-US" sz="2000"/>
              <a:t> &amp; </a:t>
            </a:r>
            <a:r>
              <a:rPr lang="en-GB" altLang="en-US" sz="2000" i="1"/>
              <a:t>z</a:t>
            </a:r>
            <a:r>
              <a:rPr lang="en-GB" altLang="en-US" sz="2000"/>
              <a:t>.</a:t>
            </a:r>
          </a:p>
          <a:p>
            <a:r>
              <a:rPr lang="en-GB" altLang="en-US" sz="2000"/>
              <a:t>Gather terms in </a:t>
            </a:r>
            <a:r>
              <a:rPr lang="en-GB" altLang="en-US" sz="2000" i="1"/>
              <a:t>t.</a:t>
            </a:r>
          </a:p>
          <a:p>
            <a:pPr>
              <a:buFont typeface="Symbol" pitchFamily="18" charset="2"/>
              <a:buChar char="Þ"/>
            </a:pPr>
            <a:r>
              <a:rPr lang="en-GB" altLang="en-US" sz="2000">
                <a:sym typeface="Symbol" pitchFamily="18" charset="2"/>
              </a:rPr>
              <a:t>Quadratic equation in t.</a:t>
            </a:r>
          </a:p>
          <a:p>
            <a:pPr>
              <a:buFont typeface="Symbol" pitchFamily="18" charset="2"/>
              <a:buNone/>
            </a:pPr>
            <a:endParaRPr lang="en-GB" altLang="en-US" sz="2000"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GB" altLang="en-US" sz="2000">
                <a:sym typeface="Symbol" pitchFamily="18" charset="2"/>
              </a:rPr>
              <a:t>Solve for  t.</a:t>
            </a:r>
          </a:p>
          <a:p>
            <a:pPr>
              <a:buFont typeface="Symbol" pitchFamily="18" charset="2"/>
              <a:buNone/>
            </a:pPr>
            <a:endParaRPr lang="en-GB" altLang="en-US" sz="2000">
              <a:sym typeface="Symbol" pitchFamily="18" charset="2"/>
            </a:endParaRPr>
          </a:p>
          <a:p>
            <a:pPr>
              <a:buFontTx/>
              <a:buChar char="-"/>
            </a:pPr>
            <a:r>
              <a:rPr lang="en-GB" altLang="en-US" sz="2000">
                <a:sym typeface="Symbol" pitchFamily="18" charset="2"/>
              </a:rPr>
              <a:t>No roots – ray doesn’t intersect.</a:t>
            </a:r>
          </a:p>
          <a:p>
            <a:pPr>
              <a:buFontTx/>
              <a:buChar char="-"/>
            </a:pPr>
            <a:r>
              <a:rPr lang="en-GB" altLang="en-US" sz="2000">
                <a:sym typeface="Symbol" pitchFamily="18" charset="2"/>
              </a:rPr>
              <a:t> 1 root – ray grazes surface.</a:t>
            </a:r>
          </a:p>
          <a:p>
            <a:pPr>
              <a:buFontTx/>
              <a:buChar char="-"/>
            </a:pPr>
            <a:r>
              <a:rPr lang="en-GB" altLang="en-US" sz="2000">
                <a:sym typeface="Symbol" pitchFamily="18" charset="2"/>
              </a:rPr>
              <a:t> 2 roots – ray intersects sphere,</a:t>
            </a:r>
          </a:p>
          <a:p>
            <a:r>
              <a:rPr lang="en-GB" altLang="en-US" sz="2000">
                <a:sym typeface="Symbol" pitchFamily="18" charset="2"/>
              </a:rPr>
              <a:t>                  (entry and exit) </a:t>
            </a: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val="21031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529004-F2FF-4E93-A988-CB62B3335EBF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27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Ray-polygon intersection.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2400" cy="2413000"/>
          </a:xfrm>
        </p:spPr>
        <p:txBody>
          <a:bodyPr/>
          <a:lstStyle/>
          <a:p>
            <a:pPr marL="609600" indent="-609600" eaLnBrk="1" hangingPunct="1"/>
            <a:r>
              <a:rPr lang="en-US" altLang="en-US" sz="2400" smtClean="0"/>
              <a:t>Easier</a:t>
            </a:r>
            <a:endParaRPr lang="en-GB" altLang="en-US" sz="2400" smtClean="0"/>
          </a:p>
          <a:p>
            <a:pPr marL="990600" lvl="1" indent="-533400" eaLnBrk="1" hangingPunct="1">
              <a:buFontTx/>
              <a:buNone/>
            </a:pPr>
            <a:r>
              <a:rPr lang="en-GB" altLang="en-US" sz="2000" smtClean="0"/>
              <a:t>1)     Determine whether ray intersects polygon’s plane.</a:t>
            </a:r>
          </a:p>
          <a:p>
            <a:pPr marL="990600" lvl="1" indent="-533400" eaLnBrk="1" hangingPunct="1">
              <a:buFontTx/>
              <a:buNone/>
            </a:pPr>
            <a:r>
              <a:rPr lang="en-GB" altLang="en-US" sz="2000" smtClean="0"/>
              <a:t>2)     Determine whether intersection lies within polygon.</a:t>
            </a:r>
          </a:p>
          <a:p>
            <a:pPr marL="609600" indent="-609600" eaLnBrk="1" hangingPunct="1"/>
            <a:r>
              <a:rPr lang="en-GB" altLang="en-US" sz="2400" smtClean="0"/>
              <a:t>Easiest to determine with an orthographic projection onto the nearest axis and the 2D point-in-polygon test.</a:t>
            </a:r>
          </a:p>
        </p:txBody>
      </p:sp>
      <p:sp>
        <p:nvSpPr>
          <p:cNvPr id="71685" name="Line 4"/>
          <p:cNvSpPr>
            <a:spLocks noChangeShapeType="1"/>
          </p:cNvSpPr>
          <p:nvPr/>
        </p:nvSpPr>
        <p:spPr bwMode="auto">
          <a:xfrm flipV="1">
            <a:off x="3582988" y="4140200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Line 5"/>
          <p:cNvSpPr>
            <a:spLocks noChangeShapeType="1"/>
          </p:cNvSpPr>
          <p:nvPr/>
        </p:nvSpPr>
        <p:spPr bwMode="auto">
          <a:xfrm flipH="1">
            <a:off x="2857500" y="5229225"/>
            <a:ext cx="71120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" name="Line 6"/>
          <p:cNvSpPr>
            <a:spLocks noChangeShapeType="1"/>
          </p:cNvSpPr>
          <p:nvPr/>
        </p:nvSpPr>
        <p:spPr bwMode="auto">
          <a:xfrm>
            <a:off x="3568700" y="5243513"/>
            <a:ext cx="1697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Line 7"/>
          <p:cNvSpPr>
            <a:spLocks noChangeShapeType="1"/>
          </p:cNvSpPr>
          <p:nvPr/>
        </p:nvSpPr>
        <p:spPr bwMode="auto">
          <a:xfrm flipH="1">
            <a:off x="3670300" y="4416425"/>
            <a:ext cx="319088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Line 8"/>
          <p:cNvSpPr>
            <a:spLocks noChangeShapeType="1"/>
          </p:cNvSpPr>
          <p:nvPr/>
        </p:nvSpPr>
        <p:spPr bwMode="auto">
          <a:xfrm>
            <a:off x="3670300" y="4735513"/>
            <a:ext cx="91440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Line 9"/>
          <p:cNvSpPr>
            <a:spLocks noChangeShapeType="1"/>
          </p:cNvSpPr>
          <p:nvPr/>
        </p:nvSpPr>
        <p:spPr bwMode="auto">
          <a:xfrm>
            <a:off x="3989388" y="4416425"/>
            <a:ext cx="623887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Line 10"/>
          <p:cNvSpPr>
            <a:spLocks noChangeShapeType="1"/>
          </p:cNvSpPr>
          <p:nvPr/>
        </p:nvSpPr>
        <p:spPr bwMode="auto">
          <a:xfrm>
            <a:off x="2916238" y="4365625"/>
            <a:ext cx="3149600" cy="79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Oval 11"/>
          <p:cNvSpPr>
            <a:spLocks noChangeArrowheads="1"/>
          </p:cNvSpPr>
          <p:nvPr/>
        </p:nvSpPr>
        <p:spPr bwMode="auto">
          <a:xfrm>
            <a:off x="4003675" y="46037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71693" name="Line 12"/>
          <p:cNvSpPr>
            <a:spLocks noChangeShapeType="1"/>
          </p:cNvSpPr>
          <p:nvPr/>
        </p:nvSpPr>
        <p:spPr bwMode="auto">
          <a:xfrm>
            <a:off x="4003675" y="5387975"/>
            <a:ext cx="479425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3"/>
          <p:cNvSpPr>
            <a:spLocks noChangeShapeType="1"/>
          </p:cNvSpPr>
          <p:nvPr/>
        </p:nvSpPr>
        <p:spPr bwMode="auto">
          <a:xfrm flipH="1">
            <a:off x="3641725" y="5389563"/>
            <a:ext cx="392113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Line 14"/>
          <p:cNvSpPr>
            <a:spLocks noChangeShapeType="1"/>
          </p:cNvSpPr>
          <p:nvPr/>
        </p:nvSpPr>
        <p:spPr bwMode="auto">
          <a:xfrm flipV="1">
            <a:off x="3698875" y="5621338"/>
            <a:ext cx="84137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Line 15"/>
          <p:cNvSpPr>
            <a:spLocks noChangeShapeType="1"/>
          </p:cNvSpPr>
          <p:nvPr/>
        </p:nvSpPr>
        <p:spPr bwMode="auto">
          <a:xfrm flipH="1">
            <a:off x="3668713" y="4808538"/>
            <a:ext cx="1587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Line 16"/>
          <p:cNvSpPr>
            <a:spLocks noChangeShapeType="1"/>
          </p:cNvSpPr>
          <p:nvPr/>
        </p:nvSpPr>
        <p:spPr bwMode="auto">
          <a:xfrm flipH="1">
            <a:off x="4510088" y="4983163"/>
            <a:ext cx="1587" cy="55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Line 17"/>
          <p:cNvSpPr>
            <a:spLocks noChangeShapeType="1"/>
          </p:cNvSpPr>
          <p:nvPr/>
        </p:nvSpPr>
        <p:spPr bwMode="auto">
          <a:xfrm flipV="1">
            <a:off x="4017963" y="4895850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Oval 18"/>
          <p:cNvSpPr>
            <a:spLocks noChangeArrowheads="1"/>
          </p:cNvSpPr>
          <p:nvPr/>
        </p:nvSpPr>
        <p:spPr bwMode="auto">
          <a:xfrm>
            <a:off x="3995738" y="549592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71700" name="Text Box 19"/>
          <p:cNvSpPr txBox="1">
            <a:spLocks noChangeArrowheads="1"/>
          </p:cNvSpPr>
          <p:nvPr/>
        </p:nvSpPr>
        <p:spPr bwMode="auto">
          <a:xfrm>
            <a:off x="5594350" y="4622800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Ray</a:t>
            </a:r>
          </a:p>
        </p:txBody>
      </p:sp>
      <p:sp>
        <p:nvSpPr>
          <p:cNvPr id="71701" name="Text Box 20"/>
          <p:cNvSpPr txBox="1">
            <a:spLocks noChangeArrowheads="1"/>
          </p:cNvSpPr>
          <p:nvPr/>
        </p:nvSpPr>
        <p:spPr bwMode="auto">
          <a:xfrm>
            <a:off x="5275263" y="51895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x</a:t>
            </a:r>
          </a:p>
        </p:txBody>
      </p:sp>
      <p:sp>
        <p:nvSpPr>
          <p:cNvPr id="71702" name="Text Box 21"/>
          <p:cNvSpPr txBox="1">
            <a:spLocks noChangeArrowheads="1"/>
          </p:cNvSpPr>
          <p:nvPr/>
        </p:nvSpPr>
        <p:spPr bwMode="auto">
          <a:xfrm>
            <a:off x="2590800" y="58420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y</a:t>
            </a:r>
          </a:p>
        </p:txBody>
      </p:sp>
      <p:sp>
        <p:nvSpPr>
          <p:cNvPr id="71703" name="Text Box 22"/>
          <p:cNvSpPr txBox="1">
            <a:spLocks noChangeArrowheads="1"/>
          </p:cNvSpPr>
          <p:nvPr/>
        </p:nvSpPr>
        <p:spPr bwMode="auto">
          <a:xfrm>
            <a:off x="3578225" y="4114800"/>
            <a:ext cx="27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660809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3691F-F1B0-442A-9BD8-3AFDB976356C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28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Ray casting.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Easy to implement for a variety of primitives – only need a ray-object intersection function.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Pixel adopts </a:t>
            </a:r>
            <a:r>
              <a:rPr lang="en-GB" altLang="en-US" sz="2400" dirty="0" err="1" smtClean="0"/>
              <a:t>color</a:t>
            </a:r>
            <a:r>
              <a:rPr lang="en-GB" altLang="en-US" sz="2400" dirty="0" smtClean="0"/>
              <a:t> of nearest intersection.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Can draw curves and surfaces exactly – not just triangles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Can generate new rays inside the scene to correctly handle visibility with reflections, refraction</a:t>
            </a:r>
            <a:r>
              <a:rPr lang="tr-TR" altLang="en-US" sz="2400" dirty="0" smtClean="0"/>
              <a:t>,</a:t>
            </a:r>
            <a:r>
              <a:rPr lang="en-GB" altLang="en-US" sz="2400" dirty="0" smtClean="0"/>
              <a:t> </a:t>
            </a:r>
            <a:r>
              <a:rPr lang="en-GB" altLang="en-US" sz="2400" i="1" dirty="0" err="1" smtClean="0"/>
              <a:t>etc</a:t>
            </a:r>
            <a:r>
              <a:rPr lang="en-GB" altLang="en-US" sz="2400" dirty="0" smtClean="0"/>
              <a:t> – </a:t>
            </a:r>
            <a:r>
              <a:rPr lang="en-GB" altLang="en-US" sz="2400" i="1" dirty="0" smtClean="0"/>
              <a:t>recursive ray-tracing</a:t>
            </a:r>
            <a:r>
              <a:rPr lang="en-GB" alt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Can be extended to handle global illumination.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But</a:t>
            </a:r>
            <a:r>
              <a:rPr lang="en-GB" altLang="en-US" sz="2400" dirty="0" smtClean="0"/>
              <a:t>… too expensive for real-time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40270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FF8A13-2024-480D-8BD4-F69B3BEF7CB7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29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pic>
        <p:nvPicPr>
          <p:cNvPr id="73731" name="Picture 3" descr="logo_2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3910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to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9338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5376863" cy="762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3200" smtClean="0"/>
              <a:t>Examples of Ray-traced </a:t>
            </a:r>
            <a:br>
              <a:rPr lang="en-GB" altLang="en-US" sz="3200" smtClean="0"/>
            </a:br>
            <a:r>
              <a:rPr lang="en-GB" altLang="en-US" sz="3200" smtClean="0"/>
              <a:t>images.</a:t>
            </a:r>
          </a:p>
        </p:txBody>
      </p:sp>
    </p:spTree>
    <p:extLst>
      <p:ext uri="{BB962C8B-B14F-4D97-AF65-F5344CB8AC3E}">
        <p14:creationId xmlns:p14="http://schemas.microsoft.com/office/powerpoint/2010/main" val="213424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Object-space algorithms</a:t>
            </a:r>
          </a:p>
          <a:p>
            <a:pPr lvl="1"/>
            <a:r>
              <a:rPr lang="en-US" dirty="0" smtClean="0"/>
              <a:t>Attempt to order the surfaces such that painting them in a particular order (back-to-front) produces the correct output</a:t>
            </a:r>
          </a:p>
          <a:p>
            <a:pPr lvl="1"/>
            <a:r>
              <a:rPr lang="en-US" dirty="0" smtClean="0"/>
              <a:t>Doesn’t work well with the pipeline because objects will go through the pipeline in an arbitrary order and we need to have all surfaces available to sort them</a:t>
            </a:r>
          </a:p>
          <a:p>
            <a:r>
              <a:rPr lang="en-US" dirty="0" smtClean="0"/>
              <a:t>Image-space algorithms</a:t>
            </a:r>
          </a:p>
          <a:p>
            <a:pPr lvl="1"/>
            <a:r>
              <a:rPr lang="en-US" dirty="0" smtClean="0"/>
              <a:t>Works as part of the projection process</a:t>
            </a:r>
          </a:p>
          <a:p>
            <a:pPr lvl="1"/>
            <a:r>
              <a:rPr lang="en-US" dirty="0" smtClean="0"/>
              <a:t>Determine for each pixel the affecting object(s)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53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CCA6CD-B9DA-4880-9BB9-D93693578E7A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30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9" y="609600"/>
            <a:ext cx="8968142" cy="462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511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DFE39C-378E-4CD5-92B0-048CD3E8FEE4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31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Use of BSPs in VSD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08962" cy="4538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en-US" sz="2400" smtClean="0"/>
              <a:t>BSP trees will split up objects so that the painter's algorithm will draw them correctly without the need for a Z-buffer and eliminate the need to sort the objects :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2400" i="1" smtClean="0"/>
              <a:t>a simple tree traversal will yield the objects in the correct order</a:t>
            </a:r>
            <a:r>
              <a:rPr lang="tr-TR" altLang="en-US" sz="20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400" smtClean="0"/>
              <a:t>It also serves as base for other algorithms, such as visibility lists, which seek to reduce overdraw.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400" smtClean="0"/>
              <a:t>However, building the tree for scene pre-processing is time consuming, which makes it difficult and inefficient to directly implement moving objects into a BSP tree.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400" smtClean="0"/>
              <a:t>This is often overcome by using the BSP tree together with a Z-buffer (using the Z-buffer to correctly merge movable objects onto the background scene).</a:t>
            </a:r>
          </a:p>
        </p:txBody>
      </p:sp>
    </p:spTree>
    <p:extLst>
      <p:ext uri="{BB962C8B-B14F-4D97-AF65-F5344CB8AC3E}">
        <p14:creationId xmlns:p14="http://schemas.microsoft.com/office/powerpoint/2010/main" val="1554802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02B058-A3B3-4967-B9EB-86BC6204530A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32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BSP Tree.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A lot of computation required at start.</a:t>
            </a:r>
          </a:p>
          <a:p>
            <a:pPr lvl="1" eaLnBrk="1" hangingPunct="1"/>
            <a:r>
              <a:rPr lang="en-GB" altLang="en-US" sz="2400" smtClean="0"/>
              <a:t>Try to split polygons along good dividing plane</a:t>
            </a:r>
          </a:p>
          <a:p>
            <a:pPr lvl="1" eaLnBrk="1" hangingPunct="1"/>
            <a:r>
              <a:rPr lang="en-GB" altLang="en-US" sz="2400" smtClean="0"/>
              <a:t>Splitting intersected polygon may be costly</a:t>
            </a:r>
          </a:p>
          <a:p>
            <a:pPr eaLnBrk="1" hangingPunct="1"/>
            <a:r>
              <a:rPr lang="en-GB" altLang="en-US" sz="2800" smtClean="0"/>
              <a:t>Inexpensive to check visibility once tree is set up.</a:t>
            </a:r>
          </a:p>
          <a:p>
            <a:pPr eaLnBrk="1" hangingPunct="1"/>
            <a:r>
              <a:rPr lang="en-GB" altLang="en-US" sz="2800" smtClean="0">
                <a:solidFill>
                  <a:srgbClr val="800000"/>
                </a:solidFill>
              </a:rPr>
              <a:t>Can be used to generate correct visibility for arbitrary views.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800000"/>
                </a:solidFill>
                <a:sym typeface="Symbol" pitchFamily="18" charset="2"/>
              </a:rPr>
              <a:t> Efficient when objects don’t change very often in the scene.</a:t>
            </a:r>
            <a:endParaRPr lang="en-GB" altLang="en-US" sz="280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87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A05CB4-4D0E-471D-9E9F-1037E2A600A4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33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2"/>
                </a:solidFill>
              </a:rPr>
              <a:t>BSP-Tree Example</a:t>
            </a:r>
            <a:endParaRPr lang="en-GB" altLang="en-US" sz="6000" smtClean="0">
              <a:solidFill>
                <a:schemeClr val="tx2"/>
              </a:solidFill>
            </a:endParaRPr>
          </a:p>
        </p:txBody>
      </p:sp>
      <p:sp>
        <p:nvSpPr>
          <p:cNvPr id="76804" name="Line 5"/>
          <p:cNvSpPr>
            <a:spLocks noChangeShapeType="1"/>
          </p:cNvSpPr>
          <p:nvPr/>
        </p:nvSpPr>
        <p:spPr bwMode="auto">
          <a:xfrm flipV="1">
            <a:off x="533400" y="2209800"/>
            <a:ext cx="28194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Line 6"/>
          <p:cNvSpPr>
            <a:spLocks noChangeShapeType="1"/>
          </p:cNvSpPr>
          <p:nvPr/>
        </p:nvSpPr>
        <p:spPr bwMode="auto">
          <a:xfrm>
            <a:off x="2590800" y="3124200"/>
            <a:ext cx="1981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7"/>
          <p:cNvSpPr>
            <a:spLocks noChangeShapeType="1"/>
          </p:cNvSpPr>
          <p:nvPr/>
        </p:nvSpPr>
        <p:spPr bwMode="auto">
          <a:xfrm flipH="1" flipV="1">
            <a:off x="1219200" y="2514600"/>
            <a:ext cx="609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3108325" y="18700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898525" y="2098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76809" name="Text Box 10"/>
          <p:cNvSpPr txBox="1">
            <a:spLocks noChangeArrowheads="1"/>
          </p:cNvSpPr>
          <p:nvPr/>
        </p:nvSpPr>
        <p:spPr bwMode="auto">
          <a:xfrm>
            <a:off x="44958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76810" name="Line 11"/>
          <p:cNvSpPr>
            <a:spLocks noChangeShapeType="1"/>
          </p:cNvSpPr>
          <p:nvPr/>
        </p:nvSpPr>
        <p:spPr bwMode="auto">
          <a:xfrm flipH="1" flipV="1">
            <a:off x="2590800" y="2362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Line 12"/>
          <p:cNvSpPr>
            <a:spLocks noChangeShapeType="1"/>
          </p:cNvSpPr>
          <p:nvPr/>
        </p:nvSpPr>
        <p:spPr bwMode="auto">
          <a:xfrm flipH="1">
            <a:off x="914400" y="2895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Line 13"/>
          <p:cNvSpPr>
            <a:spLocks noChangeShapeType="1"/>
          </p:cNvSpPr>
          <p:nvPr/>
        </p:nvSpPr>
        <p:spPr bwMode="auto">
          <a:xfrm flipH="1">
            <a:off x="3581400" y="3429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Rectangle 14"/>
          <p:cNvSpPr>
            <a:spLocks noChangeArrowheads="1"/>
          </p:cNvSpPr>
          <p:nvPr/>
        </p:nvSpPr>
        <p:spPr bwMode="auto">
          <a:xfrm>
            <a:off x="2362200" y="4419600"/>
            <a:ext cx="106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76814" name="Rectangle 15"/>
          <p:cNvSpPr>
            <a:spLocks noChangeArrowheads="1"/>
          </p:cNvSpPr>
          <p:nvPr/>
        </p:nvSpPr>
        <p:spPr bwMode="auto">
          <a:xfrm>
            <a:off x="1752600" y="2362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76815" name="Rectangle 16"/>
          <p:cNvSpPr>
            <a:spLocks noChangeArrowheads="1"/>
          </p:cNvSpPr>
          <p:nvPr/>
        </p:nvSpPr>
        <p:spPr bwMode="auto">
          <a:xfrm>
            <a:off x="457200" y="3657600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76816" name="Rectangle 17"/>
          <p:cNvSpPr>
            <a:spLocks noChangeArrowheads="1"/>
          </p:cNvSpPr>
          <p:nvPr/>
        </p:nvSpPr>
        <p:spPr bwMode="auto">
          <a:xfrm>
            <a:off x="3733800" y="2438400"/>
            <a:ext cx="990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76817" name="Oval 18"/>
          <p:cNvSpPr>
            <a:spLocks noChangeArrowheads="1"/>
          </p:cNvSpPr>
          <p:nvPr/>
        </p:nvSpPr>
        <p:spPr bwMode="auto">
          <a:xfrm>
            <a:off x="6934200" y="1981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76818" name="Text Box 19"/>
          <p:cNvSpPr txBox="1">
            <a:spLocks noChangeArrowheads="1"/>
          </p:cNvSpPr>
          <p:nvPr/>
        </p:nvSpPr>
        <p:spPr bwMode="auto">
          <a:xfrm>
            <a:off x="7002463" y="1998663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76819" name="Oval 20"/>
          <p:cNvSpPr>
            <a:spLocks noChangeArrowheads="1"/>
          </p:cNvSpPr>
          <p:nvPr/>
        </p:nvSpPr>
        <p:spPr bwMode="auto">
          <a:xfrm>
            <a:off x="6172200" y="2895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76820" name="Text Box 21"/>
          <p:cNvSpPr txBox="1">
            <a:spLocks noChangeArrowheads="1"/>
          </p:cNvSpPr>
          <p:nvPr/>
        </p:nvSpPr>
        <p:spPr bwMode="auto">
          <a:xfrm>
            <a:off x="6242050" y="29384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76821" name="Oval 22"/>
          <p:cNvSpPr>
            <a:spLocks noChangeArrowheads="1"/>
          </p:cNvSpPr>
          <p:nvPr/>
        </p:nvSpPr>
        <p:spPr bwMode="auto">
          <a:xfrm>
            <a:off x="7696200" y="2895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76822" name="Text Box 23"/>
          <p:cNvSpPr txBox="1">
            <a:spLocks noChangeArrowheads="1"/>
          </p:cNvSpPr>
          <p:nvPr/>
        </p:nvSpPr>
        <p:spPr bwMode="auto">
          <a:xfrm>
            <a:off x="7772400" y="2936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76823" name="Line 24"/>
          <p:cNvSpPr>
            <a:spLocks noChangeShapeType="1"/>
          </p:cNvSpPr>
          <p:nvPr/>
        </p:nvSpPr>
        <p:spPr bwMode="auto">
          <a:xfrm flipH="1">
            <a:off x="6629400" y="2438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4" name="Line 25"/>
          <p:cNvSpPr>
            <a:spLocks noChangeShapeType="1"/>
          </p:cNvSpPr>
          <p:nvPr/>
        </p:nvSpPr>
        <p:spPr bwMode="auto">
          <a:xfrm>
            <a:off x="7391400" y="2438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5" name="Rectangle 26"/>
          <p:cNvSpPr>
            <a:spLocks noChangeArrowheads="1"/>
          </p:cNvSpPr>
          <p:nvPr/>
        </p:nvSpPr>
        <p:spPr bwMode="auto">
          <a:xfrm>
            <a:off x="5562600" y="41148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76826" name="Rectangle 27"/>
          <p:cNvSpPr>
            <a:spLocks noChangeArrowheads="1"/>
          </p:cNvSpPr>
          <p:nvPr/>
        </p:nvSpPr>
        <p:spPr bwMode="auto">
          <a:xfrm>
            <a:off x="6629400" y="41148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76827" name="Rectangle 28"/>
          <p:cNvSpPr>
            <a:spLocks noChangeArrowheads="1"/>
          </p:cNvSpPr>
          <p:nvPr/>
        </p:nvSpPr>
        <p:spPr bwMode="auto">
          <a:xfrm>
            <a:off x="7391400" y="41148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76828" name="Rectangle 29"/>
          <p:cNvSpPr>
            <a:spLocks noChangeArrowheads="1"/>
          </p:cNvSpPr>
          <p:nvPr/>
        </p:nvSpPr>
        <p:spPr bwMode="auto">
          <a:xfrm>
            <a:off x="8305800" y="41148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76829" name="Line 30"/>
          <p:cNvSpPr>
            <a:spLocks noChangeShapeType="1"/>
          </p:cNvSpPr>
          <p:nvPr/>
        </p:nvSpPr>
        <p:spPr bwMode="auto">
          <a:xfrm flipH="1">
            <a:off x="5715000" y="3352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0" name="Line 31"/>
          <p:cNvSpPr>
            <a:spLocks noChangeShapeType="1"/>
          </p:cNvSpPr>
          <p:nvPr/>
        </p:nvSpPr>
        <p:spPr bwMode="auto">
          <a:xfrm>
            <a:off x="66294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1" name="Line 32"/>
          <p:cNvSpPr>
            <a:spLocks noChangeShapeType="1"/>
          </p:cNvSpPr>
          <p:nvPr/>
        </p:nvSpPr>
        <p:spPr bwMode="auto">
          <a:xfrm flipH="1">
            <a:off x="7620000" y="3429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2" name="Line 33"/>
          <p:cNvSpPr>
            <a:spLocks noChangeShapeType="1"/>
          </p:cNvSpPr>
          <p:nvPr/>
        </p:nvSpPr>
        <p:spPr bwMode="auto">
          <a:xfrm>
            <a:off x="8153400" y="33528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3" name="Text Box 34"/>
          <p:cNvSpPr txBox="1">
            <a:spLocks noChangeArrowheads="1"/>
          </p:cNvSpPr>
          <p:nvPr/>
        </p:nvSpPr>
        <p:spPr bwMode="auto">
          <a:xfrm>
            <a:off x="6613525" y="24034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-</a:t>
            </a:r>
          </a:p>
        </p:txBody>
      </p:sp>
      <p:sp>
        <p:nvSpPr>
          <p:cNvPr id="76834" name="Text Box 35"/>
          <p:cNvSpPr txBox="1">
            <a:spLocks noChangeArrowheads="1"/>
          </p:cNvSpPr>
          <p:nvPr/>
        </p:nvSpPr>
        <p:spPr bwMode="auto">
          <a:xfrm>
            <a:off x="5791200" y="3352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-</a:t>
            </a:r>
          </a:p>
        </p:txBody>
      </p:sp>
      <p:sp>
        <p:nvSpPr>
          <p:cNvPr id="76835" name="Text Box 36"/>
          <p:cNvSpPr txBox="1">
            <a:spLocks noChangeArrowheads="1"/>
          </p:cNvSpPr>
          <p:nvPr/>
        </p:nvSpPr>
        <p:spPr bwMode="auto">
          <a:xfrm>
            <a:off x="7543800" y="3429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-</a:t>
            </a:r>
          </a:p>
        </p:txBody>
      </p:sp>
      <p:sp>
        <p:nvSpPr>
          <p:cNvPr id="76836" name="Text Box 37"/>
          <p:cNvSpPr txBox="1">
            <a:spLocks noChangeArrowheads="1"/>
          </p:cNvSpPr>
          <p:nvPr/>
        </p:nvSpPr>
        <p:spPr bwMode="auto">
          <a:xfrm>
            <a:off x="7543800" y="24384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6837" name="Text Box 38"/>
          <p:cNvSpPr txBox="1">
            <a:spLocks noChangeArrowheads="1"/>
          </p:cNvSpPr>
          <p:nvPr/>
        </p:nvSpPr>
        <p:spPr bwMode="auto">
          <a:xfrm>
            <a:off x="8305800" y="34290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6838" name="Text Box 39"/>
          <p:cNvSpPr txBox="1">
            <a:spLocks noChangeArrowheads="1"/>
          </p:cNvSpPr>
          <p:nvPr/>
        </p:nvSpPr>
        <p:spPr bwMode="auto">
          <a:xfrm>
            <a:off x="6705600" y="34290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6839" name="Text Box 40"/>
          <p:cNvSpPr txBox="1">
            <a:spLocks noChangeArrowheads="1"/>
          </p:cNvSpPr>
          <p:nvPr/>
        </p:nvSpPr>
        <p:spPr bwMode="auto">
          <a:xfrm>
            <a:off x="762000" y="5638800"/>
            <a:ext cx="3398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/>
              <a:t>View of scene from above</a:t>
            </a:r>
          </a:p>
        </p:txBody>
      </p:sp>
    </p:spTree>
    <p:extLst>
      <p:ext uri="{BB962C8B-B14F-4D97-AF65-F5344CB8AC3E}">
        <p14:creationId xmlns:p14="http://schemas.microsoft.com/office/powerpoint/2010/main" val="1998413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3B02A9-E60A-49AA-B6D2-F85AEE1127FF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34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1219200" y="609600"/>
            <a:ext cx="739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Building BSP-Trees</a:t>
            </a: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685800" y="18288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Choose polygon (arbitrary)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Split its cell using plane on which polygon lies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/>
              <a:t>May have to chop polygons in two (Clipping!)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Continue until each cell contains only one polygon fragment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Splitting planes could be chosen in other ways, but there is no efficient optimal algorithm for building BSP trees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/>
              <a:t>Optimal means minimum number of polygon fragments in a balanced tree</a:t>
            </a:r>
          </a:p>
        </p:txBody>
      </p:sp>
    </p:spTree>
    <p:extLst>
      <p:ext uri="{BB962C8B-B14F-4D97-AF65-F5344CB8AC3E}">
        <p14:creationId xmlns:p14="http://schemas.microsoft.com/office/powerpoint/2010/main" val="3660657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D2B136-D1A2-478E-B312-8ACBE437EB16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35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2800" smtClean="0"/>
              <a:t>BSP (Binary Space Partitioning) Tree.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4495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endParaRPr lang="en-GB" altLang="en-US" sz="1600" dirty="0"/>
          </a:p>
          <a:p>
            <a:pPr>
              <a:buFontTx/>
              <a:buChar char="•"/>
            </a:pPr>
            <a:r>
              <a:rPr lang="en-GB" altLang="en-US" sz="1600" dirty="0"/>
              <a:t>Choose polygon arbitrarily </a:t>
            </a:r>
          </a:p>
          <a:p>
            <a:pPr>
              <a:buFontTx/>
              <a:buChar char="•"/>
            </a:pPr>
            <a:endParaRPr lang="en-GB" altLang="en-US" sz="1600" dirty="0"/>
          </a:p>
          <a:p>
            <a:pPr>
              <a:buFontTx/>
              <a:buChar char="•"/>
            </a:pPr>
            <a:r>
              <a:rPr lang="en-GB" altLang="en-US" sz="1600" dirty="0"/>
              <a:t>Divide scene into front (relative to normal) and back half-spaces.</a:t>
            </a:r>
          </a:p>
          <a:p>
            <a:pPr>
              <a:buFontTx/>
              <a:buChar char="•"/>
            </a:pPr>
            <a:endParaRPr lang="en-GB" altLang="en-US" sz="1600" dirty="0"/>
          </a:p>
          <a:p>
            <a:pPr>
              <a:buFontTx/>
              <a:buChar char="•"/>
            </a:pPr>
            <a:r>
              <a:rPr lang="en-GB" altLang="en-US" sz="1600" dirty="0"/>
              <a:t>Split any polygon lying on both sides.</a:t>
            </a:r>
          </a:p>
          <a:p>
            <a:pPr>
              <a:buFontTx/>
              <a:buChar char="•"/>
            </a:pPr>
            <a:endParaRPr lang="en-GB" altLang="en-US" sz="1600" dirty="0"/>
          </a:p>
          <a:p>
            <a:pPr>
              <a:buFontTx/>
              <a:buChar char="•"/>
            </a:pPr>
            <a:r>
              <a:rPr lang="en-GB" altLang="en-US" sz="1600" dirty="0"/>
              <a:t>Choose a polygon from each side – split scene again.</a:t>
            </a:r>
          </a:p>
          <a:p>
            <a:pPr>
              <a:buFontTx/>
              <a:buChar char="•"/>
            </a:pPr>
            <a:endParaRPr lang="en-GB" altLang="en-US" sz="1600" dirty="0"/>
          </a:p>
          <a:p>
            <a:pPr>
              <a:buFontTx/>
              <a:buChar char="•"/>
            </a:pPr>
            <a:r>
              <a:rPr lang="en-GB" altLang="en-US" sz="1600" dirty="0"/>
              <a:t>Recursively divide each side until each node contains only 1 polygon.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5410200" y="2057400"/>
            <a:ext cx="32004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78854" name="Line 5"/>
          <p:cNvSpPr>
            <a:spLocks noChangeShapeType="1"/>
          </p:cNvSpPr>
          <p:nvPr/>
        </p:nvSpPr>
        <p:spPr bwMode="auto">
          <a:xfrm>
            <a:off x="7110413" y="2447925"/>
            <a:ext cx="900112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Line 6"/>
          <p:cNvSpPr>
            <a:spLocks noChangeShapeType="1"/>
          </p:cNvSpPr>
          <p:nvPr/>
        </p:nvSpPr>
        <p:spPr bwMode="auto">
          <a:xfrm>
            <a:off x="5910263" y="2838450"/>
            <a:ext cx="600075" cy="488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 flipH="1">
            <a:off x="6910388" y="3424238"/>
            <a:ext cx="400050" cy="585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8"/>
          <p:cNvSpPr>
            <a:spLocks noChangeShapeType="1"/>
          </p:cNvSpPr>
          <p:nvPr/>
        </p:nvSpPr>
        <p:spPr bwMode="auto">
          <a:xfrm flipV="1">
            <a:off x="7010400" y="4303713"/>
            <a:ext cx="80010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 flipH="1">
            <a:off x="5810250" y="4108450"/>
            <a:ext cx="600075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6096000" y="4267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7410450" y="4400550"/>
            <a:ext cx="100013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 flipH="1" flipV="1">
            <a:off x="6910388" y="3619500"/>
            <a:ext cx="200025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Line 13"/>
          <p:cNvSpPr>
            <a:spLocks noChangeShapeType="1"/>
          </p:cNvSpPr>
          <p:nvPr/>
        </p:nvSpPr>
        <p:spPr bwMode="auto">
          <a:xfrm flipV="1">
            <a:off x="6248400" y="2819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 flipV="1">
            <a:off x="7810500" y="2546350"/>
            <a:ext cx="10001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Text Box 15"/>
          <p:cNvSpPr txBox="1">
            <a:spLocks noChangeArrowheads="1"/>
          </p:cNvSpPr>
          <p:nvPr/>
        </p:nvSpPr>
        <p:spPr bwMode="auto">
          <a:xfrm>
            <a:off x="7089775" y="36004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3</a:t>
            </a:r>
          </a:p>
        </p:txBody>
      </p:sp>
      <p:sp>
        <p:nvSpPr>
          <p:cNvPr id="78865" name="Text Box 16"/>
          <p:cNvSpPr txBox="1">
            <a:spLocks noChangeArrowheads="1"/>
          </p:cNvSpPr>
          <p:nvPr/>
        </p:nvSpPr>
        <p:spPr bwMode="auto">
          <a:xfrm>
            <a:off x="7789863" y="38941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4</a:t>
            </a:r>
          </a:p>
        </p:txBody>
      </p:sp>
      <p:sp>
        <p:nvSpPr>
          <p:cNvPr id="78866" name="Text Box 17"/>
          <p:cNvSpPr txBox="1">
            <a:spLocks noChangeArrowheads="1"/>
          </p:cNvSpPr>
          <p:nvPr/>
        </p:nvSpPr>
        <p:spPr bwMode="auto">
          <a:xfrm>
            <a:off x="5889625" y="37957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1</a:t>
            </a:r>
          </a:p>
        </p:txBody>
      </p:sp>
      <p:sp>
        <p:nvSpPr>
          <p:cNvPr id="78867" name="Text Box 18"/>
          <p:cNvSpPr txBox="1">
            <a:spLocks noChangeArrowheads="1"/>
          </p:cNvSpPr>
          <p:nvPr/>
        </p:nvSpPr>
        <p:spPr bwMode="auto">
          <a:xfrm>
            <a:off x="5789613" y="29178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2</a:t>
            </a:r>
          </a:p>
        </p:txBody>
      </p:sp>
      <p:sp>
        <p:nvSpPr>
          <p:cNvPr id="78868" name="Text Box 19"/>
          <p:cNvSpPr txBox="1">
            <a:spLocks noChangeArrowheads="1"/>
          </p:cNvSpPr>
          <p:nvPr/>
        </p:nvSpPr>
        <p:spPr bwMode="auto">
          <a:xfrm>
            <a:off x="7589838" y="22336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5</a:t>
            </a:r>
          </a:p>
        </p:txBody>
      </p:sp>
      <p:sp>
        <p:nvSpPr>
          <p:cNvPr id="78869" name="Text Box 20"/>
          <p:cNvSpPr txBox="1">
            <a:spLocks noChangeArrowheads="1"/>
          </p:cNvSpPr>
          <p:nvPr/>
        </p:nvSpPr>
        <p:spPr bwMode="auto">
          <a:xfrm>
            <a:off x="5699125" y="5243513"/>
            <a:ext cx="234156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View of scene from above</a:t>
            </a:r>
          </a:p>
        </p:txBody>
      </p:sp>
    </p:spTree>
    <p:extLst>
      <p:ext uri="{BB962C8B-B14F-4D97-AF65-F5344CB8AC3E}">
        <p14:creationId xmlns:p14="http://schemas.microsoft.com/office/powerpoint/2010/main" val="14196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D8C20A-12BE-49EF-AB26-86F017EBC660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36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mtClean="0"/>
              <a:t>BSP Tree.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39782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GB" altLang="en-US" sz="1800" b="1"/>
              <a:t>Choose polygon arbitrarily </a:t>
            </a:r>
          </a:p>
          <a:p>
            <a:pPr>
              <a:buFontTx/>
              <a:buChar char="•"/>
            </a:pPr>
            <a:endParaRPr lang="en-GB" altLang="en-US" sz="1800" b="1"/>
          </a:p>
          <a:p>
            <a:pPr>
              <a:buFontTx/>
              <a:buChar char="•"/>
            </a:pPr>
            <a:r>
              <a:rPr lang="en-GB" altLang="en-US" sz="1800" b="1"/>
              <a:t>Divide scene into front (relative to normal) and back half-spaces.</a:t>
            </a:r>
          </a:p>
          <a:p>
            <a:pPr>
              <a:buFontTx/>
              <a:buChar char="•"/>
            </a:pPr>
            <a:endParaRPr lang="en-GB" altLang="en-US" sz="1800" b="1"/>
          </a:p>
          <a:p>
            <a:pPr>
              <a:buFontTx/>
              <a:buChar char="•"/>
            </a:pPr>
            <a:r>
              <a:rPr lang="en-GB" altLang="en-US" sz="1800" b="1"/>
              <a:t>Split any polygon lying on both sides</a:t>
            </a:r>
            <a:r>
              <a:rPr lang="en-GB" altLang="en-US" sz="1800"/>
              <a:t>.</a:t>
            </a:r>
          </a:p>
          <a:p>
            <a:pPr>
              <a:buFontTx/>
              <a:buChar char="•"/>
            </a:pPr>
            <a:endParaRPr lang="en-GB" altLang="en-US" sz="1800"/>
          </a:p>
          <a:p>
            <a:pPr>
              <a:buFontTx/>
              <a:buChar char="•"/>
            </a:pPr>
            <a:r>
              <a:rPr lang="en-GB" altLang="en-US" sz="1800"/>
              <a:t>Choose a polygon from each side – split scene again.</a:t>
            </a:r>
          </a:p>
          <a:p>
            <a:pPr>
              <a:buFontTx/>
              <a:buChar char="•"/>
            </a:pPr>
            <a:endParaRPr lang="en-GB" altLang="en-US" sz="1800"/>
          </a:p>
          <a:p>
            <a:pPr>
              <a:buFontTx/>
              <a:buChar char="•"/>
            </a:pPr>
            <a:r>
              <a:rPr lang="en-GB" altLang="en-US" sz="1800"/>
              <a:t>Recursively divide each side until each node contains only 1 polygon.</a:t>
            </a:r>
          </a:p>
        </p:txBody>
      </p:sp>
      <p:grpSp>
        <p:nvGrpSpPr>
          <p:cNvPr id="79877" name="Group 4"/>
          <p:cNvGrpSpPr>
            <a:grpSpLocks/>
          </p:cNvGrpSpPr>
          <p:nvPr/>
        </p:nvGrpSpPr>
        <p:grpSpPr bwMode="auto">
          <a:xfrm>
            <a:off x="5029200" y="1219200"/>
            <a:ext cx="3200400" cy="4876800"/>
            <a:chOff x="3168" y="768"/>
            <a:chExt cx="2016" cy="3072"/>
          </a:xfrm>
        </p:grpSpPr>
        <p:sp>
          <p:nvSpPr>
            <p:cNvPr id="79878" name="Oval 5"/>
            <p:cNvSpPr>
              <a:spLocks noChangeArrowheads="1"/>
            </p:cNvSpPr>
            <p:nvPr/>
          </p:nvSpPr>
          <p:spPr bwMode="auto">
            <a:xfrm>
              <a:off x="4080" y="292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3</a:t>
              </a:r>
            </a:p>
          </p:txBody>
        </p:sp>
        <p:sp>
          <p:nvSpPr>
            <p:cNvPr id="79879" name="Rectangle 6"/>
            <p:cNvSpPr>
              <a:spLocks noChangeArrowheads="1"/>
            </p:cNvSpPr>
            <p:nvPr/>
          </p:nvSpPr>
          <p:spPr bwMode="auto">
            <a:xfrm>
              <a:off x="3168" y="768"/>
              <a:ext cx="2016" cy="1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tr-TR" altLang="en-US"/>
            </a:p>
          </p:txBody>
        </p:sp>
        <p:sp>
          <p:nvSpPr>
            <p:cNvPr id="79880" name="Line 7"/>
            <p:cNvSpPr>
              <a:spLocks noChangeShapeType="1"/>
            </p:cNvSpPr>
            <p:nvPr/>
          </p:nvSpPr>
          <p:spPr bwMode="auto">
            <a:xfrm>
              <a:off x="4239" y="1014"/>
              <a:ext cx="567" cy="2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1" name="Line 8"/>
            <p:cNvSpPr>
              <a:spLocks noChangeShapeType="1"/>
            </p:cNvSpPr>
            <p:nvPr/>
          </p:nvSpPr>
          <p:spPr bwMode="auto">
            <a:xfrm>
              <a:off x="3483" y="1260"/>
              <a:ext cx="378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2" name="Line 9"/>
            <p:cNvSpPr>
              <a:spLocks noChangeShapeType="1"/>
            </p:cNvSpPr>
            <p:nvPr/>
          </p:nvSpPr>
          <p:spPr bwMode="auto">
            <a:xfrm flipH="1">
              <a:off x="4113" y="1629"/>
              <a:ext cx="252" cy="3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3" name="Line 10"/>
            <p:cNvSpPr>
              <a:spLocks noChangeShapeType="1"/>
            </p:cNvSpPr>
            <p:nvPr/>
          </p:nvSpPr>
          <p:spPr bwMode="auto">
            <a:xfrm flipV="1">
              <a:off x="4176" y="2183"/>
              <a:ext cx="504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4" name="Line 11"/>
            <p:cNvSpPr>
              <a:spLocks noChangeShapeType="1"/>
            </p:cNvSpPr>
            <p:nvPr/>
          </p:nvSpPr>
          <p:spPr bwMode="auto">
            <a:xfrm flipH="1">
              <a:off x="3420" y="2060"/>
              <a:ext cx="378" cy="1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5" name="Line 12"/>
            <p:cNvSpPr>
              <a:spLocks noChangeShapeType="1"/>
            </p:cNvSpPr>
            <p:nvPr/>
          </p:nvSpPr>
          <p:spPr bwMode="auto">
            <a:xfrm>
              <a:off x="3609" y="2121"/>
              <a:ext cx="63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6" name="Line 13"/>
            <p:cNvSpPr>
              <a:spLocks noChangeShapeType="1"/>
            </p:cNvSpPr>
            <p:nvPr/>
          </p:nvSpPr>
          <p:spPr bwMode="auto">
            <a:xfrm>
              <a:off x="4428" y="2244"/>
              <a:ext cx="63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7" name="Line 14"/>
            <p:cNvSpPr>
              <a:spLocks noChangeShapeType="1"/>
            </p:cNvSpPr>
            <p:nvPr/>
          </p:nvSpPr>
          <p:spPr bwMode="auto">
            <a:xfrm flipH="1" flipV="1">
              <a:off x="4113" y="1752"/>
              <a:ext cx="126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Line 15"/>
            <p:cNvSpPr>
              <a:spLocks noChangeShapeType="1"/>
            </p:cNvSpPr>
            <p:nvPr/>
          </p:nvSpPr>
          <p:spPr bwMode="auto">
            <a:xfrm flipV="1">
              <a:off x="3672" y="1322"/>
              <a:ext cx="126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9" name="Line 16"/>
            <p:cNvSpPr>
              <a:spLocks noChangeShapeType="1"/>
            </p:cNvSpPr>
            <p:nvPr/>
          </p:nvSpPr>
          <p:spPr bwMode="auto">
            <a:xfrm flipV="1">
              <a:off x="4680" y="1076"/>
              <a:ext cx="6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0" name="Line 17"/>
            <p:cNvSpPr>
              <a:spLocks noChangeShapeType="1"/>
            </p:cNvSpPr>
            <p:nvPr/>
          </p:nvSpPr>
          <p:spPr bwMode="auto">
            <a:xfrm flipV="1">
              <a:off x="3672" y="830"/>
              <a:ext cx="1221" cy="1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1" name="Text Box 18"/>
            <p:cNvSpPr txBox="1">
              <a:spLocks noChangeArrowheads="1"/>
            </p:cNvSpPr>
            <p:nvPr/>
          </p:nvSpPr>
          <p:spPr bwMode="auto">
            <a:xfrm>
              <a:off x="4226" y="1740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3</a:t>
              </a:r>
            </a:p>
          </p:txBody>
        </p:sp>
        <p:sp>
          <p:nvSpPr>
            <p:cNvPr id="79892" name="Text Box 19"/>
            <p:cNvSpPr txBox="1">
              <a:spLocks noChangeArrowheads="1"/>
            </p:cNvSpPr>
            <p:nvPr/>
          </p:nvSpPr>
          <p:spPr bwMode="auto">
            <a:xfrm>
              <a:off x="4667" y="192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4</a:t>
              </a:r>
            </a:p>
          </p:txBody>
        </p:sp>
        <p:sp>
          <p:nvSpPr>
            <p:cNvPr id="79893" name="Text Box 20"/>
            <p:cNvSpPr txBox="1">
              <a:spLocks noChangeArrowheads="1"/>
            </p:cNvSpPr>
            <p:nvPr/>
          </p:nvSpPr>
          <p:spPr bwMode="auto">
            <a:xfrm>
              <a:off x="3470" y="1863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1</a:t>
              </a:r>
            </a:p>
          </p:txBody>
        </p:sp>
        <p:sp>
          <p:nvSpPr>
            <p:cNvPr id="79894" name="Text Box 21"/>
            <p:cNvSpPr txBox="1">
              <a:spLocks noChangeArrowheads="1"/>
            </p:cNvSpPr>
            <p:nvPr/>
          </p:nvSpPr>
          <p:spPr bwMode="auto">
            <a:xfrm>
              <a:off x="3407" y="1310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2</a:t>
              </a:r>
            </a:p>
          </p:txBody>
        </p:sp>
        <p:sp>
          <p:nvSpPr>
            <p:cNvPr id="79895" name="Text Box 22"/>
            <p:cNvSpPr txBox="1">
              <a:spLocks noChangeArrowheads="1"/>
            </p:cNvSpPr>
            <p:nvPr/>
          </p:nvSpPr>
          <p:spPr bwMode="auto">
            <a:xfrm>
              <a:off x="4541" y="879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5</a:t>
              </a:r>
            </a:p>
          </p:txBody>
        </p:sp>
        <p:sp>
          <p:nvSpPr>
            <p:cNvPr id="79896" name="Text Box 23"/>
            <p:cNvSpPr txBox="1">
              <a:spLocks noChangeArrowheads="1"/>
            </p:cNvSpPr>
            <p:nvPr/>
          </p:nvSpPr>
          <p:spPr bwMode="auto">
            <a:xfrm>
              <a:off x="4358" y="1095"/>
              <a:ext cx="2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5a</a:t>
              </a:r>
            </a:p>
          </p:txBody>
        </p:sp>
        <p:sp>
          <p:nvSpPr>
            <p:cNvPr id="79897" name="Text Box 24"/>
            <p:cNvSpPr txBox="1">
              <a:spLocks noChangeArrowheads="1"/>
            </p:cNvSpPr>
            <p:nvPr/>
          </p:nvSpPr>
          <p:spPr bwMode="auto">
            <a:xfrm>
              <a:off x="4646" y="1287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5b</a:t>
              </a:r>
            </a:p>
          </p:txBody>
        </p:sp>
        <p:sp>
          <p:nvSpPr>
            <p:cNvPr id="79898" name="Rectangle 25"/>
            <p:cNvSpPr>
              <a:spLocks noChangeArrowheads="1"/>
            </p:cNvSpPr>
            <p:nvPr/>
          </p:nvSpPr>
          <p:spPr bwMode="auto">
            <a:xfrm>
              <a:off x="3600" y="3216"/>
              <a:ext cx="432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1</a:t>
              </a:r>
            </a:p>
            <a:p>
              <a:pPr algn="ctr"/>
              <a:r>
                <a:rPr lang="en-GB" altLang="en-US" sz="1600"/>
                <a:t>2</a:t>
              </a:r>
            </a:p>
            <a:p>
              <a:pPr algn="ctr"/>
              <a:r>
                <a:rPr lang="en-GB" altLang="en-US" sz="1600"/>
                <a:t>5a</a:t>
              </a:r>
            </a:p>
          </p:txBody>
        </p:sp>
        <p:sp>
          <p:nvSpPr>
            <p:cNvPr id="79899" name="Rectangle 26"/>
            <p:cNvSpPr>
              <a:spLocks noChangeArrowheads="1"/>
            </p:cNvSpPr>
            <p:nvPr/>
          </p:nvSpPr>
          <p:spPr bwMode="auto">
            <a:xfrm>
              <a:off x="4368" y="3216"/>
              <a:ext cx="43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4</a:t>
              </a:r>
            </a:p>
            <a:p>
              <a:pPr algn="ctr"/>
              <a:r>
                <a:rPr lang="en-GB" altLang="en-US" sz="1600"/>
                <a:t>5b</a:t>
              </a:r>
            </a:p>
          </p:txBody>
        </p:sp>
        <p:sp>
          <p:nvSpPr>
            <p:cNvPr id="79900" name="Line 27"/>
            <p:cNvSpPr>
              <a:spLocks noChangeShapeType="1"/>
            </p:cNvSpPr>
            <p:nvPr/>
          </p:nvSpPr>
          <p:spPr bwMode="auto">
            <a:xfrm flipH="1">
              <a:off x="3888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Line 28"/>
            <p:cNvSpPr>
              <a:spLocks noChangeShapeType="1"/>
            </p:cNvSpPr>
            <p:nvPr/>
          </p:nvSpPr>
          <p:spPr bwMode="auto">
            <a:xfrm>
              <a:off x="4320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Text Box 29"/>
            <p:cNvSpPr txBox="1">
              <a:spLocks noChangeArrowheads="1"/>
            </p:cNvSpPr>
            <p:nvPr/>
          </p:nvSpPr>
          <p:spPr bwMode="auto">
            <a:xfrm>
              <a:off x="4550" y="2967"/>
              <a:ext cx="364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back</a:t>
              </a:r>
            </a:p>
          </p:txBody>
        </p:sp>
        <p:sp>
          <p:nvSpPr>
            <p:cNvPr id="79903" name="Text Box 30"/>
            <p:cNvSpPr txBox="1">
              <a:spLocks noChangeArrowheads="1"/>
            </p:cNvSpPr>
            <p:nvPr/>
          </p:nvSpPr>
          <p:spPr bwMode="auto">
            <a:xfrm>
              <a:off x="3456" y="2976"/>
              <a:ext cx="372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front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737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A45F1D-A591-4113-B220-9ACE79716A0B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37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mtClean="0"/>
              <a:t>BSP Tree.</a:t>
            </a:r>
          </a:p>
        </p:txBody>
      </p:sp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39782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GB" altLang="en-US" sz="1800"/>
              <a:t>Choose polygon arbitrarily </a:t>
            </a:r>
          </a:p>
          <a:p>
            <a:pPr>
              <a:buFontTx/>
              <a:buChar char="•"/>
            </a:pPr>
            <a:endParaRPr lang="en-GB" altLang="en-US" sz="1800"/>
          </a:p>
          <a:p>
            <a:pPr>
              <a:buFontTx/>
              <a:buChar char="•"/>
            </a:pPr>
            <a:r>
              <a:rPr lang="en-GB" altLang="en-US" sz="1800"/>
              <a:t>Divide scene into front (relative to normal) and back half-spaces.</a:t>
            </a:r>
          </a:p>
          <a:p>
            <a:pPr>
              <a:buFontTx/>
              <a:buChar char="•"/>
            </a:pPr>
            <a:endParaRPr lang="en-GB" altLang="en-US" sz="1800"/>
          </a:p>
          <a:p>
            <a:pPr>
              <a:buFontTx/>
              <a:buChar char="•"/>
            </a:pPr>
            <a:r>
              <a:rPr lang="en-GB" altLang="en-US" sz="1800"/>
              <a:t>Split any polygon lying on both sides.</a:t>
            </a:r>
          </a:p>
          <a:p>
            <a:pPr>
              <a:buFontTx/>
              <a:buChar char="•"/>
            </a:pPr>
            <a:endParaRPr lang="en-GB" altLang="en-US" sz="1800"/>
          </a:p>
          <a:p>
            <a:pPr>
              <a:buFontTx/>
              <a:buChar char="•"/>
            </a:pPr>
            <a:r>
              <a:rPr lang="en-GB" altLang="en-US" sz="1800" b="1"/>
              <a:t>Choose a polygon from each side – split scene again.</a:t>
            </a:r>
          </a:p>
          <a:p>
            <a:pPr>
              <a:buFontTx/>
              <a:buChar char="•"/>
            </a:pPr>
            <a:endParaRPr lang="en-GB" altLang="en-US" sz="1800" b="1"/>
          </a:p>
          <a:p>
            <a:pPr>
              <a:buFontTx/>
              <a:buChar char="•"/>
            </a:pPr>
            <a:r>
              <a:rPr lang="en-GB" altLang="en-US" sz="1800"/>
              <a:t>Recursively divide each side until each node contains only 1 polygon.</a:t>
            </a:r>
          </a:p>
        </p:txBody>
      </p:sp>
      <p:sp>
        <p:nvSpPr>
          <p:cNvPr id="80901" name="Oval 4"/>
          <p:cNvSpPr>
            <a:spLocks noChangeArrowheads="1"/>
          </p:cNvSpPr>
          <p:nvPr/>
        </p:nvSpPr>
        <p:spPr bwMode="auto">
          <a:xfrm>
            <a:off x="6400800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600"/>
              <a:t>3</a:t>
            </a:r>
          </a:p>
        </p:txBody>
      </p:sp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4953000" y="1219200"/>
            <a:ext cx="32004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80903" name="Line 6"/>
          <p:cNvSpPr>
            <a:spLocks noChangeShapeType="1"/>
          </p:cNvSpPr>
          <p:nvPr/>
        </p:nvSpPr>
        <p:spPr bwMode="auto">
          <a:xfrm>
            <a:off x="6653213" y="1609725"/>
            <a:ext cx="900112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Line 7"/>
          <p:cNvSpPr>
            <a:spLocks noChangeShapeType="1"/>
          </p:cNvSpPr>
          <p:nvPr/>
        </p:nvSpPr>
        <p:spPr bwMode="auto">
          <a:xfrm>
            <a:off x="5453063" y="2000250"/>
            <a:ext cx="600075" cy="488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5" name="Line 8"/>
          <p:cNvSpPr>
            <a:spLocks noChangeShapeType="1"/>
          </p:cNvSpPr>
          <p:nvPr/>
        </p:nvSpPr>
        <p:spPr bwMode="auto">
          <a:xfrm flipH="1">
            <a:off x="6453188" y="2586038"/>
            <a:ext cx="400050" cy="585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Line 9"/>
          <p:cNvSpPr>
            <a:spLocks noChangeShapeType="1"/>
          </p:cNvSpPr>
          <p:nvPr/>
        </p:nvSpPr>
        <p:spPr bwMode="auto">
          <a:xfrm flipV="1">
            <a:off x="6553200" y="3465513"/>
            <a:ext cx="80010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7" name="Line 10"/>
          <p:cNvSpPr>
            <a:spLocks noChangeShapeType="1"/>
          </p:cNvSpPr>
          <p:nvPr/>
        </p:nvSpPr>
        <p:spPr bwMode="auto">
          <a:xfrm flipH="1">
            <a:off x="5353050" y="3270250"/>
            <a:ext cx="600075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Line 11"/>
          <p:cNvSpPr>
            <a:spLocks noChangeShapeType="1"/>
          </p:cNvSpPr>
          <p:nvPr/>
        </p:nvSpPr>
        <p:spPr bwMode="auto">
          <a:xfrm>
            <a:off x="5653088" y="3367088"/>
            <a:ext cx="100012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Line 12"/>
          <p:cNvSpPr>
            <a:spLocks noChangeShapeType="1"/>
          </p:cNvSpPr>
          <p:nvPr/>
        </p:nvSpPr>
        <p:spPr bwMode="auto">
          <a:xfrm>
            <a:off x="6953250" y="3562350"/>
            <a:ext cx="100013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0" name="Line 13"/>
          <p:cNvSpPr>
            <a:spLocks noChangeShapeType="1"/>
          </p:cNvSpPr>
          <p:nvPr/>
        </p:nvSpPr>
        <p:spPr bwMode="auto">
          <a:xfrm flipH="1" flipV="1">
            <a:off x="6453188" y="2781300"/>
            <a:ext cx="200025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1" name="Line 14"/>
          <p:cNvSpPr>
            <a:spLocks noChangeShapeType="1"/>
          </p:cNvSpPr>
          <p:nvPr/>
        </p:nvSpPr>
        <p:spPr bwMode="auto">
          <a:xfrm flipV="1">
            <a:off x="5753100" y="2098675"/>
            <a:ext cx="200025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2" name="Line 15"/>
          <p:cNvSpPr>
            <a:spLocks noChangeShapeType="1"/>
          </p:cNvSpPr>
          <p:nvPr/>
        </p:nvSpPr>
        <p:spPr bwMode="auto">
          <a:xfrm flipV="1">
            <a:off x="7353300" y="1708150"/>
            <a:ext cx="10001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3" name="Line 16"/>
          <p:cNvSpPr>
            <a:spLocks noChangeShapeType="1"/>
          </p:cNvSpPr>
          <p:nvPr/>
        </p:nvSpPr>
        <p:spPr bwMode="auto">
          <a:xfrm flipV="1">
            <a:off x="5753100" y="1317625"/>
            <a:ext cx="1938338" cy="2928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4" name="Text Box 17"/>
          <p:cNvSpPr txBox="1">
            <a:spLocks noChangeArrowheads="1"/>
          </p:cNvSpPr>
          <p:nvPr/>
        </p:nvSpPr>
        <p:spPr bwMode="auto">
          <a:xfrm>
            <a:off x="6632575" y="27622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3</a:t>
            </a:r>
          </a:p>
        </p:txBody>
      </p:sp>
      <p:sp>
        <p:nvSpPr>
          <p:cNvPr id="80915" name="Text Box 18"/>
          <p:cNvSpPr txBox="1">
            <a:spLocks noChangeArrowheads="1"/>
          </p:cNvSpPr>
          <p:nvPr/>
        </p:nvSpPr>
        <p:spPr bwMode="auto">
          <a:xfrm>
            <a:off x="7332663" y="30559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4</a:t>
            </a:r>
          </a:p>
        </p:txBody>
      </p:sp>
      <p:sp>
        <p:nvSpPr>
          <p:cNvPr id="80916" name="Text Box 19"/>
          <p:cNvSpPr txBox="1">
            <a:spLocks noChangeArrowheads="1"/>
          </p:cNvSpPr>
          <p:nvPr/>
        </p:nvSpPr>
        <p:spPr bwMode="auto">
          <a:xfrm>
            <a:off x="5432425" y="29575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1</a:t>
            </a:r>
          </a:p>
        </p:txBody>
      </p:sp>
      <p:sp>
        <p:nvSpPr>
          <p:cNvPr id="80917" name="Text Box 20"/>
          <p:cNvSpPr txBox="1">
            <a:spLocks noChangeArrowheads="1"/>
          </p:cNvSpPr>
          <p:nvPr/>
        </p:nvSpPr>
        <p:spPr bwMode="auto">
          <a:xfrm>
            <a:off x="5332413" y="20796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2</a:t>
            </a:r>
          </a:p>
        </p:txBody>
      </p:sp>
      <p:sp>
        <p:nvSpPr>
          <p:cNvPr id="80918" name="Text Box 21"/>
          <p:cNvSpPr txBox="1">
            <a:spLocks noChangeArrowheads="1"/>
          </p:cNvSpPr>
          <p:nvPr/>
        </p:nvSpPr>
        <p:spPr bwMode="auto">
          <a:xfrm>
            <a:off x="7132638" y="13954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5</a:t>
            </a:r>
          </a:p>
        </p:txBody>
      </p:sp>
      <p:sp>
        <p:nvSpPr>
          <p:cNvPr id="80919" name="Text Box 22"/>
          <p:cNvSpPr txBox="1">
            <a:spLocks noChangeArrowheads="1"/>
          </p:cNvSpPr>
          <p:nvPr/>
        </p:nvSpPr>
        <p:spPr bwMode="auto">
          <a:xfrm>
            <a:off x="6842125" y="1738313"/>
            <a:ext cx="376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5a</a:t>
            </a:r>
          </a:p>
        </p:txBody>
      </p:sp>
      <p:sp>
        <p:nvSpPr>
          <p:cNvPr id="80920" name="Text Box 23"/>
          <p:cNvSpPr txBox="1">
            <a:spLocks noChangeArrowheads="1"/>
          </p:cNvSpPr>
          <p:nvPr/>
        </p:nvSpPr>
        <p:spPr bwMode="auto">
          <a:xfrm>
            <a:off x="7299325" y="20431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5b</a:t>
            </a:r>
          </a:p>
        </p:txBody>
      </p:sp>
      <p:sp>
        <p:nvSpPr>
          <p:cNvPr id="80921" name="Rectangle 24"/>
          <p:cNvSpPr>
            <a:spLocks noChangeArrowheads="1"/>
          </p:cNvSpPr>
          <p:nvPr/>
        </p:nvSpPr>
        <p:spPr bwMode="auto">
          <a:xfrm>
            <a:off x="6858000" y="51054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600"/>
              <a:t>4</a:t>
            </a:r>
          </a:p>
          <a:p>
            <a:pPr algn="ctr"/>
            <a:r>
              <a:rPr lang="en-GB" altLang="en-US" sz="1600"/>
              <a:t>5b</a:t>
            </a:r>
          </a:p>
        </p:txBody>
      </p:sp>
      <p:sp>
        <p:nvSpPr>
          <p:cNvPr id="80922" name="Line 25"/>
          <p:cNvSpPr>
            <a:spLocks noChangeShapeType="1"/>
          </p:cNvSpPr>
          <p:nvPr/>
        </p:nvSpPr>
        <p:spPr bwMode="auto">
          <a:xfrm flipH="1">
            <a:off x="6096000" y="4876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3" name="Line 26"/>
          <p:cNvSpPr>
            <a:spLocks noChangeShapeType="1"/>
          </p:cNvSpPr>
          <p:nvPr/>
        </p:nvSpPr>
        <p:spPr bwMode="auto">
          <a:xfrm>
            <a:off x="6781800" y="4876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4" name="Text Box 27"/>
          <p:cNvSpPr txBox="1">
            <a:spLocks noChangeArrowheads="1"/>
          </p:cNvSpPr>
          <p:nvPr/>
        </p:nvSpPr>
        <p:spPr bwMode="auto">
          <a:xfrm>
            <a:off x="7146925" y="4710113"/>
            <a:ext cx="5778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back</a:t>
            </a:r>
          </a:p>
        </p:txBody>
      </p:sp>
      <p:sp>
        <p:nvSpPr>
          <p:cNvPr id="80925" name="Text Box 28"/>
          <p:cNvSpPr txBox="1">
            <a:spLocks noChangeArrowheads="1"/>
          </p:cNvSpPr>
          <p:nvPr/>
        </p:nvSpPr>
        <p:spPr bwMode="auto">
          <a:xfrm>
            <a:off x="5410200" y="4724400"/>
            <a:ext cx="5905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front</a:t>
            </a:r>
          </a:p>
        </p:txBody>
      </p:sp>
      <p:sp>
        <p:nvSpPr>
          <p:cNvPr id="80926" name="Line 29"/>
          <p:cNvSpPr>
            <a:spLocks noChangeShapeType="1"/>
          </p:cNvSpPr>
          <p:nvPr/>
        </p:nvSpPr>
        <p:spPr bwMode="auto">
          <a:xfrm>
            <a:off x="5029200" y="1676400"/>
            <a:ext cx="1581150" cy="12366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7" name="Oval 30"/>
          <p:cNvSpPr>
            <a:spLocks noChangeArrowheads="1"/>
          </p:cNvSpPr>
          <p:nvPr/>
        </p:nvSpPr>
        <p:spPr bwMode="auto">
          <a:xfrm>
            <a:off x="5791200" y="5029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600"/>
              <a:t>2</a:t>
            </a:r>
          </a:p>
        </p:txBody>
      </p:sp>
      <p:sp>
        <p:nvSpPr>
          <p:cNvPr id="80928" name="Oval 31"/>
          <p:cNvSpPr>
            <a:spLocks noChangeArrowheads="1"/>
          </p:cNvSpPr>
          <p:nvPr/>
        </p:nvSpPr>
        <p:spPr bwMode="auto">
          <a:xfrm>
            <a:off x="6172200" y="5638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600"/>
              <a:t>1</a:t>
            </a:r>
          </a:p>
        </p:txBody>
      </p:sp>
      <p:sp>
        <p:nvSpPr>
          <p:cNvPr id="80929" name="Oval 32"/>
          <p:cNvSpPr>
            <a:spLocks noChangeArrowheads="1"/>
          </p:cNvSpPr>
          <p:nvPr/>
        </p:nvSpPr>
        <p:spPr bwMode="auto">
          <a:xfrm>
            <a:off x="5410200" y="5638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600"/>
              <a:t>5a</a:t>
            </a:r>
          </a:p>
        </p:txBody>
      </p:sp>
      <p:sp>
        <p:nvSpPr>
          <p:cNvPr id="80930" name="Line 33"/>
          <p:cNvSpPr>
            <a:spLocks noChangeShapeType="1"/>
          </p:cNvSpPr>
          <p:nvPr/>
        </p:nvSpPr>
        <p:spPr bwMode="auto">
          <a:xfrm flipH="1">
            <a:off x="5715000" y="5410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1" name="Line 34"/>
          <p:cNvSpPr>
            <a:spLocks noChangeShapeType="1"/>
          </p:cNvSpPr>
          <p:nvPr/>
        </p:nvSpPr>
        <p:spPr bwMode="auto">
          <a:xfrm>
            <a:off x="6096000" y="5410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2" name="Text Box 35"/>
          <p:cNvSpPr txBox="1">
            <a:spLocks noChangeArrowheads="1"/>
          </p:cNvSpPr>
          <p:nvPr/>
        </p:nvSpPr>
        <p:spPr bwMode="auto">
          <a:xfrm>
            <a:off x="5105400" y="5257800"/>
            <a:ext cx="5905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front</a:t>
            </a:r>
          </a:p>
        </p:txBody>
      </p:sp>
    </p:spTree>
    <p:extLst>
      <p:ext uri="{BB962C8B-B14F-4D97-AF65-F5344CB8AC3E}">
        <p14:creationId xmlns:p14="http://schemas.microsoft.com/office/powerpoint/2010/main" val="2808543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5EDB3A-193E-4DBA-8520-5FCC8E6CC52E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38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mtClean="0"/>
              <a:t>BSP Tree.</a:t>
            </a: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39782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GB" altLang="en-US" sz="1800"/>
              <a:t>Choose polygon arbitrarily </a:t>
            </a:r>
          </a:p>
          <a:p>
            <a:pPr>
              <a:buFontTx/>
              <a:buChar char="•"/>
            </a:pPr>
            <a:endParaRPr lang="en-GB" altLang="en-US" sz="1800"/>
          </a:p>
          <a:p>
            <a:pPr>
              <a:buFontTx/>
              <a:buChar char="•"/>
            </a:pPr>
            <a:r>
              <a:rPr lang="en-GB" altLang="en-US" sz="1800"/>
              <a:t>Divide scene into front (relative to normal) and back half-spaces.</a:t>
            </a:r>
          </a:p>
          <a:p>
            <a:pPr>
              <a:buFontTx/>
              <a:buChar char="•"/>
            </a:pPr>
            <a:endParaRPr lang="en-GB" altLang="en-US" sz="1800"/>
          </a:p>
          <a:p>
            <a:pPr>
              <a:buFontTx/>
              <a:buChar char="•"/>
            </a:pPr>
            <a:r>
              <a:rPr lang="en-GB" altLang="en-US" sz="1800"/>
              <a:t>Split any polygon lying on both sides.</a:t>
            </a:r>
          </a:p>
          <a:p>
            <a:pPr>
              <a:buFontTx/>
              <a:buChar char="•"/>
            </a:pPr>
            <a:endParaRPr lang="en-GB" altLang="en-US" sz="1800"/>
          </a:p>
          <a:p>
            <a:pPr>
              <a:buFontTx/>
              <a:buChar char="•"/>
            </a:pPr>
            <a:r>
              <a:rPr lang="en-GB" altLang="en-US" sz="1800"/>
              <a:t>Choose a polygon from each side – split scene again.</a:t>
            </a:r>
          </a:p>
          <a:p>
            <a:pPr>
              <a:buFontTx/>
              <a:buChar char="•"/>
            </a:pPr>
            <a:endParaRPr lang="en-GB" altLang="en-US" sz="1800"/>
          </a:p>
          <a:p>
            <a:pPr>
              <a:buFontTx/>
              <a:buChar char="•"/>
            </a:pPr>
            <a:r>
              <a:rPr lang="en-GB" altLang="en-US" sz="1800" b="1"/>
              <a:t>Recursively divide each side until each node contains only 1 polygon.</a:t>
            </a:r>
          </a:p>
        </p:txBody>
      </p:sp>
      <p:grpSp>
        <p:nvGrpSpPr>
          <p:cNvPr id="81925" name="Group 40"/>
          <p:cNvGrpSpPr>
            <a:grpSpLocks/>
          </p:cNvGrpSpPr>
          <p:nvPr/>
        </p:nvGrpSpPr>
        <p:grpSpPr bwMode="auto">
          <a:xfrm>
            <a:off x="4953000" y="1143000"/>
            <a:ext cx="3200400" cy="3124200"/>
            <a:chOff x="3120" y="720"/>
            <a:chExt cx="2016" cy="1968"/>
          </a:xfrm>
        </p:grpSpPr>
        <p:sp>
          <p:nvSpPr>
            <p:cNvPr id="81941" name="Rectangle 6"/>
            <p:cNvSpPr>
              <a:spLocks noChangeArrowheads="1"/>
            </p:cNvSpPr>
            <p:nvPr/>
          </p:nvSpPr>
          <p:spPr bwMode="auto">
            <a:xfrm>
              <a:off x="3120" y="720"/>
              <a:ext cx="2016" cy="1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tr-TR" altLang="en-US"/>
            </a:p>
          </p:txBody>
        </p:sp>
        <p:sp>
          <p:nvSpPr>
            <p:cNvPr id="81942" name="Line 7"/>
            <p:cNvSpPr>
              <a:spLocks noChangeShapeType="1"/>
            </p:cNvSpPr>
            <p:nvPr/>
          </p:nvSpPr>
          <p:spPr bwMode="auto">
            <a:xfrm>
              <a:off x="4191" y="966"/>
              <a:ext cx="567" cy="2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3" name="Line 8"/>
            <p:cNvSpPr>
              <a:spLocks noChangeShapeType="1"/>
            </p:cNvSpPr>
            <p:nvPr/>
          </p:nvSpPr>
          <p:spPr bwMode="auto">
            <a:xfrm>
              <a:off x="3435" y="1212"/>
              <a:ext cx="378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4" name="Line 9"/>
            <p:cNvSpPr>
              <a:spLocks noChangeShapeType="1"/>
            </p:cNvSpPr>
            <p:nvPr/>
          </p:nvSpPr>
          <p:spPr bwMode="auto">
            <a:xfrm flipH="1">
              <a:off x="4065" y="1581"/>
              <a:ext cx="252" cy="3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5" name="Line 10"/>
            <p:cNvSpPr>
              <a:spLocks noChangeShapeType="1"/>
            </p:cNvSpPr>
            <p:nvPr/>
          </p:nvSpPr>
          <p:spPr bwMode="auto">
            <a:xfrm flipV="1">
              <a:off x="4128" y="2135"/>
              <a:ext cx="504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6" name="Line 11"/>
            <p:cNvSpPr>
              <a:spLocks noChangeShapeType="1"/>
            </p:cNvSpPr>
            <p:nvPr/>
          </p:nvSpPr>
          <p:spPr bwMode="auto">
            <a:xfrm flipH="1">
              <a:off x="3372" y="2012"/>
              <a:ext cx="378" cy="1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7" name="Line 12"/>
            <p:cNvSpPr>
              <a:spLocks noChangeShapeType="1"/>
            </p:cNvSpPr>
            <p:nvPr/>
          </p:nvSpPr>
          <p:spPr bwMode="auto">
            <a:xfrm>
              <a:off x="3561" y="2073"/>
              <a:ext cx="63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8" name="Line 13"/>
            <p:cNvSpPr>
              <a:spLocks noChangeShapeType="1"/>
            </p:cNvSpPr>
            <p:nvPr/>
          </p:nvSpPr>
          <p:spPr bwMode="auto">
            <a:xfrm>
              <a:off x="4380" y="2196"/>
              <a:ext cx="63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9" name="Line 14"/>
            <p:cNvSpPr>
              <a:spLocks noChangeShapeType="1"/>
            </p:cNvSpPr>
            <p:nvPr/>
          </p:nvSpPr>
          <p:spPr bwMode="auto">
            <a:xfrm flipH="1" flipV="1">
              <a:off x="4065" y="1704"/>
              <a:ext cx="126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0" name="Line 15"/>
            <p:cNvSpPr>
              <a:spLocks noChangeShapeType="1"/>
            </p:cNvSpPr>
            <p:nvPr/>
          </p:nvSpPr>
          <p:spPr bwMode="auto">
            <a:xfrm flipV="1">
              <a:off x="3624" y="1274"/>
              <a:ext cx="126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1" name="Line 16"/>
            <p:cNvSpPr>
              <a:spLocks noChangeShapeType="1"/>
            </p:cNvSpPr>
            <p:nvPr/>
          </p:nvSpPr>
          <p:spPr bwMode="auto">
            <a:xfrm flipV="1">
              <a:off x="4632" y="1028"/>
              <a:ext cx="6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2" name="Line 17"/>
            <p:cNvSpPr>
              <a:spLocks noChangeShapeType="1"/>
            </p:cNvSpPr>
            <p:nvPr/>
          </p:nvSpPr>
          <p:spPr bwMode="auto">
            <a:xfrm flipV="1">
              <a:off x="3624" y="782"/>
              <a:ext cx="1221" cy="1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3" name="Text Box 18"/>
            <p:cNvSpPr txBox="1">
              <a:spLocks noChangeArrowheads="1"/>
            </p:cNvSpPr>
            <p:nvPr/>
          </p:nvSpPr>
          <p:spPr bwMode="auto">
            <a:xfrm>
              <a:off x="4178" y="1692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3</a:t>
              </a:r>
            </a:p>
          </p:txBody>
        </p:sp>
        <p:sp>
          <p:nvSpPr>
            <p:cNvPr id="81954" name="Text Box 19"/>
            <p:cNvSpPr txBox="1">
              <a:spLocks noChangeArrowheads="1"/>
            </p:cNvSpPr>
            <p:nvPr/>
          </p:nvSpPr>
          <p:spPr bwMode="auto">
            <a:xfrm>
              <a:off x="4619" y="1877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4</a:t>
              </a:r>
            </a:p>
          </p:txBody>
        </p:sp>
        <p:sp>
          <p:nvSpPr>
            <p:cNvPr id="81955" name="Text Box 20"/>
            <p:cNvSpPr txBox="1">
              <a:spLocks noChangeArrowheads="1"/>
            </p:cNvSpPr>
            <p:nvPr/>
          </p:nvSpPr>
          <p:spPr bwMode="auto">
            <a:xfrm>
              <a:off x="3422" y="181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1</a:t>
              </a:r>
            </a:p>
          </p:txBody>
        </p:sp>
        <p:sp>
          <p:nvSpPr>
            <p:cNvPr id="81956" name="Text Box 21"/>
            <p:cNvSpPr txBox="1">
              <a:spLocks noChangeArrowheads="1"/>
            </p:cNvSpPr>
            <p:nvPr/>
          </p:nvSpPr>
          <p:spPr bwMode="auto">
            <a:xfrm>
              <a:off x="3359" y="1262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2</a:t>
              </a:r>
            </a:p>
          </p:txBody>
        </p:sp>
        <p:sp>
          <p:nvSpPr>
            <p:cNvPr id="81957" name="Text Box 22"/>
            <p:cNvSpPr txBox="1">
              <a:spLocks noChangeArrowheads="1"/>
            </p:cNvSpPr>
            <p:nvPr/>
          </p:nvSpPr>
          <p:spPr bwMode="auto">
            <a:xfrm>
              <a:off x="4493" y="83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5</a:t>
              </a:r>
            </a:p>
          </p:txBody>
        </p:sp>
        <p:sp>
          <p:nvSpPr>
            <p:cNvPr id="81958" name="Text Box 23"/>
            <p:cNvSpPr txBox="1">
              <a:spLocks noChangeArrowheads="1"/>
            </p:cNvSpPr>
            <p:nvPr/>
          </p:nvSpPr>
          <p:spPr bwMode="auto">
            <a:xfrm>
              <a:off x="4310" y="1047"/>
              <a:ext cx="2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5a</a:t>
              </a:r>
            </a:p>
          </p:txBody>
        </p:sp>
        <p:sp>
          <p:nvSpPr>
            <p:cNvPr id="81959" name="Text Box 24"/>
            <p:cNvSpPr txBox="1">
              <a:spLocks noChangeArrowheads="1"/>
            </p:cNvSpPr>
            <p:nvPr/>
          </p:nvSpPr>
          <p:spPr bwMode="auto">
            <a:xfrm>
              <a:off x="4598" y="1239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5b</a:t>
              </a:r>
            </a:p>
          </p:txBody>
        </p:sp>
        <p:sp>
          <p:nvSpPr>
            <p:cNvPr id="81960" name="Line 29"/>
            <p:cNvSpPr>
              <a:spLocks noChangeShapeType="1"/>
            </p:cNvSpPr>
            <p:nvPr/>
          </p:nvSpPr>
          <p:spPr bwMode="auto">
            <a:xfrm>
              <a:off x="3168" y="1008"/>
              <a:ext cx="996" cy="7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1" name="Line 36"/>
            <p:cNvSpPr>
              <a:spLocks noChangeShapeType="1"/>
            </p:cNvSpPr>
            <p:nvPr/>
          </p:nvSpPr>
          <p:spPr bwMode="auto">
            <a:xfrm flipV="1">
              <a:off x="3833" y="2035"/>
              <a:ext cx="12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26" name="Group 41"/>
          <p:cNvGrpSpPr>
            <a:grpSpLocks/>
          </p:cNvGrpSpPr>
          <p:nvPr/>
        </p:nvGrpSpPr>
        <p:grpSpPr bwMode="auto">
          <a:xfrm>
            <a:off x="5105400" y="4572000"/>
            <a:ext cx="2619375" cy="1447800"/>
            <a:chOff x="3216" y="2880"/>
            <a:chExt cx="1650" cy="912"/>
          </a:xfrm>
        </p:grpSpPr>
        <p:sp>
          <p:nvSpPr>
            <p:cNvPr id="81927" name="Oval 5"/>
            <p:cNvSpPr>
              <a:spLocks noChangeArrowheads="1"/>
            </p:cNvSpPr>
            <p:nvPr/>
          </p:nvSpPr>
          <p:spPr bwMode="auto">
            <a:xfrm>
              <a:off x="4032" y="288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3</a:t>
              </a:r>
            </a:p>
          </p:txBody>
        </p:sp>
        <p:sp>
          <p:nvSpPr>
            <p:cNvPr id="81928" name="Line 25"/>
            <p:cNvSpPr>
              <a:spLocks noChangeShapeType="1"/>
            </p:cNvSpPr>
            <p:nvPr/>
          </p:nvSpPr>
          <p:spPr bwMode="auto">
            <a:xfrm flipH="1">
              <a:off x="3840" y="30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9" name="Line 26"/>
            <p:cNvSpPr>
              <a:spLocks noChangeShapeType="1"/>
            </p:cNvSpPr>
            <p:nvPr/>
          </p:nvSpPr>
          <p:spPr bwMode="auto">
            <a:xfrm>
              <a:off x="4272" y="30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0" name="Text Box 27"/>
            <p:cNvSpPr txBox="1">
              <a:spLocks noChangeArrowheads="1"/>
            </p:cNvSpPr>
            <p:nvPr/>
          </p:nvSpPr>
          <p:spPr bwMode="auto">
            <a:xfrm>
              <a:off x="4502" y="2919"/>
              <a:ext cx="364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back</a:t>
              </a:r>
            </a:p>
          </p:txBody>
        </p:sp>
        <p:sp>
          <p:nvSpPr>
            <p:cNvPr id="81931" name="Text Box 28"/>
            <p:cNvSpPr txBox="1">
              <a:spLocks noChangeArrowheads="1"/>
            </p:cNvSpPr>
            <p:nvPr/>
          </p:nvSpPr>
          <p:spPr bwMode="auto">
            <a:xfrm>
              <a:off x="3408" y="2928"/>
              <a:ext cx="372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front</a:t>
              </a:r>
            </a:p>
          </p:txBody>
        </p:sp>
        <p:sp>
          <p:nvSpPr>
            <p:cNvPr id="81932" name="Oval 30"/>
            <p:cNvSpPr>
              <a:spLocks noChangeArrowheads="1"/>
            </p:cNvSpPr>
            <p:nvPr/>
          </p:nvSpPr>
          <p:spPr bwMode="auto">
            <a:xfrm>
              <a:off x="3648" y="312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2</a:t>
              </a:r>
            </a:p>
          </p:txBody>
        </p:sp>
        <p:sp>
          <p:nvSpPr>
            <p:cNvPr id="81933" name="Oval 31"/>
            <p:cNvSpPr>
              <a:spLocks noChangeArrowheads="1"/>
            </p:cNvSpPr>
            <p:nvPr/>
          </p:nvSpPr>
          <p:spPr bwMode="auto">
            <a:xfrm>
              <a:off x="3888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1</a:t>
              </a:r>
            </a:p>
          </p:txBody>
        </p:sp>
        <p:sp>
          <p:nvSpPr>
            <p:cNvPr id="81934" name="Oval 32"/>
            <p:cNvSpPr>
              <a:spLocks noChangeArrowheads="1"/>
            </p:cNvSpPr>
            <p:nvPr/>
          </p:nvSpPr>
          <p:spPr bwMode="auto">
            <a:xfrm>
              <a:off x="3408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5a</a:t>
              </a:r>
            </a:p>
          </p:txBody>
        </p:sp>
        <p:sp>
          <p:nvSpPr>
            <p:cNvPr id="81935" name="Line 33"/>
            <p:cNvSpPr>
              <a:spLocks noChangeShapeType="1"/>
            </p:cNvSpPr>
            <p:nvPr/>
          </p:nvSpPr>
          <p:spPr bwMode="auto">
            <a:xfrm flipH="1">
              <a:off x="3600" y="336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6" name="Line 34"/>
            <p:cNvSpPr>
              <a:spLocks noChangeShapeType="1"/>
            </p:cNvSpPr>
            <p:nvPr/>
          </p:nvSpPr>
          <p:spPr bwMode="auto">
            <a:xfrm>
              <a:off x="3840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Text Box 35"/>
            <p:cNvSpPr txBox="1">
              <a:spLocks noChangeArrowheads="1"/>
            </p:cNvSpPr>
            <p:nvPr/>
          </p:nvSpPr>
          <p:spPr bwMode="auto">
            <a:xfrm>
              <a:off x="3216" y="3264"/>
              <a:ext cx="372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front</a:t>
              </a:r>
            </a:p>
          </p:txBody>
        </p:sp>
        <p:sp>
          <p:nvSpPr>
            <p:cNvPr id="81938" name="Oval 37"/>
            <p:cNvSpPr>
              <a:spLocks noChangeArrowheads="1"/>
            </p:cNvSpPr>
            <p:nvPr/>
          </p:nvSpPr>
          <p:spPr bwMode="auto">
            <a:xfrm>
              <a:off x="4464" y="355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5b</a:t>
              </a:r>
            </a:p>
          </p:txBody>
        </p:sp>
        <p:sp>
          <p:nvSpPr>
            <p:cNvPr id="81939" name="Oval 38"/>
            <p:cNvSpPr>
              <a:spLocks noChangeArrowheads="1"/>
            </p:cNvSpPr>
            <p:nvPr/>
          </p:nvSpPr>
          <p:spPr bwMode="auto">
            <a:xfrm>
              <a:off x="4368" y="316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4</a:t>
              </a:r>
            </a:p>
          </p:txBody>
        </p:sp>
        <p:sp>
          <p:nvSpPr>
            <p:cNvPr id="81940" name="Line 39"/>
            <p:cNvSpPr>
              <a:spLocks noChangeShapeType="1"/>
            </p:cNvSpPr>
            <p:nvPr/>
          </p:nvSpPr>
          <p:spPr bwMode="auto">
            <a:xfrm>
              <a:off x="4512" y="340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2520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D96AAD-18AC-4626-A171-25E87E1E814C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39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mtClean="0"/>
              <a:t>BSP Tree.</a:t>
            </a:r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39782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GB" altLang="en-US" sz="1800"/>
              <a:t>Choose polygon arbitrarily </a:t>
            </a:r>
          </a:p>
          <a:p>
            <a:pPr>
              <a:buFontTx/>
              <a:buChar char="•"/>
            </a:pPr>
            <a:endParaRPr lang="en-GB" altLang="en-US" sz="1800"/>
          </a:p>
          <a:p>
            <a:pPr>
              <a:buFontTx/>
              <a:buChar char="•"/>
            </a:pPr>
            <a:r>
              <a:rPr lang="en-GB" altLang="en-US" sz="1800"/>
              <a:t>Divide scene into front (relative to normal) and back half-spaces.</a:t>
            </a:r>
          </a:p>
          <a:p>
            <a:pPr>
              <a:buFontTx/>
              <a:buChar char="•"/>
            </a:pPr>
            <a:endParaRPr lang="en-GB" altLang="en-US" sz="1800"/>
          </a:p>
          <a:p>
            <a:pPr>
              <a:buFontTx/>
              <a:buChar char="•"/>
            </a:pPr>
            <a:r>
              <a:rPr lang="en-GB" altLang="en-US" sz="1800"/>
              <a:t>Split any polygon lying on both sides.</a:t>
            </a:r>
          </a:p>
          <a:p>
            <a:pPr>
              <a:buFontTx/>
              <a:buChar char="•"/>
            </a:pPr>
            <a:endParaRPr lang="en-GB" altLang="en-US" sz="1800"/>
          </a:p>
          <a:p>
            <a:pPr>
              <a:buFontTx/>
              <a:buChar char="•"/>
            </a:pPr>
            <a:r>
              <a:rPr lang="en-GB" altLang="en-US" sz="1800"/>
              <a:t>Choose a polygon from each side – split scene again.</a:t>
            </a:r>
          </a:p>
          <a:p>
            <a:pPr>
              <a:buFontTx/>
              <a:buChar char="•"/>
            </a:pPr>
            <a:endParaRPr lang="en-GB" altLang="en-US" sz="1800"/>
          </a:p>
          <a:p>
            <a:pPr>
              <a:buFontTx/>
              <a:buChar char="•"/>
            </a:pPr>
            <a:r>
              <a:rPr lang="en-GB" altLang="en-US" sz="1800"/>
              <a:t>Recursively divide each side until each node contains only 1 polygon.</a:t>
            </a:r>
          </a:p>
        </p:txBody>
      </p:sp>
      <p:sp>
        <p:nvSpPr>
          <p:cNvPr id="82949" name="Oval 4"/>
          <p:cNvSpPr>
            <a:spLocks noChangeArrowheads="1"/>
          </p:cNvSpPr>
          <p:nvPr/>
        </p:nvSpPr>
        <p:spPr bwMode="auto">
          <a:xfrm>
            <a:off x="5715000" y="4953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600"/>
              <a:t>3</a:t>
            </a: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4724400" y="1066800"/>
            <a:ext cx="32004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82951" name="Line 6"/>
          <p:cNvSpPr>
            <a:spLocks noChangeShapeType="1"/>
          </p:cNvSpPr>
          <p:nvPr/>
        </p:nvSpPr>
        <p:spPr bwMode="auto">
          <a:xfrm>
            <a:off x="6424613" y="1457325"/>
            <a:ext cx="900112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2" name="Line 7"/>
          <p:cNvSpPr>
            <a:spLocks noChangeShapeType="1"/>
          </p:cNvSpPr>
          <p:nvPr/>
        </p:nvSpPr>
        <p:spPr bwMode="auto">
          <a:xfrm>
            <a:off x="5224463" y="1847850"/>
            <a:ext cx="600075" cy="488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Line 8"/>
          <p:cNvSpPr>
            <a:spLocks noChangeShapeType="1"/>
          </p:cNvSpPr>
          <p:nvPr/>
        </p:nvSpPr>
        <p:spPr bwMode="auto">
          <a:xfrm flipH="1">
            <a:off x="6224588" y="2433638"/>
            <a:ext cx="400050" cy="585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Line 9"/>
          <p:cNvSpPr>
            <a:spLocks noChangeShapeType="1"/>
          </p:cNvSpPr>
          <p:nvPr/>
        </p:nvSpPr>
        <p:spPr bwMode="auto">
          <a:xfrm flipV="1">
            <a:off x="6324600" y="3313113"/>
            <a:ext cx="80010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Line 10"/>
          <p:cNvSpPr>
            <a:spLocks noChangeShapeType="1"/>
          </p:cNvSpPr>
          <p:nvPr/>
        </p:nvSpPr>
        <p:spPr bwMode="auto">
          <a:xfrm flipH="1">
            <a:off x="5124450" y="3117850"/>
            <a:ext cx="600075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Line 11"/>
          <p:cNvSpPr>
            <a:spLocks noChangeShapeType="1"/>
          </p:cNvSpPr>
          <p:nvPr/>
        </p:nvSpPr>
        <p:spPr bwMode="auto">
          <a:xfrm>
            <a:off x="5443538" y="3252788"/>
            <a:ext cx="12858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6724650" y="3409950"/>
            <a:ext cx="100013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 flipH="1" flipV="1">
            <a:off x="6224588" y="2628900"/>
            <a:ext cx="200025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9" name="Line 14"/>
          <p:cNvSpPr>
            <a:spLocks noChangeShapeType="1"/>
          </p:cNvSpPr>
          <p:nvPr/>
        </p:nvSpPr>
        <p:spPr bwMode="auto">
          <a:xfrm flipV="1">
            <a:off x="5524500" y="1946275"/>
            <a:ext cx="200025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 flipV="1">
            <a:off x="7124700" y="1555750"/>
            <a:ext cx="10001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 flipV="1">
            <a:off x="5815013" y="1752600"/>
            <a:ext cx="1271587" cy="1898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2" name="Text Box 17"/>
          <p:cNvSpPr txBox="1">
            <a:spLocks noChangeArrowheads="1"/>
          </p:cNvSpPr>
          <p:nvPr/>
        </p:nvSpPr>
        <p:spPr bwMode="auto">
          <a:xfrm>
            <a:off x="6403975" y="26098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3</a:t>
            </a:r>
          </a:p>
        </p:txBody>
      </p:sp>
      <p:sp>
        <p:nvSpPr>
          <p:cNvPr id="82963" name="Text Box 18"/>
          <p:cNvSpPr txBox="1">
            <a:spLocks noChangeArrowheads="1"/>
          </p:cNvSpPr>
          <p:nvPr/>
        </p:nvSpPr>
        <p:spPr bwMode="auto">
          <a:xfrm>
            <a:off x="7104063" y="29035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4</a:t>
            </a:r>
          </a:p>
        </p:txBody>
      </p:sp>
      <p:sp>
        <p:nvSpPr>
          <p:cNvPr id="82964" name="Text Box 19"/>
          <p:cNvSpPr txBox="1">
            <a:spLocks noChangeArrowheads="1"/>
          </p:cNvSpPr>
          <p:nvPr/>
        </p:nvSpPr>
        <p:spPr bwMode="auto">
          <a:xfrm>
            <a:off x="5203825" y="28051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1</a:t>
            </a:r>
          </a:p>
        </p:txBody>
      </p:sp>
      <p:sp>
        <p:nvSpPr>
          <p:cNvPr id="82965" name="Text Box 20"/>
          <p:cNvSpPr txBox="1">
            <a:spLocks noChangeArrowheads="1"/>
          </p:cNvSpPr>
          <p:nvPr/>
        </p:nvSpPr>
        <p:spPr bwMode="auto">
          <a:xfrm>
            <a:off x="5103813" y="19272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2</a:t>
            </a: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6904038" y="12430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5</a:t>
            </a:r>
          </a:p>
        </p:txBody>
      </p:sp>
      <p:sp>
        <p:nvSpPr>
          <p:cNvPr id="82967" name="Text Box 22"/>
          <p:cNvSpPr txBox="1">
            <a:spLocks noChangeArrowheads="1"/>
          </p:cNvSpPr>
          <p:nvPr/>
        </p:nvSpPr>
        <p:spPr bwMode="auto">
          <a:xfrm>
            <a:off x="5029200" y="4267200"/>
            <a:ext cx="5778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back</a:t>
            </a:r>
          </a:p>
        </p:txBody>
      </p:sp>
      <p:sp>
        <p:nvSpPr>
          <p:cNvPr id="82968" name="Oval 23"/>
          <p:cNvSpPr>
            <a:spLocks noChangeArrowheads="1"/>
          </p:cNvSpPr>
          <p:nvPr/>
        </p:nvSpPr>
        <p:spPr bwMode="auto">
          <a:xfrm>
            <a:off x="5867400" y="571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600"/>
              <a:t>2</a:t>
            </a:r>
          </a:p>
        </p:txBody>
      </p:sp>
      <p:sp>
        <p:nvSpPr>
          <p:cNvPr id="82969" name="Oval 24"/>
          <p:cNvSpPr>
            <a:spLocks noChangeArrowheads="1"/>
          </p:cNvSpPr>
          <p:nvPr/>
        </p:nvSpPr>
        <p:spPr bwMode="auto">
          <a:xfrm>
            <a:off x="5410200" y="5410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600"/>
              <a:t>1</a:t>
            </a:r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5105400" y="5105400"/>
            <a:ext cx="5905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front</a:t>
            </a:r>
          </a:p>
        </p:txBody>
      </p:sp>
      <p:sp>
        <p:nvSpPr>
          <p:cNvPr id="82971" name="Line 26"/>
          <p:cNvSpPr>
            <a:spLocks noChangeShapeType="1"/>
          </p:cNvSpPr>
          <p:nvPr/>
        </p:nvSpPr>
        <p:spPr bwMode="auto">
          <a:xfrm flipV="1">
            <a:off x="4891088" y="3154363"/>
            <a:ext cx="2946400" cy="6842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2" name="Oval 27"/>
          <p:cNvSpPr>
            <a:spLocks noChangeArrowheads="1"/>
          </p:cNvSpPr>
          <p:nvPr/>
        </p:nvSpPr>
        <p:spPr bwMode="auto">
          <a:xfrm>
            <a:off x="4572000" y="4267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600"/>
              <a:t>5</a:t>
            </a:r>
          </a:p>
        </p:txBody>
      </p:sp>
      <p:sp>
        <p:nvSpPr>
          <p:cNvPr id="82973" name="Oval 28"/>
          <p:cNvSpPr>
            <a:spLocks noChangeArrowheads="1"/>
          </p:cNvSpPr>
          <p:nvPr/>
        </p:nvSpPr>
        <p:spPr bwMode="auto">
          <a:xfrm>
            <a:off x="5181600" y="4572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600"/>
              <a:t>4</a:t>
            </a:r>
          </a:p>
        </p:txBody>
      </p:sp>
      <p:sp>
        <p:nvSpPr>
          <p:cNvPr id="82974" name="Line 29"/>
          <p:cNvSpPr>
            <a:spLocks noChangeShapeType="1"/>
          </p:cNvSpPr>
          <p:nvPr/>
        </p:nvSpPr>
        <p:spPr bwMode="auto">
          <a:xfrm flipV="1">
            <a:off x="4752975" y="2795588"/>
            <a:ext cx="1643063" cy="790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5" name="Line 30"/>
          <p:cNvSpPr>
            <a:spLocks noChangeShapeType="1"/>
          </p:cNvSpPr>
          <p:nvPr/>
        </p:nvSpPr>
        <p:spPr bwMode="auto">
          <a:xfrm>
            <a:off x="5765800" y="1168400"/>
            <a:ext cx="2070100" cy="901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6" name="Line 31"/>
          <p:cNvSpPr>
            <a:spLocks noChangeShapeType="1"/>
          </p:cNvSpPr>
          <p:nvPr/>
        </p:nvSpPr>
        <p:spPr bwMode="auto">
          <a:xfrm>
            <a:off x="4953000" y="4495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7" name="Line 32"/>
          <p:cNvSpPr>
            <a:spLocks noChangeShapeType="1"/>
          </p:cNvSpPr>
          <p:nvPr/>
        </p:nvSpPr>
        <p:spPr bwMode="auto">
          <a:xfrm>
            <a:off x="5486400" y="4876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8" name="Line 33"/>
          <p:cNvSpPr>
            <a:spLocks noChangeShapeType="1"/>
          </p:cNvSpPr>
          <p:nvPr/>
        </p:nvSpPr>
        <p:spPr bwMode="auto">
          <a:xfrm flipH="1">
            <a:off x="5638800" y="5257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9" name="Line 34"/>
          <p:cNvSpPr>
            <a:spLocks noChangeShapeType="1"/>
          </p:cNvSpPr>
          <p:nvPr/>
        </p:nvSpPr>
        <p:spPr bwMode="auto">
          <a:xfrm>
            <a:off x="5791200" y="5715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0" name="Text Box 35"/>
          <p:cNvSpPr txBox="1">
            <a:spLocks noChangeArrowheads="1"/>
          </p:cNvSpPr>
          <p:nvPr/>
        </p:nvSpPr>
        <p:spPr bwMode="auto">
          <a:xfrm>
            <a:off x="5638800" y="4572000"/>
            <a:ext cx="5778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back</a:t>
            </a:r>
          </a:p>
        </p:txBody>
      </p:sp>
      <p:sp>
        <p:nvSpPr>
          <p:cNvPr id="82981" name="Text Box 36"/>
          <p:cNvSpPr txBox="1">
            <a:spLocks noChangeArrowheads="1"/>
          </p:cNvSpPr>
          <p:nvPr/>
        </p:nvSpPr>
        <p:spPr bwMode="auto">
          <a:xfrm>
            <a:off x="6019800" y="5410200"/>
            <a:ext cx="5778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/>
              <a:t>back</a:t>
            </a:r>
          </a:p>
        </p:txBody>
      </p:sp>
      <p:sp>
        <p:nvSpPr>
          <p:cNvPr id="82982" name="Text Box 37"/>
          <p:cNvSpPr txBox="1">
            <a:spLocks noChangeArrowheads="1"/>
          </p:cNvSpPr>
          <p:nvPr/>
        </p:nvSpPr>
        <p:spPr bwMode="auto">
          <a:xfrm>
            <a:off x="7010400" y="4724400"/>
            <a:ext cx="1616075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600"/>
              <a:t>Alternate formulation starting at 5</a:t>
            </a:r>
          </a:p>
        </p:txBody>
      </p:sp>
    </p:spTree>
    <p:extLst>
      <p:ext uri="{BB962C8B-B14F-4D97-AF65-F5344CB8AC3E}">
        <p14:creationId xmlns:p14="http://schemas.microsoft.com/office/powerpoint/2010/main" val="339650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3780803"/>
              </p:ext>
            </p:extLst>
          </p:nvPr>
        </p:nvGraphicFramePr>
        <p:xfrm>
          <a:off x="4235622" y="2133600"/>
          <a:ext cx="4832178" cy="2971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Bitmap Image" r:id="rId3" imgW="4352381" imgH="2676899" progId="PBrush">
                  <p:embed/>
                </p:oleObj>
              </mc:Choice>
              <mc:Fallback>
                <p:oleObj name="Bitmap Image" r:id="rId3" imgW="4352381" imgH="267689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622" y="2133600"/>
                        <a:ext cx="4832178" cy="2971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Faces that we see from behind (whose </a:t>
            </a:r>
            <a:r>
              <a:rPr lang="en-US" dirty="0" err="1" smtClean="0"/>
              <a:t>normals</a:t>
            </a:r>
            <a:r>
              <a:rPr lang="en-US" dirty="0" smtClean="0"/>
              <a:t> point away from the viewer) </a:t>
            </a:r>
            <a:r>
              <a:rPr lang="en-US" dirty="0"/>
              <a:t>will not be visible </a:t>
            </a:r>
            <a:r>
              <a:rPr lang="en-US" dirty="0" smtClean="0"/>
              <a:t>and can </a:t>
            </a:r>
            <a:r>
              <a:rPr lang="en-US" dirty="0"/>
              <a:t>be eliminated </a:t>
            </a:r>
            <a:r>
              <a:rPr lang="en-US" dirty="0" smtClean="0"/>
              <a:t>easily</a:t>
            </a:r>
          </a:p>
          <a:p>
            <a:r>
              <a:rPr lang="en-US" dirty="0" smtClean="0"/>
              <a:t>This elimination is called culling and it can be enabled in </a:t>
            </a:r>
            <a:r>
              <a:rPr lang="en-US" dirty="0" err="1" smtClean="0"/>
              <a:t>WebGL</a:t>
            </a:r>
            <a:r>
              <a:rPr lang="en-US" dirty="0" smtClean="0"/>
              <a:t> with </a:t>
            </a:r>
          </a:p>
          <a:p>
            <a:pPr marL="0" indent="0" algn="ctr">
              <a:buNone/>
            </a:pP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gl.enable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gl.CULL_FACE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3071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CFAC4A-7F53-4F7C-9A2E-611C82B7AA02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40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Displaying a BSP tree.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/>
              <a:t>Once we have the regions – need priority list</a:t>
            </a:r>
          </a:p>
          <a:p>
            <a:pPr eaLnBrk="1" hangingPunct="1"/>
            <a:r>
              <a:rPr lang="en-GB" altLang="en-US" sz="2400" smtClean="0"/>
              <a:t>BSP tree can be traversed to yield a correct priority list for an arbitrary viewpoint.</a:t>
            </a:r>
          </a:p>
          <a:p>
            <a:pPr eaLnBrk="1" hangingPunct="1"/>
            <a:r>
              <a:rPr lang="en-GB" altLang="en-US" sz="2400" smtClean="0"/>
              <a:t>Start at root polygon.</a:t>
            </a:r>
          </a:p>
          <a:p>
            <a:pPr lvl="1" eaLnBrk="1" hangingPunct="1"/>
            <a:r>
              <a:rPr lang="en-GB" altLang="en-US" sz="2000" smtClean="0"/>
              <a:t>If viewer is in front half-space, draw polygons behind root first, then the root polygon, then polygons in front.</a:t>
            </a:r>
          </a:p>
          <a:p>
            <a:pPr lvl="1" eaLnBrk="1" hangingPunct="1"/>
            <a:r>
              <a:rPr lang="en-GB" altLang="en-US" sz="2000" smtClean="0"/>
              <a:t>If polygon is on edge – either can be used.</a:t>
            </a:r>
          </a:p>
          <a:p>
            <a:pPr lvl="1" eaLnBrk="1" hangingPunct="1"/>
            <a:r>
              <a:rPr lang="en-GB" altLang="en-US" sz="2000" smtClean="0"/>
              <a:t>Recursively descend the tree. </a:t>
            </a:r>
          </a:p>
          <a:p>
            <a:pPr eaLnBrk="1" hangingPunct="1"/>
            <a:r>
              <a:rPr lang="en-GB" altLang="en-US" sz="2400" smtClean="0"/>
              <a:t>If eye is in rear half-space for a polygon – then </a:t>
            </a:r>
            <a:r>
              <a:rPr lang="tr-TR" altLang="en-US" sz="2400" smtClean="0"/>
              <a:t>we </a:t>
            </a:r>
            <a:r>
              <a:rPr lang="en-GB" altLang="en-US" sz="2400" smtClean="0"/>
              <a:t>can back face cull.</a:t>
            </a:r>
          </a:p>
        </p:txBody>
      </p:sp>
    </p:spTree>
    <p:extLst>
      <p:ext uri="{BB962C8B-B14F-4D97-AF65-F5344CB8AC3E}">
        <p14:creationId xmlns:p14="http://schemas.microsoft.com/office/powerpoint/2010/main" val="558024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01641B-D232-4166-B362-3A638435AAA0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41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mtClean="0"/>
              <a:t>Drawing with a BSP</a:t>
            </a:r>
          </a:p>
        </p:txBody>
      </p:sp>
      <p:sp>
        <p:nvSpPr>
          <p:cNvPr id="92164" name="Text Box 19"/>
          <p:cNvSpPr txBox="1">
            <a:spLocks noChangeArrowheads="1"/>
          </p:cNvSpPr>
          <p:nvPr/>
        </p:nvSpPr>
        <p:spPr bwMode="auto">
          <a:xfrm>
            <a:off x="5013325" y="2022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165" name="Group 44"/>
          <p:cNvGrpSpPr>
            <a:grpSpLocks/>
          </p:cNvGrpSpPr>
          <p:nvPr/>
        </p:nvGrpSpPr>
        <p:grpSpPr bwMode="auto">
          <a:xfrm>
            <a:off x="1600200" y="1524000"/>
            <a:ext cx="2778125" cy="1447800"/>
            <a:chOff x="1008" y="960"/>
            <a:chExt cx="1750" cy="912"/>
          </a:xfrm>
        </p:grpSpPr>
        <p:sp>
          <p:nvSpPr>
            <p:cNvPr id="92193" name="Oval 5"/>
            <p:cNvSpPr>
              <a:spLocks noChangeArrowheads="1"/>
            </p:cNvSpPr>
            <p:nvPr/>
          </p:nvSpPr>
          <p:spPr bwMode="auto">
            <a:xfrm>
              <a:off x="1824" y="96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3</a:t>
              </a:r>
            </a:p>
          </p:txBody>
        </p:sp>
        <p:sp>
          <p:nvSpPr>
            <p:cNvPr id="92194" name="Line 6"/>
            <p:cNvSpPr>
              <a:spLocks noChangeShapeType="1"/>
            </p:cNvSpPr>
            <p:nvPr/>
          </p:nvSpPr>
          <p:spPr bwMode="auto">
            <a:xfrm flipH="1">
              <a:off x="1632" y="110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5" name="Line 7"/>
            <p:cNvSpPr>
              <a:spLocks noChangeShapeType="1"/>
            </p:cNvSpPr>
            <p:nvPr/>
          </p:nvSpPr>
          <p:spPr bwMode="auto">
            <a:xfrm>
              <a:off x="2064" y="110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6" name="Text Box 8"/>
            <p:cNvSpPr txBox="1">
              <a:spLocks noChangeArrowheads="1"/>
            </p:cNvSpPr>
            <p:nvPr/>
          </p:nvSpPr>
          <p:spPr bwMode="auto">
            <a:xfrm>
              <a:off x="2294" y="999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back</a:t>
              </a:r>
            </a:p>
          </p:txBody>
        </p:sp>
        <p:sp>
          <p:nvSpPr>
            <p:cNvPr id="92197" name="Text Box 9"/>
            <p:cNvSpPr txBox="1">
              <a:spLocks noChangeArrowheads="1"/>
            </p:cNvSpPr>
            <p:nvPr/>
          </p:nvSpPr>
          <p:spPr bwMode="auto">
            <a:xfrm>
              <a:off x="1200" y="1008"/>
              <a:ext cx="3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front</a:t>
              </a:r>
            </a:p>
          </p:txBody>
        </p:sp>
        <p:sp>
          <p:nvSpPr>
            <p:cNvPr id="92198" name="Oval 10"/>
            <p:cNvSpPr>
              <a:spLocks noChangeArrowheads="1"/>
            </p:cNvSpPr>
            <p:nvPr/>
          </p:nvSpPr>
          <p:spPr bwMode="auto">
            <a:xfrm>
              <a:off x="1440" y="120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2</a:t>
              </a:r>
            </a:p>
          </p:txBody>
        </p:sp>
        <p:sp>
          <p:nvSpPr>
            <p:cNvPr id="92199" name="Oval 11"/>
            <p:cNvSpPr>
              <a:spLocks noChangeArrowheads="1"/>
            </p:cNvSpPr>
            <p:nvPr/>
          </p:nvSpPr>
          <p:spPr bwMode="auto">
            <a:xfrm>
              <a:off x="1680" y="158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1</a:t>
              </a:r>
            </a:p>
          </p:txBody>
        </p:sp>
        <p:sp>
          <p:nvSpPr>
            <p:cNvPr id="92200" name="Oval 12"/>
            <p:cNvSpPr>
              <a:spLocks noChangeArrowheads="1"/>
            </p:cNvSpPr>
            <p:nvPr/>
          </p:nvSpPr>
          <p:spPr bwMode="auto">
            <a:xfrm>
              <a:off x="1200" y="158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5a</a:t>
              </a:r>
            </a:p>
          </p:txBody>
        </p:sp>
        <p:sp>
          <p:nvSpPr>
            <p:cNvPr id="92201" name="Line 13"/>
            <p:cNvSpPr>
              <a:spLocks noChangeShapeType="1"/>
            </p:cNvSpPr>
            <p:nvPr/>
          </p:nvSpPr>
          <p:spPr bwMode="auto">
            <a:xfrm flipH="1">
              <a:off x="1392" y="14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2" name="Line 14"/>
            <p:cNvSpPr>
              <a:spLocks noChangeShapeType="1"/>
            </p:cNvSpPr>
            <p:nvPr/>
          </p:nvSpPr>
          <p:spPr bwMode="auto">
            <a:xfrm>
              <a:off x="1632" y="144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3" name="Text Box 15"/>
            <p:cNvSpPr txBox="1">
              <a:spLocks noChangeArrowheads="1"/>
            </p:cNvSpPr>
            <p:nvPr/>
          </p:nvSpPr>
          <p:spPr bwMode="auto">
            <a:xfrm>
              <a:off x="1008" y="1344"/>
              <a:ext cx="3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front</a:t>
              </a:r>
            </a:p>
          </p:txBody>
        </p:sp>
        <p:sp>
          <p:nvSpPr>
            <p:cNvPr id="92204" name="Oval 16"/>
            <p:cNvSpPr>
              <a:spLocks noChangeArrowheads="1"/>
            </p:cNvSpPr>
            <p:nvPr/>
          </p:nvSpPr>
          <p:spPr bwMode="auto">
            <a:xfrm>
              <a:off x="2256" y="163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5b</a:t>
              </a:r>
            </a:p>
          </p:txBody>
        </p:sp>
        <p:sp>
          <p:nvSpPr>
            <p:cNvPr id="92205" name="Oval 17"/>
            <p:cNvSpPr>
              <a:spLocks noChangeArrowheads="1"/>
            </p:cNvSpPr>
            <p:nvPr/>
          </p:nvSpPr>
          <p:spPr bwMode="auto">
            <a:xfrm>
              <a:off x="2160" y="124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/>
                <a:t>4</a:t>
              </a:r>
            </a:p>
          </p:txBody>
        </p:sp>
        <p:sp>
          <p:nvSpPr>
            <p:cNvPr id="92206" name="Line 18"/>
            <p:cNvSpPr>
              <a:spLocks noChangeShapeType="1"/>
            </p:cNvSpPr>
            <p:nvPr/>
          </p:nvSpPr>
          <p:spPr bwMode="auto">
            <a:xfrm>
              <a:off x="2304" y="148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7" name="Text Box 20"/>
            <p:cNvSpPr txBox="1">
              <a:spLocks noChangeArrowheads="1"/>
            </p:cNvSpPr>
            <p:nvPr/>
          </p:nvSpPr>
          <p:spPr bwMode="auto">
            <a:xfrm>
              <a:off x="2400" y="1392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back</a:t>
              </a:r>
            </a:p>
          </p:txBody>
        </p:sp>
        <p:sp>
          <p:nvSpPr>
            <p:cNvPr id="92208" name="Text Box 21"/>
            <p:cNvSpPr txBox="1">
              <a:spLocks noChangeArrowheads="1"/>
            </p:cNvSpPr>
            <p:nvPr/>
          </p:nvSpPr>
          <p:spPr bwMode="auto">
            <a:xfrm>
              <a:off x="1680" y="1344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back</a:t>
              </a:r>
            </a:p>
          </p:txBody>
        </p:sp>
      </p:grpSp>
      <p:grpSp>
        <p:nvGrpSpPr>
          <p:cNvPr id="92166" name="Group 22"/>
          <p:cNvGrpSpPr>
            <a:grpSpLocks/>
          </p:cNvGrpSpPr>
          <p:nvPr/>
        </p:nvGrpSpPr>
        <p:grpSpPr bwMode="auto">
          <a:xfrm>
            <a:off x="5181600" y="609600"/>
            <a:ext cx="3200400" cy="3124200"/>
            <a:chOff x="3120" y="720"/>
            <a:chExt cx="2016" cy="1968"/>
          </a:xfrm>
        </p:grpSpPr>
        <p:sp>
          <p:nvSpPr>
            <p:cNvPr id="92172" name="Rectangle 23"/>
            <p:cNvSpPr>
              <a:spLocks noChangeArrowheads="1"/>
            </p:cNvSpPr>
            <p:nvPr/>
          </p:nvSpPr>
          <p:spPr bwMode="auto">
            <a:xfrm>
              <a:off x="3120" y="720"/>
              <a:ext cx="2016" cy="1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tr-TR" altLang="en-US"/>
            </a:p>
          </p:txBody>
        </p:sp>
        <p:sp>
          <p:nvSpPr>
            <p:cNvPr id="92173" name="Line 24"/>
            <p:cNvSpPr>
              <a:spLocks noChangeShapeType="1"/>
            </p:cNvSpPr>
            <p:nvPr/>
          </p:nvSpPr>
          <p:spPr bwMode="auto">
            <a:xfrm>
              <a:off x="4191" y="966"/>
              <a:ext cx="567" cy="2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4" name="Line 25"/>
            <p:cNvSpPr>
              <a:spLocks noChangeShapeType="1"/>
            </p:cNvSpPr>
            <p:nvPr/>
          </p:nvSpPr>
          <p:spPr bwMode="auto">
            <a:xfrm>
              <a:off x="3435" y="1212"/>
              <a:ext cx="378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5" name="Line 26"/>
            <p:cNvSpPr>
              <a:spLocks noChangeShapeType="1"/>
            </p:cNvSpPr>
            <p:nvPr/>
          </p:nvSpPr>
          <p:spPr bwMode="auto">
            <a:xfrm flipH="1">
              <a:off x="4065" y="1581"/>
              <a:ext cx="252" cy="3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6" name="Line 27"/>
            <p:cNvSpPr>
              <a:spLocks noChangeShapeType="1"/>
            </p:cNvSpPr>
            <p:nvPr/>
          </p:nvSpPr>
          <p:spPr bwMode="auto">
            <a:xfrm flipV="1">
              <a:off x="4128" y="2135"/>
              <a:ext cx="504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7" name="Line 28"/>
            <p:cNvSpPr>
              <a:spLocks noChangeShapeType="1"/>
            </p:cNvSpPr>
            <p:nvPr/>
          </p:nvSpPr>
          <p:spPr bwMode="auto">
            <a:xfrm flipH="1">
              <a:off x="3372" y="2012"/>
              <a:ext cx="378" cy="1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8" name="Line 29"/>
            <p:cNvSpPr>
              <a:spLocks noChangeShapeType="1"/>
            </p:cNvSpPr>
            <p:nvPr/>
          </p:nvSpPr>
          <p:spPr bwMode="auto">
            <a:xfrm>
              <a:off x="3561" y="2073"/>
              <a:ext cx="63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9" name="Line 30"/>
            <p:cNvSpPr>
              <a:spLocks noChangeShapeType="1"/>
            </p:cNvSpPr>
            <p:nvPr/>
          </p:nvSpPr>
          <p:spPr bwMode="auto">
            <a:xfrm>
              <a:off x="4380" y="2196"/>
              <a:ext cx="63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0" name="Line 31"/>
            <p:cNvSpPr>
              <a:spLocks noChangeShapeType="1"/>
            </p:cNvSpPr>
            <p:nvPr/>
          </p:nvSpPr>
          <p:spPr bwMode="auto">
            <a:xfrm flipH="1" flipV="1">
              <a:off x="4065" y="1704"/>
              <a:ext cx="126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1" name="Line 32"/>
            <p:cNvSpPr>
              <a:spLocks noChangeShapeType="1"/>
            </p:cNvSpPr>
            <p:nvPr/>
          </p:nvSpPr>
          <p:spPr bwMode="auto">
            <a:xfrm flipV="1">
              <a:off x="3624" y="1274"/>
              <a:ext cx="126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Line 33"/>
            <p:cNvSpPr>
              <a:spLocks noChangeShapeType="1"/>
            </p:cNvSpPr>
            <p:nvPr/>
          </p:nvSpPr>
          <p:spPr bwMode="auto">
            <a:xfrm flipV="1">
              <a:off x="4632" y="1028"/>
              <a:ext cx="6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3" name="Line 34"/>
            <p:cNvSpPr>
              <a:spLocks noChangeShapeType="1"/>
            </p:cNvSpPr>
            <p:nvPr/>
          </p:nvSpPr>
          <p:spPr bwMode="auto">
            <a:xfrm flipV="1">
              <a:off x="3624" y="782"/>
              <a:ext cx="1221" cy="1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Text Box 35"/>
            <p:cNvSpPr txBox="1">
              <a:spLocks noChangeArrowheads="1"/>
            </p:cNvSpPr>
            <p:nvPr/>
          </p:nvSpPr>
          <p:spPr bwMode="auto">
            <a:xfrm>
              <a:off x="4178" y="1692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3</a:t>
              </a:r>
            </a:p>
          </p:txBody>
        </p:sp>
        <p:sp>
          <p:nvSpPr>
            <p:cNvPr id="92185" name="Text Box 36"/>
            <p:cNvSpPr txBox="1">
              <a:spLocks noChangeArrowheads="1"/>
            </p:cNvSpPr>
            <p:nvPr/>
          </p:nvSpPr>
          <p:spPr bwMode="auto">
            <a:xfrm>
              <a:off x="4619" y="1877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4</a:t>
              </a:r>
            </a:p>
          </p:txBody>
        </p:sp>
        <p:sp>
          <p:nvSpPr>
            <p:cNvPr id="92186" name="Text Box 37"/>
            <p:cNvSpPr txBox="1">
              <a:spLocks noChangeArrowheads="1"/>
            </p:cNvSpPr>
            <p:nvPr/>
          </p:nvSpPr>
          <p:spPr bwMode="auto">
            <a:xfrm>
              <a:off x="3422" y="181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1</a:t>
              </a:r>
            </a:p>
          </p:txBody>
        </p:sp>
        <p:sp>
          <p:nvSpPr>
            <p:cNvPr id="92187" name="Text Box 38"/>
            <p:cNvSpPr txBox="1">
              <a:spLocks noChangeArrowheads="1"/>
            </p:cNvSpPr>
            <p:nvPr/>
          </p:nvSpPr>
          <p:spPr bwMode="auto">
            <a:xfrm>
              <a:off x="3359" y="1262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2</a:t>
              </a:r>
            </a:p>
          </p:txBody>
        </p:sp>
        <p:sp>
          <p:nvSpPr>
            <p:cNvPr id="92188" name="Text Box 39"/>
            <p:cNvSpPr txBox="1">
              <a:spLocks noChangeArrowheads="1"/>
            </p:cNvSpPr>
            <p:nvPr/>
          </p:nvSpPr>
          <p:spPr bwMode="auto">
            <a:xfrm>
              <a:off x="4493" y="83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5</a:t>
              </a:r>
            </a:p>
          </p:txBody>
        </p:sp>
        <p:sp>
          <p:nvSpPr>
            <p:cNvPr id="92189" name="Text Box 40"/>
            <p:cNvSpPr txBox="1">
              <a:spLocks noChangeArrowheads="1"/>
            </p:cNvSpPr>
            <p:nvPr/>
          </p:nvSpPr>
          <p:spPr bwMode="auto">
            <a:xfrm>
              <a:off x="4310" y="1047"/>
              <a:ext cx="2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5a</a:t>
              </a:r>
            </a:p>
          </p:txBody>
        </p:sp>
        <p:sp>
          <p:nvSpPr>
            <p:cNvPr id="92190" name="Text Box 41"/>
            <p:cNvSpPr txBox="1">
              <a:spLocks noChangeArrowheads="1"/>
            </p:cNvSpPr>
            <p:nvPr/>
          </p:nvSpPr>
          <p:spPr bwMode="auto">
            <a:xfrm>
              <a:off x="4598" y="1239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600"/>
                <a:t>5b</a:t>
              </a:r>
            </a:p>
          </p:txBody>
        </p:sp>
        <p:sp>
          <p:nvSpPr>
            <p:cNvPr id="92191" name="Line 42"/>
            <p:cNvSpPr>
              <a:spLocks noChangeShapeType="1"/>
            </p:cNvSpPr>
            <p:nvPr/>
          </p:nvSpPr>
          <p:spPr bwMode="auto">
            <a:xfrm>
              <a:off x="3168" y="1008"/>
              <a:ext cx="996" cy="7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2" name="Line 43"/>
            <p:cNvSpPr>
              <a:spLocks noChangeShapeType="1"/>
            </p:cNvSpPr>
            <p:nvPr/>
          </p:nvSpPr>
          <p:spPr bwMode="auto">
            <a:xfrm flipV="1">
              <a:off x="3833" y="2035"/>
              <a:ext cx="12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67" name="Text Box 45"/>
          <p:cNvSpPr txBox="1">
            <a:spLocks noChangeArrowheads="1"/>
          </p:cNvSpPr>
          <p:nvPr/>
        </p:nvSpPr>
        <p:spPr bwMode="auto">
          <a:xfrm>
            <a:off x="457200" y="31242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/>
              <a:t>Suppose eye is positioned here</a:t>
            </a:r>
            <a:endParaRPr lang="en-GB" altLang="en-US"/>
          </a:p>
        </p:txBody>
      </p:sp>
      <p:sp>
        <p:nvSpPr>
          <p:cNvPr id="92168" name="Line 46"/>
          <p:cNvSpPr>
            <a:spLocks noChangeShapeType="1"/>
          </p:cNvSpPr>
          <p:nvPr/>
        </p:nvSpPr>
        <p:spPr bwMode="auto">
          <a:xfrm flipV="1">
            <a:off x="4343400" y="2133600"/>
            <a:ext cx="1447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Oval 47"/>
          <p:cNvSpPr>
            <a:spLocks noChangeArrowheads="1"/>
          </p:cNvSpPr>
          <p:nvPr/>
        </p:nvSpPr>
        <p:spPr bwMode="auto">
          <a:xfrm>
            <a:off x="5715000" y="1981200"/>
            <a:ext cx="304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92170" name="Oval 48"/>
          <p:cNvSpPr>
            <a:spLocks noChangeArrowheads="1"/>
          </p:cNvSpPr>
          <p:nvPr/>
        </p:nvSpPr>
        <p:spPr bwMode="auto">
          <a:xfrm>
            <a:off x="5791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92171" name="Text Box 49"/>
          <p:cNvSpPr txBox="1">
            <a:spLocks noChangeArrowheads="1"/>
          </p:cNvSpPr>
          <p:nvPr/>
        </p:nvSpPr>
        <p:spPr bwMode="auto">
          <a:xfrm>
            <a:off x="228600" y="3962400"/>
            <a:ext cx="87630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/>
              <a:t>Determine object order - from back to front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/>
              <a:t>Eye is in front of root (3) so draw all behind (3) then (3) then all in front of (3)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/>
              <a:t>When drawing in front of (3) we see that eye is behind the subtree root (2)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/>
              <a:t>So we draw all in front of (2), then (2), then behind (2)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/>
              <a:t>.... drawing order is 4, 5b, 3, 5a, 2, 1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/>
              <a:t>This way the later objects can be drawn over the earlier objects with correct results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392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can select which faces to cull using the call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gl.cullFace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(face)</a:t>
            </a:r>
            <a:r>
              <a:rPr lang="en-US" dirty="0"/>
              <a:t> where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face</a:t>
            </a:r>
            <a:r>
              <a:rPr lang="en-US" dirty="0"/>
              <a:t> is either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gl.BACK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gl.FRONT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(default is to cull back faces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Culling will produce a correct image if you have a single, convex object. </a:t>
            </a:r>
          </a:p>
          <a:p>
            <a:r>
              <a:rPr lang="en-US" dirty="0" smtClean="0"/>
              <a:t>It cannot handle visibility when an object occludes another object</a:t>
            </a:r>
          </a:p>
          <a:p>
            <a:pPr lvl="1"/>
            <a:r>
              <a:rPr lang="en-US" dirty="0" smtClean="0"/>
              <a:t>For this, we need to enable z-buffer or implement one of the other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3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image-space algorithm</a:t>
            </a:r>
          </a:p>
          <a:p>
            <a:r>
              <a:rPr lang="en-US" dirty="0" smtClean="0"/>
              <a:t>For each pixel, we want to draw the closest object projecting to that pixel</a:t>
            </a:r>
          </a:p>
          <a:p>
            <a:r>
              <a:rPr lang="en-US" dirty="0" smtClean="0"/>
              <a:t>But, the objects are processes in arbitrary order</a:t>
            </a:r>
          </a:p>
          <a:p>
            <a:r>
              <a:rPr lang="en-US" dirty="0" smtClean="0"/>
              <a:t>So, for each pixel, we keep the distance of the currently drawn object</a:t>
            </a:r>
          </a:p>
          <a:p>
            <a:r>
              <a:rPr lang="en-US" dirty="0" smtClean="0"/>
              <a:t>This information for all pixels is called depth buffer or z-buffer</a:t>
            </a:r>
          </a:p>
          <a:p>
            <a:r>
              <a:rPr lang="en-US" dirty="0" smtClean="0"/>
              <a:t>This is what we enabled with </a:t>
            </a:r>
            <a:r>
              <a:rPr lang="en-US" dirty="0" err="1"/>
              <a:t>gl.enable</a:t>
            </a:r>
            <a:r>
              <a:rPr lang="en-US" dirty="0"/>
              <a:t>(</a:t>
            </a:r>
            <a:r>
              <a:rPr lang="en-US" dirty="0" err="1"/>
              <a:t>gl.DEPTH_TEST</a:t>
            </a:r>
            <a:r>
              <a:rPr lang="en-US" dirty="0" smtClean="0"/>
              <a:t>) in the code examples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5112684"/>
              </p:ext>
            </p:extLst>
          </p:nvPr>
        </p:nvGraphicFramePr>
        <p:xfrm>
          <a:off x="4419600" y="2101570"/>
          <a:ext cx="4648200" cy="34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Bitmap Image" r:id="rId3" imgW="5477640" imgH="4019048" progId="PBrush">
                  <p:embed/>
                </p:oleObj>
              </mc:Choice>
              <mc:Fallback>
                <p:oleObj name="Bitmap Image" r:id="rId3" imgW="5477640" imgH="4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01570"/>
                        <a:ext cx="4648200" cy="34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93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Initialize the z-buffer with a max value corresponding to the far plane</a:t>
            </a:r>
          </a:p>
          <a:p>
            <a:r>
              <a:rPr lang="en-US" dirty="0" smtClean="0"/>
              <a:t>For each fragment, compare its depth (distance from view plane) with the current value in z-buffer</a:t>
            </a:r>
          </a:p>
          <a:p>
            <a:pPr lvl="1"/>
            <a:r>
              <a:rPr lang="en-US" dirty="0" smtClean="0"/>
              <a:t>If greater, it means we are already showing a closer surface, so, ignore. </a:t>
            </a:r>
          </a:p>
          <a:p>
            <a:pPr lvl="1"/>
            <a:r>
              <a:rPr lang="en-US" dirty="0" smtClean="0"/>
              <a:t>Otherwise, this new fragment is closer, so, use it to set the color in color buffer and update the value in z-buffer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408704"/>
              </p:ext>
            </p:extLst>
          </p:nvPr>
        </p:nvGraphicFramePr>
        <p:xfrm>
          <a:off x="4419600" y="2101570"/>
          <a:ext cx="4648200" cy="34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Bitmap Image" r:id="rId3" imgW="5477640" imgH="4019048" progId="PBrush">
                  <p:embed/>
                </p:oleObj>
              </mc:Choice>
              <mc:Fallback>
                <p:oleObj name="Bitmap Image" r:id="rId3" imgW="5477640" imgH="40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01570"/>
                        <a:ext cx="4648200" cy="34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03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Simple</a:t>
            </a:r>
          </a:p>
          <a:p>
            <a:pPr lvl="2"/>
            <a:r>
              <a:rPr lang="en-US" dirty="0"/>
              <a:t>A z-buffer is part of what makes a graphics card “3D”</a:t>
            </a:r>
          </a:p>
          <a:p>
            <a:pPr lvl="1"/>
            <a:r>
              <a:rPr lang="en-US" dirty="0"/>
              <a:t>Computing the required depth values is simple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Over-renders - worthless for very large collections of polygons</a:t>
            </a:r>
          </a:p>
          <a:p>
            <a:pPr lvl="1"/>
            <a:r>
              <a:rPr lang="en-US" dirty="0"/>
              <a:t>Depth quantization errors can be annoying</a:t>
            </a:r>
          </a:p>
          <a:p>
            <a:pPr lvl="1"/>
            <a:r>
              <a:rPr lang="en-US" dirty="0"/>
              <a:t>Can’t easily do transparency or filtering for anti-aliasing (Requires keeping information about partially covered polygons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4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1EACFE-CDC7-4E23-8EE4-FF1161AA5851}" type="slidenum">
              <a:rPr lang="en-GB" altLang="en-US" sz="1400">
                <a:solidFill>
                  <a:srgbClr val="FFFFFF"/>
                </a:solidFill>
              </a:rPr>
              <a:pPr eaLnBrk="1" hangingPunct="1"/>
              <a:t>9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A-Buffer Method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0772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An extension of the z-buffer idea</a:t>
            </a:r>
          </a:p>
          <a:p>
            <a:pPr lvl="1" eaLnBrk="1" hangingPunct="1"/>
            <a:r>
              <a:rPr lang="en-GB" altLang="en-US" smtClean="0"/>
              <a:t>developed at LucasFilm Studios</a:t>
            </a:r>
          </a:p>
          <a:p>
            <a:pPr eaLnBrk="1" hangingPunct="1"/>
            <a:r>
              <a:rPr lang="en-GB" altLang="en-US" smtClean="0"/>
              <a:t>An antialiasing, area averaging, visibility-detection method</a:t>
            </a:r>
          </a:p>
          <a:p>
            <a:pPr eaLnBrk="1" hangingPunct="1"/>
            <a:r>
              <a:rPr lang="en-GB" altLang="en-US" smtClean="0"/>
              <a:t>Accumulation-buffer</a:t>
            </a:r>
          </a:p>
          <a:p>
            <a:pPr lvl="1" eaLnBrk="1" hangingPunct="1"/>
            <a:r>
              <a:rPr lang="en-GB" altLang="en-US" smtClean="0"/>
              <a:t>stores a variety of surface data in addition to depth values</a:t>
            </a:r>
          </a:p>
          <a:p>
            <a:pPr lvl="1" eaLnBrk="1" hangingPunct="1"/>
            <a:r>
              <a:rPr lang="en-GB" altLang="en-US" smtClean="0"/>
              <a:t>allows a pixel color to be computed as a combination of different surface co</a:t>
            </a:r>
            <a:r>
              <a:rPr lang="tr-TR" altLang="en-US" smtClean="0"/>
              <a:t>l</a:t>
            </a:r>
            <a:r>
              <a:rPr lang="en-GB" altLang="en-US" smtClean="0"/>
              <a:t>ors for </a:t>
            </a:r>
            <a:r>
              <a:rPr lang="en-GB" altLang="en-US" b="1" smtClean="0"/>
              <a:t>transparency</a:t>
            </a:r>
            <a:r>
              <a:rPr lang="en-GB" altLang="en-US" smtClean="0"/>
              <a:t> and </a:t>
            </a:r>
            <a:r>
              <a:rPr lang="en-GB" altLang="en-US" b="1" smtClean="0"/>
              <a:t>anti-aliasing</a:t>
            </a:r>
            <a:r>
              <a:rPr lang="en-GB" altLang="en-US" smtClean="0"/>
              <a:t> effects</a:t>
            </a:r>
          </a:p>
        </p:txBody>
      </p:sp>
    </p:spTree>
    <p:extLst>
      <p:ext uri="{BB962C8B-B14F-4D97-AF65-F5344CB8AC3E}">
        <p14:creationId xmlns:p14="http://schemas.microsoft.com/office/powerpoint/2010/main" val="375125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1975</Words>
  <Application>Microsoft Office PowerPoint</Application>
  <PresentationFormat>On-screen Show (4:3)</PresentationFormat>
  <Paragraphs>404</Paragraphs>
  <Slides>41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Bitmap Image</vt:lpstr>
      <vt:lpstr>Equation</vt:lpstr>
      <vt:lpstr>COM337 Computer Graphics</vt:lpstr>
      <vt:lpstr>Hidden-Surface Removal</vt:lpstr>
      <vt:lpstr>Categories of Approaches</vt:lpstr>
      <vt:lpstr>Culling</vt:lpstr>
      <vt:lpstr>Culling</vt:lpstr>
      <vt:lpstr>Z-Buffer</vt:lpstr>
      <vt:lpstr>Z-Buffer</vt:lpstr>
      <vt:lpstr>Z-Buffer</vt:lpstr>
      <vt:lpstr>A-Buffer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Computing ray-object intersections.</vt:lpstr>
      <vt:lpstr>Ray-polygon intersection.</vt:lpstr>
      <vt:lpstr>Ray casting.</vt:lpstr>
      <vt:lpstr>Examples of Ray-traced  images.</vt:lpstr>
      <vt:lpstr>PowerPoint Presentation</vt:lpstr>
      <vt:lpstr>Use of BSPs in VSD</vt:lpstr>
      <vt:lpstr>BSP Tree.</vt:lpstr>
      <vt:lpstr>BSP-Tree Example</vt:lpstr>
      <vt:lpstr>PowerPoint Presentation</vt:lpstr>
      <vt:lpstr>BSP (Binary Space Partitioning) Tree.</vt:lpstr>
      <vt:lpstr>BSP Tree.</vt:lpstr>
      <vt:lpstr>BSP Tree.</vt:lpstr>
      <vt:lpstr>BSP Tree.</vt:lpstr>
      <vt:lpstr>BSP Tree.</vt:lpstr>
      <vt:lpstr>Displaying a BSP tree.</vt:lpstr>
      <vt:lpstr>Drawing with a BSP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COM337 Computer Graphics</dc:title>
  <dc:creator>KK</dc:creator>
  <cp:lastModifiedBy>kk</cp:lastModifiedBy>
  <cp:revision>248</cp:revision>
  <dcterms:created xsi:type="dcterms:W3CDTF">2006-08-16T00:00:00Z</dcterms:created>
  <dcterms:modified xsi:type="dcterms:W3CDTF">2019-12-17T22:17:03Z</dcterms:modified>
</cp:coreProperties>
</file>