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13"/>
  </p:notesMasterIdLst>
  <p:sldIdLst>
    <p:sldId id="256" r:id="rId2"/>
    <p:sldId id="272" r:id="rId3"/>
    <p:sldId id="321" r:id="rId4"/>
    <p:sldId id="322" r:id="rId5"/>
    <p:sldId id="270" r:id="rId6"/>
    <p:sldId id="273" r:id="rId7"/>
    <p:sldId id="303" r:id="rId8"/>
    <p:sldId id="324" r:id="rId9"/>
    <p:sldId id="323" r:id="rId10"/>
    <p:sldId id="325" r:id="rId11"/>
    <p:sldId id="29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55E0-77D4-47F9-BE66-7880A78952C0}" type="datetimeFigureOut">
              <a:rPr lang="hu-HU" smtClean="0"/>
              <a:t>2020. 05. 12.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4AFAB-A96D-4067-A2DB-3F59D3A294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979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542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130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324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841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291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611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1347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3434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985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275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125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19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0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77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03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90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232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116AADA-84F7-4760-A3B8-BE377875D011}" type="datetimeFigureOut">
              <a:rPr lang="tr-TR" smtClean="0"/>
              <a:t>12.05.2020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893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1638" y="2017016"/>
            <a:ext cx="5678757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6100" dirty="0">
                <a:solidFill>
                  <a:srgbClr val="EBEBE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Felvilágosodás</a:t>
            </a:r>
            <a:endParaRPr lang="tr-TR" sz="6100" dirty="0">
              <a:solidFill>
                <a:srgbClr val="EBEBEB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xmlns="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" y="-2"/>
            <a:ext cx="6071619" cy="6858002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 txBox="1">
            <a:spLocks/>
          </p:cNvSpPr>
          <p:nvPr/>
        </p:nvSpPr>
        <p:spPr>
          <a:xfrm>
            <a:off x="5006549" y="3671563"/>
            <a:ext cx="7648575" cy="7249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XVIII. század</a:t>
            </a:r>
            <a:endParaRPr lang="tr-TR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3087F9-3173-4281-9C03-3B8822F6A53E}"/>
              </a:ext>
            </a:extLst>
          </p:cNvPr>
          <p:cNvSpPr/>
          <p:nvPr/>
        </p:nvSpPr>
        <p:spPr>
          <a:xfrm>
            <a:off x="141572" y="6488669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129825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A4322390-8B58-46BE-88EB-D9FD30C0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096000" cy="7447752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96000"/>
              </a:srgbClr>
            </a:outerShdw>
            <a:reflection stA="78000" endPos="56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0"/>
            <a:ext cx="6096000" cy="83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2324" y="4015363"/>
            <a:ext cx="7156532" cy="2578289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 volt ekkor Magyarországon?</a:t>
            </a:r>
            <a:endParaRPr lang="tr-TR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AFE0B4-7745-4D24-A4B4-9132F7DF8C92}"/>
              </a:ext>
            </a:extLst>
          </p:cNvPr>
          <p:cNvSpPr/>
          <p:nvPr/>
        </p:nvSpPr>
        <p:spPr>
          <a:xfrm>
            <a:off x="0" y="6906654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15068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0251" y="732711"/>
            <a:ext cx="7485350" cy="1302305"/>
          </a:xfrm>
        </p:spPr>
        <p:txBody>
          <a:bodyPr>
            <a:normAutofit/>
          </a:bodyPr>
          <a:lstStyle/>
          <a:p>
            <a:r>
              <a:rPr lang="hu-HU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Magyar felvilágosodás</a:t>
            </a:r>
            <a:endParaRPr lang="tr-TR" sz="6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2" descr="Image result for bessenyei gyÃ¶rgy">
            <a:extLst>
              <a:ext uri="{FF2B5EF4-FFF2-40B4-BE49-F238E27FC236}">
                <a16:creationId xmlns:a16="http://schemas.microsoft.com/office/drawing/2014/main" xmlns="" id="{3C9B83BA-84F3-47AC-8729-061AA77C5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4040"/>
          <a:stretch/>
        </p:blipFill>
        <p:spPr bwMode="auto">
          <a:xfrm>
            <a:off x="528136" y="1345085"/>
            <a:ext cx="3076311" cy="50264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3908015-C48D-435D-8428-BF0ABE7BF7BF}"/>
              </a:ext>
            </a:extLst>
          </p:cNvPr>
          <p:cNvSpPr txBox="1">
            <a:spLocks/>
          </p:cNvSpPr>
          <p:nvPr/>
        </p:nvSpPr>
        <p:spPr>
          <a:xfrm>
            <a:off x="4240251" y="2618131"/>
            <a:ext cx="6992833" cy="4740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hu-HU" sz="3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Kezdete:</a:t>
            </a:r>
          </a:p>
          <a:p>
            <a:pPr algn="l">
              <a:spcAft>
                <a:spcPts val="600"/>
              </a:spcAft>
            </a:pPr>
            <a:endParaRPr lang="hu-HU" sz="3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hu-HU" sz="3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1772</a:t>
            </a:r>
            <a:endParaRPr lang="en-US" sz="3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hu-HU" sz="3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Bessenyei György: </a:t>
            </a:r>
            <a:endParaRPr lang="en-US" sz="3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hu-HU" sz="3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Ágis tragédiája</a:t>
            </a:r>
            <a:endParaRPr lang="tr-TR" sz="3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B7DA2B-B2AF-4502-8878-590846A99F63}"/>
              </a:ext>
            </a:extLst>
          </p:cNvPr>
          <p:cNvSpPr/>
          <p:nvPr/>
        </p:nvSpPr>
        <p:spPr>
          <a:xfrm>
            <a:off x="528136" y="6125287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39751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E6A222EB-A81E-4238-B08D-AAB1828C8E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E014676C-074B-475A-8346-9C901C86C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xmlns="" id="{179C4C8E-197B-4679-AE96-B5147F971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654295" y="1266958"/>
            <a:ext cx="6808362" cy="452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spcAft>
                <a:spcPts val="600"/>
              </a:spcAft>
            </a:pPr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Melyik ország a felvilágosodás bölcsője?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3770" y="4389943"/>
            <a:ext cx="11116057" cy="22668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7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DE27238C-8EAF-4098-86E6-7723B7DAE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Freeform 36">
            <a:extLst>
              <a:ext uri="{FF2B5EF4-FFF2-40B4-BE49-F238E27FC236}">
                <a16:creationId xmlns:a16="http://schemas.microsoft.com/office/drawing/2014/main" xmlns="" id="{992F97B1-1891-4FCC-9E5F-BA97EDB48F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 useBgFill="1">
        <p:nvSpPr>
          <p:cNvPr id="21" name="Freeform: Shape 15">
            <a:extLst>
              <a:ext uri="{FF2B5EF4-FFF2-40B4-BE49-F238E27FC236}">
                <a16:creationId xmlns:a16="http://schemas.microsoft.com/office/drawing/2014/main" xmlns="" id="{78C6C821-FEE1-4EB6-9590-C021440C77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88050" y="2998290"/>
            <a:ext cx="6974911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Enlightenment, Aufklärung, Lumières </a:t>
            </a:r>
            <a:endParaRPr lang="tr-TR" sz="33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596" y="1429129"/>
            <a:ext cx="6974915" cy="1219201"/>
          </a:xfrm>
        </p:spPr>
        <p:txBody>
          <a:bodyPr>
            <a:normAutofit/>
          </a:bodyPr>
          <a:lstStyle/>
          <a:p>
            <a:r>
              <a:rPr lang="hu-HU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A Felvilágosodás</a:t>
            </a:r>
            <a:endParaRPr lang="tr-TR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61A74B3-E247-44D4-8C48-FAE8E2056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4425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8A0B882D-4FEF-4E28-9811-11D57386D4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4066663-6882-4C99-B3F4-809A0063893D}"/>
              </a:ext>
            </a:extLst>
          </p:cNvPr>
          <p:cNvSpPr/>
          <p:nvPr/>
        </p:nvSpPr>
        <p:spPr>
          <a:xfrm>
            <a:off x="1154955" y="1447800"/>
            <a:ext cx="8825658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VILÁGOS(SÁG</a:t>
            </a:r>
            <a:r>
              <a:rPr lang="en-US" sz="7200" b="0" i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lang="hu-HU" sz="7200" b="0" i="0" kern="1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sz="3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 jut eszükbe a szóról?</a:t>
            </a:r>
            <a:endParaRPr lang="en-US" sz="30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8DA6D14-0849-4180-8DEF-F2F6BF1232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993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0050" y="781050"/>
            <a:ext cx="11430000" cy="54482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A cél: egy jó, igazságos társadalom.</a:t>
            </a:r>
          </a:p>
          <a:p>
            <a:endParaRPr lang="hu-HU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Ezt a társadalmat meg lehet valósítani : Az </a:t>
            </a:r>
            <a:r>
              <a:rPr lang="hu-HU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ész</a:t>
            </a:r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, a </a:t>
            </a:r>
            <a:r>
              <a:rPr lang="hu-HU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tudomány</a:t>
            </a:r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, a </a:t>
            </a:r>
            <a:r>
              <a:rPr lang="hu-HU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logika</a:t>
            </a:r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segít.</a:t>
            </a:r>
          </a:p>
          <a:p>
            <a:endParaRPr lang="hu-HU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Mindent meg lehet tanulni, mindent meg lehet érteni, a természetet, a világot meg lehet ismerni.</a:t>
            </a:r>
          </a:p>
          <a:p>
            <a:endParaRPr lang="hu-HU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hu-HU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Az ember JÓ</a:t>
            </a:r>
            <a:r>
              <a:rPr lang="hu-HU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, és tanulással még jobb, tökéletesebb lehet.</a:t>
            </a:r>
          </a:p>
          <a:p>
            <a:endParaRPr lang="tr-TR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70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293" name="Picture 72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294" name="Oval 74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295" name="Picture 76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2296" name="Picture 78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2297" name="Rectangle 80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650668" y="629266"/>
            <a:ext cx="4802031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ENCIKLOPÉDIA: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2511" y="10"/>
            <a:ext cx="552114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Rectangle 82">
            <a:extLst>
              <a:ext uri="{FF2B5EF4-FFF2-40B4-BE49-F238E27FC236}">
                <a16:creationId xmlns:a16="http://schemas.microsoft.com/office/drawing/2014/main" xmlns="" id="{495DDCFA-D3DE-4CEB-8AFF-C6501187E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/>
          <p:cNvSpPr txBox="1">
            <a:spLocks/>
          </p:cNvSpPr>
          <p:nvPr/>
        </p:nvSpPr>
        <p:spPr>
          <a:xfrm>
            <a:off x="644892" y="1833716"/>
            <a:ext cx="6094411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dirty="0"/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összefoglaló</a:t>
            </a:r>
            <a:r>
              <a:rPr lang="en-US" sz="2400" dirty="0"/>
              <a:t> </a:t>
            </a:r>
            <a:r>
              <a:rPr lang="en-US" sz="2400" dirty="0" err="1"/>
              <a:t>tudományról</a:t>
            </a:r>
            <a:r>
              <a:rPr lang="en-US" sz="2400" dirty="0"/>
              <a:t>, </a:t>
            </a:r>
            <a:r>
              <a:rPr lang="en-US" sz="2400" dirty="0" err="1"/>
              <a:t>művészetről</a:t>
            </a:r>
            <a:r>
              <a:rPr lang="en-US" sz="2400" dirty="0"/>
              <a:t>, </a:t>
            </a:r>
            <a:r>
              <a:rPr lang="en-US" sz="2400" dirty="0" err="1"/>
              <a:t>kultúráról</a:t>
            </a:r>
            <a:endParaRPr lang="en-US" sz="2400" dirty="0"/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dirty="0"/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400" dirty="0"/>
              <a:t>Denis Diderot (1713–1784) </a:t>
            </a:r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2400" dirty="0"/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400" dirty="0"/>
              <a:t>1751-1772: 28 </a:t>
            </a:r>
            <a:r>
              <a:rPr lang="en-US" sz="2400" dirty="0" err="1"/>
              <a:t>kötet</a:t>
            </a:r>
            <a:r>
              <a:rPr lang="en-US" sz="2400" dirty="0"/>
              <a:t>, 60.000 </a:t>
            </a:r>
            <a:r>
              <a:rPr lang="en-US" sz="2400" dirty="0" err="1"/>
              <a:t>szócikk</a:t>
            </a:r>
            <a:endParaRPr lang="en-US" sz="2400" dirty="0"/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dirty="0"/>
          </a:p>
          <a:p>
            <a:pPr algn="l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893415-6C8F-4B65-88FF-F393494F9920}"/>
              </a:ext>
            </a:extLst>
          </p:cNvPr>
          <p:cNvSpPr/>
          <p:nvPr/>
        </p:nvSpPr>
        <p:spPr>
          <a:xfrm>
            <a:off x="11168963" y="6611779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36512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6650" y="1454963"/>
            <a:ext cx="6837649" cy="3308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Jean-Jacques Rousseau (1712–1778):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francia filozófus, író.</a:t>
            </a:r>
            <a:b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Az ember JÓ és BOLDOG, de a civilizáció és a magántulajdon elrontotta.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49" y="1026576"/>
            <a:ext cx="3451101" cy="48048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DA4340-80B4-4CF4-9670-A3A661977982}"/>
              </a:ext>
            </a:extLst>
          </p:cNvPr>
          <p:cNvSpPr/>
          <p:nvPr/>
        </p:nvSpPr>
        <p:spPr>
          <a:xfrm>
            <a:off x="607849" y="5585202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39589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6650" y="1454963"/>
            <a:ext cx="6837649" cy="3308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Voltaire (1694–1778)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Író, filozófus, drámaíró és történész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Regénye: Candide vagy az optimizmus </a:t>
            </a:r>
            <a:br>
              <a:rPr lang="en-US" sz="29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9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314" y="1302538"/>
            <a:ext cx="3921604" cy="44295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DA4340-80B4-4CF4-9670-A3A661977982}"/>
              </a:ext>
            </a:extLst>
          </p:cNvPr>
          <p:cNvSpPr/>
          <p:nvPr/>
        </p:nvSpPr>
        <p:spPr>
          <a:xfrm>
            <a:off x="660187" y="5485839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35092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A81905-F480-46A4-BC10-215D24EA1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72012" y="1447800"/>
            <a:ext cx="5222325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Johann Wolfgang</a:t>
            </a:r>
            <a:b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Goethe (1749–1832) </a:t>
            </a:r>
            <a:b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9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Az ifjú Werther szenvedései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Faust</a:t>
            </a:r>
            <a:br>
              <a:rPr lang="en-US" sz="29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9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8">
            <a:extLst>
              <a:ext uri="{FF2B5EF4-FFF2-40B4-BE49-F238E27FC236}">
                <a16:creationId xmlns:a16="http://schemas.microsoft.com/office/drawing/2014/main" xmlns="" id="{36FD4D9D-3784-41E8-8405-A42B72F5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Goeth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r="7807"/>
          <a:stretch/>
        </p:blipFill>
        <p:spPr bwMode="auto"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60817A52-B891-4228-A61E-0C0A5763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569DA5-A983-45A7-B587-CC79AA78E75E}"/>
              </a:ext>
            </a:extLst>
          </p:cNvPr>
          <p:cNvSpPr/>
          <p:nvPr/>
        </p:nvSpPr>
        <p:spPr>
          <a:xfrm>
            <a:off x="0" y="6611779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15990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871</TotalTime>
  <Words>93</Words>
  <Application>Microsoft Office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Candara</vt:lpstr>
      <vt:lpstr>Century Gothic</vt:lpstr>
      <vt:lpstr>Wingdings 3</vt:lpstr>
      <vt:lpstr>Ion</vt:lpstr>
      <vt:lpstr>A Felvilágosodás</vt:lpstr>
      <vt:lpstr>PowerPoint Presentation</vt:lpstr>
      <vt:lpstr>A Felvilágosodás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 volt ekkor Magyarországon?</vt:lpstr>
      <vt:lpstr>Magyar felvilágosodás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YAKUP YILDIZLAR</dc:creator>
  <cp:lastModifiedBy>Éva Tóth</cp:lastModifiedBy>
  <cp:revision>81</cp:revision>
  <dcterms:created xsi:type="dcterms:W3CDTF">2018-09-27T18:07:16Z</dcterms:created>
  <dcterms:modified xsi:type="dcterms:W3CDTF">2020-05-11T22:27:26Z</dcterms:modified>
</cp:coreProperties>
</file>