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6" r:id="rId2"/>
    <p:sldId id="297" r:id="rId3"/>
    <p:sldId id="307" r:id="rId4"/>
    <p:sldId id="304" r:id="rId5"/>
    <p:sldId id="305" r:id="rId6"/>
    <p:sldId id="284" r:id="rId7"/>
    <p:sldId id="301" r:id="rId8"/>
    <p:sldId id="298" r:id="rId9"/>
    <p:sldId id="299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55E0-77D4-47F9-BE66-7880A78952C0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4AFAB-A96D-4067-A2DB-3F59D3A29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79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4AFAB-A96D-4067-A2DB-3F59D3A294A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70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96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14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29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4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65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76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6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21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10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37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5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2445" y="3640254"/>
            <a:ext cx="5319433" cy="2076333"/>
          </a:xfrm>
        </p:spPr>
        <p:txBody>
          <a:bodyPr anchor="t">
            <a:normAutofit/>
          </a:bodyPr>
          <a:lstStyle/>
          <a:p>
            <a:pPr algn="l"/>
            <a:r>
              <a:rPr lang="hu-HU" sz="4800" dirty="0" smtClean="0">
                <a:latin typeface="Segoe Script" panose="030B0504020000000003" pitchFamily="66" charset="0"/>
              </a:rPr>
              <a:t>A barokk</a:t>
            </a:r>
            <a:br>
              <a:rPr lang="hu-HU" sz="4800" dirty="0" smtClean="0">
                <a:latin typeface="Segoe Script" panose="030B0504020000000003" pitchFamily="66" charset="0"/>
              </a:rPr>
            </a:br>
            <a:r>
              <a:rPr lang="hu-HU" sz="4800" dirty="0">
                <a:latin typeface="Segoe Script" panose="030B0504020000000003" pitchFamily="66" charset="0"/>
              </a:rPr>
              <a:t>i</a:t>
            </a:r>
            <a:r>
              <a:rPr lang="hu-HU" sz="4800" dirty="0" smtClean="0">
                <a:latin typeface="Segoe Script" panose="030B0504020000000003" pitchFamily="66" charset="0"/>
              </a:rPr>
              <a:t>rodalom</a:t>
            </a:r>
            <a:endParaRPr lang="tr-TR" sz="4800" dirty="0">
              <a:latin typeface="Segoe Script" panose="030B0504020000000003" pitchFamily="66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2C6334C2-F73F-4B3B-A626-DD5F69DF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ZrÃ­nyi miklÃ³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896"/>
          <a:stretch/>
        </p:blipFill>
        <p:spPr bwMode="auto"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2674F1C9-F008-4A16-AEE8-5C41753230B0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hu.wikipedia.org</a:t>
            </a:r>
          </a:p>
        </p:txBody>
      </p:sp>
      <p:sp>
        <p:nvSpPr>
          <p:cNvPr id="6" name="Dikdörtgen 11">
            <a:extLst>
              <a:ext uri="{FF2B5EF4-FFF2-40B4-BE49-F238E27FC236}">
                <a16:creationId xmlns:a16="http://schemas.microsoft.com/office/drawing/2014/main" xmlns="" id="{35AEB6AF-D9E6-4748-8B71-4D41A2065BA0}"/>
              </a:ext>
            </a:extLst>
          </p:cNvPr>
          <p:cNvSpPr/>
          <p:nvPr/>
        </p:nvSpPr>
        <p:spPr>
          <a:xfrm>
            <a:off x="9645215" y="6393134"/>
            <a:ext cx="2210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Kép: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8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18866" y="1362075"/>
            <a:ext cx="10220183" cy="51615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2300" dirty="0">
                <a:solidFill>
                  <a:schemeClr val="bg1"/>
                </a:solidFill>
              </a:rPr>
              <a:t>A barokk irodalom jellemzői</a:t>
            </a:r>
            <a:r>
              <a:rPr lang="hu-HU" sz="10000" dirty="0">
                <a:solidFill>
                  <a:schemeClr val="bg1"/>
                </a:solidFill>
              </a:rPr>
              <a:t/>
            </a:r>
            <a:br>
              <a:rPr lang="hu-HU" sz="10000" dirty="0">
                <a:solidFill>
                  <a:schemeClr val="bg1"/>
                </a:solidFill>
              </a:rPr>
            </a:br>
            <a:endParaRPr lang="hu-HU" sz="10000" dirty="0">
              <a:solidFill>
                <a:schemeClr val="bg1"/>
              </a:solidFill>
            </a:endParaRPr>
          </a:p>
          <a:p>
            <a:r>
              <a:rPr lang="hu-HU" sz="10000" dirty="0">
                <a:solidFill>
                  <a:schemeClr val="bg1"/>
                </a:solidFill>
              </a:rPr>
              <a:t>Túlzások </a:t>
            </a:r>
            <a:r>
              <a:rPr lang="hu-HU" sz="4800" i="1" dirty="0">
                <a:solidFill>
                  <a:schemeClr val="bg1"/>
                </a:solidFill>
              </a:rPr>
              <a:t>„Ezerszer mondtam már.”</a:t>
            </a:r>
          </a:p>
          <a:p>
            <a:r>
              <a:rPr lang="hu-HU" sz="10000" dirty="0">
                <a:solidFill>
                  <a:schemeClr val="bg1"/>
                </a:solidFill>
              </a:rPr>
              <a:t>Halmozások </a:t>
            </a:r>
            <a:br>
              <a:rPr lang="hu-HU" sz="10000" dirty="0">
                <a:solidFill>
                  <a:schemeClr val="bg1"/>
                </a:solidFill>
              </a:rPr>
            </a:br>
            <a:r>
              <a:rPr lang="hu-HU" sz="4800" dirty="0">
                <a:solidFill>
                  <a:schemeClr val="bg1"/>
                </a:solidFill>
              </a:rPr>
              <a:t>„Nem várhatok, nem várhatok, </a:t>
            </a:r>
            <a:br>
              <a:rPr lang="hu-HU" sz="4800" dirty="0">
                <a:solidFill>
                  <a:schemeClr val="bg1"/>
                </a:solidFill>
              </a:rPr>
            </a:br>
            <a:r>
              <a:rPr lang="hu-HU" sz="4800" dirty="0">
                <a:solidFill>
                  <a:schemeClr val="bg1"/>
                </a:solidFill>
              </a:rPr>
              <a:t>Nem várhatok, mert sietek, </a:t>
            </a:r>
            <a:br>
              <a:rPr lang="hu-HU" sz="4800" dirty="0">
                <a:solidFill>
                  <a:schemeClr val="bg1"/>
                </a:solidFill>
              </a:rPr>
            </a:br>
            <a:r>
              <a:rPr lang="hu-HU" sz="4800" dirty="0">
                <a:solidFill>
                  <a:schemeClr val="bg1"/>
                </a:solidFill>
              </a:rPr>
              <a:t>Nem várhatok, nem várhatok. </a:t>
            </a:r>
            <a:br>
              <a:rPr lang="hu-HU" sz="4800" dirty="0">
                <a:solidFill>
                  <a:schemeClr val="bg1"/>
                </a:solidFill>
              </a:rPr>
            </a:br>
            <a:r>
              <a:rPr lang="hu-HU" sz="4800" dirty="0">
                <a:solidFill>
                  <a:schemeClr val="bg1"/>
                </a:solidFill>
              </a:rPr>
              <a:t>Akarom, hogy szeressetek </a:t>
            </a:r>
            <a:br>
              <a:rPr lang="hu-HU" sz="4800" dirty="0">
                <a:solidFill>
                  <a:schemeClr val="bg1"/>
                </a:solidFill>
              </a:rPr>
            </a:br>
            <a:r>
              <a:rPr lang="hu-HU" sz="4800" dirty="0">
                <a:solidFill>
                  <a:schemeClr val="bg1"/>
                </a:solidFill>
              </a:rPr>
              <a:t>Akarom, tisztán lássatok, </a:t>
            </a:r>
            <a:br>
              <a:rPr lang="hu-HU" sz="4800" dirty="0">
                <a:solidFill>
                  <a:schemeClr val="bg1"/>
                </a:solidFill>
              </a:rPr>
            </a:br>
            <a:r>
              <a:rPr lang="hu-HU" sz="4800" dirty="0">
                <a:solidFill>
                  <a:schemeClr val="bg1"/>
                </a:solidFill>
              </a:rPr>
              <a:t>Akarom, hogy szeressetek.”</a:t>
            </a:r>
            <a:br>
              <a:rPr lang="hu-HU" sz="4800" dirty="0">
                <a:solidFill>
                  <a:schemeClr val="bg1"/>
                </a:solidFill>
              </a:rPr>
            </a:br>
            <a:endParaRPr lang="hu-HU" sz="4800" dirty="0">
              <a:solidFill>
                <a:schemeClr val="bg1"/>
              </a:solidFill>
            </a:endParaRPr>
          </a:p>
          <a:p>
            <a:r>
              <a:rPr lang="hu-HU" sz="10000" dirty="0">
                <a:solidFill>
                  <a:schemeClr val="bg1"/>
                </a:solidFill>
              </a:rPr>
              <a:t>Ellentétek </a:t>
            </a:r>
            <a:r>
              <a:rPr lang="hu-HU" sz="4800" dirty="0">
                <a:solidFill>
                  <a:schemeClr val="bg1"/>
                </a:solidFill>
              </a:rPr>
              <a:t>szegény-gazdag, jó-rossz, jószívű-gonosz</a:t>
            </a:r>
          </a:p>
          <a:p>
            <a:r>
              <a:rPr lang="hu-HU" sz="10000" dirty="0">
                <a:solidFill>
                  <a:schemeClr val="bg1"/>
                </a:solidFill>
              </a:rPr>
              <a:t>Emelkedett hang</a:t>
            </a:r>
          </a:p>
          <a:p>
            <a:r>
              <a:rPr lang="hu-HU" sz="10000" dirty="0">
                <a:solidFill>
                  <a:schemeClr val="bg1"/>
                </a:solidFill>
              </a:rPr>
              <a:t>Nagy terjedelmű művek, monumentális kompozíciók</a:t>
            </a:r>
          </a:p>
          <a:p>
            <a:r>
              <a:rPr lang="hu-HU" sz="10000" dirty="0">
                <a:solidFill>
                  <a:schemeClr val="bg1"/>
                </a:solidFill>
              </a:rPr>
              <a:t>Legfontosabb barokk irodalmi műfaj: EPOSZ</a:t>
            </a:r>
            <a:r>
              <a:rPr lang="hu-HU" sz="10000" dirty="0"/>
              <a:t/>
            </a:r>
            <a:br>
              <a:rPr lang="hu-HU" sz="10000" dirty="0"/>
            </a:br>
            <a:endParaRPr lang="hu-HU" sz="10000" dirty="0"/>
          </a:p>
          <a:p>
            <a:r>
              <a:rPr lang="hu-HU" dirty="0"/>
              <a:t/>
            </a:r>
            <a:br>
              <a:rPr lang="hu-HU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15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9769" y="2230755"/>
            <a:ext cx="9991725" cy="4219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6000" dirty="0">
                <a:solidFill>
                  <a:schemeClr val="bg1"/>
                </a:solidFill>
              </a:rPr>
              <a:t>A barokk EPOSZ</a:t>
            </a:r>
            <a:r>
              <a:rPr lang="hu-HU" sz="10000" b="1" dirty="0">
                <a:solidFill>
                  <a:schemeClr val="bg1"/>
                </a:solidFill>
              </a:rPr>
              <a:t/>
            </a:r>
            <a:br>
              <a:rPr lang="hu-HU" sz="10000" b="1" dirty="0">
                <a:solidFill>
                  <a:schemeClr val="bg1"/>
                </a:solidFill>
              </a:rPr>
            </a:br>
            <a:r>
              <a:rPr lang="hu-HU" sz="10000" dirty="0">
                <a:solidFill>
                  <a:schemeClr val="bg1"/>
                </a:solidFill>
              </a:rPr>
              <a:t/>
            </a:r>
            <a:br>
              <a:rPr lang="hu-HU" sz="10000" dirty="0">
                <a:solidFill>
                  <a:schemeClr val="bg1"/>
                </a:solidFill>
              </a:rPr>
            </a:br>
            <a:endParaRPr lang="hu-HU" sz="3200" dirty="0">
              <a:solidFill>
                <a:schemeClr val="bg1"/>
              </a:solidFill>
            </a:endParaRPr>
          </a:p>
          <a:p>
            <a:r>
              <a:rPr lang="hu-HU" sz="10000" u="sng" dirty="0">
                <a:solidFill>
                  <a:schemeClr val="bg1"/>
                </a:solidFill>
              </a:rPr>
              <a:t>eposz:</a:t>
            </a:r>
            <a:r>
              <a:rPr lang="hu-HU" sz="10000" dirty="0">
                <a:solidFill>
                  <a:schemeClr val="bg1"/>
                </a:solidFill>
              </a:rPr>
              <a:t> kötött (=szigorú, nem szabad) versformájú nagyepikus irodalmi műfaj; olyan hősköltemény, amelynek főszereplője hérosz (=hős), félisten.</a:t>
            </a:r>
          </a:p>
          <a:p>
            <a:endParaRPr lang="hu-HU" sz="10000" dirty="0">
              <a:solidFill>
                <a:schemeClr val="bg1"/>
              </a:solidFill>
            </a:endParaRPr>
          </a:p>
          <a:p>
            <a:r>
              <a:rPr lang="hu-HU" sz="10000" u="sng" dirty="0">
                <a:solidFill>
                  <a:schemeClr val="bg1"/>
                </a:solidFill>
              </a:rPr>
              <a:t>eposzi kellékek:</a:t>
            </a:r>
            <a:r>
              <a:rPr lang="hu-HU" sz="10000" dirty="0">
                <a:solidFill>
                  <a:schemeClr val="bg1"/>
                </a:solidFill>
              </a:rPr>
              <a:t> </a:t>
            </a:r>
          </a:p>
          <a:p>
            <a:endParaRPr lang="hu-HU" sz="10000" dirty="0">
              <a:solidFill>
                <a:schemeClr val="bg1"/>
              </a:solidFill>
            </a:endParaRPr>
          </a:p>
          <a:p>
            <a:endParaRPr lang="hu-HU" sz="10000" dirty="0">
              <a:solidFill>
                <a:schemeClr val="bg1"/>
              </a:solidFill>
            </a:endParaRPr>
          </a:p>
          <a:p>
            <a:pPr marL="1143000" lvl="0" indent="-1143000" algn="l">
              <a:buFont typeface="Webdings" panose="05030102010509060703" pitchFamily="18" charset="2"/>
              <a:buChar char="%"/>
            </a:pPr>
            <a:r>
              <a:rPr lang="hu-HU" sz="10000" i="1" dirty="0">
                <a:solidFill>
                  <a:schemeClr val="bg1"/>
                </a:solidFill>
              </a:rPr>
              <a:t>invokáció:</a:t>
            </a:r>
            <a:r>
              <a:rPr lang="hu-HU" sz="10000" dirty="0">
                <a:solidFill>
                  <a:schemeClr val="bg1"/>
                </a:solidFill>
              </a:rPr>
              <a:t> segélykérés</a:t>
            </a:r>
          </a:p>
          <a:p>
            <a:pPr marL="1143000" lvl="0" indent="-1143000" algn="l">
              <a:buFont typeface="Webdings" panose="05030102010509060703" pitchFamily="18" charset="2"/>
              <a:buChar char="%"/>
            </a:pPr>
            <a:r>
              <a:rPr lang="hu-HU" sz="10000" i="1" dirty="0">
                <a:solidFill>
                  <a:schemeClr val="bg1"/>
                </a:solidFill>
              </a:rPr>
              <a:t>propozíció:</a:t>
            </a:r>
            <a:r>
              <a:rPr lang="hu-HU" sz="10000" dirty="0">
                <a:solidFill>
                  <a:schemeClr val="bg1"/>
                </a:solidFill>
              </a:rPr>
              <a:t> tárgymegjelölés</a:t>
            </a:r>
          </a:p>
          <a:p>
            <a:pPr marL="1143000" lvl="0" indent="-1143000" algn="l">
              <a:buFont typeface="Webdings" panose="05030102010509060703" pitchFamily="18" charset="2"/>
              <a:buChar char="%"/>
            </a:pPr>
            <a:r>
              <a:rPr lang="hu-HU" sz="10000" i="1" dirty="0">
                <a:solidFill>
                  <a:schemeClr val="bg1"/>
                </a:solidFill>
              </a:rPr>
              <a:t>in medias res: </a:t>
            </a:r>
            <a:r>
              <a:rPr lang="hu-HU" sz="10000" dirty="0">
                <a:solidFill>
                  <a:schemeClr val="bg1"/>
                </a:solidFill>
              </a:rPr>
              <a:t>a dolgok közepébe vágó kezdés</a:t>
            </a:r>
          </a:p>
          <a:p>
            <a:pPr marL="1143000" lvl="0" indent="-1143000" algn="l">
              <a:buFont typeface="Webdings" panose="05030102010509060703" pitchFamily="18" charset="2"/>
              <a:buChar char="%"/>
            </a:pPr>
            <a:r>
              <a:rPr lang="hu-HU" sz="10000" i="1" dirty="0">
                <a:solidFill>
                  <a:schemeClr val="bg1"/>
                </a:solidFill>
              </a:rPr>
              <a:t>enumeráció:</a:t>
            </a:r>
            <a:r>
              <a:rPr lang="hu-HU" sz="10000" dirty="0">
                <a:solidFill>
                  <a:schemeClr val="bg1"/>
                </a:solidFill>
              </a:rPr>
              <a:t> seregszemle</a:t>
            </a:r>
          </a:p>
          <a:p>
            <a:pPr marL="1143000" lvl="0" indent="-1143000" algn="l">
              <a:buFont typeface="Webdings" panose="05030102010509060703" pitchFamily="18" charset="2"/>
              <a:buChar char="%"/>
            </a:pPr>
            <a:r>
              <a:rPr lang="hu-HU" sz="10000" dirty="0">
                <a:solidFill>
                  <a:schemeClr val="bg1"/>
                </a:solidFill>
              </a:rPr>
              <a:t>állandó jelző</a:t>
            </a:r>
          </a:p>
          <a:p>
            <a:pPr marL="1143000" lvl="0" indent="-1143000" algn="l">
              <a:buFont typeface="Webdings" panose="05030102010509060703" pitchFamily="18" charset="2"/>
              <a:buChar char="%"/>
            </a:pPr>
            <a:r>
              <a:rPr lang="hu-HU" sz="10000" dirty="0">
                <a:solidFill>
                  <a:schemeClr val="bg1"/>
                </a:solidFill>
              </a:rPr>
              <a:t>csodás elem / isteni közbeavatkozás</a:t>
            </a:r>
          </a:p>
          <a:p>
            <a:r>
              <a:rPr lang="hu-HU" sz="10000" dirty="0">
                <a:solidFill>
                  <a:schemeClr val="bg1"/>
                </a:solidFill>
              </a:rPr>
              <a:t/>
            </a:r>
            <a:br>
              <a:rPr lang="hu-HU" sz="10000" dirty="0">
                <a:solidFill>
                  <a:schemeClr val="bg1"/>
                </a:solidFill>
              </a:rPr>
            </a:br>
            <a:endParaRPr lang="hu-HU" sz="10000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/>
            </a:r>
            <a:br>
              <a:rPr lang="hu-HU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33425" y="1362075"/>
            <a:ext cx="9991725" cy="4219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0000" dirty="0">
                <a:solidFill>
                  <a:schemeClr val="bg1"/>
                </a:solidFill>
              </a:rPr>
              <a:t>Mi volt ebben az időszakban Magyarországon?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200"/>
              <a:t> 3 részre szakadt Magyarország</a:t>
            </a:r>
            <a:br>
              <a:rPr lang="en-US" sz="4200"/>
            </a:br>
            <a:r>
              <a:rPr lang="en-US" sz="4200"/>
              <a:t>Török hódoltság: 1541-1686 / 1699</a:t>
            </a:r>
          </a:p>
        </p:txBody>
      </p:sp>
      <p:sp>
        <p:nvSpPr>
          <p:cNvPr id="5134" name="Freeform: Shape 144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6" name="Picture 6" descr="Image result for a 3 rÃ©szre szakadt magyarorszÃ¡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r="4914" b="-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35AEB6AF-D9E6-4748-8B71-4D41A2065BA0}"/>
              </a:ext>
            </a:extLst>
          </p:cNvPr>
          <p:cNvSpPr/>
          <p:nvPr/>
        </p:nvSpPr>
        <p:spPr>
          <a:xfrm>
            <a:off x="9645215" y="6393134"/>
            <a:ext cx="2210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Kép: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95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3668" y="1989098"/>
            <a:ext cx="5791581" cy="2285937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  <a:latin typeface="Candara" panose="020E0502030303020204" pitchFamily="34" charset="0"/>
              </a:rPr>
              <a:t>Zrínyi Miklós</a:t>
            </a:r>
            <a:br>
              <a:rPr lang="hu-HU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hu-HU" dirty="0">
                <a:solidFill>
                  <a:schemeClr val="bg1"/>
                </a:solidFill>
                <a:latin typeface="Candara" panose="020E0502030303020204" pitchFamily="34" charset="0"/>
              </a:rPr>
              <a:t>1620 – 1664</a:t>
            </a:r>
            <a:r>
              <a:rPr lang="hu-HU" dirty="0">
                <a:latin typeface="Candara" panose="020E0502030303020204" pitchFamily="34" charset="0"/>
              </a:rPr>
              <a:t/>
            </a:r>
            <a:br>
              <a:rPr lang="hu-HU" dirty="0">
                <a:latin typeface="Candara" panose="020E0502030303020204" pitchFamily="34" charset="0"/>
              </a:rPr>
            </a:br>
            <a:endParaRPr lang="tr-TR" dirty="0">
              <a:latin typeface="Candara" panose="020E0502030303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5" y="-5382"/>
            <a:ext cx="5566034" cy="686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312EAC91-7140-4DC2-996E-D85DD6A796A3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5125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098" y="1396289"/>
            <a:ext cx="5712824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Zrínyi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Miklós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Költő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És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Hadvezér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5543" y="2871982"/>
            <a:ext cx="4558309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„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írom</a:t>
            </a:r>
            <a:r>
              <a:rPr lang="en-US" dirty="0"/>
              <a:t> </a:t>
            </a:r>
            <a:r>
              <a:rPr lang="en-US" dirty="0" err="1"/>
              <a:t>pennával</a:t>
            </a:r>
            <a:r>
              <a:rPr lang="en-US" dirty="0"/>
              <a:t>, / </a:t>
            </a:r>
            <a:r>
              <a:rPr lang="en-US" dirty="0" err="1"/>
              <a:t>Fekete</a:t>
            </a:r>
            <a:r>
              <a:rPr lang="en-US" dirty="0"/>
              <a:t> </a:t>
            </a:r>
            <a:r>
              <a:rPr lang="en-US" dirty="0" err="1"/>
              <a:t>téntával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De </a:t>
            </a:r>
            <a:r>
              <a:rPr lang="en-US" dirty="0" err="1"/>
              <a:t>szablyám</a:t>
            </a:r>
            <a:r>
              <a:rPr lang="en-US" dirty="0"/>
              <a:t> </a:t>
            </a:r>
            <a:r>
              <a:rPr lang="en-US" dirty="0" err="1"/>
              <a:t>élivel</a:t>
            </a:r>
            <a:r>
              <a:rPr lang="en-US" dirty="0"/>
              <a:t>, / </a:t>
            </a:r>
            <a:r>
              <a:rPr lang="en-US" dirty="0" err="1"/>
              <a:t>Ellenség</a:t>
            </a:r>
            <a:r>
              <a:rPr lang="en-US" dirty="0"/>
              <a:t> </a:t>
            </a:r>
            <a:r>
              <a:rPr lang="en-US" dirty="0" err="1"/>
              <a:t>vérivel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örök</a:t>
            </a:r>
            <a:r>
              <a:rPr lang="en-US" dirty="0"/>
              <a:t> </a:t>
            </a:r>
            <a:r>
              <a:rPr lang="en-US" dirty="0" err="1"/>
              <a:t>híremet</a:t>
            </a:r>
            <a:r>
              <a:rPr lang="en-US" dirty="0" smtClean="0"/>
              <a:t>.”</a:t>
            </a:r>
            <a:endParaRPr lang="hu-HU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Zrínyi</a:t>
            </a:r>
            <a:r>
              <a:rPr lang="en-US" dirty="0" smtClean="0"/>
              <a:t> </a:t>
            </a:r>
            <a:r>
              <a:rPr lang="en-US" dirty="0" err="1"/>
              <a:t>Miklós</a:t>
            </a:r>
            <a:r>
              <a:rPr lang="en-US" dirty="0"/>
              <a:t> </a:t>
            </a:r>
            <a:r>
              <a:rPr lang="en-US" dirty="0" err="1" smtClean="0"/>
              <a:t>epigrammája</a:t>
            </a:r>
            <a:endParaRPr lang="en-US" dirty="0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xmlns="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xmlns="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2" name="Picture 2" descr="ZrÃ­nyi MiklÃ³s, Jan Thomas festmÃ©ny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820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word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" r="2" b="12150"/>
          <a:stretch/>
        </p:blipFill>
        <p:spPr bwMode="auto">
          <a:xfrm>
            <a:off x="8157684" y="8187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" name="Freeform: Shape 204">
            <a:extLst>
              <a:ext uri="{FF2B5EF4-FFF2-40B4-BE49-F238E27FC236}">
                <a16:creationId xmlns:a16="http://schemas.microsoft.com/office/drawing/2014/main" xmlns="" id="{2B7592FE-10D1-4664-B623-353F47C8D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484" name="Picture 4" descr="Image result for feather pen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3" r="5" b="5534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3">
            <a:extLst>
              <a:ext uri="{FF2B5EF4-FFF2-40B4-BE49-F238E27FC236}">
                <a16:creationId xmlns:a16="http://schemas.microsoft.com/office/drawing/2014/main" xmlns="" id="{312EAC91-7140-4DC2-996E-D85DD6A796A3}"/>
              </a:ext>
            </a:extLst>
          </p:cNvPr>
          <p:cNvSpPr/>
          <p:nvPr/>
        </p:nvSpPr>
        <p:spPr>
          <a:xfrm>
            <a:off x="105430" y="6488668"/>
            <a:ext cx="2429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Képek: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5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28966"/>
            <a:ext cx="6630338" cy="6200078"/>
          </a:xfrm>
          <a:noFill/>
        </p:spPr>
        <p:txBody>
          <a:bodyPr>
            <a:normAutofit/>
          </a:bodyPr>
          <a:lstStyle/>
          <a:p>
            <a:pPr algn="r"/>
            <a:r>
              <a:rPr lang="hu-HU" sz="2400" dirty="0">
                <a:latin typeface="Candara" panose="020E0502030303020204" pitchFamily="34" charset="0"/>
              </a:rPr>
              <a:t>1620-ban született a muraközi Csáktornyán – dalmát nemesi családban.</a:t>
            </a:r>
            <a:br>
              <a:rPr lang="hu-HU" sz="2400" dirty="0">
                <a:latin typeface="Candara" panose="020E0502030303020204" pitchFamily="34" charset="0"/>
              </a:rPr>
            </a:br>
            <a:r>
              <a:rPr lang="hu-HU" sz="2400" dirty="0">
                <a:latin typeface="Candara" panose="020E0502030303020204" pitchFamily="34" charset="0"/>
              </a:rPr>
              <a:t> Az 1566-os szigetvári hős Zrínyi Miklós </a:t>
            </a:r>
            <a:r>
              <a:rPr lang="hu-HU" sz="2400" b="1" dirty="0">
                <a:latin typeface="Candara" panose="020E0502030303020204" pitchFamily="34" charset="0"/>
              </a:rPr>
              <a:t>dédunokája</a:t>
            </a:r>
            <a:r>
              <a:rPr lang="hu-HU" sz="2400" dirty="0">
                <a:latin typeface="Candara" panose="020E0502030303020204" pitchFamily="34" charset="0"/>
              </a:rPr>
              <a:t>. </a:t>
            </a:r>
            <a:br>
              <a:rPr lang="hu-HU" sz="2400" dirty="0">
                <a:latin typeface="Candara" panose="020E0502030303020204" pitchFamily="34" charset="0"/>
              </a:rPr>
            </a:br>
            <a:r>
              <a:rPr lang="hu-HU" sz="2400" dirty="0">
                <a:latin typeface="Candara" panose="020E0502030303020204" pitchFamily="34" charset="0"/>
              </a:rPr>
              <a:t> </a:t>
            </a:r>
            <a:br>
              <a:rPr lang="hu-HU" sz="2400" dirty="0">
                <a:latin typeface="Candara" panose="020E0502030303020204" pitchFamily="34" charset="0"/>
              </a:rPr>
            </a:br>
            <a:r>
              <a:rPr lang="hu-HU" sz="2400" dirty="0">
                <a:latin typeface="Candara" panose="020E0502030303020204" pitchFamily="34" charset="0"/>
              </a:rPr>
              <a:t>Beszélt horvátul, magyarul, latinul, olaszul, németül és törökül.</a:t>
            </a:r>
            <a:br>
              <a:rPr lang="hu-HU" sz="2400" dirty="0">
                <a:latin typeface="Candara" panose="020E0502030303020204" pitchFamily="34" charset="0"/>
              </a:rPr>
            </a:br>
            <a:r>
              <a:rPr lang="hu-HU" sz="2400" dirty="0">
                <a:latin typeface="Candara" panose="020E0502030303020204" pitchFamily="34" charset="0"/>
              </a:rPr>
              <a:t/>
            </a:r>
            <a:br>
              <a:rPr lang="hu-HU" sz="2400" dirty="0">
                <a:latin typeface="Candara" panose="020E0502030303020204" pitchFamily="34" charset="0"/>
              </a:rPr>
            </a:br>
            <a:r>
              <a:rPr lang="hu-HU" sz="2400" dirty="0">
                <a:latin typeface="Candara" panose="020E0502030303020204" pitchFamily="34" charset="0"/>
              </a:rPr>
              <a:t>Célja a török (=oszmán) kiűzése (=elküldése) Magyarországról.</a:t>
            </a:r>
            <a:br>
              <a:rPr lang="hu-HU" sz="2400" dirty="0">
                <a:latin typeface="Candara" panose="020E0502030303020204" pitchFamily="34" charset="0"/>
              </a:rPr>
            </a:br>
            <a:r>
              <a:rPr lang="hu-HU" sz="2400" dirty="0">
                <a:latin typeface="Candara" panose="020E0502030303020204" pitchFamily="34" charset="0"/>
              </a:rPr>
              <a:t>Sok hadtudományi munkát írt.</a:t>
            </a:r>
            <a:br>
              <a:rPr lang="hu-HU" sz="2400" dirty="0">
                <a:latin typeface="Candara" panose="020E0502030303020204" pitchFamily="34" charset="0"/>
              </a:rPr>
            </a:br>
            <a:r>
              <a:rPr lang="hu-HU" sz="2400" dirty="0">
                <a:latin typeface="Candara" panose="020E0502030303020204" pitchFamily="34" charset="0"/>
              </a:rPr>
              <a:t>Pl. </a:t>
            </a:r>
            <a:r>
              <a:rPr lang="hu-HU" sz="2400" b="1" i="1" dirty="0"/>
              <a:t>Az török áfium ellen való orvosság</a:t>
            </a:r>
            <a:r>
              <a:rPr lang="hu-HU" sz="2400" dirty="0"/>
              <a:t>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? Mi lehet az áfium?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>
                <a:latin typeface="Candara" panose="020E0502030303020204" pitchFamily="34" charset="0"/>
              </a:rPr>
              <a:t/>
            </a:r>
            <a:br>
              <a:rPr lang="hu-HU" sz="2400" dirty="0">
                <a:latin typeface="Candara" panose="020E0502030303020204" pitchFamily="34" charset="0"/>
              </a:rPr>
            </a:br>
            <a:r>
              <a:rPr lang="hu-HU" sz="2400" dirty="0">
                <a:latin typeface="Candara" panose="020E0502030303020204" pitchFamily="34" charset="0"/>
              </a:rPr>
              <a:t>1664-ben Csáktornya mellett egy</a:t>
            </a:r>
            <a:br>
              <a:rPr lang="hu-HU" sz="2400" dirty="0">
                <a:latin typeface="Candara" panose="020E0502030303020204" pitchFamily="34" charset="0"/>
              </a:rPr>
            </a:br>
            <a:r>
              <a:rPr lang="hu-HU" sz="2400" dirty="0">
                <a:latin typeface="Candara" panose="020E0502030303020204" pitchFamily="34" charset="0"/>
              </a:rPr>
              <a:t>vadászat során halálos baleset érte.</a:t>
            </a:r>
            <a:r>
              <a:rPr lang="hu-HU" sz="1600" dirty="0">
                <a:latin typeface="Candara" panose="020E0502030303020204" pitchFamily="34" charset="0"/>
              </a:rPr>
              <a:t/>
            </a:r>
            <a:br>
              <a:rPr lang="hu-HU" sz="1600" dirty="0">
                <a:latin typeface="Candara" panose="020E0502030303020204" pitchFamily="34" charset="0"/>
              </a:rPr>
            </a:br>
            <a:r>
              <a:rPr lang="hu-HU" sz="1600" dirty="0">
                <a:latin typeface="Candara" panose="020E0502030303020204" pitchFamily="34" charset="0"/>
              </a:rPr>
              <a:t/>
            </a:r>
            <a:br>
              <a:rPr lang="hu-HU" sz="1600" dirty="0">
                <a:latin typeface="Candara" panose="020E0502030303020204" pitchFamily="34" charset="0"/>
              </a:rPr>
            </a:br>
            <a:endParaRPr lang="tr-TR" sz="1600" dirty="0">
              <a:latin typeface="Candara" panose="020E0502030303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0338" y="10"/>
            <a:ext cx="55616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0867E7BB-2898-4250-99DC-78DF6ADEDC8E}"/>
              </a:ext>
            </a:extLst>
          </p:cNvPr>
          <p:cNvSpPr/>
          <p:nvPr/>
        </p:nvSpPr>
        <p:spPr>
          <a:xfrm>
            <a:off x="0" y="6488668"/>
            <a:ext cx="2210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Kép: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3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ZrÃ­nyi vad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5" y="1741028"/>
            <a:ext cx="4749421" cy="346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432872" y="2627663"/>
            <a:ext cx="5017599" cy="1692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dirty="0">
                <a:solidFill>
                  <a:schemeClr val="bg1"/>
                </a:solidFill>
              </a:rPr>
              <a:t/>
            </a:r>
            <a:br>
              <a:rPr lang="hu-HU" sz="2400" dirty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1664-ben </a:t>
            </a:r>
            <a:r>
              <a:rPr lang="hu-HU" sz="2400" dirty="0">
                <a:solidFill>
                  <a:schemeClr val="bg1"/>
                </a:solidFill>
              </a:rPr>
              <a:t>Csáktornya mellett egy</a:t>
            </a:r>
            <a:br>
              <a:rPr lang="hu-HU" sz="2400" dirty="0">
                <a:solidFill>
                  <a:schemeClr val="bg1"/>
                </a:solidFill>
              </a:rPr>
            </a:br>
            <a:r>
              <a:rPr lang="hu-HU" sz="2400" dirty="0">
                <a:solidFill>
                  <a:schemeClr val="bg1"/>
                </a:solidFill>
              </a:rPr>
              <a:t>vadászat során halálos baleset érte. </a:t>
            </a:r>
            <a:endParaRPr lang="hu-HU" sz="2400" dirty="0" smtClean="0">
              <a:solidFill>
                <a:schemeClr val="bg1"/>
              </a:solidFill>
            </a:endParaRPr>
          </a:p>
          <a:p>
            <a:pPr algn="l"/>
            <a:endParaRPr lang="hu-HU" sz="2400" dirty="0">
              <a:solidFill>
                <a:schemeClr val="bg1"/>
              </a:solidFill>
            </a:endParaRPr>
          </a:p>
          <a:p>
            <a:pPr algn="l"/>
            <a:r>
              <a:rPr lang="hu-HU" sz="2400" dirty="0">
                <a:solidFill>
                  <a:schemeClr val="bg1"/>
                </a:solidFill>
                <a:sym typeface="Wingdings" panose="05000000000000000000" pitchFamily="2" charset="2"/>
              </a:rPr>
              <a:t>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Ez </a:t>
            </a:r>
            <a:r>
              <a:rPr lang="hu-HU" sz="2400" dirty="0">
                <a:solidFill>
                  <a:schemeClr val="bg1"/>
                </a:solidFill>
              </a:rPr>
              <a:t>egy vaddisznó.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Dikdörtgen 11">
            <a:extLst>
              <a:ext uri="{FF2B5EF4-FFF2-40B4-BE49-F238E27FC236}">
                <a16:creationId xmlns:a16="http://schemas.microsoft.com/office/drawing/2014/main" xmlns="" id="{35AEB6AF-D9E6-4748-8B71-4D41A2065BA0}"/>
              </a:ext>
            </a:extLst>
          </p:cNvPr>
          <p:cNvSpPr/>
          <p:nvPr/>
        </p:nvSpPr>
        <p:spPr>
          <a:xfrm>
            <a:off x="1006182" y="5206621"/>
            <a:ext cx="2210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Kép: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0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62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Segoe Script</vt:lpstr>
      <vt:lpstr>Webdings</vt:lpstr>
      <vt:lpstr>Wingdings</vt:lpstr>
      <vt:lpstr>Office Theme</vt:lpstr>
      <vt:lpstr>A barokk irodalom</vt:lpstr>
      <vt:lpstr>PowerPoint Presentation</vt:lpstr>
      <vt:lpstr>PowerPoint Presentation</vt:lpstr>
      <vt:lpstr>PowerPoint Presentation</vt:lpstr>
      <vt:lpstr>PowerPoint Presentation</vt:lpstr>
      <vt:lpstr>Zrínyi Miklós 1620 – 1664 </vt:lpstr>
      <vt:lpstr>Zrínyi Miklós Költő És Hadvezér </vt:lpstr>
      <vt:lpstr>1620-ban született a muraközi Csáktornyán – dalmát nemesi családban.  Az 1566-os szigetvári hős Zrínyi Miklós dédunokája.    Beszélt horvátul, magyarul, latinul, olaszul, németül és törökül.  Célja a török (=oszmán) kiűzése (=elküldése) Magyarországról. Sok hadtudományi munkát írt. Pl. Az török áfium ellen való orvosság   ? Mi lehet az áfium?  1664-ben Csáktornya mellett egy vadászat során halálos baleset érte.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Barokk</dc:title>
  <dc:creator>Yakup Yildizlar</dc:creator>
  <cp:lastModifiedBy>Éva Tóth</cp:lastModifiedBy>
  <cp:revision>19</cp:revision>
  <dcterms:created xsi:type="dcterms:W3CDTF">2020-05-09T18:36:26Z</dcterms:created>
  <dcterms:modified xsi:type="dcterms:W3CDTF">2020-05-11T19:41:26Z</dcterms:modified>
</cp:coreProperties>
</file>