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9"/>
  </p:notesMasterIdLst>
  <p:sldIdLst>
    <p:sldId id="266" r:id="rId3"/>
    <p:sldId id="269" r:id="rId4"/>
    <p:sldId id="274" r:id="rId5"/>
    <p:sldId id="278" r:id="rId6"/>
    <p:sldId id="276" r:id="rId7"/>
    <p:sldId id="279" r:id="rId8"/>
    <p:sldId id="280" r:id="rId9"/>
    <p:sldId id="282" r:id="rId10"/>
    <p:sldId id="305" r:id="rId11"/>
    <p:sldId id="307" r:id="rId12"/>
    <p:sldId id="309" r:id="rId13"/>
    <p:sldId id="314" r:id="rId14"/>
    <p:sldId id="312" r:id="rId15"/>
    <p:sldId id="313" r:id="rId16"/>
    <p:sldId id="284" r:id="rId17"/>
    <p:sldId id="288" r:id="rId18"/>
    <p:sldId id="289" r:id="rId19"/>
    <p:sldId id="290" r:id="rId20"/>
    <p:sldId id="296" r:id="rId21"/>
    <p:sldId id="297" r:id="rId22"/>
    <p:sldId id="299" r:id="rId23"/>
    <p:sldId id="298" r:id="rId24"/>
    <p:sldId id="300" r:id="rId25"/>
    <p:sldId id="302" r:id="rId26"/>
    <p:sldId id="303" r:id="rId27"/>
    <p:sldId id="304" r:id="rId2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0838-A014-44DD-A60E-41AE16F19E8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09A23-2CA0-4D2F-BE32-8CDEC54EE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8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09A23-2CA0-4D2F-BE32-8CDEC54EED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4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09A23-2CA0-4D2F-BE32-8CDEC54EED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2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39916"/>
            <a:ext cx="5829300" cy="19606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728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11DA-C0D1-4375-9C6E-8E410FDECAE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4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FCB97-EB90-4EEA-9A52-0288787BD39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54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6193"/>
            <a:ext cx="5829300" cy="18156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943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0E35D-4901-40CB-841C-E9676428D91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93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0DBF5-9A86-45BD-A48E-761CCC6851C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47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7143"/>
            <a:ext cx="3030538" cy="8528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997"/>
            <a:ext cx="3030538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4" y="2047143"/>
            <a:ext cx="3030537" cy="8528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4" y="2899997"/>
            <a:ext cx="3030537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9D86-5304-4339-9C4B-6A72885E14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26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7C15-5E1F-4309-9113-B255141DABC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01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F4983-18EB-4816-8B2B-55146A584C0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47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416"/>
            <a:ext cx="2255838" cy="15503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416"/>
            <a:ext cx="3833812" cy="78046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792"/>
            <a:ext cx="2255838" cy="6254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1F4B-6378-493D-B689-93C4D93A973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8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61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685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938"/>
            <a:ext cx="4114800" cy="107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28D0D-8270-49A6-8450-0E55907560B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56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9B0B8-FE97-41D5-BCF8-3F81C43FB2D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71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346"/>
            <a:ext cx="1543050" cy="78017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346"/>
            <a:ext cx="4476750" cy="78017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F2-410C-4F92-995C-C407D7DA7DB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9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5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0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5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6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6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3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9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21B2-94BF-4309-9AD9-F8906C5CF2D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ACE4-0840-4C20-B0A4-EC249DE9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6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346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316"/>
            <a:ext cx="16002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316"/>
            <a:ext cx="21717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316"/>
            <a:ext cx="1600200" cy="63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6FD98-88CD-4A1E-B142-80A64AC7530E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6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52" y="463785"/>
            <a:ext cx="60960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89042" y="482200"/>
            <a:ext cx="6440820" cy="550920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 </a:t>
            </a:r>
            <a:r>
              <a:rPr lang="en-US" sz="3200" dirty="0" smtClean="0">
                <a:solidFill>
                  <a:srgbClr val="FFFF00"/>
                </a:solidFill>
              </a:rPr>
              <a:t>23-</a:t>
            </a:r>
            <a:r>
              <a:rPr lang="tr-TR" sz="3200" dirty="0" smtClean="0">
                <a:solidFill>
                  <a:srgbClr val="FFFF00"/>
                </a:solidFill>
              </a:rPr>
              <a:t>yaşında kadın hasta</a:t>
            </a:r>
          </a:p>
          <a:p>
            <a:endParaRPr lang="tr-TR" sz="3200" dirty="0" smtClean="0">
              <a:solidFill>
                <a:srgbClr val="FFFF00"/>
              </a:solidFill>
            </a:endParaRPr>
          </a:p>
          <a:p>
            <a:r>
              <a:rPr lang="tr-TR" sz="3200" dirty="0" smtClean="0">
                <a:solidFill>
                  <a:srgbClr val="FFFF00"/>
                </a:solidFill>
              </a:rPr>
              <a:t>Son 3 gündür idrar yaparken yanma; sık ve acil idrar yapma ihtiyacı </a:t>
            </a:r>
          </a:p>
          <a:p>
            <a:endParaRPr lang="tr-TR" sz="3200" dirty="0" smtClean="0">
              <a:solidFill>
                <a:srgbClr val="FFFF00"/>
              </a:solidFill>
            </a:endParaRPr>
          </a:p>
          <a:p>
            <a:r>
              <a:rPr lang="tr-TR" sz="3200" dirty="0" smtClean="0">
                <a:solidFill>
                  <a:srgbClr val="FFFF00"/>
                </a:solidFill>
              </a:rPr>
              <a:t>Ateş, bulantı, soğuk terleme, vajinal akıntı, ağrı yok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tr-TR" sz="3200" dirty="0" smtClean="0">
              <a:solidFill>
                <a:srgbClr val="FFFF00"/>
              </a:solidFill>
            </a:endParaRPr>
          </a:p>
          <a:p>
            <a:r>
              <a:rPr lang="tr-TR" sz="3200" dirty="0" smtClean="0">
                <a:solidFill>
                  <a:srgbClr val="FFFF00"/>
                </a:solidFill>
              </a:rPr>
              <a:t>AB ihtiyacı olduğunu düşünüyor</a:t>
            </a:r>
          </a:p>
          <a:p>
            <a:endParaRPr lang="tr-TR" sz="3200" dirty="0" smtClean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2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inking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1619672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 rot="18754931">
            <a:off x="-1537851" y="3875188"/>
            <a:ext cx="102888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800" dirty="0" smtClean="0"/>
              <a:t>TEDAVİ İÇİN NE KULLANACAĞIZ?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3539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inking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1619672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 rot="18754931">
            <a:off x="-1579285" y="4183128"/>
            <a:ext cx="10302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/>
              <a:t>İDRAR PH’SININ ETKİSİ NASIL OLUR?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715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800" b="1" dirty="0" smtClean="0">
                <a:solidFill>
                  <a:srgbClr val="FF0000"/>
                </a:solidFill>
              </a:rPr>
              <a:t>Alt İdrar Yolları </a:t>
            </a:r>
            <a:r>
              <a:rPr lang="tr-TR" sz="2800" b="1" dirty="0" err="1" smtClean="0">
                <a:solidFill>
                  <a:srgbClr val="FF0000"/>
                </a:solidFill>
              </a:rPr>
              <a:t>İnfeksiyonları</a:t>
            </a:r>
            <a:r>
              <a:rPr lang="tr-TR" sz="2800" b="1" dirty="0" smtClean="0">
                <a:solidFill>
                  <a:srgbClr val="FF0000"/>
                </a:solidFill>
              </a:rPr>
              <a:t>- Poliklinik –Yet.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86083"/>
              </p:ext>
            </p:extLst>
          </p:nvPr>
        </p:nvGraphicFramePr>
        <p:xfrm>
          <a:off x="188640" y="395536"/>
          <a:ext cx="6541865" cy="899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30041655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31457176"/>
                    </a:ext>
                  </a:extLst>
                </a:gridCol>
                <a:gridCol w="1719941">
                  <a:extLst>
                    <a:ext uri="{9D8B030D-6E8A-4147-A177-3AD203B41FA5}">
                      <a16:colId xmlns:a16="http://schemas.microsoft.com/office/drawing/2014/main" val="331041207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4027637"/>
                    </a:ext>
                  </a:extLst>
                </a:gridCol>
                <a:gridCol w="1005500">
                  <a:extLst>
                    <a:ext uri="{9D8B030D-6E8A-4147-A177-3AD203B41FA5}">
                      <a16:colId xmlns:a16="http://schemas.microsoft.com/office/drawing/2014/main" val="2670888058"/>
                    </a:ext>
                  </a:extLst>
                </a:gridCol>
              </a:tblGrid>
              <a:tr h="4185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Sıklık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Süre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34618"/>
                  </a:ext>
                </a:extLst>
              </a:tr>
              <a:tr h="289560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Komplike olmayan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Ko-trimoksazol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fort </a:t>
                      </a:r>
                      <a:r>
                        <a:rPr lang="tr-TR" dirty="0" err="1" smtClean="0"/>
                        <a:t>tb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(800/160)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9145"/>
                  </a:ext>
                </a:extLst>
              </a:tr>
              <a:tr h="381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Nitrofurantoin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670256"/>
                  </a:ext>
                </a:extLst>
              </a:tr>
              <a:tr h="5019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Fosfomisin</a:t>
                      </a:r>
                      <a:endParaRPr lang="tr-T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Tek doz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08404"/>
                  </a:ext>
                </a:extLst>
              </a:tr>
              <a:tr h="395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Siprofloksasin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76721"/>
                  </a:ext>
                </a:extLst>
              </a:tr>
              <a:tr h="4032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Levofloksasin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510389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Amoksisilin-klavulanat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5-7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569860"/>
                  </a:ext>
                </a:extLst>
              </a:tr>
              <a:tr h="160020">
                <a:tc rowSpan="4">
                  <a:txBody>
                    <a:bodyPr/>
                    <a:lstStyle/>
                    <a:p>
                      <a:r>
                        <a:rPr lang="tr-TR" dirty="0" smtClean="0"/>
                        <a:t>Komplike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Ko-trimoksazol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fort </a:t>
                      </a:r>
                      <a:r>
                        <a:rPr lang="tr-TR" dirty="0" err="1" smtClean="0"/>
                        <a:t>tb</a:t>
                      </a:r>
                      <a:r>
                        <a:rPr lang="tr-TR" dirty="0" smtClean="0"/>
                        <a:t> (800/160)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7-10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7513"/>
                  </a:ext>
                </a:extLst>
              </a:tr>
              <a:tr h="48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Siprofloksasin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250-500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7-10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8802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Levofloksasin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</a:p>
                    <a:p>
                      <a:r>
                        <a:rPr lang="tr-TR" dirty="0" smtClean="0"/>
                        <a:t>750 mg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gün</a:t>
                      </a:r>
                    </a:p>
                    <a:p>
                      <a:r>
                        <a:rPr lang="tr-TR" dirty="0" smtClean="0"/>
                        <a:t>5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24877"/>
                  </a:ext>
                </a:extLst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Amoksisilin-klavulanat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7-10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946324"/>
                  </a:ext>
                </a:extLst>
              </a:tr>
              <a:tr h="266751"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Tekrarlayan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Nitrofurantoin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 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195035"/>
                  </a:ext>
                </a:extLst>
              </a:tr>
              <a:tr h="266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Ko-trimoksazol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1/2 </a:t>
                      </a:r>
                      <a:r>
                        <a:rPr lang="tr-TR" dirty="0" err="1" smtClean="0"/>
                        <a:t>tb</a:t>
                      </a:r>
                      <a:r>
                        <a:rPr lang="tr-TR" dirty="0" smtClean="0"/>
                        <a:t> (400/80)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 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959962"/>
                  </a:ext>
                </a:extLst>
              </a:tr>
              <a:tr h="213360">
                <a:tc rowSpan="4">
                  <a:txBody>
                    <a:bodyPr/>
                    <a:lstStyle/>
                    <a:p>
                      <a:r>
                        <a:rPr lang="tr-TR" dirty="0" smtClean="0"/>
                        <a:t>Akut </a:t>
                      </a:r>
                      <a:r>
                        <a:rPr lang="tr-TR" dirty="0" err="1" smtClean="0"/>
                        <a:t>piyelonefrit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Ko-trimoksazol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 fort </a:t>
                      </a:r>
                      <a:r>
                        <a:rPr lang="tr-TR" dirty="0" err="1" smtClean="0"/>
                        <a:t>tb</a:t>
                      </a:r>
                      <a:r>
                        <a:rPr lang="tr-TR" dirty="0" smtClean="0"/>
                        <a:t> (800/160)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36522"/>
                  </a:ext>
                </a:extLst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Siprofloksasin</a:t>
                      </a:r>
                      <a:r>
                        <a:rPr lang="tr-TR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67214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Levofloksasin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 mg</a:t>
                      </a:r>
                    </a:p>
                    <a:p>
                      <a:r>
                        <a:rPr lang="tr-TR" dirty="0" smtClean="0"/>
                        <a:t>750 mg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 gün</a:t>
                      </a:r>
                    </a:p>
                    <a:p>
                      <a:r>
                        <a:rPr lang="tr-TR" dirty="0" smtClean="0"/>
                        <a:t>5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23659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Amoksisilin-klavulanat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500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973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7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83392" y="467544"/>
            <a:ext cx="54607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Akut Komplike Olmayan Sistitin </a:t>
            </a:r>
          </a:p>
          <a:p>
            <a:r>
              <a:rPr lang="tr-T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Kanıta Dayalı Ampirik Tedavisi </a:t>
            </a:r>
            <a:endParaRPr lang="en-US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60648" y="1691680"/>
            <a:ext cx="647972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Nitrofurantoin</a:t>
            </a:r>
            <a:r>
              <a:rPr lang="tr-TR" sz="3200" dirty="0" smtClean="0"/>
              <a:t> x 5 gün (A,I)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Ko-Trimoksazol</a:t>
            </a:r>
            <a:r>
              <a:rPr lang="tr-TR" sz="3200" dirty="0"/>
              <a:t> </a:t>
            </a:r>
            <a:r>
              <a:rPr lang="tr-TR" sz="3200" dirty="0" smtClean="0"/>
              <a:t>x 3 gün (A, 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Fosfomisin</a:t>
            </a:r>
            <a:r>
              <a:rPr lang="tr-TR" sz="3200" dirty="0" smtClean="0"/>
              <a:t> </a:t>
            </a:r>
            <a:r>
              <a:rPr lang="tr-TR" sz="3200" dirty="0" err="1" smtClean="0"/>
              <a:t>trometamol</a:t>
            </a:r>
            <a:r>
              <a:rPr lang="tr-TR" sz="3200" dirty="0" smtClean="0"/>
              <a:t> x 1 gün (A,I)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Florokinolon</a:t>
            </a:r>
            <a:r>
              <a:rPr lang="tr-TR" sz="3200" dirty="0" smtClean="0"/>
              <a:t> x 3 gün (A,I)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/>
              <a:t> </a:t>
            </a:r>
            <a:r>
              <a:rPr lang="tr-TR" sz="3200" dirty="0" smtClean="0"/>
              <a:t>ß-</a:t>
            </a:r>
            <a:r>
              <a:rPr lang="tr-TR" sz="3200" dirty="0" err="1" smtClean="0"/>
              <a:t>Laktamlar</a:t>
            </a:r>
            <a:r>
              <a:rPr lang="tr-TR" sz="3200" dirty="0" smtClean="0"/>
              <a:t> x 3-7 gün (B, I)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/>
              <a:t> </a:t>
            </a:r>
            <a:r>
              <a:rPr lang="tr-TR" sz="3200" i="1" dirty="0" err="1" smtClean="0">
                <a:solidFill>
                  <a:schemeClr val="bg1">
                    <a:lumMod val="50000"/>
                  </a:schemeClr>
                </a:solidFill>
              </a:rPr>
              <a:t>Pivmecillinam</a:t>
            </a:r>
            <a:r>
              <a:rPr lang="tr-TR" sz="3200" i="1" dirty="0" smtClean="0">
                <a:solidFill>
                  <a:schemeClr val="bg1">
                    <a:lumMod val="50000"/>
                  </a:schemeClr>
                </a:solidFill>
              </a:rPr>
              <a:t> x 3-7 gün (A, I)</a:t>
            </a:r>
            <a:endParaRPr lang="en-US" sz="3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64704" y="6876256"/>
            <a:ext cx="42938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tr-TR" sz="2000" i="1" dirty="0" err="1" smtClean="0"/>
              <a:t>Good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evidence</a:t>
            </a:r>
            <a:endParaRPr lang="tr-TR" sz="2000" i="1" dirty="0" smtClean="0"/>
          </a:p>
          <a:p>
            <a:pPr marL="342900" indent="-342900">
              <a:buAutoNum type="alphaUcPeriod"/>
            </a:pPr>
            <a:r>
              <a:rPr lang="tr-TR" sz="2000" i="1" dirty="0" err="1" smtClean="0"/>
              <a:t>Moderate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evidence</a:t>
            </a:r>
            <a:endParaRPr lang="tr-TR" sz="2000" i="1" dirty="0" smtClean="0"/>
          </a:p>
          <a:p>
            <a:r>
              <a:rPr lang="tr-TR" sz="2000" i="1" dirty="0" smtClean="0"/>
              <a:t>I.    At </a:t>
            </a:r>
            <a:r>
              <a:rPr lang="tr-TR" sz="2000" i="1" dirty="0" err="1" smtClean="0"/>
              <a:t>least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one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proper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controlled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study</a:t>
            </a:r>
            <a:endParaRPr lang="tr-TR" sz="2000" i="1" dirty="0" smtClean="0"/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451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Hamilelikte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82352" y="2555776"/>
            <a:ext cx="56333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Amoksisilin-klavulanat</a:t>
            </a:r>
            <a:r>
              <a:rPr lang="tr-TR" sz="3200" dirty="0" smtClean="0"/>
              <a:t> x 7 gün 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 smtClean="0"/>
              <a:t>Sefalosporin</a:t>
            </a:r>
            <a:r>
              <a:rPr lang="tr-TR" sz="3200" dirty="0" smtClean="0"/>
              <a:t> x 7 gün </a:t>
            </a:r>
          </a:p>
          <a:p>
            <a:pPr marL="342900" indent="-342900">
              <a:lnSpc>
                <a:spcPct val="150000"/>
              </a:lnSpc>
              <a:buClr>
                <a:srgbClr val="00B0F0"/>
              </a:buClr>
              <a:buAutoNum type="arabicPeriod"/>
            </a:pPr>
            <a:r>
              <a:rPr lang="tr-TR" sz="3200" dirty="0" err="1"/>
              <a:t>Ko-Trimoksazol</a:t>
            </a:r>
            <a:r>
              <a:rPr lang="tr-TR" sz="3200" dirty="0"/>
              <a:t> x </a:t>
            </a:r>
            <a:r>
              <a:rPr lang="tr-TR" sz="3200" dirty="0" smtClean="0"/>
              <a:t>7 gün*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3200" dirty="0" smtClean="0"/>
          </a:p>
          <a:p>
            <a:pPr>
              <a:lnSpc>
                <a:spcPct val="150000"/>
              </a:lnSpc>
              <a:buClr>
                <a:srgbClr val="00B0F0"/>
              </a:buClr>
            </a:pPr>
            <a:r>
              <a:rPr lang="tr-TR" sz="3200" dirty="0" smtClean="0"/>
              <a:t>* </a:t>
            </a:r>
            <a:r>
              <a:rPr lang="tr-TR" sz="3200" i="1" dirty="0" smtClean="0"/>
              <a:t>3. </a:t>
            </a:r>
            <a:r>
              <a:rPr lang="tr-TR" sz="3200" i="1" dirty="0" err="1" smtClean="0"/>
              <a:t>trimesterde</a:t>
            </a:r>
            <a:r>
              <a:rPr lang="tr-TR" sz="3200" i="1" dirty="0" smtClean="0"/>
              <a:t> kullanılmaz</a:t>
            </a:r>
          </a:p>
          <a:p>
            <a:pPr>
              <a:lnSpc>
                <a:spcPct val="150000"/>
              </a:lnSpc>
              <a:buClr>
                <a:srgbClr val="00B0F0"/>
              </a:buClr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0668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metoprim f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797" y="392590"/>
            <a:ext cx="4243194" cy="317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actri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3" b="20567"/>
          <a:stretch/>
        </p:blipFill>
        <p:spPr bwMode="auto">
          <a:xfrm>
            <a:off x="139081" y="0"/>
            <a:ext cx="32000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monur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9" y="3561820"/>
            <a:ext cx="2250401" cy="221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piyelosepty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5" y="1921447"/>
            <a:ext cx="2471430" cy="164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maksip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7" y="6372200"/>
            <a:ext cx="315278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NEVOTEK 500 MG 7 FİLM TABLET 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7" t="25773" r="13220" b="27729"/>
          <a:stretch/>
        </p:blipFill>
        <p:spPr bwMode="auto">
          <a:xfrm>
            <a:off x="3160423" y="4549844"/>
            <a:ext cx="345948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6" descr="Image result for zithromax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8" descr="Image result for zithromax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764704" y="8604448"/>
            <a:ext cx="4594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Görseller </a:t>
            </a:r>
            <a:r>
              <a:rPr lang="tr-TR" dirty="0" err="1" smtClean="0"/>
              <a:t>RxMediaPharma</a:t>
            </a:r>
            <a:r>
              <a:rPr lang="tr-TR" dirty="0" smtClean="0"/>
              <a:t> 2020’den alınmıştır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908053" y="317990"/>
            <a:ext cx="4975849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URINER ANTISEPTİKLER </a:t>
            </a:r>
            <a:endParaRPr lang="tr-TR" sz="3200" spc="3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59840" y="1259632"/>
            <a:ext cx="663598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tr-TR" sz="3200" dirty="0" smtClean="0">
                <a:solidFill>
                  <a:srgbClr val="FFFFFF"/>
                </a:solidFill>
              </a:rPr>
              <a:t> </a:t>
            </a:r>
            <a:r>
              <a:rPr lang="tr-TR" sz="3200" dirty="0" smtClean="0">
                <a:solidFill>
                  <a:srgbClr val="FFFFFF"/>
                </a:solidFill>
              </a:rPr>
              <a:t>Sadece idrar yolları enfeksiyonlarında</a:t>
            </a:r>
            <a:endParaRPr lang="tr-TR" sz="3200" dirty="0" smtClean="0">
              <a:solidFill>
                <a:srgbClr val="FFFFFF"/>
              </a:solidFill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tr-TR" sz="3200" dirty="0" smtClean="0">
                <a:solidFill>
                  <a:srgbClr val="FFFFFF"/>
                </a:solidFill>
              </a:rPr>
              <a:t> </a:t>
            </a:r>
            <a:r>
              <a:rPr lang="tr-TR" sz="3200" dirty="0" smtClean="0">
                <a:solidFill>
                  <a:srgbClr val="FFFFFF"/>
                </a:solidFill>
              </a:rPr>
              <a:t>İdrarda konsantre olur, dokularda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dirty="0" err="1" smtClean="0">
                <a:solidFill>
                  <a:srgbClr val="FFFFFF"/>
                </a:solidFill>
              </a:rPr>
              <a:t>antibakteriyel</a:t>
            </a:r>
            <a:r>
              <a:rPr lang="tr-TR" sz="3200" dirty="0" smtClean="0">
                <a:solidFill>
                  <a:srgbClr val="FFFFFF"/>
                </a:solidFill>
              </a:rPr>
              <a:t> konsantrasyonlara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FFFFFF"/>
                </a:solidFill>
              </a:rPr>
              <a:t>ulaşmaz</a:t>
            </a:r>
            <a:endParaRPr lang="tr-TR" sz="3200" dirty="0" smtClean="0">
              <a:solidFill>
                <a:srgbClr val="FFFFFF"/>
              </a:solidFill>
            </a:endParaRPr>
          </a:p>
        </p:txBody>
      </p:sp>
      <p:pic>
        <p:nvPicPr>
          <p:cNvPr id="3074" name="Picture 2" descr="Image result for purin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54" y="5171648"/>
            <a:ext cx="3141450" cy="346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Image result for piyelosepty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676" y="5868144"/>
            <a:ext cx="3487318" cy="251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5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40" y="35496"/>
            <a:ext cx="6552727" cy="849463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800" b="1" spc="300" dirty="0">
                <a:solidFill>
                  <a:srgbClr val="00B050"/>
                </a:solidFill>
              </a:rPr>
              <a:t>Nitrofurantoin</a:t>
            </a:r>
          </a:p>
          <a:p>
            <a:pPr>
              <a:lnSpc>
                <a:spcPct val="150000"/>
              </a:lnSpc>
              <a:defRPr/>
            </a:pP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Sadece komplike olmayan sistit</a:t>
            </a:r>
            <a:endParaRPr lang="tr-T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 smtClean="0"/>
              <a:t> </a:t>
            </a:r>
            <a:r>
              <a:rPr lang="tr-TR" sz="2800" dirty="0" smtClean="0"/>
              <a:t>Etkinlik için bakteriler tarafından aktive edilmeli</a:t>
            </a:r>
            <a:endParaRPr lang="tr-TR" sz="2800" dirty="0"/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</a:t>
            </a:r>
            <a:r>
              <a:rPr lang="tr-TR" sz="2800" dirty="0" smtClean="0"/>
              <a:t>Aktivite pH5,5 ya da altında</a:t>
            </a:r>
            <a:endParaRPr lang="tr-TR" sz="2800" dirty="0"/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</a:t>
            </a:r>
            <a:r>
              <a:rPr lang="tr-TR" sz="2800" dirty="0" smtClean="0"/>
              <a:t>geniş spektrum, </a:t>
            </a:r>
            <a:r>
              <a:rPr lang="tr-TR" sz="2800" u="sng" dirty="0" smtClean="0"/>
              <a:t>etki mekanizması kesin bilinmiyor</a:t>
            </a:r>
            <a:endParaRPr lang="tr-TR" sz="2800" u="sng" dirty="0"/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</a:t>
            </a:r>
            <a:r>
              <a:rPr lang="tr-TR" sz="2800" dirty="0" smtClean="0"/>
              <a:t>Hızla </a:t>
            </a:r>
            <a:r>
              <a:rPr lang="tr-TR" sz="2800" dirty="0" err="1" smtClean="0"/>
              <a:t>absorbe</a:t>
            </a:r>
            <a:r>
              <a:rPr lang="tr-TR" sz="2800" dirty="0" smtClean="0"/>
              <a:t> olur, hızla atılır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</a:t>
            </a:r>
            <a:r>
              <a:rPr lang="tr-TR" sz="2800" dirty="0" smtClean="0"/>
              <a:t>Böbrek yetmezliğinde </a:t>
            </a:r>
            <a:r>
              <a:rPr lang="tr-TR" sz="2800" dirty="0" err="1" smtClean="0"/>
              <a:t>toksik</a:t>
            </a:r>
            <a:r>
              <a:rPr lang="tr-TR" sz="2800" dirty="0" smtClean="0"/>
              <a:t> düzeylere ulaşma riski var</a:t>
            </a:r>
            <a:r>
              <a:rPr lang="tr-TR" sz="2800" dirty="0" smtClean="0"/>
              <a:t> </a:t>
            </a:r>
            <a:endParaRPr lang="tr-TR" sz="2800" dirty="0"/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</a:t>
            </a:r>
            <a:r>
              <a:rPr lang="tr-TR" sz="2800" dirty="0" smtClean="0"/>
              <a:t>Günde 4 kez </a:t>
            </a:r>
            <a:r>
              <a:rPr lang="tr-TR" sz="2800" dirty="0"/>
              <a:t>(100mg), 7 </a:t>
            </a:r>
            <a:r>
              <a:rPr lang="tr-TR" sz="2800" dirty="0" smtClean="0"/>
              <a:t>gün</a:t>
            </a:r>
            <a:endParaRPr lang="tr-TR" sz="2800" dirty="0"/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tr-TR" sz="2800" dirty="0"/>
              <a:t> </a:t>
            </a:r>
            <a:r>
              <a:rPr lang="tr-TR" sz="2800" dirty="0" err="1" smtClean="0"/>
              <a:t>Advers</a:t>
            </a:r>
            <a:r>
              <a:rPr lang="tr-TR" sz="2800" dirty="0" smtClean="0"/>
              <a:t> etkiler bulantı, kusma, aşırı duyarlık, </a:t>
            </a:r>
            <a:r>
              <a:rPr lang="tr-TR" sz="2800" dirty="0" err="1" smtClean="0"/>
              <a:t>pulmoner</a:t>
            </a:r>
            <a:r>
              <a:rPr lang="tr-TR" sz="2800" dirty="0" smtClean="0"/>
              <a:t> </a:t>
            </a:r>
            <a:r>
              <a:rPr lang="tr-TR" sz="2800" dirty="0" err="1" smtClean="0"/>
              <a:t>toksisite</a:t>
            </a:r>
            <a:r>
              <a:rPr lang="tr-TR" sz="2800" dirty="0" smtClean="0"/>
              <a:t>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88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86301" y="1055797"/>
            <a:ext cx="6786562" cy="3046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3200" b="1" dirty="0" err="1">
                <a:solidFill>
                  <a:srgbClr val="00B050"/>
                </a:solidFill>
              </a:rPr>
              <a:t>Methenamine</a:t>
            </a:r>
            <a:r>
              <a:rPr lang="tr-TR" sz="3200" b="1" dirty="0">
                <a:solidFill>
                  <a:srgbClr val="00B050"/>
                </a:solidFill>
              </a:rPr>
              <a:t> </a:t>
            </a:r>
            <a:r>
              <a:rPr lang="tr-TR" sz="3200" b="1" dirty="0" err="1">
                <a:solidFill>
                  <a:srgbClr val="00B050"/>
                </a:solidFill>
              </a:rPr>
              <a:t>mandelate</a:t>
            </a:r>
            <a:endParaRPr lang="tr-TR" sz="32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3200" b="1" dirty="0" err="1">
                <a:solidFill>
                  <a:srgbClr val="00B050"/>
                </a:solidFill>
              </a:rPr>
              <a:t>Methenamine</a:t>
            </a:r>
            <a:r>
              <a:rPr lang="tr-TR" sz="3200" b="1" dirty="0">
                <a:solidFill>
                  <a:srgbClr val="00B050"/>
                </a:solidFill>
              </a:rPr>
              <a:t> </a:t>
            </a:r>
            <a:r>
              <a:rPr lang="tr-TR" sz="3200" b="1" dirty="0" err="1">
                <a:solidFill>
                  <a:srgbClr val="00B050"/>
                </a:solidFill>
              </a:rPr>
              <a:t>hippurate</a:t>
            </a:r>
            <a:endParaRPr lang="tr-TR" sz="32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err="1" smtClean="0">
                <a:solidFill>
                  <a:srgbClr val="0070C0"/>
                </a:solidFill>
              </a:rPr>
              <a:t>Üriner</a:t>
            </a:r>
            <a:r>
              <a:rPr lang="tr-TR" sz="3200" dirty="0" smtClean="0">
                <a:solidFill>
                  <a:srgbClr val="0070C0"/>
                </a:solidFill>
              </a:rPr>
              <a:t> antiseptik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tr-TR" sz="3200" dirty="0" smtClean="0">
                <a:solidFill>
                  <a:srgbClr val="0070C0"/>
                </a:solidFill>
              </a:rPr>
              <a:t>Günde 4 kez 1; sonra 2 </a:t>
            </a:r>
            <a:r>
              <a:rPr lang="tr-TR" sz="3200" dirty="0" smtClean="0">
                <a:solidFill>
                  <a:srgbClr val="0070C0"/>
                </a:solidFill>
              </a:rPr>
              <a:t>kez 1 g</a:t>
            </a:r>
            <a:endParaRPr lang="tr-T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2696" y="323528"/>
            <a:ext cx="5579925" cy="49494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Ko-Trimoksazol</a:t>
            </a: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temel </a:t>
            </a:r>
          </a:p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farmakolojisini </a:t>
            </a:r>
          </a:p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hatırlayalım</a:t>
            </a:r>
            <a:endParaRPr lang="tr-T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 descr="Image result for bactri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3" b="20567"/>
          <a:stretch/>
        </p:blipFill>
        <p:spPr bwMode="auto">
          <a:xfrm rot="19902381">
            <a:off x="2051195" y="6250761"/>
            <a:ext cx="32000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878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60648" y="827584"/>
            <a:ext cx="6525344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sz="2800" u="sng" dirty="0" smtClean="0">
                <a:solidFill>
                  <a:srgbClr val="002060"/>
                </a:solidFill>
              </a:rPr>
              <a:t>En sık </a:t>
            </a:r>
            <a:r>
              <a:rPr lang="tr-TR" sz="2800" u="sng" dirty="0" err="1" smtClean="0">
                <a:solidFill>
                  <a:srgbClr val="002060"/>
                </a:solidFill>
              </a:rPr>
              <a:t>infeksiyon</a:t>
            </a:r>
            <a:r>
              <a:rPr lang="tr-TR" sz="2800" u="sng" dirty="0" smtClean="0">
                <a:solidFill>
                  <a:srgbClr val="002060"/>
                </a:solidFill>
              </a:rPr>
              <a:t> hastalıklarından biri</a:t>
            </a:r>
          </a:p>
          <a:p>
            <a:pPr eaLnBrk="1" hangingPunct="1"/>
            <a:endParaRPr lang="tr-TR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Daha sıklıkla </a:t>
            </a:r>
            <a:r>
              <a:rPr lang="tr-TR" sz="3200" dirty="0" smtClean="0">
                <a:solidFill>
                  <a:srgbClr val="FF0000"/>
                </a:solidFill>
              </a:rPr>
              <a:t>kadınlarda</a:t>
            </a:r>
            <a:r>
              <a:rPr lang="tr-TR" dirty="0" smtClean="0">
                <a:solidFill>
                  <a:srgbClr val="002060"/>
                </a:solidFill>
              </a:rPr>
              <a:t>??</a:t>
            </a:r>
            <a:endParaRPr lang="tr-TR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tr-TR" dirty="0" smtClean="0">
                <a:solidFill>
                  <a:srgbClr val="002060"/>
                </a:solidFill>
              </a:rPr>
              <a:t> Bakteri </a:t>
            </a:r>
            <a:r>
              <a:rPr lang="tr-TR" dirty="0" err="1" smtClean="0">
                <a:solidFill>
                  <a:srgbClr val="002060"/>
                </a:solidFill>
              </a:rPr>
              <a:t>kolonizasyonu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3200" dirty="0" smtClean="0">
                <a:solidFill>
                  <a:srgbClr val="002060"/>
                </a:solidFill>
              </a:rPr>
              <a:t>idrarla sınırlı</a:t>
            </a:r>
            <a:r>
              <a:rPr lang="tr-TR" dirty="0" smtClean="0">
                <a:solidFill>
                  <a:srgbClr val="002060"/>
                </a:solidFill>
              </a:rPr>
              <a:t> olabilir</a:t>
            </a:r>
          </a:p>
          <a:p>
            <a:pPr eaLnBrk="1" hangingPunct="1">
              <a:buFont typeface="Arial" charset="0"/>
              <a:buChar char="•"/>
            </a:pPr>
            <a:r>
              <a:rPr lang="tr-TR" dirty="0">
                <a:solidFill>
                  <a:srgbClr val="002060"/>
                </a:solidFill>
              </a:rPr>
              <a:t> Ama bakteri </a:t>
            </a:r>
            <a:r>
              <a:rPr lang="tr-TR" sz="3200" dirty="0">
                <a:solidFill>
                  <a:srgbClr val="002060"/>
                </a:solidFill>
              </a:rPr>
              <a:t>dokularda</a:t>
            </a:r>
            <a:r>
              <a:rPr lang="tr-TR" dirty="0">
                <a:solidFill>
                  <a:srgbClr val="002060"/>
                </a:solidFill>
              </a:rPr>
              <a:t> da olabilir</a:t>
            </a:r>
          </a:p>
        </p:txBody>
      </p:sp>
    </p:spTree>
    <p:extLst>
      <p:ext uri="{BB962C8B-B14F-4D97-AF65-F5344CB8AC3E}">
        <p14:creationId xmlns:p14="http://schemas.microsoft.com/office/powerpoint/2010/main" val="15173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92696" y="488950"/>
            <a:ext cx="52569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SULFONAMİDLER ve TRİMETOPRİM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12872" y="1475656"/>
            <a:ext cx="474179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>
                <a:solidFill>
                  <a:srgbClr val="FF0000"/>
                </a:solidFill>
                <a:latin typeface="Calibri" pitchFamily="34" charset="0"/>
              </a:rPr>
              <a:t>Kısa Etkili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Orta 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</a:rPr>
              <a:t>Etkili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Uzun 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</a:rPr>
              <a:t>Etkili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Kombinasyon</a:t>
            </a: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92696" y="2123728"/>
            <a:ext cx="630932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333399"/>
                </a:solidFill>
                <a:latin typeface="Calibri" pitchFamily="34" charset="0"/>
              </a:rPr>
              <a:t>Sulfizoksazol</a:t>
            </a: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 smtClean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333399"/>
                </a:solidFill>
                <a:latin typeface="Calibri" pitchFamily="34" charset="0"/>
              </a:rPr>
              <a:t>Sulfametoksazol</a:t>
            </a:r>
            <a:r>
              <a:rPr lang="tr-TR" sz="2400" dirty="0" smtClean="0">
                <a:solidFill>
                  <a:srgbClr val="333399"/>
                </a:solidFill>
                <a:latin typeface="Calibri" pitchFamily="34" charset="0"/>
              </a:rPr>
              <a:t> </a:t>
            </a:r>
            <a:r>
              <a:rPr lang="tr-TR" sz="2400" dirty="0">
                <a:solidFill>
                  <a:srgbClr val="333399"/>
                </a:solidFill>
                <a:latin typeface="Calibri" pitchFamily="34" charset="0"/>
              </a:rPr>
              <a:t>(sadece kombinasyonda)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>
                <a:solidFill>
                  <a:srgbClr val="333399"/>
                </a:solidFill>
                <a:latin typeface="Calibri" pitchFamily="34" charset="0"/>
              </a:rPr>
              <a:t>Sulfadiazin</a:t>
            </a: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3333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000" dirty="0" smtClean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000" dirty="0" smtClean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0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000" dirty="0" smtClean="0">
                <a:solidFill>
                  <a:srgbClr val="009999"/>
                </a:solidFill>
                <a:latin typeface="Calibri" pitchFamily="34" charset="0"/>
              </a:rPr>
              <a:t>(</a:t>
            </a:r>
            <a:r>
              <a:rPr lang="tr-TR" sz="2000" dirty="0">
                <a:solidFill>
                  <a:srgbClr val="009999"/>
                </a:solidFill>
                <a:latin typeface="Calibri" pitchFamily="34" charset="0"/>
              </a:rPr>
              <a:t>artık kullanılmıyor, Stevens Johnson sendromu riski!)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>
                <a:solidFill>
                  <a:srgbClr val="808080"/>
                </a:solidFill>
                <a:latin typeface="Calibri" pitchFamily="34" charset="0"/>
              </a:rPr>
              <a:t>Sulfadimetoksin</a:t>
            </a:r>
            <a:endParaRPr lang="tr-TR" sz="2400" dirty="0">
              <a:solidFill>
                <a:srgbClr val="80808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>
                <a:solidFill>
                  <a:srgbClr val="808080"/>
                </a:solidFill>
                <a:latin typeface="Calibri" pitchFamily="34" charset="0"/>
              </a:rPr>
              <a:t>Sulfametoksipiridazin</a:t>
            </a:r>
            <a:endParaRPr lang="tr-TR" sz="2400" dirty="0">
              <a:solidFill>
                <a:srgbClr val="80808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808080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 smtClean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2400" dirty="0">
              <a:solidFill>
                <a:srgbClr val="009999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err="1">
                <a:solidFill>
                  <a:srgbClr val="333399"/>
                </a:solidFill>
                <a:latin typeface="Calibri" pitchFamily="34" charset="0"/>
              </a:rPr>
              <a:t>Sulfametoksazol</a:t>
            </a:r>
            <a:r>
              <a:rPr lang="tr-TR" sz="2400" dirty="0">
                <a:solidFill>
                  <a:srgbClr val="333399"/>
                </a:solidFill>
                <a:latin typeface="Calibri" pitchFamily="34" charset="0"/>
              </a:rPr>
              <a:t> + </a:t>
            </a:r>
            <a:r>
              <a:rPr lang="tr-TR" sz="2400" dirty="0" err="1">
                <a:solidFill>
                  <a:srgbClr val="333399"/>
                </a:solidFill>
                <a:latin typeface="Calibri" pitchFamily="34" charset="0"/>
              </a:rPr>
              <a:t>Trimetoprim</a:t>
            </a:r>
            <a:r>
              <a:rPr lang="tr-TR" sz="2400" dirty="0">
                <a:solidFill>
                  <a:srgbClr val="333399"/>
                </a:solidFill>
                <a:latin typeface="Calibri" pitchFamily="34" charset="0"/>
              </a:rPr>
              <a:t> (SMZ/TMP)</a:t>
            </a:r>
          </a:p>
        </p:txBody>
      </p:sp>
    </p:spTree>
    <p:extLst>
      <p:ext uri="{BB962C8B-B14F-4D97-AF65-F5344CB8AC3E}">
        <p14:creationId xmlns:p14="http://schemas.microsoft.com/office/powerpoint/2010/main" val="12682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92696" y="488950"/>
            <a:ext cx="52569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200" spc="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SULFONAMİDLER ve TRİMETOPRİM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681569"/>
              </p:ext>
            </p:extLst>
          </p:nvPr>
        </p:nvGraphicFramePr>
        <p:xfrm>
          <a:off x="476672" y="2915816"/>
          <a:ext cx="5976663" cy="4084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Adults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160mg  TMP+</a:t>
                      </a:r>
                    </a:p>
                    <a:p>
                      <a:r>
                        <a:rPr lang="tr-TR" sz="3200" dirty="0" smtClean="0"/>
                        <a:t>800mg</a:t>
                      </a:r>
                    </a:p>
                    <a:p>
                      <a:r>
                        <a:rPr lang="tr-TR" sz="3200" dirty="0" smtClean="0"/>
                        <a:t>SMZ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Every</a:t>
                      </a:r>
                      <a:r>
                        <a:rPr lang="tr-TR" sz="3200" baseline="0" dirty="0" smtClean="0"/>
                        <a:t> 12 </a:t>
                      </a:r>
                      <a:r>
                        <a:rPr lang="tr-TR" sz="3200" baseline="0" dirty="0" err="1" smtClean="0"/>
                        <a:t>hours</a:t>
                      </a:r>
                      <a:r>
                        <a:rPr lang="tr-TR" sz="3200" baseline="0" dirty="0" smtClean="0"/>
                        <a:t> / 14 </a:t>
                      </a:r>
                      <a:r>
                        <a:rPr lang="tr-TR" sz="3200" baseline="0" dirty="0" err="1" smtClean="0"/>
                        <a:t>days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Children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4mg/kg TMP+</a:t>
                      </a:r>
                    </a:p>
                    <a:p>
                      <a:r>
                        <a:rPr lang="tr-TR" sz="3200" dirty="0" smtClean="0"/>
                        <a:t>20mg/kg SMZ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dirty="0" err="1" smtClean="0"/>
                        <a:t>Every</a:t>
                      </a:r>
                      <a:r>
                        <a:rPr lang="tr-TR" sz="3200" baseline="0" dirty="0" smtClean="0"/>
                        <a:t> 12 </a:t>
                      </a:r>
                      <a:r>
                        <a:rPr lang="tr-TR" sz="3200" baseline="0" dirty="0" err="1" smtClean="0"/>
                        <a:t>hours</a:t>
                      </a:r>
                      <a:r>
                        <a:rPr lang="tr-TR" sz="3200" baseline="0" dirty="0" smtClean="0"/>
                        <a:t> / 10 </a:t>
                      </a:r>
                      <a:r>
                        <a:rPr lang="tr-TR" sz="3200" baseline="0" dirty="0" err="1" smtClean="0"/>
                        <a:t>days</a:t>
                      </a:r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92696" y="488950"/>
            <a:ext cx="5256931" cy="223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SULFONAMİDLER ve </a:t>
            </a:r>
            <a:r>
              <a:rPr lang="tr-T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TRİMETOPRİM – </a:t>
            </a:r>
          </a:p>
          <a:p>
            <a:pPr algn="ctr">
              <a:lnSpc>
                <a:spcPct val="150000"/>
              </a:lnSpc>
              <a:defRPr/>
            </a:pP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İstenmeyen Etkiler</a:t>
            </a:r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19552" y="2915816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tr-TR" sz="3200" dirty="0" smtClean="0">
                <a:solidFill>
                  <a:srgbClr val="00B0F0"/>
                </a:solidFill>
                <a:latin typeface="Calibri" pitchFamily="34" charset="0"/>
              </a:rPr>
              <a:t> Aşırı duyarlık reaksiyonları</a:t>
            </a:r>
            <a:endParaRPr lang="tr-TR" sz="32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69072" y="3851920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FF0000"/>
                </a:solidFill>
                <a:latin typeface="Calibri" pitchFamily="34" charset="0"/>
              </a:rPr>
              <a:t>2. </a:t>
            </a:r>
            <a:r>
              <a:rPr lang="tr-TR" sz="3200" dirty="0" err="1" smtClean="0">
                <a:solidFill>
                  <a:srgbClr val="FF0000"/>
                </a:solidFill>
                <a:latin typeface="Calibri" pitchFamily="34" charset="0"/>
              </a:rPr>
              <a:t>Kernikterus</a:t>
            </a:r>
            <a:endParaRPr lang="tr-TR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68833" y="5652120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3200" dirty="0" smtClean="0">
                <a:solidFill>
                  <a:srgbClr val="7030A0"/>
                </a:solidFill>
                <a:latin typeface="Calibri" pitchFamily="34" charset="0"/>
              </a:rPr>
              <a:t>3. </a:t>
            </a:r>
            <a:r>
              <a:rPr lang="tr-TR" sz="3200" dirty="0" err="1" smtClean="0">
                <a:solidFill>
                  <a:srgbClr val="7030A0"/>
                </a:solidFill>
                <a:latin typeface="Calibri" pitchFamily="34" charset="0"/>
              </a:rPr>
              <a:t>Kristalüri</a:t>
            </a:r>
            <a:r>
              <a:rPr lang="tr-TR" sz="3200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tr-TR" sz="32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6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8218" y="1907704"/>
            <a:ext cx="62193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FLOROKİNOLONLAR?</a:t>
            </a:r>
            <a:endParaRPr lang="tr-T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12" descr="Image result for piyelosept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8" y="5796136"/>
            <a:ext cx="2471430" cy="164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0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53731"/>
              </p:ext>
            </p:extLst>
          </p:nvPr>
        </p:nvGraphicFramePr>
        <p:xfrm>
          <a:off x="476672" y="2915816"/>
          <a:ext cx="5976663" cy="27345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Adults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250-500mg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Every</a:t>
                      </a:r>
                      <a:r>
                        <a:rPr lang="tr-TR" sz="3200" baseline="0" dirty="0" smtClean="0"/>
                        <a:t> 12 </a:t>
                      </a:r>
                      <a:r>
                        <a:rPr lang="tr-TR" sz="3200" baseline="0" dirty="0" err="1" smtClean="0"/>
                        <a:t>hours</a:t>
                      </a:r>
                      <a:r>
                        <a:rPr lang="tr-TR" sz="3200" baseline="0" dirty="0" smtClean="0"/>
                        <a:t> / 7-14 </a:t>
                      </a:r>
                      <a:r>
                        <a:rPr lang="tr-TR" sz="3200" baseline="0" dirty="0" err="1" smtClean="0"/>
                        <a:t>days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075">
                <a:tc>
                  <a:txBody>
                    <a:bodyPr/>
                    <a:lstStyle/>
                    <a:p>
                      <a:r>
                        <a:rPr lang="tr-TR" sz="3200" dirty="0" err="1" smtClean="0"/>
                        <a:t>Children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122" name="Picture 2" descr="Image result for N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4572000"/>
            <a:ext cx="372041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7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92696" y="488950"/>
            <a:ext cx="52569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FLUROKİNOLONLAR</a:t>
            </a:r>
          </a:p>
          <a:p>
            <a:pPr algn="ctr">
              <a:lnSpc>
                <a:spcPct val="150000"/>
              </a:lnSpc>
              <a:defRPr/>
            </a:pPr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İstenmeyen Etkiler</a:t>
            </a:r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Image result for TENDON RUPTURE CİP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16" y="2148903"/>
            <a:ext cx="4968552" cy="24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CİPRO SİDE EFFEC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5076056"/>
            <a:ext cx="273630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 rot="18231346">
            <a:off x="1453443" y="5695836"/>
            <a:ext cx="6021200" cy="707886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18 yaş altında KONTRİNDİKE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6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mage result for monu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8" y="179512"/>
            <a:ext cx="2250401" cy="221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1052736" y="2915816"/>
            <a:ext cx="740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/>
              <a:t>3 g</a:t>
            </a:r>
          </a:p>
          <a:p>
            <a:r>
              <a:rPr lang="tr-TR" sz="3600" dirty="0"/>
              <a:t> </a:t>
            </a:r>
            <a:endParaRPr lang="en-US" sz="36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3645024" y="3275856"/>
            <a:ext cx="1573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Tek doz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916832" y="4788024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/>
              <a:t>Aç</a:t>
            </a:r>
            <a:endParaRPr lang="en-US" sz="3600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834789" y="6777494"/>
            <a:ext cx="5109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12 yaş altında kullanılmaz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9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23188" y="467544"/>
            <a:ext cx="6379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Komplike-Komplike Olmayan  UTI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0482" name="Picture 2" descr="Image result for complicated U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70" y="1907704"/>
            <a:ext cx="671373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04664" y="1115616"/>
            <a:ext cx="6237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Yapısal ve fonksiyonel bir </a:t>
            </a:r>
            <a:r>
              <a:rPr lang="tr-TR" sz="4000" dirty="0" err="1" smtClean="0"/>
              <a:t>üriner</a:t>
            </a:r>
            <a:r>
              <a:rPr lang="tr-TR" sz="4000" dirty="0" smtClean="0"/>
              <a:t> sistem bozukluğu </a:t>
            </a:r>
          </a:p>
          <a:p>
            <a:r>
              <a:rPr lang="tr-TR" sz="4000" dirty="0" smtClean="0"/>
              <a:t>olan </a:t>
            </a:r>
            <a:r>
              <a:rPr lang="tr-TR" sz="4000" b="1" dirty="0" smtClean="0"/>
              <a:t>kadınlarda ve erkeklerde</a:t>
            </a:r>
          </a:p>
          <a:p>
            <a:endParaRPr lang="tr-TR" sz="4000" dirty="0"/>
          </a:p>
          <a:p>
            <a:r>
              <a:rPr lang="tr-TR" sz="4000" dirty="0" smtClean="0"/>
              <a:t>Semptomlar hafif ya da ağır </a:t>
            </a:r>
          </a:p>
          <a:p>
            <a:endParaRPr lang="tr-TR" sz="4000" dirty="0"/>
          </a:p>
          <a:p>
            <a:r>
              <a:rPr lang="tr-TR" sz="4000" dirty="0" smtClean="0"/>
              <a:t>Bazı bireylerde sistemik hastalıklar ortaya çıkabilir:</a:t>
            </a:r>
          </a:p>
          <a:p>
            <a:r>
              <a:rPr lang="tr-TR" sz="4000" b="1" dirty="0" smtClean="0"/>
              <a:t>Ateş, </a:t>
            </a:r>
            <a:r>
              <a:rPr lang="tr-TR" sz="4000" b="1" dirty="0" err="1" smtClean="0"/>
              <a:t>bakteremi</a:t>
            </a:r>
            <a:r>
              <a:rPr lang="tr-TR" sz="4000" b="1" dirty="0" smtClean="0"/>
              <a:t>, septik şok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1908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klebsiell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Metin kutusu 8"/>
          <p:cNvSpPr txBox="1"/>
          <p:nvPr/>
        </p:nvSpPr>
        <p:spPr>
          <a:xfrm>
            <a:off x="2276872" y="2915816"/>
            <a:ext cx="3168352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FF00"/>
                </a:solidFill>
              </a:rPr>
              <a:t>Toplumda edinilen komplike olmayan çoğu (90%) vakanın nedeni: E. </a:t>
            </a:r>
            <a:r>
              <a:rPr lang="tr-TR" sz="2800" dirty="0" err="1" smtClean="0">
                <a:solidFill>
                  <a:srgbClr val="FFFF00"/>
                </a:solidFill>
              </a:rPr>
              <a:t>Coli</a:t>
            </a:r>
            <a:r>
              <a:rPr lang="tr-TR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76672" y="2267745"/>
            <a:ext cx="52565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4000" dirty="0" smtClean="0"/>
              <a:t>tekrarlama (%</a:t>
            </a:r>
            <a:r>
              <a:rPr lang="tr-TR" sz="4000" dirty="0"/>
              <a:t>20) </a:t>
            </a:r>
            <a:r>
              <a:rPr lang="tr-TR" sz="4000" dirty="0" smtClean="0"/>
              <a:t>ya da yeniden </a:t>
            </a:r>
            <a:r>
              <a:rPr lang="tr-TR" sz="4000" dirty="0" err="1" smtClean="0"/>
              <a:t>enfekte</a:t>
            </a:r>
            <a:r>
              <a:rPr lang="tr-TR" sz="4000" dirty="0" smtClean="0"/>
              <a:t> olma </a:t>
            </a:r>
            <a:r>
              <a:rPr lang="tr-TR" sz="4000" b="1" spc="300" dirty="0" smtClean="0"/>
              <a:t>(&gt;80%)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4000" dirty="0"/>
              <a:t>Yeniden </a:t>
            </a:r>
            <a:r>
              <a:rPr lang="tr-TR" sz="4000" dirty="0" smtClean="0"/>
              <a:t>enfeksiyon 6 ayda ≥ 2 ya da yılda </a:t>
            </a:r>
            <a:r>
              <a:rPr lang="tr-TR" sz="4000" dirty="0"/>
              <a:t>≥ </a:t>
            </a:r>
            <a:r>
              <a:rPr lang="tr-TR" sz="4000" dirty="0" smtClean="0"/>
              <a:t>3 ise PROFLAKSİ</a:t>
            </a:r>
          </a:p>
          <a:p>
            <a:pPr>
              <a:lnSpc>
                <a:spcPct val="150000"/>
              </a:lnSpc>
            </a:pPr>
            <a:r>
              <a:rPr lang="tr-TR" sz="4000" dirty="0"/>
              <a:t>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86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4664" y="1835697"/>
            <a:ext cx="6048672" cy="532859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Tedavi bitiminden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hemen sonra</a:t>
            </a:r>
            <a:r>
              <a:rPr lang="tr-TR" dirty="0" smtClean="0"/>
              <a:t> semptomların tekrarlaması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yapısal anormalliğe</a:t>
            </a:r>
            <a:r>
              <a:rPr lang="tr-TR" dirty="0" smtClean="0"/>
              <a:t> işaret edebilir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5763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32656" y="3059832"/>
            <a:ext cx="6182444" cy="305368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Akut bakteriyel </a:t>
            </a:r>
            <a:r>
              <a:rPr lang="tr-TR" dirty="0" err="1" smtClean="0"/>
              <a:t>prostatit</a:t>
            </a:r>
            <a:r>
              <a:rPr lang="tr-TR" dirty="0"/>
              <a:t> </a:t>
            </a:r>
            <a:r>
              <a:rPr lang="tr-TR" dirty="0" err="1" smtClean="0"/>
              <a:t>antimikrobiyal</a:t>
            </a:r>
            <a:r>
              <a:rPr lang="tr-TR" dirty="0" smtClean="0"/>
              <a:t> tedaviye nasıl yanıt verir?</a:t>
            </a:r>
            <a:endParaRPr lang="en-US" dirty="0"/>
          </a:p>
        </p:txBody>
      </p:sp>
      <p:pic>
        <p:nvPicPr>
          <p:cNvPr id="23554" name="Picture 2" descr="Image result for thinking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76" y="395537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0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0648" y="323528"/>
            <a:ext cx="64008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Tedavide en önemli faktör :</a:t>
            </a:r>
          </a:p>
          <a:p>
            <a:r>
              <a:rPr lang="tr-TR" sz="4400" dirty="0" smtClean="0"/>
              <a:t>ilacın idrarda yeterli </a:t>
            </a:r>
          </a:p>
          <a:p>
            <a:r>
              <a:rPr lang="tr-TR" sz="4400" dirty="0" smtClean="0"/>
              <a:t>konsantrasyona ulaşması</a:t>
            </a:r>
            <a:endParaRPr lang="en-US" sz="4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409030" y="2828379"/>
            <a:ext cx="609500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Soru: </a:t>
            </a:r>
            <a:r>
              <a:rPr lang="tr-TR" sz="4000" dirty="0" smtClean="0">
                <a:solidFill>
                  <a:srgbClr val="FF0000"/>
                </a:solidFill>
              </a:rPr>
              <a:t>Bunu belirleyen nedir?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60648" y="4355976"/>
            <a:ext cx="5802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1. Kandaki konsantrasyon ?</a:t>
            </a:r>
            <a:endParaRPr lang="en-US" sz="4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683104" y="5292080"/>
            <a:ext cx="6174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2. </a:t>
            </a:r>
            <a:r>
              <a:rPr lang="tr-TR" sz="4000" dirty="0" err="1" smtClean="0"/>
              <a:t>Glomerüler</a:t>
            </a:r>
            <a:r>
              <a:rPr lang="tr-TR" sz="4000" dirty="0" smtClean="0"/>
              <a:t> </a:t>
            </a:r>
            <a:r>
              <a:rPr lang="tr-TR" sz="4000" dirty="0" err="1" smtClean="0"/>
              <a:t>filtrasyon</a:t>
            </a:r>
            <a:r>
              <a:rPr lang="tr-TR" sz="4000" dirty="0" smtClean="0"/>
              <a:t> hızı?</a:t>
            </a:r>
            <a:endParaRPr lang="en-US" sz="4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831994" y="6115526"/>
            <a:ext cx="3667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3. Aktif taşınma?</a:t>
            </a:r>
            <a:endParaRPr lang="en-US" sz="4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1060352" y="6975812"/>
            <a:ext cx="5399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/>
              <a:t>4. Proteinlere bağlanma?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27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636</Words>
  <Application>Microsoft Office PowerPoint</Application>
  <PresentationFormat>Ekran Gösterisi (4:3)</PresentationFormat>
  <Paragraphs>217</Paragraphs>
  <Slides>26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Calibri</vt:lpstr>
      <vt:lpstr>Ofis Teması</vt:lpstr>
      <vt:lpstr>1_Varsayılan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Tedavi bitiminden hemen sonra semptomların tekrarlaması yapısal anormalliğe işaret edebilir </vt:lpstr>
      <vt:lpstr>Akut bakteriyel prostatit antimikrobiyal tedaviye nasıl yanıt verir?</vt:lpstr>
      <vt:lpstr>PowerPoint Sunusu</vt:lpstr>
      <vt:lpstr>PowerPoint Sunusu</vt:lpstr>
      <vt:lpstr>PowerPoint Sunusu</vt:lpstr>
      <vt:lpstr>PowerPoint Sunusu</vt:lpstr>
      <vt:lpstr>PowerPoint Sunusu</vt:lpstr>
      <vt:lpstr>Hamilelikte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ecz</dc:creator>
  <cp:lastModifiedBy>Windows Kullanıcısı</cp:lastModifiedBy>
  <cp:revision>105</cp:revision>
  <dcterms:created xsi:type="dcterms:W3CDTF">2017-02-13T09:18:21Z</dcterms:created>
  <dcterms:modified xsi:type="dcterms:W3CDTF">2020-05-12T05:57:40Z</dcterms:modified>
</cp:coreProperties>
</file>