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302" r:id="rId7"/>
    <p:sldId id="268" r:id="rId8"/>
    <p:sldId id="269" r:id="rId9"/>
    <p:sldId id="317"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198"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08F0E8C5-0840-44E2-9DAB-D9535BF8E7FF}" type="datetimeFigureOut">
              <a:rPr lang="en-US" smtClean="0"/>
              <a:t>12/3/2017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BFB7240-AEC1-4F40-A468-7633C494AE7B}" type="slidenum">
              <a:rPr lang="en-US" smtClean="0"/>
              <a:t>‹#›</a:t>
            </a:fld>
            <a:endParaRPr lang="en-US"/>
          </a:p>
        </p:txBody>
      </p:sp>
    </p:spTree>
    <p:extLst>
      <p:ext uri="{BB962C8B-B14F-4D97-AF65-F5344CB8AC3E}">
        <p14:creationId xmlns:p14="http://schemas.microsoft.com/office/powerpoint/2010/main" val="76516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08F0E8C5-0840-44E2-9DAB-D9535BF8E7FF}" type="datetimeFigureOut">
              <a:rPr lang="en-US" smtClean="0"/>
              <a:t>12/3/2017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BFB7240-AEC1-4F40-A468-7633C494AE7B}" type="slidenum">
              <a:rPr lang="en-US" smtClean="0"/>
              <a:t>‹#›</a:t>
            </a:fld>
            <a:endParaRPr lang="en-US"/>
          </a:p>
        </p:txBody>
      </p:sp>
    </p:spTree>
    <p:extLst>
      <p:ext uri="{BB962C8B-B14F-4D97-AF65-F5344CB8AC3E}">
        <p14:creationId xmlns:p14="http://schemas.microsoft.com/office/powerpoint/2010/main" val="50521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08F0E8C5-0840-44E2-9DAB-D9535BF8E7FF}" type="datetimeFigureOut">
              <a:rPr lang="en-US" smtClean="0"/>
              <a:t>12/3/2017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BFB7240-AEC1-4F40-A468-7633C494AE7B}" type="slidenum">
              <a:rPr lang="en-US" smtClean="0"/>
              <a:t>‹#›</a:t>
            </a:fld>
            <a:endParaRPr lang="en-US"/>
          </a:p>
        </p:txBody>
      </p:sp>
    </p:spTree>
    <p:extLst>
      <p:ext uri="{BB962C8B-B14F-4D97-AF65-F5344CB8AC3E}">
        <p14:creationId xmlns:p14="http://schemas.microsoft.com/office/powerpoint/2010/main" val="132951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08F0E8C5-0840-44E2-9DAB-D9535BF8E7FF}" type="datetimeFigureOut">
              <a:rPr lang="en-US" smtClean="0"/>
              <a:t>12/3/2017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BFB7240-AEC1-4F40-A468-7633C494AE7B}" type="slidenum">
              <a:rPr lang="en-US" smtClean="0"/>
              <a:t>‹#›</a:t>
            </a:fld>
            <a:endParaRPr lang="en-US"/>
          </a:p>
        </p:txBody>
      </p:sp>
    </p:spTree>
    <p:extLst>
      <p:ext uri="{BB962C8B-B14F-4D97-AF65-F5344CB8AC3E}">
        <p14:creationId xmlns:p14="http://schemas.microsoft.com/office/powerpoint/2010/main" val="149846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8F0E8C5-0840-44E2-9DAB-D9535BF8E7FF}" type="datetimeFigureOut">
              <a:rPr lang="en-US" smtClean="0"/>
              <a:t>12/3/2017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BFB7240-AEC1-4F40-A468-7633C494AE7B}" type="slidenum">
              <a:rPr lang="en-US" smtClean="0"/>
              <a:t>‹#›</a:t>
            </a:fld>
            <a:endParaRPr lang="en-US"/>
          </a:p>
        </p:txBody>
      </p:sp>
    </p:spTree>
    <p:extLst>
      <p:ext uri="{BB962C8B-B14F-4D97-AF65-F5344CB8AC3E}">
        <p14:creationId xmlns:p14="http://schemas.microsoft.com/office/powerpoint/2010/main" val="273087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08F0E8C5-0840-44E2-9DAB-D9535BF8E7FF}" type="datetimeFigureOut">
              <a:rPr lang="en-US" smtClean="0"/>
              <a:t>12/3/2017</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8BFB7240-AEC1-4F40-A468-7633C494AE7B}" type="slidenum">
              <a:rPr lang="en-US" smtClean="0"/>
              <a:t>‹#›</a:t>
            </a:fld>
            <a:endParaRPr lang="en-US"/>
          </a:p>
        </p:txBody>
      </p:sp>
    </p:spTree>
    <p:extLst>
      <p:ext uri="{BB962C8B-B14F-4D97-AF65-F5344CB8AC3E}">
        <p14:creationId xmlns:p14="http://schemas.microsoft.com/office/powerpoint/2010/main" val="30627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08F0E8C5-0840-44E2-9DAB-D9535BF8E7FF}" type="datetimeFigureOut">
              <a:rPr lang="en-US" smtClean="0"/>
              <a:t>12/3/2017</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8BFB7240-AEC1-4F40-A468-7633C494AE7B}" type="slidenum">
              <a:rPr lang="en-US" smtClean="0"/>
              <a:t>‹#›</a:t>
            </a:fld>
            <a:endParaRPr lang="en-US"/>
          </a:p>
        </p:txBody>
      </p:sp>
    </p:spTree>
    <p:extLst>
      <p:ext uri="{BB962C8B-B14F-4D97-AF65-F5344CB8AC3E}">
        <p14:creationId xmlns:p14="http://schemas.microsoft.com/office/powerpoint/2010/main" val="320114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08F0E8C5-0840-44E2-9DAB-D9535BF8E7FF}" type="datetimeFigureOut">
              <a:rPr lang="en-US" smtClean="0"/>
              <a:t>12/3/2017</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8BFB7240-AEC1-4F40-A468-7633C494AE7B}" type="slidenum">
              <a:rPr lang="en-US" smtClean="0"/>
              <a:t>‹#›</a:t>
            </a:fld>
            <a:endParaRPr lang="en-US"/>
          </a:p>
        </p:txBody>
      </p:sp>
    </p:spTree>
    <p:extLst>
      <p:ext uri="{BB962C8B-B14F-4D97-AF65-F5344CB8AC3E}">
        <p14:creationId xmlns:p14="http://schemas.microsoft.com/office/powerpoint/2010/main" val="300090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8F0E8C5-0840-44E2-9DAB-D9535BF8E7FF}" type="datetimeFigureOut">
              <a:rPr lang="en-US" smtClean="0"/>
              <a:t>12/3/2017</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8BFB7240-AEC1-4F40-A468-7633C494AE7B}" type="slidenum">
              <a:rPr lang="en-US" smtClean="0"/>
              <a:t>‹#›</a:t>
            </a:fld>
            <a:endParaRPr lang="en-US"/>
          </a:p>
        </p:txBody>
      </p:sp>
    </p:spTree>
    <p:extLst>
      <p:ext uri="{BB962C8B-B14F-4D97-AF65-F5344CB8AC3E}">
        <p14:creationId xmlns:p14="http://schemas.microsoft.com/office/powerpoint/2010/main" val="308599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8F0E8C5-0840-44E2-9DAB-D9535BF8E7FF}" type="datetimeFigureOut">
              <a:rPr lang="en-US" smtClean="0"/>
              <a:t>12/3/2017</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8BFB7240-AEC1-4F40-A468-7633C494AE7B}" type="slidenum">
              <a:rPr lang="en-US" smtClean="0"/>
              <a:t>‹#›</a:t>
            </a:fld>
            <a:endParaRPr lang="en-US"/>
          </a:p>
        </p:txBody>
      </p:sp>
    </p:spTree>
    <p:extLst>
      <p:ext uri="{BB962C8B-B14F-4D97-AF65-F5344CB8AC3E}">
        <p14:creationId xmlns:p14="http://schemas.microsoft.com/office/powerpoint/2010/main" val="356502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8F0E8C5-0840-44E2-9DAB-D9535BF8E7FF}" type="datetimeFigureOut">
              <a:rPr lang="en-US" smtClean="0"/>
              <a:t>12/3/2017</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8BFB7240-AEC1-4F40-A468-7633C494AE7B}" type="slidenum">
              <a:rPr lang="en-US" smtClean="0"/>
              <a:t>‹#›</a:t>
            </a:fld>
            <a:endParaRPr lang="en-US"/>
          </a:p>
        </p:txBody>
      </p:sp>
    </p:spTree>
    <p:extLst>
      <p:ext uri="{BB962C8B-B14F-4D97-AF65-F5344CB8AC3E}">
        <p14:creationId xmlns:p14="http://schemas.microsoft.com/office/powerpoint/2010/main" val="214852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0E8C5-0840-44E2-9DAB-D9535BF8E7FF}" type="datetimeFigureOut">
              <a:rPr lang="en-US" smtClean="0"/>
              <a:t>12/3/2017</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B7240-AEC1-4F40-A468-7633C494AE7B}" type="slidenum">
              <a:rPr lang="en-US" smtClean="0"/>
              <a:t>‹#›</a:t>
            </a:fld>
            <a:endParaRPr lang="en-US"/>
          </a:p>
        </p:txBody>
      </p:sp>
    </p:spTree>
    <p:extLst>
      <p:ext uri="{BB962C8B-B14F-4D97-AF65-F5344CB8AC3E}">
        <p14:creationId xmlns:p14="http://schemas.microsoft.com/office/powerpoint/2010/main" val="3639227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436180" y="5849938"/>
            <a:ext cx="3116439" cy="711200"/>
          </a:xfrm>
          <a:prstGeom prst="rect">
            <a:avLst/>
          </a:prstGeom>
        </p:spPr>
      </p:pic>
      <p:sp>
        <p:nvSpPr>
          <p:cNvPr id="2" name="Unvan 1"/>
          <p:cNvSpPr>
            <a:spLocks noGrp="1"/>
          </p:cNvSpPr>
          <p:nvPr>
            <p:ph type="ctrTitle"/>
          </p:nvPr>
        </p:nvSpPr>
        <p:spPr>
          <a:xfrm>
            <a:off x="1524000" y="1122363"/>
            <a:ext cx="9144000" cy="2319337"/>
          </a:xfrm>
        </p:spPr>
        <p:txBody>
          <a:bodyPr/>
          <a:lstStyle/>
          <a:p>
            <a:r>
              <a:rPr lang="tr-TR" dirty="0" smtClean="0">
                <a:latin typeface="Comic Sans MS" panose="030F0702030302020204" pitchFamily="66" charset="0"/>
              </a:rPr>
              <a:t>Temel Yüzme Eğitimi</a:t>
            </a:r>
            <a:br>
              <a:rPr lang="tr-TR" dirty="0" smtClean="0">
                <a:latin typeface="Comic Sans MS" panose="030F0702030302020204" pitchFamily="66" charset="0"/>
              </a:rPr>
            </a:br>
            <a:r>
              <a:rPr lang="tr-TR" dirty="0">
                <a:latin typeface="Comic Sans MS" panose="030F0702030302020204" pitchFamily="66" charset="0"/>
              </a:rPr>
              <a:t>I</a:t>
            </a:r>
            <a:endParaRPr lang="en-US" dirty="0">
              <a:latin typeface="Comic Sans MS" panose="030F0702030302020204" pitchFamily="66" charset="0"/>
            </a:endParaRPr>
          </a:p>
        </p:txBody>
      </p:sp>
      <p:sp>
        <p:nvSpPr>
          <p:cNvPr id="3" name="Alt Başlık 2"/>
          <p:cNvSpPr>
            <a:spLocks noGrp="1"/>
          </p:cNvSpPr>
          <p:nvPr>
            <p:ph type="subTitle" idx="1"/>
          </p:nvPr>
        </p:nvSpPr>
        <p:spPr>
          <a:xfrm>
            <a:off x="1422400" y="3995738"/>
            <a:ext cx="9144000" cy="1655762"/>
          </a:xfrm>
        </p:spPr>
        <p:txBody>
          <a:bodyPr>
            <a:normAutofit fontScale="92500" lnSpcReduction="10000"/>
          </a:bodyPr>
          <a:lstStyle/>
          <a:p>
            <a:r>
              <a:rPr lang="tr-TR" b="1" dirty="0" smtClean="0"/>
              <a:t>Dr. Burcu ERTAŞ DÖLEK</a:t>
            </a:r>
          </a:p>
          <a:p>
            <a:pPr>
              <a:lnSpc>
                <a:spcPct val="110000"/>
              </a:lnSpc>
            </a:pPr>
            <a:r>
              <a:rPr lang="tr-TR" sz="2200" dirty="0" smtClean="0"/>
              <a:t>Ankara Üniversitesi</a:t>
            </a:r>
          </a:p>
          <a:p>
            <a:pPr>
              <a:lnSpc>
                <a:spcPct val="110000"/>
              </a:lnSpc>
            </a:pPr>
            <a:r>
              <a:rPr lang="tr-TR" sz="2200" dirty="0" smtClean="0"/>
              <a:t>Spor Bilimleri Fakültesi</a:t>
            </a:r>
          </a:p>
          <a:p>
            <a:pPr>
              <a:lnSpc>
                <a:spcPct val="110000"/>
              </a:lnSpc>
            </a:pPr>
            <a:r>
              <a:rPr lang="tr-TR" sz="2200" dirty="0" smtClean="0"/>
              <a:t>Antrenörlük Eğitimi Bölümü</a:t>
            </a:r>
            <a:endParaRPr lang="en-US" sz="2200" dirty="0"/>
          </a:p>
        </p:txBody>
      </p:sp>
    </p:spTree>
    <p:extLst>
      <p:ext uri="{BB962C8B-B14F-4D97-AF65-F5344CB8AC3E}">
        <p14:creationId xmlns:p14="http://schemas.microsoft.com/office/powerpoint/2010/main" val="2131670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52500" y="1346200"/>
            <a:ext cx="5600700" cy="4449762"/>
          </a:xfrm>
        </p:spPr>
        <p:txBody>
          <a:bodyPr>
            <a:normAutofit/>
          </a:bodyPr>
          <a:lstStyle/>
          <a:p>
            <a:pPr marL="0" indent="0">
              <a:buNone/>
            </a:pPr>
            <a:r>
              <a:rPr lang="tr-TR" altLang="tr-TR" dirty="0" smtClean="0">
                <a:latin typeface="Comic Sans MS" panose="030F0702030302020204" pitchFamily="66" charset="0"/>
              </a:rPr>
              <a:t>	</a:t>
            </a:r>
          </a:p>
          <a:p>
            <a:pPr marL="0" indent="0" algn="just">
              <a:buNone/>
            </a:pPr>
            <a:r>
              <a:rPr lang="tr-TR" altLang="tr-TR" dirty="0">
                <a:latin typeface="Comic Sans MS" panose="030F0702030302020204" pitchFamily="66" charset="0"/>
              </a:rPr>
              <a:t>	</a:t>
            </a:r>
            <a:r>
              <a:rPr lang="tr-TR" altLang="tr-TR" dirty="0" smtClean="0">
                <a:latin typeface="Comic Sans MS" panose="030F0702030302020204" pitchFamily="66" charset="0"/>
              </a:rPr>
              <a:t>Yüzme öğretmeni; yüzme bilmeyen bir kimseyi, makul bir süre içinde doğal yetenekleri kullanarak, bir sürat yüzücüsü olmasa bile, iyi bir teknik yüzen yüzücü haline getiren kimse.</a:t>
            </a:r>
            <a:endParaRPr lang="en-US" dirty="0"/>
          </a:p>
        </p:txBody>
      </p:sp>
      <p:pic>
        <p:nvPicPr>
          <p:cNvPr id="5" name="Resim 4"/>
          <p:cNvPicPr>
            <a:picLocks noChangeAspect="1"/>
          </p:cNvPicPr>
          <p:nvPr/>
        </p:nvPicPr>
        <p:blipFill>
          <a:blip r:embed="rId2"/>
          <a:stretch>
            <a:fillRect/>
          </a:stretch>
        </p:blipFill>
        <p:spPr>
          <a:xfrm>
            <a:off x="6908800" y="1992312"/>
            <a:ext cx="5054600" cy="2843213"/>
          </a:xfrm>
          <a:prstGeom prst="rect">
            <a:avLst/>
          </a:prstGeom>
        </p:spPr>
      </p:pic>
      <p:pic>
        <p:nvPicPr>
          <p:cNvPr id="6" name="Resim 5"/>
          <p:cNvPicPr>
            <a:picLocks noChangeAspect="1"/>
          </p:cNvPicPr>
          <p:nvPr/>
        </p:nvPicPr>
        <p:blipFill>
          <a:blip r:embed="rId3"/>
          <a:stretch>
            <a:fillRect/>
          </a:stretch>
        </p:blipFill>
        <p:spPr>
          <a:xfrm>
            <a:off x="308345" y="5795962"/>
            <a:ext cx="3121423" cy="707197"/>
          </a:xfrm>
          <a:prstGeom prst="rect">
            <a:avLst/>
          </a:prstGeom>
        </p:spPr>
      </p:pic>
      <p:sp>
        <p:nvSpPr>
          <p:cNvPr id="2" name="Dikdörtgen 1"/>
          <p:cNvSpPr/>
          <p:nvPr/>
        </p:nvSpPr>
        <p:spPr>
          <a:xfrm>
            <a:off x="9626285" y="6149560"/>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124383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489700" y="1000125"/>
            <a:ext cx="5054600" cy="3889673"/>
          </a:xfrm>
          <a:prstGeom prst="rect">
            <a:avLst/>
          </a:prstGeom>
        </p:spPr>
      </p:pic>
      <p:sp>
        <p:nvSpPr>
          <p:cNvPr id="3" name="İçerik Yer Tutucusu 2"/>
          <p:cNvSpPr>
            <a:spLocks noGrp="1"/>
          </p:cNvSpPr>
          <p:nvPr>
            <p:ph idx="1"/>
          </p:nvPr>
        </p:nvSpPr>
        <p:spPr>
          <a:xfrm>
            <a:off x="914400" y="1431925"/>
            <a:ext cx="5448300" cy="3813175"/>
          </a:xfrm>
        </p:spPr>
        <p:txBody>
          <a:bodyPr>
            <a:normAutofit fontScale="70000" lnSpcReduction="20000"/>
          </a:bodyPr>
          <a:lstStyle/>
          <a:p>
            <a:pPr marL="0" indent="0">
              <a:buNone/>
            </a:pPr>
            <a:r>
              <a:rPr lang="tr-TR" altLang="tr-TR" dirty="0">
                <a:latin typeface="Comic Sans MS" panose="030F0702030302020204" pitchFamily="66" charset="0"/>
              </a:rPr>
              <a:t> </a:t>
            </a:r>
            <a:r>
              <a:rPr lang="tr-TR" altLang="tr-TR" dirty="0" smtClean="0">
                <a:latin typeface="Comic Sans MS" panose="030F0702030302020204" pitchFamily="66" charset="0"/>
              </a:rPr>
              <a:t>Eğiticinin Temel Nitelikleri</a:t>
            </a:r>
          </a:p>
          <a:p>
            <a:pPr marL="0" indent="0">
              <a:buNone/>
            </a:pPr>
            <a:endParaRPr lang="tr-TR" altLang="tr-TR" dirty="0" smtClean="0">
              <a:latin typeface="Comic Sans MS" panose="030F0702030302020204" pitchFamily="66" charset="0"/>
            </a:endParaRPr>
          </a:p>
          <a:p>
            <a:r>
              <a:rPr lang="tr-TR" altLang="tr-TR" dirty="0" smtClean="0">
                <a:latin typeface="Comic Sans MS" panose="030F0702030302020204" pitchFamily="66" charset="0"/>
              </a:rPr>
              <a:t>Konuya hakimiyet</a:t>
            </a:r>
          </a:p>
          <a:p>
            <a:r>
              <a:rPr lang="tr-TR" altLang="tr-TR" dirty="0" smtClean="0">
                <a:latin typeface="Comic Sans MS" panose="030F0702030302020204" pitchFamily="66" charset="0"/>
              </a:rPr>
              <a:t>Uygun seviye ile bağlantı kurabilme yeteneği</a:t>
            </a:r>
          </a:p>
          <a:p>
            <a:r>
              <a:rPr lang="tr-TR" altLang="tr-TR" dirty="0" smtClean="0">
                <a:latin typeface="Comic Sans MS" panose="030F0702030302020204" pitchFamily="66" charset="0"/>
              </a:rPr>
              <a:t>Öğrencilerde ilgi uyandırma yeteneği</a:t>
            </a:r>
          </a:p>
          <a:p>
            <a:r>
              <a:rPr lang="tr-TR" altLang="tr-TR" dirty="0" smtClean="0">
                <a:latin typeface="Comic Sans MS" panose="030F0702030302020204" pitchFamily="66" charset="0"/>
              </a:rPr>
              <a:t>Bireylerin ve grubun gereksinmelerini hissedip, onları tatmin edebilme yeteneği</a:t>
            </a:r>
          </a:p>
          <a:p>
            <a:pPr marL="0" indent="0">
              <a:buNone/>
            </a:pPr>
            <a:r>
              <a:rPr lang="tr-TR" altLang="tr-TR" dirty="0" smtClean="0">
                <a:latin typeface="Comic Sans MS" panose="030F0702030302020204" pitchFamily="66" charset="0"/>
              </a:rPr>
              <a:t>	Bu temel nitelikler, çevre, öğretilmekte olan konu ve ders verilmekte olan öğrencilerin yeteneğine bağlı olarak birçok değişik seklilerde uygulanabilir. </a:t>
            </a:r>
          </a:p>
          <a:p>
            <a:pPr marL="0" indent="0">
              <a:buNone/>
            </a:pPr>
            <a:endParaRPr lang="en-US" dirty="0"/>
          </a:p>
        </p:txBody>
      </p:sp>
      <p:pic>
        <p:nvPicPr>
          <p:cNvPr id="5" name="Resim 4"/>
          <p:cNvPicPr>
            <a:picLocks noChangeAspect="1"/>
          </p:cNvPicPr>
          <p:nvPr/>
        </p:nvPicPr>
        <p:blipFill>
          <a:blip r:embed="rId3"/>
          <a:stretch>
            <a:fillRect/>
          </a:stretch>
        </p:blipFill>
        <p:spPr>
          <a:xfrm>
            <a:off x="256586" y="5801348"/>
            <a:ext cx="3121423" cy="707197"/>
          </a:xfrm>
          <a:prstGeom prst="rect">
            <a:avLst/>
          </a:prstGeom>
        </p:spPr>
      </p:pic>
      <p:sp>
        <p:nvSpPr>
          <p:cNvPr id="2" name="Dikdörtgen 1"/>
          <p:cNvSpPr/>
          <p:nvPr/>
        </p:nvSpPr>
        <p:spPr>
          <a:xfrm>
            <a:off x="9651842" y="6154946"/>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3975708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3600" y="1139825"/>
            <a:ext cx="7429500" cy="4351338"/>
          </a:xfrm>
        </p:spPr>
        <p:txBody>
          <a:bodyPr>
            <a:normAutofit fontScale="70000" lnSpcReduction="20000"/>
          </a:bodyPr>
          <a:lstStyle/>
          <a:p>
            <a:pPr marL="0" indent="0">
              <a:buNone/>
            </a:pPr>
            <a:r>
              <a:rPr lang="tr-TR" altLang="tr-TR" dirty="0" smtClean="0">
                <a:latin typeface="Comic Sans MS" panose="030F0702030302020204" pitchFamily="66" charset="0"/>
              </a:rPr>
              <a:t>	Fiziksel beceri öğretilmesi için, aşağıdaki özeliklerin başarılı bir antrenörde bulunması şarttır.</a:t>
            </a:r>
          </a:p>
          <a:p>
            <a:pPr marL="0" indent="0">
              <a:buNone/>
            </a:pPr>
            <a:endParaRPr lang="tr-TR" altLang="tr-TR" dirty="0" smtClean="0">
              <a:latin typeface="Comic Sans MS" panose="030F0702030302020204" pitchFamily="66" charset="0"/>
            </a:endParaRPr>
          </a:p>
          <a:p>
            <a:pPr marL="0" indent="0">
              <a:buNone/>
            </a:pPr>
            <a:r>
              <a:rPr lang="tr-TR" altLang="tr-TR" dirty="0" smtClean="0">
                <a:latin typeface="Comic Sans MS" panose="030F0702030302020204" pitchFamily="66" charset="0"/>
              </a:rPr>
              <a:t>- Antrenmanların iyi   planlaması   ve hazırlanması.</a:t>
            </a:r>
          </a:p>
          <a:p>
            <a:pPr marL="0" indent="0">
              <a:buNone/>
            </a:pPr>
            <a:r>
              <a:rPr lang="tr-TR" altLang="tr-TR" dirty="0" smtClean="0">
                <a:latin typeface="Comic Sans MS" panose="030F0702030302020204" pitchFamily="66" charset="0"/>
              </a:rPr>
              <a:t>- Pratik bir duruma teorik bilgiyi uygulama yeteneği.</a:t>
            </a:r>
          </a:p>
          <a:p>
            <a:pPr marL="0" indent="0">
              <a:buNone/>
            </a:pPr>
            <a:r>
              <a:rPr lang="tr-TR" altLang="tr-TR" dirty="0" smtClean="0">
                <a:latin typeface="Comic Sans MS" panose="030F0702030302020204" pitchFamily="66" charset="0"/>
              </a:rPr>
              <a:t>- Sporcuların organizasyonu ve kontrolü.</a:t>
            </a:r>
          </a:p>
          <a:p>
            <a:pPr marL="0" indent="0">
              <a:buNone/>
            </a:pPr>
            <a:r>
              <a:rPr lang="tr-TR" altLang="tr-TR" dirty="0" smtClean="0">
                <a:latin typeface="Comic Sans MS" panose="030F0702030302020204" pitchFamily="66" charset="0"/>
              </a:rPr>
              <a:t>- İyi!!! antrenör/sporcu ilişkileri.</a:t>
            </a:r>
          </a:p>
          <a:p>
            <a:pPr marL="0" indent="0">
              <a:buNone/>
            </a:pPr>
            <a:r>
              <a:rPr lang="tr-TR" altLang="tr-TR" dirty="0" smtClean="0">
                <a:latin typeface="Comic Sans MS" panose="030F0702030302020204" pitchFamily="66" charset="0"/>
              </a:rPr>
              <a:t>- Bireylerin gereksinmeleri, zorluklarını değerlendirme ve tartma yeteneği.</a:t>
            </a:r>
          </a:p>
          <a:p>
            <a:pPr marL="0" indent="0">
              <a:buNone/>
            </a:pPr>
            <a:r>
              <a:rPr lang="tr-TR" altLang="tr-TR" dirty="0" smtClean="0">
                <a:latin typeface="Comic Sans MS" panose="030F0702030302020204" pitchFamily="66" charset="0"/>
              </a:rPr>
              <a:t>	Antrenör ve sporcuların donanımı, herhangi bir antrenmanın verimli geçmesinde önemli rol oynarlar. </a:t>
            </a:r>
          </a:p>
          <a:p>
            <a:pPr marL="0" indent="0">
              <a:buNone/>
            </a:pPr>
            <a:r>
              <a:rPr lang="tr-TR" altLang="tr-TR" dirty="0" smtClean="0">
                <a:latin typeface="Comic Sans MS" panose="030F0702030302020204" pitchFamily="66" charset="0"/>
              </a:rPr>
              <a:t>	Bazı eğitimcilerin doğal yetenekleri olmakla beraber, bazıları da başarılı örnek kişileri incelemek ve sık sık kendilerini tartmak suretiyle başarıya ulaşabilirler. </a:t>
            </a:r>
          </a:p>
          <a:p>
            <a:endParaRPr lang="en-US" dirty="0"/>
          </a:p>
        </p:txBody>
      </p:sp>
      <p:pic>
        <p:nvPicPr>
          <p:cNvPr id="5" name="Resim 4"/>
          <p:cNvPicPr>
            <a:picLocks noChangeAspect="1"/>
          </p:cNvPicPr>
          <p:nvPr/>
        </p:nvPicPr>
        <p:blipFill>
          <a:blip r:embed="rId2"/>
          <a:stretch>
            <a:fillRect/>
          </a:stretch>
        </p:blipFill>
        <p:spPr>
          <a:xfrm>
            <a:off x="155276" y="5818600"/>
            <a:ext cx="3121423" cy="707197"/>
          </a:xfrm>
          <a:prstGeom prst="rect">
            <a:avLst/>
          </a:prstGeom>
        </p:spPr>
      </p:pic>
      <p:pic>
        <p:nvPicPr>
          <p:cNvPr id="4" name="Resim 3"/>
          <p:cNvPicPr>
            <a:picLocks noChangeAspect="1"/>
          </p:cNvPicPr>
          <p:nvPr/>
        </p:nvPicPr>
        <p:blipFill>
          <a:blip r:embed="rId3"/>
          <a:stretch>
            <a:fillRect/>
          </a:stretch>
        </p:blipFill>
        <p:spPr>
          <a:xfrm>
            <a:off x="8648700" y="1772444"/>
            <a:ext cx="3086100" cy="3086100"/>
          </a:xfrm>
          <a:prstGeom prst="rect">
            <a:avLst/>
          </a:prstGeom>
        </p:spPr>
      </p:pic>
      <p:sp>
        <p:nvSpPr>
          <p:cNvPr id="2" name="Dikdörtgen 1"/>
          <p:cNvSpPr/>
          <p:nvPr/>
        </p:nvSpPr>
        <p:spPr>
          <a:xfrm>
            <a:off x="9702642" y="6172198"/>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22774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637801" y="1450975"/>
            <a:ext cx="5246224" cy="3502025"/>
          </a:xfrm>
          <a:prstGeom prst="rect">
            <a:avLst/>
          </a:prstGeom>
        </p:spPr>
      </p:pic>
      <p:sp>
        <p:nvSpPr>
          <p:cNvPr id="3" name="İçerik Yer Tutucusu 2"/>
          <p:cNvSpPr>
            <a:spLocks noGrp="1"/>
          </p:cNvSpPr>
          <p:nvPr>
            <p:ph idx="1"/>
          </p:nvPr>
        </p:nvSpPr>
        <p:spPr>
          <a:xfrm>
            <a:off x="850900" y="1165225"/>
            <a:ext cx="6311900" cy="4351338"/>
          </a:xfrm>
        </p:spPr>
        <p:txBody>
          <a:bodyPr>
            <a:normAutofit fontScale="85000" lnSpcReduction="20000"/>
          </a:bodyPr>
          <a:lstStyle/>
          <a:p>
            <a:pPr marL="0" indent="0">
              <a:buNone/>
            </a:pPr>
            <a:endParaRPr lang="tr-TR" altLang="tr-TR" dirty="0" smtClean="0">
              <a:latin typeface="Comic Sans MS" panose="030F0702030302020204" pitchFamily="66" charset="0"/>
            </a:endParaRPr>
          </a:p>
          <a:p>
            <a:pPr marL="0" indent="0">
              <a:buNone/>
            </a:pPr>
            <a:r>
              <a:rPr lang="tr-TR" altLang="tr-TR" dirty="0" smtClean="0">
                <a:latin typeface="Comic Sans MS" panose="030F0702030302020204" pitchFamily="66" charset="0"/>
              </a:rPr>
              <a:t>	İlişkiler, antrenörlerin sporcularla olan ilişkilerdeki tutumu performansını etkileyebilir. </a:t>
            </a:r>
          </a:p>
          <a:p>
            <a:pPr marL="0" indent="0">
              <a:buNone/>
            </a:pPr>
            <a:r>
              <a:rPr lang="tr-TR" altLang="tr-TR" dirty="0" smtClean="0">
                <a:latin typeface="Comic Sans MS" panose="030F0702030302020204" pitchFamily="66" charset="0"/>
              </a:rPr>
              <a:t>Bu tutum aşağıdaki konulardan etkilenebilir.</a:t>
            </a:r>
          </a:p>
          <a:p>
            <a:pPr marL="0" indent="0">
              <a:buNone/>
            </a:pPr>
            <a:r>
              <a:rPr lang="tr-TR" altLang="tr-TR" dirty="0" smtClean="0">
                <a:latin typeface="Comic Sans MS" panose="030F0702030302020204" pitchFamily="66" charset="0"/>
              </a:rPr>
              <a:t>- Antrenörün takımdan beklentileri,</a:t>
            </a:r>
          </a:p>
          <a:p>
            <a:pPr marL="0" indent="0">
              <a:buNone/>
            </a:pPr>
            <a:r>
              <a:rPr lang="tr-TR" altLang="tr-TR" dirty="0" smtClean="0">
                <a:latin typeface="Comic Sans MS" panose="030F0702030302020204" pitchFamily="66" charset="0"/>
              </a:rPr>
              <a:t>- Antrenörün takımı veya sporcuları önceden değerlendirme şekli,</a:t>
            </a:r>
          </a:p>
          <a:p>
            <a:pPr marL="0" indent="0">
              <a:buNone/>
            </a:pPr>
            <a:r>
              <a:rPr lang="tr-TR" altLang="tr-TR" dirty="0" smtClean="0">
                <a:latin typeface="Comic Sans MS" panose="030F0702030302020204" pitchFamily="66" charset="0"/>
              </a:rPr>
              <a:t>- Antrenörün performansı yanlış anlaması,</a:t>
            </a:r>
          </a:p>
          <a:p>
            <a:pPr marL="0" indent="0">
              <a:buNone/>
            </a:pPr>
            <a:r>
              <a:rPr lang="tr-TR" altLang="tr-TR" dirty="0" smtClean="0">
                <a:latin typeface="Comic Sans MS" panose="030F0702030302020204" pitchFamily="66" charset="0"/>
              </a:rPr>
              <a:t>- Sporculara özel davranıldığının ima edilmesi. </a:t>
            </a:r>
          </a:p>
          <a:p>
            <a:endParaRPr lang="en-US" dirty="0"/>
          </a:p>
        </p:txBody>
      </p:sp>
      <p:pic>
        <p:nvPicPr>
          <p:cNvPr id="5" name="Resim 4"/>
          <p:cNvPicPr>
            <a:picLocks noChangeAspect="1"/>
          </p:cNvPicPr>
          <p:nvPr/>
        </p:nvPicPr>
        <p:blipFill>
          <a:blip r:embed="rId3"/>
          <a:stretch>
            <a:fillRect/>
          </a:stretch>
        </p:blipFill>
        <p:spPr>
          <a:xfrm>
            <a:off x="170322" y="5818601"/>
            <a:ext cx="3121423" cy="707197"/>
          </a:xfrm>
          <a:prstGeom prst="rect">
            <a:avLst/>
          </a:prstGeom>
        </p:spPr>
      </p:pic>
      <p:sp>
        <p:nvSpPr>
          <p:cNvPr id="2" name="Dikdörtgen 1"/>
          <p:cNvSpPr/>
          <p:nvPr/>
        </p:nvSpPr>
        <p:spPr>
          <a:xfrm>
            <a:off x="9618811" y="6172199"/>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3736242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Comic Sans MS" panose="030F0702030302020204" pitchFamily="66" charset="0"/>
              </a:rPr>
              <a:t>Beceri</a:t>
            </a:r>
            <a:endParaRPr lang="en-US" dirty="0">
              <a:latin typeface="Comic Sans MS" panose="030F0702030302020204" pitchFamily="66" charset="0"/>
            </a:endParaRPr>
          </a:p>
        </p:txBody>
      </p:sp>
      <p:sp>
        <p:nvSpPr>
          <p:cNvPr id="3" name="İçerik Yer Tutucusu 2"/>
          <p:cNvSpPr>
            <a:spLocks noGrp="1"/>
          </p:cNvSpPr>
          <p:nvPr>
            <p:ph idx="1"/>
          </p:nvPr>
        </p:nvSpPr>
        <p:spPr>
          <a:xfrm>
            <a:off x="838200" y="1825625"/>
            <a:ext cx="5194300" cy="4351338"/>
          </a:xfrm>
        </p:spPr>
        <p:txBody>
          <a:bodyPr>
            <a:normAutofit fontScale="85000" lnSpcReduction="20000"/>
          </a:bodyPr>
          <a:lstStyle/>
          <a:p>
            <a:pPr marL="0" indent="0" algn="just">
              <a:buNone/>
            </a:pPr>
            <a:r>
              <a:rPr lang="tr-TR" altLang="tr-TR" dirty="0" smtClean="0">
                <a:latin typeface="Comic Sans MS" panose="030F0702030302020204" pitchFamily="66" charset="0"/>
              </a:rPr>
              <a:t>	"</a:t>
            </a:r>
            <a:r>
              <a:rPr lang="tr-TR" altLang="tr-TR" dirty="0">
                <a:latin typeface="Comic Sans MS" panose="030F0702030302020204" pitchFamily="66" charset="0"/>
              </a:rPr>
              <a:t>Beceri, önceden belirlenmiş olan bir sonucu meydana getiren yanıtı, hareketlerin ekonomik ve verimli </a:t>
            </a:r>
            <a:r>
              <a:rPr lang="tr-TR" altLang="tr-TR" dirty="0" smtClean="0">
                <a:latin typeface="Comic Sans MS" panose="030F0702030302020204" pitchFamily="66" charset="0"/>
              </a:rPr>
              <a:t>organizasyonudur”.</a:t>
            </a:r>
          </a:p>
          <a:p>
            <a:pPr marL="0" indent="0">
              <a:buNone/>
            </a:pPr>
            <a:r>
              <a:rPr lang="tr-TR" altLang="tr-TR" dirty="0" smtClean="0">
                <a:latin typeface="Comic Sans MS" panose="030F0702030302020204" pitchFamily="66" charset="0"/>
              </a:rPr>
              <a:t>	Yüzme becerileri, </a:t>
            </a:r>
            <a:r>
              <a:rPr lang="tr-TR" altLang="tr-TR" dirty="0">
                <a:latin typeface="Comic Sans MS" panose="030F0702030302020204" pitchFamily="66" charset="0"/>
              </a:rPr>
              <a:t>belirli bir sıra ile yapılması gereken bir seri koordine hareketlerle elde edilir. Eğer bireysel kol ve bacak hareketlerinin doğru yapılmış olmasına </a:t>
            </a:r>
            <a:r>
              <a:rPr lang="tr-TR" altLang="tr-TR" dirty="0" smtClean="0">
                <a:latin typeface="Comic Sans MS" panose="030F0702030302020204" pitchFamily="66" charset="0"/>
              </a:rPr>
              <a:t>karşın</a:t>
            </a:r>
            <a:r>
              <a:rPr lang="tr-TR" altLang="tr-TR" dirty="0">
                <a:latin typeface="Comic Sans MS" panose="030F0702030302020204" pitchFamily="66" charset="0"/>
              </a:rPr>
              <a:t>, bunlar uygun sıra ile yapılmadığı takdirde öğrencinin iyi bir yüzücü olamayacağı takdir olunacaktır. </a:t>
            </a:r>
          </a:p>
          <a:p>
            <a:pPr marL="0" indent="0">
              <a:buNone/>
            </a:pPr>
            <a:r>
              <a:rPr lang="tr-TR" altLang="tr-TR" dirty="0" smtClean="0">
                <a:latin typeface="Comic Sans MS" panose="030F0702030302020204" pitchFamily="66" charset="0"/>
              </a:rPr>
              <a:t> </a:t>
            </a:r>
            <a:endParaRPr lang="tr-TR" altLang="tr-TR" dirty="0">
              <a:latin typeface="Comic Sans MS" panose="030F0702030302020204" pitchFamily="66" charset="0"/>
            </a:endParaRPr>
          </a:p>
          <a:p>
            <a:endParaRPr lang="en-US" dirty="0"/>
          </a:p>
        </p:txBody>
      </p:sp>
      <p:pic>
        <p:nvPicPr>
          <p:cNvPr id="4" name="Resim 3"/>
          <p:cNvPicPr>
            <a:picLocks noChangeAspect="1"/>
          </p:cNvPicPr>
          <p:nvPr/>
        </p:nvPicPr>
        <p:blipFill>
          <a:blip r:embed="rId2"/>
          <a:stretch>
            <a:fillRect/>
          </a:stretch>
        </p:blipFill>
        <p:spPr>
          <a:xfrm>
            <a:off x="6485466" y="1690688"/>
            <a:ext cx="4741333" cy="3556000"/>
          </a:xfrm>
          <a:prstGeom prst="rect">
            <a:avLst/>
          </a:prstGeom>
        </p:spPr>
      </p:pic>
      <p:pic>
        <p:nvPicPr>
          <p:cNvPr id="5" name="Resim 4"/>
          <p:cNvPicPr>
            <a:picLocks noChangeAspect="1"/>
          </p:cNvPicPr>
          <p:nvPr/>
        </p:nvPicPr>
        <p:blipFill>
          <a:blip r:embed="rId3"/>
          <a:stretch>
            <a:fillRect/>
          </a:stretch>
        </p:blipFill>
        <p:spPr>
          <a:xfrm>
            <a:off x="0" y="5958301"/>
            <a:ext cx="3121423" cy="707197"/>
          </a:xfrm>
          <a:prstGeom prst="rect">
            <a:avLst/>
          </a:prstGeom>
        </p:spPr>
      </p:pic>
      <p:sp>
        <p:nvSpPr>
          <p:cNvPr id="6" name="Dikdörtgen 5"/>
          <p:cNvSpPr/>
          <p:nvPr/>
        </p:nvSpPr>
        <p:spPr>
          <a:xfrm>
            <a:off x="9601042" y="6202919"/>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129118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9000" y="1203325"/>
            <a:ext cx="4838700" cy="4351338"/>
          </a:xfrm>
        </p:spPr>
        <p:txBody>
          <a:bodyPr>
            <a:normAutofit fontScale="92500" lnSpcReduction="20000"/>
          </a:bodyPr>
          <a:lstStyle/>
          <a:p>
            <a:endParaRPr lang="tr-TR" altLang="tr-TR" dirty="0" smtClean="0">
              <a:latin typeface="Comic Sans MS" panose="030F0702030302020204" pitchFamily="66" charset="0"/>
            </a:endParaRPr>
          </a:p>
          <a:p>
            <a:pPr marL="0" indent="0" algn="just">
              <a:buNone/>
            </a:pPr>
            <a:r>
              <a:rPr lang="tr-TR" altLang="tr-TR" dirty="0" smtClean="0">
                <a:latin typeface="Comic Sans MS" panose="030F0702030302020204" pitchFamily="66" charset="0"/>
              </a:rPr>
              <a:t>	Bir sporcu, yüzmenin ilk basit hareketlerini yapmaya çaba gösterirken zaman bazı gereksiz hareketleri de beraberinde yapması olasıdır. </a:t>
            </a:r>
          </a:p>
          <a:p>
            <a:pPr marL="0" indent="0" algn="just">
              <a:buNone/>
            </a:pPr>
            <a:r>
              <a:rPr lang="tr-TR" altLang="tr-TR" dirty="0">
                <a:latin typeface="Comic Sans MS" panose="030F0702030302020204" pitchFamily="66" charset="0"/>
              </a:rPr>
              <a:t>	</a:t>
            </a:r>
            <a:r>
              <a:rPr lang="tr-TR" altLang="tr-TR" dirty="0" smtClean="0">
                <a:latin typeface="Comic Sans MS" panose="030F0702030302020204" pitchFamily="66" charset="0"/>
              </a:rPr>
              <a:t>Doğru hareketlere adaptasyonun mümkün olan en kısa zamanda yapılabilmesi için antrenör yardımı ile bu hareketlerin hemen düzeltilmesi önem taşır. </a:t>
            </a:r>
          </a:p>
          <a:p>
            <a:pPr marL="0" indent="0">
              <a:buNone/>
            </a:pPr>
            <a:r>
              <a:rPr lang="tr-TR" altLang="tr-TR" dirty="0" smtClean="0">
                <a:latin typeface="Comic Sans MS" panose="030F0702030302020204" pitchFamily="66" charset="0"/>
              </a:rPr>
              <a:t>	</a:t>
            </a:r>
            <a:endParaRPr lang="en-US" dirty="0"/>
          </a:p>
        </p:txBody>
      </p:sp>
      <p:pic>
        <p:nvPicPr>
          <p:cNvPr id="5" name="Resim 4"/>
          <p:cNvPicPr>
            <a:picLocks noChangeAspect="1"/>
          </p:cNvPicPr>
          <p:nvPr/>
        </p:nvPicPr>
        <p:blipFill>
          <a:blip r:embed="rId2"/>
          <a:stretch>
            <a:fillRect/>
          </a:stretch>
        </p:blipFill>
        <p:spPr>
          <a:xfrm>
            <a:off x="6698950" y="1724025"/>
            <a:ext cx="4667549" cy="3101975"/>
          </a:xfrm>
          <a:prstGeom prst="rect">
            <a:avLst/>
          </a:prstGeom>
        </p:spPr>
      </p:pic>
      <p:pic>
        <p:nvPicPr>
          <p:cNvPr id="6" name="Resim 5"/>
          <p:cNvPicPr>
            <a:picLocks noChangeAspect="1"/>
          </p:cNvPicPr>
          <p:nvPr/>
        </p:nvPicPr>
        <p:blipFill>
          <a:blip r:embed="rId3"/>
          <a:stretch>
            <a:fillRect/>
          </a:stretch>
        </p:blipFill>
        <p:spPr>
          <a:xfrm>
            <a:off x="186927" y="5835854"/>
            <a:ext cx="3121423" cy="707197"/>
          </a:xfrm>
          <a:prstGeom prst="rect">
            <a:avLst/>
          </a:prstGeom>
        </p:spPr>
      </p:pic>
      <p:sp>
        <p:nvSpPr>
          <p:cNvPr id="2" name="Dikdörtgen 1"/>
          <p:cNvSpPr/>
          <p:nvPr/>
        </p:nvSpPr>
        <p:spPr>
          <a:xfrm>
            <a:off x="9613742" y="6173719"/>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1288085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0" y="1558925"/>
            <a:ext cx="4699000" cy="4351338"/>
          </a:xfrm>
        </p:spPr>
        <p:txBody>
          <a:bodyPr>
            <a:normAutofit fontScale="92500" lnSpcReduction="20000"/>
          </a:bodyPr>
          <a:lstStyle/>
          <a:p>
            <a:pPr marL="0" indent="0" algn="just">
              <a:buNone/>
            </a:pPr>
            <a:r>
              <a:rPr lang="tr-TR" altLang="tr-TR" dirty="0" smtClean="0">
                <a:latin typeface="Comic Sans MS" panose="030F0702030302020204" pitchFamily="66" charset="0"/>
              </a:rPr>
              <a:t>	Eğer hataların devam etmesine izin verilirse bunların ilerde düzeltilmesi gittikçe zorlaşacaktır. </a:t>
            </a:r>
          </a:p>
          <a:p>
            <a:pPr marL="0" indent="0" algn="just">
              <a:buNone/>
            </a:pPr>
            <a:r>
              <a:rPr lang="tr-TR" altLang="tr-TR" dirty="0" smtClean="0">
                <a:latin typeface="Comic Sans MS" panose="030F0702030302020204" pitchFamily="66" charset="0"/>
              </a:rPr>
              <a:t>	Bir beceri öğretilirken "geri bildirim" (feed-back) özellikle önemlidir. </a:t>
            </a:r>
          </a:p>
          <a:p>
            <a:pPr marL="0" indent="0" algn="just">
              <a:buNone/>
            </a:pPr>
            <a:r>
              <a:rPr lang="tr-TR" altLang="tr-TR" dirty="0" smtClean="0">
                <a:latin typeface="Comic Sans MS" panose="030F0702030302020204" pitchFamily="66" charset="0"/>
              </a:rPr>
              <a:t>	Çünkü sporculara performanslarının doğru yolda iyileşmekte olduğu hususunda devamlı surette güvence verilmesi gerekir. </a:t>
            </a:r>
          </a:p>
          <a:p>
            <a:pPr marL="0" indent="0" algn="just">
              <a:buNone/>
            </a:pPr>
            <a:r>
              <a:rPr lang="tr-TR" altLang="tr-TR" dirty="0">
                <a:latin typeface="Comic Sans MS" panose="030F0702030302020204" pitchFamily="66" charset="0"/>
              </a:rPr>
              <a:t>	</a:t>
            </a:r>
            <a:endParaRPr lang="en-US" dirty="0"/>
          </a:p>
        </p:txBody>
      </p:sp>
      <p:pic>
        <p:nvPicPr>
          <p:cNvPr id="5" name="Resim 4"/>
          <p:cNvPicPr>
            <a:picLocks noChangeAspect="1"/>
          </p:cNvPicPr>
          <p:nvPr/>
        </p:nvPicPr>
        <p:blipFill>
          <a:blip r:embed="rId2"/>
          <a:stretch>
            <a:fillRect/>
          </a:stretch>
        </p:blipFill>
        <p:spPr>
          <a:xfrm>
            <a:off x="6560341" y="1925637"/>
            <a:ext cx="4347371" cy="2900363"/>
          </a:xfrm>
          <a:prstGeom prst="rect">
            <a:avLst/>
          </a:prstGeom>
        </p:spPr>
      </p:pic>
      <p:pic>
        <p:nvPicPr>
          <p:cNvPr id="6" name="Resim 5"/>
          <p:cNvPicPr>
            <a:picLocks noChangeAspect="1"/>
          </p:cNvPicPr>
          <p:nvPr/>
        </p:nvPicPr>
        <p:blipFill>
          <a:blip r:embed="rId3"/>
          <a:stretch>
            <a:fillRect/>
          </a:stretch>
        </p:blipFill>
        <p:spPr>
          <a:xfrm>
            <a:off x="170322" y="5910263"/>
            <a:ext cx="3121423" cy="707197"/>
          </a:xfrm>
          <a:prstGeom prst="rect">
            <a:avLst/>
          </a:prstGeom>
        </p:spPr>
      </p:pic>
      <p:sp>
        <p:nvSpPr>
          <p:cNvPr id="2" name="Dikdörtgen 1"/>
          <p:cNvSpPr/>
          <p:nvPr/>
        </p:nvSpPr>
        <p:spPr>
          <a:xfrm>
            <a:off x="9739154" y="6248128"/>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781203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46200" y="1330325"/>
            <a:ext cx="4241800" cy="4351338"/>
          </a:xfrm>
        </p:spPr>
        <p:txBody>
          <a:bodyPr>
            <a:normAutofit fontScale="92500" lnSpcReduction="20000"/>
          </a:bodyPr>
          <a:lstStyle/>
          <a:p>
            <a:pPr marL="0" indent="0" algn="just">
              <a:buNone/>
            </a:pPr>
            <a:r>
              <a:rPr lang="tr-TR" altLang="tr-TR" dirty="0" smtClean="0">
                <a:latin typeface="Comic Sans MS" panose="030F0702030302020204" pitchFamily="66" charset="0"/>
              </a:rPr>
              <a:t>	Bu </a:t>
            </a:r>
            <a:r>
              <a:rPr lang="tr-TR" altLang="tr-TR" dirty="0">
                <a:latin typeface="Comic Sans MS" panose="030F0702030302020204" pitchFamily="66" charset="0"/>
              </a:rPr>
              <a:t>sebeple onlara ilerlemeleri hakkında devamlı bilgi verilmelidir, vurgulama daima övgü ve olumlu takviye yönünde olmalıdır, antrenörün istediklerini, gerçekten yapmaya caba gösteren öğrencinin gayretlerinin olumsuz eleştirilmesi çok ender yapılmalı, yapıldığı zaman da ancak dostça ve yardımcı olacak şekilde yapılmalıdır.</a:t>
            </a:r>
          </a:p>
          <a:p>
            <a:pPr algn="just"/>
            <a:endParaRPr lang="en-US" dirty="0"/>
          </a:p>
        </p:txBody>
      </p:sp>
      <p:pic>
        <p:nvPicPr>
          <p:cNvPr id="4" name="Resim 3"/>
          <p:cNvPicPr>
            <a:picLocks noChangeAspect="1"/>
          </p:cNvPicPr>
          <p:nvPr/>
        </p:nvPicPr>
        <p:blipFill>
          <a:blip r:embed="rId2"/>
          <a:stretch>
            <a:fillRect/>
          </a:stretch>
        </p:blipFill>
        <p:spPr>
          <a:xfrm>
            <a:off x="6262554" y="1491345"/>
            <a:ext cx="5110840" cy="3407226"/>
          </a:xfrm>
          <a:prstGeom prst="rect">
            <a:avLst/>
          </a:prstGeom>
        </p:spPr>
      </p:pic>
      <p:pic>
        <p:nvPicPr>
          <p:cNvPr id="5" name="Resim 4"/>
          <p:cNvPicPr>
            <a:picLocks noChangeAspect="1"/>
          </p:cNvPicPr>
          <p:nvPr/>
        </p:nvPicPr>
        <p:blipFill>
          <a:blip r:embed="rId3"/>
          <a:stretch>
            <a:fillRect/>
          </a:stretch>
        </p:blipFill>
        <p:spPr>
          <a:xfrm>
            <a:off x="153069" y="5904865"/>
            <a:ext cx="3121423" cy="707197"/>
          </a:xfrm>
          <a:prstGeom prst="rect">
            <a:avLst/>
          </a:prstGeom>
        </p:spPr>
      </p:pic>
      <p:sp>
        <p:nvSpPr>
          <p:cNvPr id="2" name="Dikdörtgen 1"/>
          <p:cNvSpPr/>
          <p:nvPr/>
        </p:nvSpPr>
        <p:spPr>
          <a:xfrm>
            <a:off x="9499442" y="6227621"/>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1989735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83</Words>
  <Application>Microsoft Office PowerPoint</Application>
  <PresentationFormat>Geniş ekran</PresentationFormat>
  <Paragraphs>51</Paragraphs>
  <Slides>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vt:i4>
      </vt:variant>
    </vt:vector>
  </HeadingPairs>
  <TitlesOfParts>
    <vt:vector size="14" baseType="lpstr">
      <vt:lpstr>Arial</vt:lpstr>
      <vt:lpstr>Calibri</vt:lpstr>
      <vt:lpstr>Calibri Light</vt:lpstr>
      <vt:lpstr>Comic Sans MS</vt:lpstr>
      <vt:lpstr>Office Teması</vt:lpstr>
      <vt:lpstr>Temel Yüzme Eğitimi I</vt:lpstr>
      <vt:lpstr>PowerPoint Sunusu</vt:lpstr>
      <vt:lpstr>PowerPoint Sunusu</vt:lpstr>
      <vt:lpstr>PowerPoint Sunusu</vt:lpstr>
      <vt:lpstr>PowerPoint Sunusu</vt:lpstr>
      <vt:lpstr>Beceri</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BURCU</dc:creator>
  <cp:lastModifiedBy>BURCU</cp:lastModifiedBy>
  <cp:revision>38</cp:revision>
  <dcterms:created xsi:type="dcterms:W3CDTF">2017-11-29T12:42:05Z</dcterms:created>
  <dcterms:modified xsi:type="dcterms:W3CDTF">2017-12-02T23:09:53Z</dcterms:modified>
</cp:coreProperties>
</file>