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16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A3F0-C089-4254-9778-AD246C00629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F940-547C-4620-8E0D-D506CFF7A6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035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A3F0-C089-4254-9778-AD246C00629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F940-547C-4620-8E0D-D506CFF7A6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6332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A3F0-C089-4254-9778-AD246C00629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F940-547C-4620-8E0D-D506CFF7A6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9797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 sz="1800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 sz="180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</p:grpSp>
      <p:sp>
        <p:nvSpPr>
          <p:cNvPr id="5326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28801"/>
            <a:ext cx="103632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327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B5ECEA-D821-41B4-AE79-3F62FAC189A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4587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B546E-E561-4616-8F3A-94D585CDCC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30865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EC340-9DB7-48B9-86E3-F8E221D6C1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97126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32E40-034E-41E6-A25D-FF0B78701DF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1895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320EE-EB5B-4EAB-AAD9-5D96E9AC796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031202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6D7A9-9BCB-4E9F-9398-446E63A45BC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436627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3DD9C-9AF5-4852-82AE-AE5449AEF70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70945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1F236-E5B9-479E-8EBC-21A0F1066B7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7258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A3F0-C089-4254-9778-AD246C00629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F940-547C-4620-8E0D-D506CFF7A6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34026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2D011-9787-482B-A04E-1392D6AAC4F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656482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7A9D1-99B7-4FCB-8E96-68E8C66ED79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3292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FAE0F-1935-4B73-8621-FE80FA823D3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73992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A3F0-C089-4254-9778-AD246C00629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F940-547C-4620-8E0D-D506CFF7A6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6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A3F0-C089-4254-9778-AD246C00629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F940-547C-4620-8E0D-D506CFF7A6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585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A3F0-C089-4254-9778-AD246C00629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F940-547C-4620-8E0D-D506CFF7A6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591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A3F0-C089-4254-9778-AD246C00629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F940-547C-4620-8E0D-D506CFF7A6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670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A3F0-C089-4254-9778-AD246C00629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F940-547C-4620-8E0D-D506CFF7A6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110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A3F0-C089-4254-9778-AD246C00629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F940-547C-4620-8E0D-D506CFF7A6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5035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A3F0-C089-4254-9778-AD246C00629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F940-547C-4620-8E0D-D506CFF7A6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3269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BA3F0-C089-4254-9778-AD246C00629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1F940-547C-4620-8E0D-D506CFF7A6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304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2192000" cy="6934200"/>
            <a:chOff x="0" y="0"/>
            <a:chExt cx="5760" cy="4368"/>
          </a:xfrm>
        </p:grpSpPr>
        <p:sp>
          <p:nvSpPr>
            <p:cNvPr id="5222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 sz="1800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 sz="1800"/>
            </a:p>
          </p:txBody>
        </p:sp>
        <p:sp>
          <p:nvSpPr>
            <p:cNvPr id="5223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5223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5224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5224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</p:grpSp>
      <p:sp>
        <p:nvSpPr>
          <p:cNvPr id="522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522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5224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224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224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618E129-5391-4277-ABA3-1417D00A93D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1465602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2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2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2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2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5" grpId="0"/>
      <p:bldP spid="52246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2. Burun mikozları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27338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1. Aspergillozis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3"/>
            <a:ext cx="8686800" cy="5256212"/>
          </a:xfrm>
        </p:spPr>
        <p:txBody>
          <a:bodyPr/>
          <a:lstStyle/>
          <a:p>
            <a:pPr eaLnBrk="1" hangingPunct="1">
              <a:defRPr/>
            </a:pPr>
            <a:endParaRPr lang="tr-TR" smtClean="0"/>
          </a:p>
          <a:p>
            <a:pPr lvl="1" eaLnBrk="1" hangingPunct="1">
              <a:defRPr/>
            </a:pPr>
            <a:r>
              <a:rPr lang="tr-TR" smtClean="0"/>
              <a:t>En yaygın etken aspergillus fumigatustur. Burun boşluğunun normal florasındandır</a:t>
            </a:r>
          </a:p>
          <a:p>
            <a:pPr lvl="1" eaLnBrk="1" hangingPunct="1">
              <a:defRPr/>
            </a:pPr>
            <a:r>
              <a:rPr lang="tr-TR" smtClean="0"/>
              <a:t> A. nidulans, A. niger A. flavus, diğer türlerdir </a:t>
            </a:r>
          </a:p>
          <a:p>
            <a:pPr lvl="1" eaLnBrk="1" hangingPunct="1">
              <a:defRPr/>
            </a:pPr>
            <a:r>
              <a:rPr lang="tr-TR" smtClean="0"/>
              <a:t>Penisillium türleri ile benzer klinik belirtiler gösterir.</a:t>
            </a:r>
          </a:p>
          <a:p>
            <a:pPr lvl="1" eaLnBrk="1" hangingPunct="1">
              <a:defRPr/>
            </a:pPr>
            <a:r>
              <a:rPr lang="tr-TR" smtClean="0"/>
              <a:t>Enfeksiyonun oluşmasında predispoze faktörler önemlidir( immun fonksiyonun depresyonu, neoplazi gibi hastalıklar vb.) veya organizmaya yoğun olarak maruz kalma enfeksiyonu oluşturur</a:t>
            </a:r>
          </a:p>
          <a:p>
            <a:pPr lvl="1" eaLnBrk="1" hangingPunct="1">
              <a:defRPr/>
            </a:pPr>
            <a:r>
              <a:rPr lang="tr-TR" smtClean="0"/>
              <a:t>Köpeklerde kedilere göre daha yaygındır    </a:t>
            </a:r>
          </a:p>
          <a:p>
            <a:pPr lvl="1" eaLnBrk="1" hangingPunct="1">
              <a:defRPr/>
            </a:pPr>
            <a:endParaRPr lang="tr-TR" smtClean="0"/>
          </a:p>
          <a:p>
            <a:pPr lvl="1"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68913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Patogenez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Turbinat ve nazal mukozada yıkım nekroz yapar.</a:t>
            </a:r>
          </a:p>
        </p:txBody>
      </p:sp>
    </p:spTree>
    <p:extLst>
      <p:ext uri="{BB962C8B-B14F-4D97-AF65-F5344CB8AC3E}">
        <p14:creationId xmlns:p14="http://schemas.microsoft.com/office/powerpoint/2010/main" val="408161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Klinik bulgular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En yaygın belirtiler fasial ağrı, </a:t>
            </a:r>
          </a:p>
          <a:p>
            <a:pPr eaLnBrk="1" hangingPunct="1">
              <a:defRPr/>
            </a:pPr>
            <a:r>
              <a:rPr lang="tr-TR" smtClean="0"/>
              <a:t>Yoğun tek veya çift taraflı  kanlı ve irinli burun akıntısı</a:t>
            </a:r>
          </a:p>
          <a:p>
            <a:pPr eaLnBrk="1" hangingPunct="1">
              <a:defRPr/>
            </a:pPr>
            <a:r>
              <a:rPr lang="tr-TR" smtClean="0"/>
              <a:t>Burunun dış kısmında ülserasyon</a:t>
            </a:r>
          </a:p>
        </p:txBody>
      </p:sp>
    </p:spTree>
    <p:extLst>
      <p:ext uri="{BB962C8B-B14F-4D97-AF65-F5344CB8AC3E}">
        <p14:creationId xmlns:p14="http://schemas.microsoft.com/office/powerpoint/2010/main" val="213524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Tanı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Radyografi çekilmelidir</a:t>
            </a:r>
          </a:p>
          <a:p>
            <a:pPr eaLnBrk="1" hangingPunct="1">
              <a:defRPr/>
            </a:pPr>
            <a:r>
              <a:rPr lang="tr-TR" smtClean="0"/>
              <a:t>Sümükte sitolojik inceleme, </a:t>
            </a:r>
          </a:p>
          <a:p>
            <a:pPr eaLnBrk="1" hangingPunct="1">
              <a:defRPr/>
            </a:pPr>
            <a:r>
              <a:rPr lang="tr-TR" smtClean="0"/>
              <a:t>bakteriyel veya fungal kültür yararlı olmaz. Sağlıklı hayvanlarda dahi üreme olabilir,</a:t>
            </a:r>
          </a:p>
          <a:p>
            <a:pPr eaLnBrk="1" hangingPunct="1">
              <a:defRPr/>
            </a:pPr>
            <a:r>
              <a:rPr lang="tr-TR" smtClean="0"/>
              <a:t>Rhinoskopi yararlıdır.</a:t>
            </a:r>
          </a:p>
          <a:p>
            <a:pPr eaLnBrk="1" hangingPunct="1">
              <a:defRPr/>
            </a:pPr>
            <a:endParaRPr lang="tr-TR" smtClean="0"/>
          </a:p>
          <a:p>
            <a:pPr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93738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Tedavi 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1. Enilkonazol günde iki kez her iki buruna uygulandığında % 80-90 başarı sağlanabilir. İlaç distile su ile sulandırılıp damlatılır.</a:t>
            </a:r>
          </a:p>
          <a:p>
            <a:pPr eaLnBrk="1" hangingPunct="1">
              <a:defRPr/>
            </a:pPr>
            <a:r>
              <a:rPr lang="tr-TR" smtClean="0"/>
              <a:t>2. ketokonazol, thiabendazol ve flukonazolün oral kullanımlarının çok etkili olmadığı bildirilmektedir.</a:t>
            </a:r>
          </a:p>
          <a:p>
            <a:pPr eaLnBrk="1" hangingPunct="1">
              <a:defRPr/>
            </a:pPr>
            <a:r>
              <a:rPr lang="tr-TR" smtClean="0"/>
              <a:t>İtrakonazol kullanılabilir.2.5-5 m/kg po</a:t>
            </a:r>
          </a:p>
        </p:txBody>
      </p:sp>
    </p:spTree>
    <p:extLst>
      <p:ext uri="{BB962C8B-B14F-4D97-AF65-F5344CB8AC3E}">
        <p14:creationId xmlns:p14="http://schemas.microsoft.com/office/powerpoint/2010/main" val="131717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kçaağaç">
  <a:themeElements>
    <a:clrScheme name="Akçaağaç 6">
      <a:dk1>
        <a:srgbClr val="006699"/>
      </a:dk1>
      <a:lt1>
        <a:srgbClr val="FFFFFF"/>
      </a:lt1>
      <a:dk2>
        <a:srgbClr val="006666"/>
      </a:dk2>
      <a:lt2>
        <a:srgbClr val="CCECFF"/>
      </a:lt2>
      <a:accent1>
        <a:srgbClr val="00CCFF"/>
      </a:accent1>
      <a:accent2>
        <a:srgbClr val="017A83"/>
      </a:accent2>
      <a:accent3>
        <a:srgbClr val="AAB8B8"/>
      </a:accent3>
      <a:accent4>
        <a:srgbClr val="DADADA"/>
      </a:accent4>
      <a:accent5>
        <a:srgbClr val="AAE2FF"/>
      </a:accent5>
      <a:accent6>
        <a:srgbClr val="016E76"/>
      </a:accent6>
      <a:hlink>
        <a:srgbClr val="FFFFCC"/>
      </a:hlink>
      <a:folHlink>
        <a:srgbClr val="99FF99"/>
      </a:folHlink>
    </a:clrScheme>
    <a:fontScheme name="Akçaağaç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kçaağaç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çaağaç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Geniş ekran</PresentationFormat>
  <Paragraphs>23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Teması</vt:lpstr>
      <vt:lpstr>Akçaağaç</vt:lpstr>
      <vt:lpstr>2. Burun mikozları</vt:lpstr>
      <vt:lpstr>1. Aspergillozis</vt:lpstr>
      <vt:lpstr>Patogenez </vt:lpstr>
      <vt:lpstr>Klinik bulgular</vt:lpstr>
      <vt:lpstr>Tanı </vt:lpstr>
      <vt:lpstr>Tedavi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Burun mikozları</dc:title>
  <dc:creator>Esra</dc:creator>
  <cp:lastModifiedBy>Esra</cp:lastModifiedBy>
  <cp:revision>1</cp:revision>
  <dcterms:created xsi:type="dcterms:W3CDTF">2020-05-12T07:54:14Z</dcterms:created>
  <dcterms:modified xsi:type="dcterms:W3CDTF">2020-05-12T07:54:30Z</dcterms:modified>
</cp:coreProperties>
</file>