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8" r:id="rId2"/>
    <p:sldId id="256" r:id="rId3"/>
    <p:sldId id="304" r:id="rId4"/>
    <p:sldId id="305" r:id="rId5"/>
    <p:sldId id="308" r:id="rId6"/>
    <p:sldId id="309" r:id="rId7"/>
    <p:sldId id="310" r:id="rId8"/>
    <p:sldId id="311" r:id="rId9"/>
    <p:sldId id="312" r:id="rId10"/>
    <p:sldId id="313" r:id="rId11"/>
    <p:sldId id="314" r:id="rId12"/>
    <p:sldId id="319" r:id="rId13"/>
    <p:sldId id="315" r:id="rId14"/>
    <p:sldId id="320" r:id="rId15"/>
    <p:sldId id="321" r:id="rId16"/>
    <p:sldId id="322" r:id="rId17"/>
    <p:sldId id="316" r:id="rId18"/>
    <p:sldId id="317" r:id="rId19"/>
    <p:sldId id="323"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65306" autoAdjust="0"/>
  </p:normalViewPr>
  <p:slideViewPr>
    <p:cSldViewPr>
      <p:cViewPr varScale="1">
        <p:scale>
          <a:sx n="54" d="100"/>
          <a:sy n="54" d="100"/>
        </p:scale>
        <p:origin x="-1938" y="-90"/>
      </p:cViewPr>
      <p:guideLst>
        <p:guide orient="horz" pos="2160"/>
        <p:guide pos="2880"/>
      </p:guideLst>
    </p:cSldViewPr>
  </p:slideViewPr>
  <p:notesTextViewPr>
    <p:cViewPr>
      <p:scale>
        <a:sx n="100" d="100"/>
        <a:sy n="100" d="100"/>
      </p:scale>
      <p:origin x="0" y="12"/>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700C74-5179-474B-A454-73087759D957}" type="datetimeFigureOut">
              <a:rPr lang="tr-TR" smtClean="0"/>
              <a:pPr/>
              <a:t>03.10.2019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C2B41B-C726-4D83-8F6E-D7E2B4F01F0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kern="1200" baseline="0" dirty="0" err="1" smtClean="0">
                <a:solidFill>
                  <a:schemeClr val="tx1"/>
                </a:solidFill>
                <a:latin typeface="+mn-lt"/>
                <a:ea typeface="+mn-ea"/>
                <a:cs typeface="+mn-cs"/>
              </a:rPr>
              <a:t>What</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question</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should</a:t>
            </a:r>
            <a:r>
              <a:rPr lang="tr-TR" sz="1200" kern="1200" baseline="0" dirty="0" smtClean="0">
                <a:solidFill>
                  <a:schemeClr val="tx1"/>
                </a:solidFill>
                <a:latin typeface="+mn-lt"/>
                <a:ea typeface="+mn-ea"/>
                <a:cs typeface="+mn-cs"/>
              </a:rPr>
              <a:t> be </a:t>
            </a:r>
            <a:r>
              <a:rPr lang="tr-TR" sz="1200" kern="1200" baseline="0" dirty="0" err="1" smtClean="0">
                <a:solidFill>
                  <a:schemeClr val="tx1"/>
                </a:solidFill>
                <a:latin typeface="+mn-lt"/>
                <a:ea typeface="+mn-ea"/>
                <a:cs typeface="+mn-cs"/>
              </a:rPr>
              <a:t>when</a:t>
            </a:r>
            <a:r>
              <a:rPr lang="tr-TR" sz="1200" kern="1200" baseline="0" dirty="0" smtClean="0">
                <a:solidFill>
                  <a:schemeClr val="tx1"/>
                </a:solidFill>
                <a:latin typeface="+mn-lt"/>
                <a:ea typeface="+mn-ea"/>
                <a:cs typeface="+mn-cs"/>
              </a:rPr>
              <a:t> an </a:t>
            </a:r>
            <a:r>
              <a:rPr lang="tr-TR" sz="1200" kern="1200" baseline="0" dirty="0" err="1" smtClean="0">
                <a:solidFill>
                  <a:schemeClr val="tx1"/>
                </a:solidFill>
                <a:latin typeface="+mn-lt"/>
                <a:ea typeface="+mn-ea"/>
                <a:cs typeface="+mn-cs"/>
              </a:rPr>
              <a:t>organization</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purchases</a:t>
            </a:r>
            <a:r>
              <a:rPr lang="tr-TR" sz="1200" kern="1200" baseline="0" dirty="0" smtClean="0">
                <a:solidFill>
                  <a:schemeClr val="tx1"/>
                </a:solidFill>
                <a:latin typeface="+mn-lt"/>
                <a:ea typeface="+mn-ea"/>
                <a:cs typeface="+mn-cs"/>
              </a:rPr>
              <a:t> hardware? </a:t>
            </a:r>
          </a:p>
          <a:p>
            <a:endParaRPr lang="tr-TR" sz="1200" kern="1200" baseline="0" dirty="0" smtClean="0">
              <a:solidFill>
                <a:schemeClr val="tx1"/>
              </a:solidFill>
              <a:latin typeface="+mn-lt"/>
              <a:ea typeface="+mn-ea"/>
              <a:cs typeface="+mn-cs"/>
            </a:endParaRPr>
          </a:p>
          <a:p>
            <a:r>
              <a:rPr lang="tr-TR" sz="1200" kern="1200" baseline="0" dirty="0" err="1" smtClean="0">
                <a:solidFill>
                  <a:schemeClr val="tx1"/>
                </a:solidFill>
                <a:latin typeface="+mn-lt"/>
                <a:ea typeface="+mn-ea"/>
                <a:cs typeface="+mn-cs"/>
              </a:rPr>
              <a:t>It</a:t>
            </a:r>
            <a:r>
              <a:rPr lang="tr-TR" sz="1200" kern="1200" baseline="0" dirty="0" smtClean="0">
                <a:solidFill>
                  <a:schemeClr val="tx1"/>
                </a:solidFill>
                <a:latin typeface="+mn-lt"/>
                <a:ea typeface="+mn-ea"/>
                <a:cs typeface="+mn-cs"/>
              </a:rPr>
              <a:t> is “H</a:t>
            </a:r>
            <a:r>
              <a:rPr lang="en-US" sz="1200" kern="1200" baseline="0" dirty="0" err="1" smtClean="0">
                <a:solidFill>
                  <a:schemeClr val="tx1"/>
                </a:solidFill>
                <a:latin typeface="+mn-lt"/>
                <a:ea typeface="+mn-ea"/>
                <a:cs typeface="+mn-cs"/>
              </a:rPr>
              <a:t>ow</a:t>
            </a:r>
            <a:r>
              <a:rPr lang="en-US" sz="1200" kern="1200" baseline="0" dirty="0" smtClean="0">
                <a:solidFill>
                  <a:schemeClr val="tx1"/>
                </a:solidFill>
                <a:latin typeface="+mn-lt"/>
                <a:ea typeface="+mn-ea"/>
                <a:cs typeface="+mn-cs"/>
              </a:rPr>
              <a:t> hardware can support the</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objectives of the information system (IS) and the goals of the organization</a:t>
            </a:r>
            <a:r>
              <a:rPr lang="tr-TR" sz="1200" kern="1200" baseline="0" dirty="0" smtClean="0">
                <a:solidFill>
                  <a:schemeClr val="tx1"/>
                </a:solidFill>
                <a:latin typeface="+mn-lt"/>
                <a:ea typeface="+mn-ea"/>
                <a:cs typeface="+mn-cs"/>
              </a:rPr>
              <a:t>”.</a:t>
            </a:r>
          </a:p>
          <a:p>
            <a:endParaRPr lang="tr-TR" sz="1200" kern="1200" baseline="0" dirty="0" smtClean="0">
              <a:solidFill>
                <a:schemeClr val="tx1"/>
              </a:solidFill>
              <a:latin typeface="+mn-lt"/>
              <a:ea typeface="+mn-ea"/>
              <a:cs typeface="+mn-cs"/>
            </a:endParaRPr>
          </a:p>
          <a:p>
            <a:r>
              <a:rPr lang="tr-TR" sz="1200" kern="1200" baseline="0" dirty="0" smtClean="0">
                <a:solidFill>
                  <a:schemeClr val="tx1"/>
                </a:solidFill>
                <a:latin typeface="+mn-lt"/>
                <a:ea typeface="+mn-ea"/>
                <a:cs typeface="+mn-cs"/>
              </a:rPr>
              <a:t>As </a:t>
            </a:r>
            <a:r>
              <a:rPr lang="tr-TR" sz="1200" kern="1200" baseline="0" dirty="0" err="1" smtClean="0">
                <a:solidFill>
                  <a:schemeClr val="tx1"/>
                </a:solidFill>
                <a:latin typeface="+mn-lt"/>
                <a:ea typeface="+mn-ea"/>
                <a:cs typeface="+mn-cs"/>
              </a:rPr>
              <a:t>you</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already</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know</a:t>
            </a:r>
            <a:r>
              <a:rPr lang="tr-TR" sz="1200" kern="1200" baseline="0" dirty="0" smtClean="0">
                <a:solidFill>
                  <a:schemeClr val="tx1"/>
                </a:solidFill>
                <a:latin typeface="+mn-lt"/>
                <a:ea typeface="+mn-ea"/>
                <a:cs typeface="+mn-cs"/>
              </a:rPr>
              <a:t>, c</a:t>
            </a:r>
            <a:r>
              <a:rPr lang="en-US" sz="1200" kern="1200" baseline="0" dirty="0" err="1" smtClean="0">
                <a:solidFill>
                  <a:schemeClr val="tx1"/>
                </a:solidFill>
                <a:latin typeface="+mn-lt"/>
                <a:ea typeface="+mn-ea"/>
                <a:cs typeface="+mn-cs"/>
              </a:rPr>
              <a:t>omputer</a:t>
            </a:r>
            <a:r>
              <a:rPr lang="en-US" sz="1200" kern="1200" baseline="0" dirty="0" smtClean="0">
                <a:solidFill>
                  <a:schemeClr val="tx1"/>
                </a:solidFill>
                <a:latin typeface="+mn-lt"/>
                <a:ea typeface="+mn-ea"/>
                <a:cs typeface="+mn-cs"/>
              </a:rPr>
              <a:t> system hardware components include devices that perform input, processing,</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data storage, and output</a:t>
            </a:r>
            <a:r>
              <a:rPr lang="tr-TR" sz="1200" kern="1200" baseline="0" dirty="0" smtClean="0">
                <a:solidFill>
                  <a:schemeClr val="tx1"/>
                </a:solidFill>
                <a:latin typeface="+mn-lt"/>
                <a:ea typeface="+mn-ea"/>
                <a:cs typeface="+mn-cs"/>
              </a:rPr>
              <a:t>.</a:t>
            </a:r>
          </a:p>
          <a:p>
            <a:endParaRPr lang="tr-TR" sz="1200" kern="1200" baseline="0" dirty="0" smtClean="0">
              <a:solidFill>
                <a:schemeClr val="tx1"/>
              </a:solidFill>
              <a:latin typeface="+mn-lt"/>
              <a:ea typeface="+mn-ea"/>
              <a:cs typeface="+mn-cs"/>
            </a:endParaRPr>
          </a:p>
          <a:p>
            <a:r>
              <a:rPr lang="tr-TR" sz="1200" kern="1200" baseline="0" dirty="0" err="1" smtClean="0">
                <a:solidFill>
                  <a:schemeClr val="tx1"/>
                </a:solidFill>
                <a:latin typeface="+mn-lt"/>
                <a:ea typeface="+mn-ea"/>
                <a:cs typeface="+mn-cs"/>
              </a:rPr>
              <a:t>This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chapter</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will</a:t>
            </a:r>
            <a:r>
              <a:rPr lang="tr-TR" sz="1200" kern="1200" baseline="0" dirty="0" smtClean="0">
                <a:solidFill>
                  <a:schemeClr val="tx1"/>
                </a:solidFill>
                <a:latin typeface="+mn-lt"/>
                <a:ea typeface="+mn-ea"/>
                <a:cs typeface="+mn-cs"/>
              </a:rPr>
              <a:t> be a </a:t>
            </a:r>
            <a:r>
              <a:rPr lang="tr-TR" sz="1200" kern="1200" baseline="0" dirty="0" err="1" smtClean="0">
                <a:solidFill>
                  <a:schemeClr val="tx1"/>
                </a:solidFill>
                <a:latin typeface="+mn-lt"/>
                <a:ea typeface="+mn-ea"/>
                <a:cs typeface="+mn-cs"/>
              </a:rPr>
              <a:t>very</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brief</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and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easy</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repetition</a:t>
            </a:r>
            <a:r>
              <a:rPr lang="tr-TR" sz="1200" kern="1200" baseline="0" dirty="0" smtClean="0">
                <a:solidFill>
                  <a:schemeClr val="tx1"/>
                </a:solidFill>
                <a:latin typeface="+mn-lt"/>
                <a:ea typeface="+mn-ea"/>
                <a:cs typeface="+mn-cs"/>
              </a:rPr>
              <a:t> since </a:t>
            </a:r>
            <a:r>
              <a:rPr lang="tr-TR" sz="1200" kern="1200" baseline="0" dirty="0" err="1" smtClean="0">
                <a:solidFill>
                  <a:schemeClr val="tx1"/>
                </a:solidFill>
                <a:latin typeface="+mn-lt"/>
                <a:ea typeface="+mn-ea"/>
                <a:cs typeface="+mn-cs"/>
              </a:rPr>
              <a:t>you</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have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deep</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knowledge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about</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topics</a:t>
            </a:r>
            <a:r>
              <a:rPr lang="tr-TR" sz="1200" kern="1200" baseline="0" dirty="0" smtClean="0">
                <a:solidFill>
                  <a:schemeClr val="tx1"/>
                </a:solidFill>
                <a:latin typeface="+mn-lt"/>
                <a:ea typeface="+mn-ea"/>
                <a:cs typeface="+mn-cs"/>
              </a:rPr>
              <a:t> of </a:t>
            </a:r>
            <a:r>
              <a:rPr lang="tr-TR" sz="1200" kern="1200" baseline="0" dirty="0" err="1" smtClean="0">
                <a:solidFill>
                  <a:schemeClr val="tx1"/>
                </a:solidFill>
                <a:latin typeface="+mn-lt"/>
                <a:ea typeface="+mn-ea"/>
                <a:cs typeface="+mn-cs"/>
              </a:rPr>
              <a:t>this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chapter</a:t>
            </a:r>
            <a:r>
              <a:rPr lang="tr-TR" sz="1200" kern="1200" baseline="0" dirty="0" smtClean="0">
                <a:solidFill>
                  <a:schemeClr val="tx1"/>
                </a:solidFill>
                <a:latin typeface="+mn-lt"/>
                <a:ea typeface="+mn-ea"/>
                <a:cs typeface="+mn-cs"/>
              </a:rPr>
              <a:t>.</a:t>
            </a:r>
            <a:endParaRPr lang="tr-TR" sz="1200" kern="1200" dirty="0" smtClean="0">
              <a:solidFill>
                <a:schemeClr val="tx1"/>
              </a:solidFill>
              <a:latin typeface="+mn-lt"/>
              <a:ea typeface="+mn-ea"/>
              <a:cs typeface="+mn-cs"/>
            </a:endParaRPr>
          </a:p>
          <a:p>
            <a:endParaRPr lang="tr-TR" dirty="0" smtClean="0"/>
          </a:p>
        </p:txBody>
      </p:sp>
      <p:sp>
        <p:nvSpPr>
          <p:cNvPr id="4" name="3 Slayt Numarası Yer Tutucusu"/>
          <p:cNvSpPr>
            <a:spLocks noGrp="1"/>
          </p:cNvSpPr>
          <p:nvPr>
            <p:ph type="sldNum" sz="quarter" idx="10"/>
          </p:nvPr>
        </p:nvSpPr>
        <p:spPr/>
        <p:txBody>
          <a:bodyPr/>
          <a:lstStyle/>
          <a:p>
            <a:fld id="{9BC2B41B-C726-4D83-8F6E-D7E2B4F01F03}"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lnSpcReduction="10000"/>
          </a:bodyPr>
          <a:lstStyle/>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A data center is a climate-and-access-controlled building or a set of buildings</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that houses the computer hardware that delivers an organization’s data and</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information</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services</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a:t>
            </a:r>
          </a:p>
          <a:p>
            <a:endParaRPr lang="tr-TR" sz="1200" b="0" i="0" kern="1200" dirty="0" smtClean="0">
              <a:solidFill>
                <a:schemeClr val="tx1"/>
              </a:solidFill>
              <a:effectLst/>
              <a:latin typeface="Arial" panose="020B0604020202020204" pitchFamily="34" charset="0"/>
              <a:ea typeface="+mn-ea"/>
              <a:cs typeface="Arial" panose="020B0604020202020204" pitchFamily="34" charset="0"/>
            </a:endParaRPr>
          </a:p>
          <a:p>
            <a:r>
              <a:rPr lang="en-US" sz="1200" b="0" i="0" kern="1200" dirty="0" err="1" smtClean="0">
                <a:solidFill>
                  <a:schemeClr val="tx1"/>
                </a:solidFill>
                <a:effectLst/>
                <a:latin typeface="Arial" panose="020B0604020202020204" pitchFamily="34" charset="0"/>
                <a:ea typeface="+mn-ea"/>
                <a:cs typeface="Arial" panose="020B0604020202020204" pitchFamily="34" charset="0"/>
              </a:rPr>
              <a:t>Redundan</a:t>
            </a:r>
            <a:r>
              <a:rPr lang="tr-TR" sz="1200" b="0" i="0" kern="1200" dirty="0" err="1" smtClean="0">
                <a:solidFill>
                  <a:schemeClr val="tx1"/>
                </a:solidFill>
                <a:effectLst/>
                <a:latin typeface="Arial" panose="020B0604020202020204" pitchFamily="34" charset="0"/>
                <a:ea typeface="+mn-ea"/>
                <a:cs typeface="Arial" panose="020B0604020202020204" pitchFamily="34" charset="0"/>
              </a:rPr>
              <a:t>cy</a:t>
            </a:r>
            <a:r>
              <a:rPr lang="tr-TR" sz="1200" b="0" i="0" kern="1200" dirty="0" smtClean="0">
                <a:solidFill>
                  <a:schemeClr val="tx1"/>
                </a:solidFill>
                <a:effectLst/>
                <a:latin typeface="Arial" panose="020B0604020202020204" pitchFamily="34" charset="0"/>
                <a:ea typeface="+mn-ea"/>
                <a:cs typeface="Arial" panose="020B0604020202020204" pitchFamily="34" charset="0"/>
              </a:rPr>
              <a:t> in </a:t>
            </a:r>
            <a:r>
              <a:rPr lang="en-US" sz="1200" b="0" i="0" kern="1200" dirty="0" smtClean="0">
                <a:solidFill>
                  <a:schemeClr val="tx1"/>
                </a:solidFill>
                <a:effectLst/>
                <a:latin typeface="Arial" panose="020B0604020202020204" pitchFamily="34" charset="0"/>
                <a:ea typeface="+mn-ea"/>
                <a:cs typeface="Arial" panose="020B0604020202020204" pitchFamily="34" charset="0"/>
              </a:rPr>
              <a:t>power, cooling, and </a:t>
            </a:r>
            <a:r>
              <a:rPr lang="tr-TR" sz="1200" b="0" i="0" kern="1200" dirty="0" smtClean="0">
                <a:solidFill>
                  <a:schemeClr val="tx1"/>
                </a:solidFill>
                <a:effectLst/>
                <a:latin typeface="Arial" panose="020B0604020202020204" pitchFamily="34" charset="0"/>
                <a:ea typeface="+mn-ea"/>
                <a:cs typeface="Arial" panose="020B0604020202020204" pitchFamily="34" charset="0"/>
              </a:rPr>
              <a:t>network</a:t>
            </a:r>
            <a:r>
              <a:rPr lang="en-US" sz="1200" b="0" i="0" kern="1200" dirty="0" smtClean="0">
                <a:solidFill>
                  <a:schemeClr val="tx1"/>
                </a:solidFill>
                <a:effectLst/>
                <a:latin typeface="Arial" panose="020B0604020202020204" pitchFamily="34" charset="0"/>
                <a:ea typeface="+mn-ea"/>
                <a:cs typeface="Arial" panose="020B0604020202020204" pitchFamily="34" charset="0"/>
              </a:rPr>
              <a:t> connectivity</a:t>
            </a:r>
            <a:r>
              <a:rPr lang="tr-TR" sz="1200" b="0" i="0" kern="1200" baseline="0" dirty="0" smtClean="0">
                <a:solidFill>
                  <a:schemeClr val="tx1"/>
                </a:solidFill>
                <a:effectLst/>
                <a:latin typeface="Arial" panose="020B0604020202020204" pitchFamily="34" charset="0"/>
                <a:ea typeface="+mn-ea"/>
                <a:cs typeface="Arial" panose="020B0604020202020204" pitchFamily="34" charset="0"/>
              </a:rPr>
              <a:t> </a:t>
            </a:r>
            <a:r>
              <a:rPr lang="tr-TR" sz="1200" b="0" i="0" kern="1200" baseline="0" dirty="0" err="1" smtClean="0">
                <a:solidFill>
                  <a:schemeClr val="tx1"/>
                </a:solidFill>
                <a:effectLst/>
                <a:latin typeface="Arial" panose="020B0604020202020204" pitchFamily="34" charset="0"/>
                <a:ea typeface="+mn-ea"/>
                <a:cs typeface="Arial" panose="020B0604020202020204" pitchFamily="34" charset="0"/>
              </a:rPr>
              <a:t>and</a:t>
            </a:r>
            <a:r>
              <a:rPr lang="tr-TR" sz="1200" b="0" i="0" kern="1200" baseline="0" dirty="0" smtClean="0">
                <a:solidFill>
                  <a:schemeClr val="tx1"/>
                </a:solidFill>
                <a:effectLst/>
                <a:latin typeface="Arial" panose="020B0604020202020204" pitchFamily="34" charset="0"/>
                <a:ea typeface="+mn-ea"/>
                <a:cs typeface="Arial" panose="020B0604020202020204" pitchFamily="34" charset="0"/>
              </a:rPr>
              <a:t> </a:t>
            </a:r>
            <a:r>
              <a:rPr lang="tr-TR" sz="1200" b="0" i="0" kern="1200" baseline="0" dirty="0" err="1" smtClean="0">
                <a:solidFill>
                  <a:schemeClr val="tx1"/>
                </a:solidFill>
                <a:effectLst/>
                <a:latin typeface="Arial" panose="020B0604020202020204" pitchFamily="34" charset="0"/>
                <a:ea typeface="+mn-ea"/>
                <a:cs typeface="Arial" panose="020B0604020202020204" pitchFamily="34" charset="0"/>
              </a:rPr>
              <a:t>disaster</a:t>
            </a:r>
            <a:r>
              <a:rPr lang="tr-TR" sz="1200" b="0" i="0" kern="1200" baseline="0" dirty="0" smtClean="0">
                <a:solidFill>
                  <a:schemeClr val="tx1"/>
                </a:solidFill>
                <a:effectLst/>
                <a:latin typeface="Arial" panose="020B0604020202020204" pitchFamily="34" charset="0"/>
                <a:ea typeface="+mn-ea"/>
                <a:cs typeface="Arial" panose="020B0604020202020204" pitchFamily="34" charset="0"/>
              </a:rPr>
              <a:t> </a:t>
            </a:r>
            <a:r>
              <a:rPr lang="tr-TR" sz="1200" b="0" i="0" kern="1200" baseline="0" dirty="0" err="1" smtClean="0">
                <a:solidFill>
                  <a:schemeClr val="tx1"/>
                </a:solidFill>
                <a:effectLst/>
                <a:latin typeface="Arial" panose="020B0604020202020204" pitchFamily="34" charset="0"/>
                <a:ea typeface="+mn-ea"/>
                <a:cs typeface="Arial" panose="020B0604020202020204" pitchFamily="34" charset="0"/>
              </a:rPr>
              <a:t>recovery</a:t>
            </a:r>
            <a:r>
              <a:rPr lang="tr-TR" sz="1200" b="0" i="0" kern="1200" baseline="0" dirty="0" smtClean="0">
                <a:solidFill>
                  <a:schemeClr val="tx1"/>
                </a:solidFill>
                <a:effectLst/>
                <a:latin typeface="Arial" panose="020B0604020202020204" pitchFamily="34" charset="0"/>
                <a:ea typeface="+mn-ea"/>
                <a:cs typeface="Arial" panose="020B0604020202020204" pitchFamily="34" charset="0"/>
              </a:rPr>
              <a:t> </a:t>
            </a:r>
            <a:r>
              <a:rPr lang="tr-TR" sz="1200" b="0" i="0" kern="1200" baseline="0" dirty="0" err="1" smtClean="0">
                <a:solidFill>
                  <a:schemeClr val="tx1"/>
                </a:solidFill>
                <a:effectLst/>
                <a:latin typeface="Arial" panose="020B0604020202020204" pitchFamily="34" charset="0"/>
                <a:ea typeface="+mn-ea"/>
                <a:cs typeface="Arial" panose="020B0604020202020204" pitchFamily="34" charset="0"/>
              </a:rPr>
              <a:t>plans</a:t>
            </a:r>
            <a:r>
              <a:rPr lang="tr-TR" sz="1200" b="0" i="0" kern="1200" baseline="0" dirty="0" smtClean="0">
                <a:solidFill>
                  <a:schemeClr val="tx1"/>
                </a:solidFill>
                <a:effectLst/>
                <a:latin typeface="Arial" panose="020B0604020202020204" pitchFamily="34" charset="0"/>
                <a:ea typeface="+mn-ea"/>
                <a:cs typeface="Arial" panose="020B0604020202020204" pitchFamily="34" charset="0"/>
              </a:rPr>
              <a:t> </a:t>
            </a:r>
            <a:r>
              <a:rPr lang="tr-TR" sz="1200" b="0" i="0" kern="1200" baseline="0" dirty="0" err="1" smtClean="0">
                <a:solidFill>
                  <a:schemeClr val="tx1"/>
                </a:solidFill>
                <a:effectLst/>
                <a:latin typeface="Arial" panose="020B0604020202020204" pitchFamily="34" charset="0"/>
                <a:ea typeface="+mn-ea"/>
                <a:cs typeface="Arial" panose="020B0604020202020204" pitchFamily="34" charset="0"/>
              </a:rPr>
              <a:t>and</a:t>
            </a:r>
            <a:r>
              <a:rPr lang="tr-TR" sz="1200" b="0" i="0" kern="1200" baseline="0" dirty="0" smtClean="0">
                <a:solidFill>
                  <a:schemeClr val="tx1"/>
                </a:solidFill>
                <a:effectLst/>
                <a:latin typeface="Arial" panose="020B0604020202020204" pitchFamily="34" charset="0"/>
                <a:ea typeface="+mn-ea"/>
                <a:cs typeface="Arial" panose="020B0604020202020204" pitchFamily="34" charset="0"/>
              </a:rPr>
              <a:t> </a:t>
            </a:r>
            <a:r>
              <a:rPr lang="tr-TR" sz="1200" b="0" i="0" kern="1200" baseline="0" dirty="0" err="1" smtClean="0">
                <a:solidFill>
                  <a:schemeClr val="tx1"/>
                </a:solidFill>
                <a:effectLst/>
                <a:latin typeface="Arial" panose="020B0604020202020204" pitchFamily="34" charset="0"/>
                <a:ea typeface="+mn-ea"/>
                <a:cs typeface="Arial" panose="020B0604020202020204" pitchFamily="34" charset="0"/>
              </a:rPr>
              <a:t>procedures</a:t>
            </a:r>
            <a:r>
              <a:rPr lang="tr-TR" sz="1200" b="0" i="0" kern="1200" baseline="0" dirty="0" smtClean="0">
                <a:solidFill>
                  <a:schemeClr val="tx1"/>
                </a:solidFill>
                <a:effectLst/>
                <a:latin typeface="Arial" panose="020B0604020202020204" pitchFamily="34" charset="0"/>
                <a:ea typeface="+mn-ea"/>
                <a:cs typeface="Arial" panose="020B0604020202020204" pitchFamily="34" charset="0"/>
              </a:rPr>
              <a:t> </a:t>
            </a:r>
            <a:r>
              <a:rPr lang="tr-TR" sz="1200" b="0" i="0" kern="1200" baseline="0" dirty="0" err="1" smtClean="0">
                <a:solidFill>
                  <a:schemeClr val="tx1"/>
                </a:solidFill>
                <a:effectLst/>
                <a:latin typeface="Arial" panose="020B0604020202020204" pitchFamily="34" charset="0"/>
                <a:ea typeface="+mn-ea"/>
                <a:cs typeface="Arial" panose="020B0604020202020204" pitchFamily="34" charset="0"/>
              </a:rPr>
              <a:t>are</a:t>
            </a:r>
            <a:r>
              <a:rPr lang="tr-TR" sz="1200" b="0" i="0" kern="1200" baseline="0" dirty="0" smtClean="0">
                <a:solidFill>
                  <a:schemeClr val="tx1"/>
                </a:solidFill>
                <a:effectLst/>
                <a:latin typeface="Arial" panose="020B0604020202020204" pitchFamily="34" charset="0"/>
                <a:ea typeface="+mn-ea"/>
                <a:cs typeface="Arial" panose="020B0604020202020204" pitchFamily="34" charset="0"/>
              </a:rPr>
              <a:t> </a:t>
            </a:r>
            <a:r>
              <a:rPr lang="tr-TR" sz="1200" b="0" i="0" kern="1200" baseline="0" dirty="0" err="1" smtClean="0">
                <a:solidFill>
                  <a:schemeClr val="tx1"/>
                </a:solidFill>
                <a:effectLst/>
                <a:latin typeface="Arial" panose="020B0604020202020204" pitchFamily="34" charset="0"/>
                <a:ea typeface="+mn-ea"/>
                <a:cs typeface="Arial" panose="020B0604020202020204" pitchFamily="34" charset="0"/>
              </a:rPr>
              <a:t>essential</a:t>
            </a:r>
            <a:r>
              <a:rPr lang="tr-TR" sz="1200" b="0" i="0" kern="1200" baseline="0" dirty="0" smtClean="0">
                <a:solidFill>
                  <a:schemeClr val="tx1"/>
                </a:solidFill>
                <a:effectLst/>
                <a:latin typeface="Arial" panose="020B0604020202020204" pitchFamily="34" charset="0"/>
                <a:ea typeface="+mn-ea"/>
                <a:cs typeface="Arial" panose="020B0604020202020204" pitchFamily="34" charset="0"/>
              </a:rPr>
              <a:t> </a:t>
            </a:r>
            <a:r>
              <a:rPr lang="tr-TR" sz="1200" b="0" i="0" kern="1200" baseline="0" dirty="0" err="1" smtClean="0">
                <a:solidFill>
                  <a:schemeClr val="tx1"/>
                </a:solidFill>
                <a:effectLst/>
                <a:latin typeface="Arial" panose="020B0604020202020204" pitchFamily="34" charset="0"/>
                <a:ea typeface="+mn-ea"/>
                <a:cs typeface="Arial" panose="020B0604020202020204" pitchFamily="34" charset="0"/>
              </a:rPr>
              <a:t>for</a:t>
            </a:r>
            <a:r>
              <a:rPr lang="tr-TR" sz="1200" b="0" i="0" kern="1200" baseline="0" dirty="0" smtClean="0">
                <a:solidFill>
                  <a:schemeClr val="tx1"/>
                </a:solidFill>
                <a:effectLst/>
                <a:latin typeface="Arial" panose="020B0604020202020204" pitchFamily="34" charset="0"/>
                <a:ea typeface="+mn-ea"/>
                <a:cs typeface="Arial" panose="020B0604020202020204" pitchFamily="34" charset="0"/>
              </a:rPr>
              <a:t> </a:t>
            </a:r>
            <a:r>
              <a:rPr lang="tr-TR" sz="1200" b="0" i="0" kern="1200" baseline="0" dirty="0" err="1" smtClean="0">
                <a:solidFill>
                  <a:schemeClr val="tx1"/>
                </a:solidFill>
                <a:effectLst/>
                <a:latin typeface="Arial" panose="020B0604020202020204" pitchFamily="34" charset="0"/>
                <a:ea typeface="+mn-ea"/>
                <a:cs typeface="Arial" panose="020B0604020202020204" pitchFamily="34" charset="0"/>
              </a:rPr>
              <a:t>datacenters</a:t>
            </a:r>
            <a:r>
              <a:rPr lang="tr-TR" sz="1200" b="0" i="0" kern="1200" baseline="0" dirty="0" smtClean="0">
                <a:solidFill>
                  <a:schemeClr val="tx1"/>
                </a:solidFill>
                <a:effectLst/>
                <a:latin typeface="Arial" panose="020B0604020202020204" pitchFamily="34" charset="0"/>
                <a:ea typeface="+mn-ea"/>
                <a:cs typeface="Arial" panose="020B0604020202020204" pitchFamily="34" charset="0"/>
              </a:rPr>
              <a:t>.</a:t>
            </a:r>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en-US" sz="1200" b="0" i="0" kern="1200" dirty="0" smtClean="0">
                <a:solidFill>
                  <a:schemeClr val="tx1"/>
                </a:solidFill>
                <a:effectLst/>
                <a:latin typeface="Arial" panose="020B0604020202020204" pitchFamily="34" charset="0"/>
                <a:ea typeface="+mn-ea"/>
                <a:cs typeface="Arial" panose="020B0604020202020204" pitchFamily="34" charset="0"/>
              </a:rPr>
              <a:t>A server farm is just a grouping of servers. </a:t>
            </a:r>
            <a:endParaRPr lang="tr-TR" sz="1200" b="0" i="0" kern="1200" dirty="0" smtClean="0">
              <a:solidFill>
                <a:schemeClr val="tx1"/>
              </a:solidFill>
              <a:effectLst/>
              <a:latin typeface="Arial" panose="020B0604020202020204" pitchFamily="34" charset="0"/>
              <a:ea typeface="+mn-ea"/>
              <a:cs typeface="Arial" panose="020B0604020202020204" pitchFamily="34" charset="0"/>
            </a:endParaRPr>
          </a:p>
          <a:p>
            <a:endParaRPr lang="tr-TR" sz="1200" b="0" i="0" kern="1200" dirty="0" smtClean="0">
              <a:solidFill>
                <a:schemeClr val="tx1"/>
              </a:solidFill>
              <a:effectLst/>
              <a:latin typeface="Arial" panose="020B0604020202020204" pitchFamily="34" charset="0"/>
              <a:ea typeface="+mn-ea"/>
              <a:cs typeface="Arial" panose="020B0604020202020204" pitchFamily="34" charset="0"/>
            </a:endParaRPr>
          </a:p>
          <a:p>
            <a:r>
              <a:rPr lang="en-US" sz="1200" b="0" i="0" kern="1200" dirty="0" smtClean="0">
                <a:solidFill>
                  <a:schemeClr val="tx1"/>
                </a:solidFill>
                <a:effectLst/>
                <a:latin typeface="Arial" panose="020B0604020202020204" pitchFamily="34" charset="0"/>
                <a:ea typeface="+mn-ea"/>
                <a:cs typeface="Arial" panose="020B0604020202020204" pitchFamily="34" charset="0"/>
              </a:rPr>
              <a:t>For example, </a:t>
            </a:r>
            <a:r>
              <a:rPr lang="tr-TR" sz="1200" b="0" i="0" kern="1200" dirty="0" err="1" smtClean="0">
                <a:solidFill>
                  <a:schemeClr val="tx1"/>
                </a:solidFill>
                <a:effectLst/>
                <a:latin typeface="Arial" panose="020B0604020202020204" pitchFamily="34" charset="0"/>
                <a:ea typeface="+mn-ea"/>
                <a:cs typeface="Arial" panose="020B0604020202020204" pitchFamily="34" charset="0"/>
              </a:rPr>
              <a:t>you</a:t>
            </a:r>
            <a:r>
              <a:rPr lang="en-US" sz="1200" b="0" i="0" kern="1200" dirty="0" smtClean="0">
                <a:solidFill>
                  <a:schemeClr val="tx1"/>
                </a:solidFill>
                <a:effectLst/>
                <a:latin typeface="Arial" panose="020B0604020202020204" pitchFamily="34" charset="0"/>
                <a:ea typeface="+mn-ea"/>
                <a:cs typeface="Arial" panose="020B0604020202020204" pitchFamily="34" charset="0"/>
              </a:rPr>
              <a:t> might have a server farm that supports </a:t>
            </a:r>
            <a:r>
              <a:rPr lang="tr-TR" sz="1200" b="0" i="0" kern="1200" dirty="0" err="1" smtClean="0">
                <a:solidFill>
                  <a:schemeClr val="tx1"/>
                </a:solidFill>
                <a:effectLst/>
                <a:latin typeface="Arial" panose="020B0604020202020204" pitchFamily="34" charset="0"/>
                <a:ea typeface="+mn-ea"/>
                <a:cs typeface="Arial" panose="020B0604020202020204" pitchFamily="34" charset="0"/>
              </a:rPr>
              <a:t>your</a:t>
            </a:r>
            <a:r>
              <a:rPr lang="tr-TR" sz="1200" b="0" i="0" kern="1200" dirty="0" smtClean="0">
                <a:solidFill>
                  <a:schemeClr val="tx1"/>
                </a:solidFill>
                <a:effectLst/>
                <a:latin typeface="Arial" panose="020B0604020202020204" pitchFamily="34" charset="0"/>
                <a:ea typeface="+mn-ea"/>
                <a:cs typeface="Arial" panose="020B0604020202020204" pitchFamily="34" charset="0"/>
              </a:rPr>
              <a:t> </a:t>
            </a:r>
            <a:r>
              <a:rPr lang="en-US" sz="1200" b="0" i="0" kern="1200" dirty="0" smtClean="0">
                <a:solidFill>
                  <a:schemeClr val="tx1"/>
                </a:solidFill>
                <a:effectLst/>
                <a:latin typeface="Arial" panose="020B0604020202020204" pitchFamily="34" charset="0"/>
                <a:ea typeface="+mn-ea"/>
                <a:cs typeface="Arial" panose="020B0604020202020204" pitchFamily="34" charset="0"/>
              </a:rPr>
              <a:t>website comprised of web, app, and database servers, </a:t>
            </a:r>
            <a:endParaRPr lang="tr-TR" sz="1200" b="0" i="0" kern="1200" dirty="0" smtClean="0">
              <a:solidFill>
                <a:schemeClr val="tx1"/>
              </a:solidFill>
              <a:effectLst/>
              <a:latin typeface="Arial" panose="020B0604020202020204" pitchFamily="34" charset="0"/>
              <a:ea typeface="+mn-ea"/>
              <a:cs typeface="Arial" panose="020B0604020202020204" pitchFamily="34" charset="0"/>
            </a:endParaRPr>
          </a:p>
          <a:p>
            <a:endParaRPr lang="tr-TR" sz="1200" b="0" i="0" kern="1200" dirty="0" smtClean="0">
              <a:solidFill>
                <a:schemeClr val="tx1"/>
              </a:solidFill>
              <a:effectLst/>
              <a:latin typeface="Arial" panose="020B0604020202020204" pitchFamily="34" charset="0"/>
              <a:ea typeface="+mn-ea"/>
              <a:cs typeface="Arial" panose="020B0604020202020204" pitchFamily="34" charset="0"/>
            </a:endParaRPr>
          </a:p>
          <a:p>
            <a:r>
              <a:rPr lang="tr-TR" sz="1200" b="0" i="0" kern="1200" dirty="0" err="1" smtClean="0">
                <a:solidFill>
                  <a:schemeClr val="tx1"/>
                </a:solidFill>
                <a:effectLst/>
                <a:latin typeface="Arial" panose="020B0604020202020204" pitchFamily="34" charset="0"/>
                <a:ea typeface="+mn-ea"/>
                <a:cs typeface="Arial" panose="020B0604020202020204" pitchFamily="34" charset="0"/>
              </a:rPr>
              <a:t>and</a:t>
            </a:r>
            <a:r>
              <a:rPr lang="en-US" sz="1200" b="0" i="0" kern="1200" dirty="0" smtClean="0">
                <a:solidFill>
                  <a:schemeClr val="tx1"/>
                </a:solidFill>
                <a:effectLst/>
                <a:latin typeface="Arial" panose="020B0604020202020204" pitchFamily="34" charset="0"/>
                <a:ea typeface="+mn-ea"/>
                <a:cs typeface="Arial" panose="020B0604020202020204" pitchFamily="34" charset="0"/>
              </a:rPr>
              <a:t> a different server farm that handles infrastructure services like DNS, email, etc. </a:t>
            </a:r>
            <a:endParaRPr lang="tr-TR" sz="1200" b="0" i="0" kern="1200" dirty="0" smtClean="0">
              <a:solidFill>
                <a:schemeClr val="tx1"/>
              </a:solidFill>
              <a:effectLst/>
              <a:latin typeface="Arial" panose="020B0604020202020204" pitchFamily="34" charset="0"/>
              <a:ea typeface="+mn-ea"/>
              <a:cs typeface="Arial" panose="020B0604020202020204" pitchFamily="34" charset="0"/>
            </a:endParaRPr>
          </a:p>
          <a:p>
            <a:endParaRPr lang="tr-TR" sz="1200" b="0" i="0" kern="1200" dirty="0" smtClean="0">
              <a:solidFill>
                <a:schemeClr val="tx1"/>
              </a:solidFill>
              <a:effectLst/>
              <a:latin typeface="Arial" panose="020B0604020202020204" pitchFamily="34" charset="0"/>
              <a:ea typeface="+mn-ea"/>
              <a:cs typeface="Arial" panose="020B0604020202020204" pitchFamily="34" charset="0"/>
            </a:endParaRPr>
          </a:p>
          <a:p>
            <a:r>
              <a:rPr lang="en-US" sz="1200" b="0" i="0" kern="1200" dirty="0" smtClean="0">
                <a:solidFill>
                  <a:schemeClr val="tx1"/>
                </a:solidFill>
                <a:effectLst/>
                <a:latin typeface="Arial" panose="020B0604020202020204" pitchFamily="34" charset="0"/>
                <a:ea typeface="+mn-ea"/>
                <a:cs typeface="Arial" panose="020B0604020202020204" pitchFamily="34" charset="0"/>
              </a:rPr>
              <a:t>All these different server farms can reside at the same datacenter or at different </a:t>
            </a:r>
            <a:r>
              <a:rPr lang="en-US" sz="1200" b="0" i="0" kern="1200" smtClean="0">
                <a:solidFill>
                  <a:schemeClr val="tx1"/>
                </a:solidFill>
                <a:effectLst/>
                <a:latin typeface="Arial" panose="020B0604020202020204" pitchFamily="34" charset="0"/>
                <a:ea typeface="+mn-ea"/>
                <a:cs typeface="Arial" panose="020B0604020202020204" pitchFamily="34" charset="0"/>
              </a:rPr>
              <a:t>ones</a:t>
            </a:r>
            <a:r>
              <a:rPr lang="en-US" sz="1200" b="0" i="0" kern="1200" smtClean="0">
                <a:solidFill>
                  <a:schemeClr val="tx1"/>
                </a:solidFill>
                <a:effectLst/>
                <a:latin typeface="Arial" panose="020B0604020202020204" pitchFamily="34" charset="0"/>
                <a:ea typeface="+mn-ea"/>
                <a:cs typeface="Arial" panose="020B0604020202020204" pitchFamily="34" charset="0"/>
              </a:rPr>
              <a:t>.</a:t>
            </a:r>
            <a:endParaRPr lang="tr-TR" sz="1200" b="0" i="0" kern="1200" dirty="0" smtClean="0">
              <a:solidFill>
                <a:schemeClr val="tx1"/>
              </a:solidFill>
              <a:effectLst/>
              <a:latin typeface="Arial" panose="020B0604020202020204" pitchFamily="34" charset="0"/>
              <a:ea typeface="+mn-ea"/>
              <a:cs typeface="Arial" panose="020B0604020202020204" pitchFamily="34" charset="0"/>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10</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b="0" i="0" u="none" strike="noStrike" kern="1200" baseline="0" dirty="0" err="1" smtClean="0">
                <a:solidFill>
                  <a:schemeClr val="tx1"/>
                </a:solidFill>
                <a:latin typeface="+mn-lt"/>
                <a:ea typeface="+mn-ea"/>
                <a:cs typeface="+mn-cs"/>
              </a:rPr>
              <a:t>This</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figure</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stands</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for</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expenditures</a:t>
            </a:r>
            <a:r>
              <a:rPr lang="tr-TR" sz="1200" b="0" i="0" u="none" strike="noStrike" kern="1200" baseline="0" dirty="0" smtClean="0">
                <a:solidFill>
                  <a:schemeClr val="tx1"/>
                </a:solidFill>
                <a:latin typeface="+mn-lt"/>
                <a:ea typeface="+mn-ea"/>
                <a:cs typeface="+mn-cs"/>
              </a:rPr>
              <a:t> of </a:t>
            </a:r>
            <a:r>
              <a:rPr lang="tr-TR" sz="1200" b="0" i="0" u="none" strike="noStrike" kern="1200" baseline="0" dirty="0" err="1" smtClean="0">
                <a:solidFill>
                  <a:schemeClr val="tx1"/>
                </a:solidFill>
                <a:latin typeface="+mn-lt"/>
                <a:ea typeface="+mn-ea"/>
                <a:cs typeface="+mn-cs"/>
              </a:rPr>
              <a:t>organizations</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to</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different</a:t>
            </a:r>
            <a:r>
              <a:rPr lang="tr-TR" sz="1200" b="0" i="0" u="none" strike="noStrike" kern="1200" baseline="0" dirty="0" smtClean="0">
                <a:solidFill>
                  <a:schemeClr val="tx1"/>
                </a:solidFill>
                <a:latin typeface="+mn-lt"/>
                <a:ea typeface="+mn-ea"/>
                <a:cs typeface="+mn-cs"/>
              </a:rPr>
              <a:t> IS </a:t>
            </a:r>
            <a:r>
              <a:rPr lang="tr-TR" sz="1200" b="0" i="0" u="none" strike="noStrike" kern="1200" baseline="0" dirty="0" err="1" smtClean="0">
                <a:solidFill>
                  <a:schemeClr val="tx1"/>
                </a:solidFill>
                <a:latin typeface="+mn-lt"/>
                <a:ea typeface="+mn-ea"/>
                <a:cs typeface="+mn-cs"/>
              </a:rPr>
              <a:t>related</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items</a:t>
            </a:r>
            <a:r>
              <a:rPr lang="tr-TR" sz="1200" b="0" i="0" u="none" strike="noStrike" kern="1200" baseline="0" dirty="0" smtClean="0">
                <a:solidFill>
                  <a:schemeClr val="tx1"/>
                </a:solidFill>
                <a:latin typeface="+mn-lt"/>
                <a:ea typeface="+mn-ea"/>
                <a:cs typeface="+mn-cs"/>
              </a:rPr>
              <a:t>.</a:t>
            </a:r>
          </a:p>
          <a:p>
            <a:endParaRPr lang="tr-TR" sz="1200" b="0" i="0" u="none" strike="noStrike" kern="1200" baseline="0" dirty="0" smtClean="0">
              <a:solidFill>
                <a:schemeClr val="tx1"/>
              </a:solidFill>
              <a:latin typeface="+mn-lt"/>
              <a:ea typeface="+mn-ea"/>
              <a:cs typeface="+mn-cs"/>
            </a:endParaRPr>
          </a:p>
          <a:p>
            <a:r>
              <a:rPr lang="tr-TR" sz="1200" b="0" i="0" u="none" strike="noStrike" kern="1200" baseline="0" dirty="0" err="1" smtClean="0">
                <a:solidFill>
                  <a:schemeClr val="tx1"/>
                </a:solidFill>
                <a:latin typeface="+mn-lt"/>
                <a:ea typeface="+mn-ea"/>
                <a:cs typeface="+mn-cs"/>
              </a:rPr>
              <a:t>Twenty-six</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percent</a:t>
            </a:r>
            <a:r>
              <a:rPr lang="tr-TR" sz="1200" b="0" i="0" u="none" strike="noStrike" kern="1200" baseline="0" dirty="0" smtClean="0">
                <a:solidFill>
                  <a:schemeClr val="tx1"/>
                </a:solidFill>
                <a:latin typeface="+mn-lt"/>
                <a:ea typeface="+mn-ea"/>
                <a:cs typeface="+mn-cs"/>
              </a:rPr>
              <a:t> of </a:t>
            </a:r>
            <a:r>
              <a:rPr lang="tr-TR" sz="1200" b="0" i="0" u="none" strike="noStrike" kern="1200" baseline="0" dirty="0" err="1" smtClean="0">
                <a:solidFill>
                  <a:schemeClr val="tx1"/>
                </a:solidFill>
                <a:latin typeface="+mn-lt"/>
                <a:ea typeface="+mn-ea"/>
                <a:cs typeface="+mn-cs"/>
              </a:rPr>
              <a:t>the</a:t>
            </a:r>
            <a:r>
              <a:rPr lang="tr-TR" sz="1200" b="0" i="0" u="none" strike="noStrike" kern="1200" baseline="0" dirty="0" smtClean="0">
                <a:solidFill>
                  <a:schemeClr val="tx1"/>
                </a:solidFill>
                <a:latin typeface="+mn-lt"/>
                <a:ea typeface="+mn-ea"/>
                <a:cs typeface="+mn-cs"/>
              </a:rPr>
              <a:t> total </a:t>
            </a:r>
            <a:r>
              <a:rPr lang="tr-TR" sz="1200" b="0" i="0" u="none" strike="noStrike" kern="1200" baseline="0" dirty="0" err="1" smtClean="0">
                <a:solidFill>
                  <a:schemeClr val="tx1"/>
                </a:solidFill>
                <a:latin typeface="+mn-lt"/>
                <a:ea typeface="+mn-ea"/>
                <a:cs typeface="+mn-cs"/>
              </a:rPr>
              <a:t>expenditure</a:t>
            </a:r>
            <a:r>
              <a:rPr lang="tr-TR" sz="1200" b="0" i="0" u="none" strike="noStrike" kern="1200" baseline="0" dirty="0" smtClean="0">
                <a:solidFill>
                  <a:schemeClr val="tx1"/>
                </a:solidFill>
                <a:latin typeface="+mn-lt"/>
                <a:ea typeface="+mn-ea"/>
                <a:cs typeface="+mn-cs"/>
              </a:rPr>
              <a:t> is </a:t>
            </a:r>
            <a:r>
              <a:rPr lang="tr-TR" sz="1200" b="0" i="0" u="none" strike="noStrike" kern="1200" baseline="0" dirty="0" err="1" smtClean="0">
                <a:solidFill>
                  <a:schemeClr val="tx1"/>
                </a:solidFill>
                <a:latin typeface="+mn-lt"/>
                <a:ea typeface="+mn-ea"/>
                <a:cs typeface="+mn-cs"/>
              </a:rPr>
              <a:t>about</a:t>
            </a:r>
            <a:r>
              <a:rPr lang="tr-TR" sz="1200" b="0" i="0" u="none" strike="noStrike" kern="1200" baseline="0" dirty="0" smtClean="0">
                <a:solidFill>
                  <a:schemeClr val="tx1"/>
                </a:solidFill>
                <a:latin typeface="+mn-lt"/>
                <a:ea typeface="+mn-ea"/>
                <a:cs typeface="+mn-cs"/>
              </a:rPr>
              <a:t> software. </a:t>
            </a:r>
            <a:r>
              <a:rPr lang="tr-TR" sz="1200" b="0" i="0" u="none" strike="noStrike" kern="1200" baseline="0" dirty="0" err="1" smtClean="0">
                <a:solidFill>
                  <a:schemeClr val="tx1"/>
                </a:solidFill>
                <a:latin typeface="+mn-lt"/>
                <a:ea typeface="+mn-ea"/>
                <a:cs typeface="+mn-cs"/>
              </a:rPr>
              <a:t>It</a:t>
            </a:r>
            <a:r>
              <a:rPr lang="tr-TR" sz="1200" b="0" i="0" u="none" strike="noStrike" kern="1200" baseline="0" dirty="0" smtClean="0">
                <a:solidFill>
                  <a:schemeClr val="tx1"/>
                </a:solidFill>
                <a:latin typeface="+mn-lt"/>
                <a:ea typeface="+mn-ea"/>
                <a:cs typeface="+mn-cs"/>
              </a:rPr>
              <a:t> is </a:t>
            </a:r>
            <a:r>
              <a:rPr lang="tr-TR" sz="1200" b="0" i="0" u="none" strike="noStrike" kern="1200" baseline="0" dirty="0" err="1" smtClean="0">
                <a:solidFill>
                  <a:schemeClr val="tx1"/>
                </a:solidFill>
                <a:latin typeface="+mn-lt"/>
                <a:ea typeface="+mn-ea"/>
                <a:cs typeface="+mn-cs"/>
              </a:rPr>
              <a:t>the</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largest</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one</a:t>
            </a:r>
            <a:r>
              <a:rPr lang="tr-TR" sz="1200" b="0" i="0" u="none" strike="noStrike" kern="1200" baseline="0" dirty="0" smtClean="0">
                <a:solidFill>
                  <a:schemeClr val="tx1"/>
                </a:solidFill>
                <a:latin typeface="+mn-lt"/>
                <a:ea typeface="+mn-ea"/>
                <a:cs typeface="+mn-cs"/>
              </a:rPr>
              <a:t>.</a:t>
            </a:r>
          </a:p>
          <a:p>
            <a:endParaRPr lang="tr-TR" sz="1200" b="1"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Software</a:t>
            </a:r>
            <a:r>
              <a:rPr lang="en-US" sz="1200" b="0" i="0" u="none" strike="noStrike" kern="1200" baseline="0" dirty="0" smtClean="0">
                <a:solidFill>
                  <a:schemeClr val="tx1"/>
                </a:solidFill>
                <a:latin typeface="+mn-lt"/>
                <a:ea typeface="+mn-ea"/>
                <a:cs typeface="+mn-cs"/>
              </a:rPr>
              <a:t> consists of computer programs that control the workings of computer</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hardware. </a:t>
            </a:r>
            <a:endParaRPr lang="tr-TR" sz="1200" b="0" i="0" u="none" strike="noStrike"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11</a:t>
            </a:fld>
            <a:endParaRPr lang="tr-TR"/>
          </a:p>
        </p:txBody>
      </p:sp>
    </p:spTree>
    <p:extLst>
      <p:ext uri="{BB962C8B-B14F-4D97-AF65-F5344CB8AC3E}">
        <p14:creationId xmlns="" xmlns:p14="http://schemas.microsoft.com/office/powerpoint/2010/main" val="42085142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US" sz="1200" b="0" i="0" u="none" strike="noStrike" kern="1200" baseline="0" dirty="0" smtClean="0">
                <a:solidFill>
                  <a:schemeClr val="tx1"/>
                </a:solidFill>
                <a:latin typeface="+mn-lt"/>
                <a:ea typeface="+mn-ea"/>
                <a:cs typeface="+mn-cs"/>
              </a:rPr>
              <a:t>Software can be divided into two types: systems software and</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application software. </a:t>
            </a:r>
            <a:endParaRPr lang="tr-TR" sz="1200" b="0" i="0" u="none" strike="noStrike" kern="1200" baseline="0" dirty="0" smtClean="0">
              <a:solidFill>
                <a:schemeClr val="tx1"/>
              </a:solidFill>
              <a:latin typeface="+mn-lt"/>
              <a:ea typeface="+mn-ea"/>
              <a:cs typeface="+mn-cs"/>
            </a:endParaRPr>
          </a:p>
          <a:p>
            <a:endParaRPr lang="tr-TR"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System software includes operating systems, utilities,</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and </a:t>
            </a:r>
            <a:r>
              <a:rPr lang="tr-TR" sz="1200" b="0" i="0" u="none" strike="noStrike" kern="1200" baseline="0" dirty="0" err="1" smtClean="0">
                <a:solidFill>
                  <a:schemeClr val="tx1"/>
                </a:solidFill>
                <a:latin typeface="+mn-lt"/>
                <a:ea typeface="+mn-ea"/>
                <a:cs typeface="+mn-cs"/>
              </a:rPr>
              <a:t>libraries</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that coordinate the activities and functions of the hardware</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and other programs throughout the computer system. </a:t>
            </a:r>
            <a:endParaRPr lang="tr-TR" sz="1200" b="0" i="0" u="none" strike="noStrike" kern="1200" baseline="0" dirty="0" smtClean="0">
              <a:solidFill>
                <a:schemeClr val="tx1"/>
              </a:solidFill>
              <a:latin typeface="+mn-lt"/>
              <a:ea typeface="+mn-ea"/>
              <a:cs typeface="+mn-cs"/>
            </a:endParaRPr>
          </a:p>
          <a:p>
            <a:endParaRPr lang="tr-TR" sz="1200" b="0" i="0" u="none" strike="noStrike" kern="1200" baseline="0" dirty="0" smtClean="0">
              <a:solidFill>
                <a:schemeClr val="tx1"/>
              </a:solidFill>
              <a:latin typeface="+mn-lt"/>
              <a:ea typeface="+mn-ea"/>
              <a:cs typeface="+mn-cs"/>
            </a:endParaRPr>
          </a:p>
          <a:p>
            <a:r>
              <a:rPr lang="tr-TR" sz="1200" b="0" i="0" u="none" strike="noStrike" kern="1200" baseline="0" dirty="0" err="1" smtClean="0">
                <a:solidFill>
                  <a:schemeClr val="tx1"/>
                </a:solidFill>
                <a:latin typeface="+mn-lt"/>
                <a:ea typeface="+mn-ea"/>
                <a:cs typeface="+mn-cs"/>
              </a:rPr>
              <a:t>Programming</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language</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translators</a:t>
            </a:r>
            <a:r>
              <a:rPr lang="tr-TR" sz="1200" b="0" i="0" u="none" strike="noStrike" kern="1200" baseline="0" dirty="0" smtClean="0">
                <a:solidFill>
                  <a:schemeClr val="tx1"/>
                </a:solidFill>
                <a:latin typeface="+mn-lt"/>
                <a:ea typeface="+mn-ea"/>
                <a:cs typeface="+mn-cs"/>
              </a:rPr>
              <a:t>, i </a:t>
            </a:r>
            <a:r>
              <a:rPr lang="tr-TR" sz="1200" b="0" i="0" u="none" strike="noStrike" kern="1200" baseline="0" dirty="0" err="1" smtClean="0">
                <a:solidFill>
                  <a:schemeClr val="tx1"/>
                </a:solidFill>
                <a:latin typeface="+mn-lt"/>
                <a:ea typeface="+mn-ea"/>
                <a:cs typeface="+mn-cs"/>
              </a:rPr>
              <a:t>mean</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assembler</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compiler</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and</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interpreter</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are</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also</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classified</a:t>
            </a:r>
            <a:r>
              <a:rPr lang="tr-TR" sz="1200" b="0" i="0" u="none" strike="noStrike" kern="1200" baseline="0" dirty="0" smtClean="0">
                <a:solidFill>
                  <a:schemeClr val="tx1"/>
                </a:solidFill>
                <a:latin typeface="+mn-lt"/>
                <a:ea typeface="+mn-ea"/>
                <a:cs typeface="+mn-cs"/>
              </a:rPr>
              <a:t> as </a:t>
            </a:r>
            <a:r>
              <a:rPr lang="tr-TR" sz="1200" b="0" i="0" u="none" strike="noStrike" kern="1200" baseline="0" dirty="0" err="1" smtClean="0">
                <a:solidFill>
                  <a:schemeClr val="tx1"/>
                </a:solidFill>
                <a:latin typeface="+mn-lt"/>
                <a:ea typeface="+mn-ea"/>
                <a:cs typeface="+mn-cs"/>
              </a:rPr>
              <a:t>system</a:t>
            </a:r>
            <a:r>
              <a:rPr lang="tr-TR" sz="1200" b="0" i="0" u="none" strike="noStrike" kern="1200" baseline="0" dirty="0" smtClean="0">
                <a:solidFill>
                  <a:schemeClr val="tx1"/>
                </a:solidFill>
                <a:latin typeface="+mn-lt"/>
                <a:ea typeface="+mn-ea"/>
                <a:cs typeface="+mn-cs"/>
              </a:rPr>
              <a:t> software.</a:t>
            </a:r>
          </a:p>
          <a:p>
            <a:endParaRPr lang="tr-TR"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Application software</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consists of programs that help users solve particular computing problems.</a:t>
            </a:r>
            <a:r>
              <a:rPr lang="tr-TR" sz="1200" b="0" i="0" u="none" strike="noStrike" kern="1200" baseline="0" dirty="0" smtClean="0">
                <a:solidFill>
                  <a:schemeClr val="tx1"/>
                </a:solidFill>
                <a:latin typeface="+mn-lt"/>
                <a:ea typeface="+mn-ea"/>
                <a:cs typeface="+mn-cs"/>
              </a:rPr>
              <a:t> </a:t>
            </a:r>
            <a:endParaRPr lang="tr-TR" dirty="0" smtClean="0">
              <a:latin typeface="Arial" panose="020B0604020202020204" pitchFamily="34" charset="0"/>
              <a:cs typeface="Arial" panose="020B0604020202020204" pitchFamily="34" charset="0"/>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12</a:t>
            </a:fld>
            <a:endParaRPr lang="tr-TR"/>
          </a:p>
        </p:txBody>
      </p:sp>
    </p:spTree>
    <p:extLst>
      <p:ext uri="{BB962C8B-B14F-4D97-AF65-F5344CB8AC3E}">
        <p14:creationId xmlns="" xmlns:p14="http://schemas.microsoft.com/office/powerpoint/2010/main" val="4208514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lnSpcReduction="10000"/>
          </a:bodyPr>
          <a:lstStyle/>
          <a:p>
            <a:pPr marL="0" indent="0">
              <a:buFont typeface="Arial" panose="020B0604020202020204" pitchFamily="34" charset="0"/>
              <a:buNone/>
            </a:pPr>
            <a:r>
              <a:rPr lang="tr-TR" sz="1200" b="0" dirty="0" err="1" smtClean="0">
                <a:latin typeface="Times New Roman" pitchFamily="18" charset="0"/>
                <a:cs typeface="Times New Roman" pitchFamily="18" charset="0"/>
              </a:rPr>
              <a:t>Functions</a:t>
            </a:r>
            <a:r>
              <a:rPr lang="tr-TR" sz="1200" b="0" dirty="0" smtClean="0">
                <a:latin typeface="Times New Roman" pitchFamily="18" charset="0"/>
                <a:cs typeface="Times New Roman" pitchFamily="18" charset="0"/>
              </a:rPr>
              <a:t> </a:t>
            </a:r>
            <a:r>
              <a:rPr lang="tr-TR" sz="1200" b="0" dirty="0" err="1" smtClean="0">
                <a:latin typeface="Times New Roman" pitchFamily="18" charset="0"/>
                <a:cs typeface="Times New Roman" pitchFamily="18" charset="0"/>
              </a:rPr>
              <a:t>performed</a:t>
            </a:r>
            <a:r>
              <a:rPr lang="tr-TR" sz="1200" b="0" dirty="0" smtClean="0">
                <a:latin typeface="Times New Roman" pitchFamily="18" charset="0"/>
                <a:cs typeface="Times New Roman" pitchFamily="18" charset="0"/>
              </a:rPr>
              <a:t> </a:t>
            </a:r>
            <a:r>
              <a:rPr lang="tr-TR" sz="1200" b="0" dirty="0" err="1" smtClean="0">
                <a:latin typeface="Times New Roman" pitchFamily="18" charset="0"/>
                <a:cs typeface="Times New Roman" pitchFamily="18" charset="0"/>
              </a:rPr>
              <a:t>by</a:t>
            </a:r>
            <a:r>
              <a:rPr lang="tr-TR" sz="1200" b="0" dirty="0" smtClean="0">
                <a:latin typeface="Times New Roman" pitchFamily="18" charset="0"/>
                <a:cs typeface="Times New Roman" pitchFamily="18" charset="0"/>
              </a:rPr>
              <a:t> an OS </a:t>
            </a:r>
            <a:r>
              <a:rPr lang="tr-TR" sz="1200" b="0" dirty="0" err="1" smtClean="0">
                <a:latin typeface="Times New Roman" pitchFamily="18" charset="0"/>
                <a:cs typeface="Times New Roman" pitchFamily="18" charset="0"/>
              </a:rPr>
              <a:t>are</a:t>
            </a:r>
            <a:r>
              <a:rPr lang="tr-TR" sz="1200" b="0" dirty="0" smtClean="0">
                <a:latin typeface="Times New Roman" pitchFamily="18" charset="0"/>
                <a:cs typeface="Times New Roman" pitchFamily="18" charset="0"/>
              </a:rPr>
              <a:t> </a:t>
            </a:r>
            <a:r>
              <a:rPr lang="tr-TR" sz="1200" b="0" dirty="0" err="1" smtClean="0">
                <a:latin typeface="Times New Roman" pitchFamily="18" charset="0"/>
                <a:cs typeface="Times New Roman" pitchFamily="18" charset="0"/>
              </a:rPr>
              <a:t>seen</a:t>
            </a:r>
            <a:r>
              <a:rPr lang="tr-TR" sz="1200" b="0" dirty="0" smtClean="0">
                <a:latin typeface="Times New Roman" pitchFamily="18" charset="0"/>
                <a:cs typeface="Times New Roman" pitchFamily="18" charset="0"/>
              </a:rPr>
              <a:t> on </a:t>
            </a:r>
            <a:r>
              <a:rPr lang="tr-TR" sz="1200" b="0" dirty="0" err="1" smtClean="0">
                <a:latin typeface="Times New Roman" pitchFamily="18" charset="0"/>
                <a:cs typeface="Times New Roman" pitchFamily="18" charset="0"/>
              </a:rPr>
              <a:t>the</a:t>
            </a:r>
            <a:r>
              <a:rPr lang="tr-TR" sz="1200" b="0" dirty="0" smtClean="0">
                <a:latin typeface="Times New Roman" pitchFamily="18" charset="0"/>
                <a:cs typeface="Times New Roman" pitchFamily="18" charset="0"/>
              </a:rPr>
              <a:t> </a:t>
            </a:r>
            <a:r>
              <a:rPr lang="tr-TR" sz="1200" b="0" dirty="0" err="1" smtClean="0">
                <a:latin typeface="Times New Roman" pitchFamily="18" charset="0"/>
                <a:cs typeface="Times New Roman" pitchFamily="18" charset="0"/>
              </a:rPr>
              <a:t>slide</a:t>
            </a:r>
            <a:r>
              <a:rPr lang="tr-TR" sz="1200" b="0" dirty="0" smtClean="0">
                <a:latin typeface="Times New Roman" pitchFamily="18" charset="0"/>
                <a:cs typeface="Times New Roman" pitchFamily="18" charset="0"/>
              </a:rPr>
              <a:t>.</a:t>
            </a:r>
          </a:p>
          <a:p>
            <a:pPr marL="0" indent="0">
              <a:buFont typeface="Arial" panose="020B0604020202020204" pitchFamily="34" charset="0"/>
              <a:buNone/>
            </a:pPr>
            <a:endParaRPr lang="tr-TR" sz="1200" b="1" dirty="0" smtClean="0">
              <a:latin typeface="Times New Roman" pitchFamily="18" charset="0"/>
              <a:cs typeface="Times New Roman" pitchFamily="18" charset="0"/>
            </a:endParaRPr>
          </a:p>
          <a:p>
            <a:pPr marL="0" indent="0">
              <a:buFont typeface="Arial" panose="020B0604020202020204" pitchFamily="34" charset="0"/>
              <a:buNone/>
            </a:pPr>
            <a:r>
              <a:rPr lang="tr-TR" sz="1200" b="1" dirty="0" smtClean="0">
                <a:latin typeface="Times New Roman" pitchFamily="18" charset="0"/>
                <a:cs typeface="Times New Roman" pitchFamily="18" charset="0"/>
              </a:rPr>
              <a:t>* Control </a:t>
            </a:r>
            <a:r>
              <a:rPr lang="tr-TR" sz="1200" b="1" dirty="0" err="1" smtClean="0">
                <a:latin typeface="Times New Roman" pitchFamily="18" charset="0"/>
                <a:cs typeface="Times New Roman" pitchFamily="18" charset="0"/>
              </a:rPr>
              <a:t>common</a:t>
            </a:r>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computer</a:t>
            </a:r>
            <a:r>
              <a:rPr lang="tr-TR" sz="1200" b="1" dirty="0" smtClean="0">
                <a:latin typeface="Times New Roman" pitchFamily="18" charset="0"/>
                <a:cs typeface="Times New Roman" pitchFamily="18" charset="0"/>
              </a:rPr>
              <a:t> hardware </a:t>
            </a:r>
            <a:r>
              <a:rPr lang="tr-TR" sz="1200" b="1" dirty="0" err="1" smtClean="0">
                <a:latin typeface="Times New Roman" pitchFamily="18" charset="0"/>
                <a:cs typeface="Times New Roman" pitchFamily="18" charset="0"/>
              </a:rPr>
              <a:t>functions</a:t>
            </a:r>
            <a:r>
              <a:rPr lang="tr-TR" sz="1200" b="1" dirty="0" smtClean="0">
                <a:latin typeface="Times New Roman" pitchFamily="18" charset="0"/>
                <a:cs typeface="Times New Roman" pitchFamily="18" charset="0"/>
              </a:rPr>
              <a:t>: </a:t>
            </a:r>
            <a:r>
              <a:rPr lang="en-US" sz="1200" b="0" i="0" u="none" strike="noStrike" kern="1200" baseline="0" dirty="0" smtClean="0">
                <a:solidFill>
                  <a:schemeClr val="tx1"/>
                </a:solidFill>
                <a:latin typeface="+mn-lt"/>
                <a:ea typeface="+mn-ea"/>
                <a:cs typeface="+mn-cs"/>
              </a:rPr>
              <a:t>Get input from the keyboard or another input device</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Retrieve</a:t>
            </a:r>
            <a:r>
              <a:rPr lang="tr-TR" sz="1200" b="0" i="0" u="none" strike="noStrike" kern="1200" baseline="0" dirty="0" smtClean="0">
                <a:solidFill>
                  <a:schemeClr val="tx1"/>
                </a:solidFill>
                <a:latin typeface="+mn-lt"/>
                <a:ea typeface="+mn-ea"/>
                <a:cs typeface="+mn-cs"/>
              </a:rPr>
              <a:t> data </a:t>
            </a:r>
            <a:r>
              <a:rPr lang="tr-TR" sz="1200" b="0" i="0" u="none" strike="noStrike" kern="1200" baseline="0" dirty="0" err="1" smtClean="0">
                <a:solidFill>
                  <a:schemeClr val="tx1"/>
                </a:solidFill>
                <a:latin typeface="+mn-lt"/>
                <a:ea typeface="+mn-ea"/>
                <a:cs typeface="+mn-cs"/>
              </a:rPr>
              <a:t>from</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disks</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Store</a:t>
            </a:r>
            <a:r>
              <a:rPr lang="tr-TR" sz="1200" b="0" i="0" u="none" strike="noStrike" kern="1200" baseline="0" dirty="0" smtClean="0">
                <a:solidFill>
                  <a:schemeClr val="tx1"/>
                </a:solidFill>
                <a:latin typeface="+mn-lt"/>
                <a:ea typeface="+mn-ea"/>
                <a:cs typeface="+mn-cs"/>
              </a:rPr>
              <a:t> data on </a:t>
            </a:r>
            <a:r>
              <a:rPr lang="tr-TR" sz="1200" b="0" i="0" u="none" strike="noStrike" kern="1200" baseline="0" dirty="0" err="1" smtClean="0">
                <a:solidFill>
                  <a:schemeClr val="tx1"/>
                </a:solidFill>
                <a:latin typeface="+mn-lt"/>
                <a:ea typeface="+mn-ea"/>
                <a:cs typeface="+mn-cs"/>
              </a:rPr>
              <a:t>disks</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Display information on a monitor or printer</a:t>
            </a:r>
            <a:endParaRPr lang="tr-TR" sz="1200" b="1" dirty="0" smtClean="0">
              <a:latin typeface="Times New Roman" pitchFamily="18" charset="0"/>
              <a:cs typeface="Times New Roman" pitchFamily="18" charset="0"/>
            </a:endParaRPr>
          </a:p>
          <a:p>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Provide</a:t>
            </a:r>
            <a:r>
              <a:rPr lang="tr-TR" sz="1200" b="1" dirty="0" smtClean="0">
                <a:latin typeface="Times New Roman" pitchFamily="18" charset="0"/>
                <a:cs typeface="Times New Roman" pitchFamily="18" charset="0"/>
              </a:rPr>
              <a:t> a </a:t>
            </a:r>
            <a:r>
              <a:rPr lang="tr-TR" sz="1200" b="1" dirty="0" err="1" smtClean="0">
                <a:latin typeface="Times New Roman" pitchFamily="18" charset="0"/>
                <a:cs typeface="Times New Roman" pitchFamily="18" charset="0"/>
              </a:rPr>
              <a:t>user</a:t>
            </a:r>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interface</a:t>
            </a:r>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and</a:t>
            </a:r>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manage</a:t>
            </a:r>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input</a:t>
            </a:r>
            <a:r>
              <a:rPr lang="tr-TR" sz="1200" b="1" dirty="0" smtClean="0">
                <a:latin typeface="Times New Roman" pitchFamily="18" charset="0"/>
                <a:cs typeface="Times New Roman" pitchFamily="18" charset="0"/>
              </a:rPr>
              <a:t>/</a:t>
            </a:r>
            <a:r>
              <a:rPr lang="tr-TR" sz="1200" b="1" dirty="0" err="1" smtClean="0">
                <a:latin typeface="Times New Roman" pitchFamily="18" charset="0"/>
                <a:cs typeface="Times New Roman" pitchFamily="18" charset="0"/>
              </a:rPr>
              <a:t>output</a:t>
            </a:r>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management</a:t>
            </a:r>
            <a:r>
              <a:rPr lang="tr-TR" sz="1200" b="1" dirty="0" smtClean="0">
                <a:latin typeface="Times New Roman" pitchFamily="18" charset="0"/>
                <a:cs typeface="Times New Roman" pitchFamily="18" charset="0"/>
              </a:rPr>
              <a:t>: </a:t>
            </a:r>
            <a:r>
              <a:rPr lang="en-US" sz="1200" b="0" i="0" u="none" strike="noStrike" kern="1200" baseline="0" dirty="0" smtClean="0">
                <a:solidFill>
                  <a:schemeClr val="tx1"/>
                </a:solidFill>
                <a:latin typeface="+mn-lt"/>
                <a:ea typeface="+mn-ea"/>
                <a:cs typeface="+mn-cs"/>
              </a:rPr>
              <a:t>user interface</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allows people to </a:t>
            </a:r>
            <a:r>
              <a:rPr lang="tr-TR" sz="1200" b="0" i="0" u="none" strike="noStrike" kern="1200" baseline="0" dirty="0" smtClean="0">
                <a:solidFill>
                  <a:schemeClr val="tx1"/>
                </a:solidFill>
                <a:latin typeface="+mn-lt"/>
                <a:ea typeface="+mn-ea"/>
                <a:cs typeface="+mn-cs"/>
              </a:rPr>
              <a:t>a</a:t>
            </a:r>
            <a:r>
              <a:rPr lang="en-US" sz="1200" b="0" i="0" u="none" strike="noStrike" kern="1200" baseline="0" dirty="0" err="1" smtClean="0">
                <a:solidFill>
                  <a:schemeClr val="tx1"/>
                </a:solidFill>
                <a:latin typeface="+mn-lt"/>
                <a:ea typeface="+mn-ea"/>
                <a:cs typeface="+mn-cs"/>
              </a:rPr>
              <a:t>ccess</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and interact with the computer system.</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It</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may</a:t>
            </a:r>
            <a:r>
              <a:rPr lang="tr-TR" sz="1200" b="0" i="0" u="none" strike="noStrike" kern="1200" baseline="0" dirty="0" smtClean="0">
                <a:solidFill>
                  <a:schemeClr val="tx1"/>
                </a:solidFill>
                <a:latin typeface="+mn-lt"/>
                <a:ea typeface="+mn-ea"/>
                <a:cs typeface="+mn-cs"/>
              </a:rPr>
              <a:t> be a</a:t>
            </a:r>
            <a:r>
              <a:rPr lang="en-US" sz="1200" b="0" i="0" u="none" strike="noStrike" kern="1200" baseline="0" dirty="0" smtClean="0">
                <a:solidFill>
                  <a:schemeClr val="tx1"/>
                </a:solidFill>
                <a:latin typeface="+mn-lt"/>
                <a:ea typeface="+mn-ea"/>
                <a:cs typeface="+mn-cs"/>
              </a:rPr>
              <a:t> command-based</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or</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graphical</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user</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interface</a:t>
            </a:r>
            <a:r>
              <a:rPr lang="tr-TR" sz="1200" b="0" i="0" u="none" strike="noStrike" kern="1200" baseline="0" dirty="0" smtClean="0">
                <a:solidFill>
                  <a:schemeClr val="tx1"/>
                </a:solidFill>
                <a:latin typeface="+mn-lt"/>
                <a:ea typeface="+mn-ea"/>
                <a:cs typeface="+mn-cs"/>
              </a:rPr>
              <a:t> (GUI)</a:t>
            </a:r>
            <a:endParaRPr lang="en-US" sz="1200" b="0" i="0" u="none" strike="noStrike" kern="1200" baseline="0" dirty="0" smtClean="0">
              <a:solidFill>
                <a:schemeClr val="tx1"/>
              </a:solidFill>
              <a:latin typeface="+mn-lt"/>
              <a:ea typeface="+mn-ea"/>
              <a:cs typeface="+mn-cs"/>
            </a:endParaRPr>
          </a:p>
          <a:p>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Provide</a:t>
            </a:r>
            <a:r>
              <a:rPr lang="tr-TR" sz="1200" b="1" dirty="0" smtClean="0">
                <a:latin typeface="Times New Roman" pitchFamily="18" charset="0"/>
                <a:cs typeface="Times New Roman" pitchFamily="18" charset="0"/>
              </a:rPr>
              <a:t> a </a:t>
            </a:r>
            <a:r>
              <a:rPr lang="tr-TR" sz="1200" b="1" dirty="0" err="1" smtClean="0">
                <a:latin typeface="Times New Roman" pitchFamily="18" charset="0"/>
                <a:cs typeface="Times New Roman" pitchFamily="18" charset="0"/>
              </a:rPr>
              <a:t>degree</a:t>
            </a:r>
            <a:r>
              <a:rPr lang="tr-TR" sz="1200" b="1" dirty="0" smtClean="0">
                <a:latin typeface="Times New Roman" pitchFamily="18" charset="0"/>
                <a:cs typeface="Times New Roman" pitchFamily="18" charset="0"/>
              </a:rPr>
              <a:t> of hardware </a:t>
            </a:r>
            <a:r>
              <a:rPr lang="tr-TR" sz="1200" b="1" dirty="0" err="1" smtClean="0">
                <a:latin typeface="Times New Roman" pitchFamily="18" charset="0"/>
                <a:cs typeface="Times New Roman" pitchFamily="18" charset="0"/>
              </a:rPr>
              <a:t>independence</a:t>
            </a:r>
            <a:r>
              <a:rPr lang="tr-TR" sz="1200" b="1" dirty="0" smtClean="0">
                <a:latin typeface="Times New Roman" pitchFamily="18" charset="0"/>
                <a:cs typeface="Times New Roman" pitchFamily="18" charset="0"/>
              </a:rPr>
              <a:t>: </a:t>
            </a:r>
            <a:r>
              <a:rPr lang="en-US" sz="1200" b="0" i="0" u="none" strike="noStrike" kern="1200" baseline="0" dirty="0" smtClean="0">
                <a:solidFill>
                  <a:schemeClr val="tx1"/>
                </a:solidFill>
                <a:latin typeface="+mn-lt"/>
                <a:ea typeface="+mn-ea"/>
                <a:cs typeface="+mn-cs"/>
              </a:rPr>
              <a:t>Hardware independence refers to the ability of a software</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program to run on any platform, without concern for the specific underlying</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hardware. When new hardware technologies are introduced, the operating</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system, not the application software, is required to adjust to enable use of</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those</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changes</a:t>
            </a:r>
            <a:r>
              <a:rPr lang="tr-TR" sz="1200" b="0" i="0" u="none" strike="noStrike" kern="1200" baseline="0" dirty="0" smtClean="0">
                <a:solidFill>
                  <a:schemeClr val="tx1"/>
                </a:solidFill>
                <a:latin typeface="+mn-lt"/>
                <a:ea typeface="+mn-ea"/>
                <a:cs typeface="+mn-cs"/>
              </a:rPr>
              <a:t>. At </a:t>
            </a:r>
            <a:r>
              <a:rPr lang="tr-TR" sz="1200" b="0" i="0" u="none" strike="noStrike" kern="1200" baseline="0" dirty="0" err="1" smtClean="0">
                <a:solidFill>
                  <a:schemeClr val="tx1"/>
                </a:solidFill>
                <a:latin typeface="+mn-lt"/>
                <a:ea typeface="+mn-ea"/>
                <a:cs typeface="+mn-cs"/>
              </a:rPr>
              <a:t>this</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point</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APIs provide a degree of hardware independence</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An application programming interface (API) is a</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set of programming instructions and standards that enable one software</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program to access and use the services of another software program. An API</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provides a software-to-software interface, not a user interface.</a:t>
            </a:r>
            <a:endParaRPr lang="tr-TR" sz="1200" b="1" dirty="0" smtClean="0">
              <a:latin typeface="Times New Roman" pitchFamily="18" charset="0"/>
              <a:cs typeface="Times New Roman" pitchFamily="18" charset="0"/>
            </a:endParaRPr>
          </a:p>
          <a:p>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Manage</a:t>
            </a:r>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system</a:t>
            </a:r>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memory</a:t>
            </a:r>
            <a:r>
              <a:rPr lang="tr-TR" sz="1200" b="1" dirty="0" smtClean="0">
                <a:latin typeface="Times New Roman" pitchFamily="18" charset="0"/>
                <a:cs typeface="Times New Roman" pitchFamily="18" charset="0"/>
              </a:rPr>
              <a:t>: </a:t>
            </a:r>
            <a:r>
              <a:rPr lang="en-US" sz="1200" b="0" i="0" u="none" strike="noStrike" kern="1200" baseline="0" dirty="0" smtClean="0">
                <a:solidFill>
                  <a:schemeClr val="tx1"/>
                </a:solidFill>
                <a:latin typeface="+mn-lt"/>
                <a:ea typeface="+mn-ea"/>
                <a:cs typeface="+mn-cs"/>
              </a:rPr>
              <a:t>The OS also controls how memory is accessed, maximizing</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the use of available memory and storage to provide optimum efficiency.</a:t>
            </a:r>
            <a:endParaRPr lang="tr-TR" sz="1200" b="1" dirty="0" smtClean="0">
              <a:latin typeface="Times New Roman" pitchFamily="18" charset="0"/>
              <a:cs typeface="Times New Roman" pitchFamily="18" charset="0"/>
            </a:endParaRPr>
          </a:p>
          <a:p>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Manage</a:t>
            </a:r>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processing</a:t>
            </a:r>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tasks</a:t>
            </a:r>
            <a:r>
              <a:rPr lang="tr-TR" sz="1200" b="1" dirty="0" smtClean="0">
                <a:latin typeface="Times New Roman" pitchFamily="18" charset="0"/>
                <a:cs typeface="Times New Roman" pitchFamily="18" charset="0"/>
              </a:rPr>
              <a:t>: </a:t>
            </a:r>
            <a:r>
              <a:rPr lang="en-US" sz="1200" b="0" i="0" u="none" strike="noStrike" kern="1200" baseline="0" dirty="0" smtClean="0">
                <a:solidFill>
                  <a:schemeClr val="tx1"/>
                </a:solidFill>
                <a:latin typeface="+mn-lt"/>
                <a:ea typeface="+mn-ea"/>
                <a:cs typeface="+mn-cs"/>
              </a:rPr>
              <a:t>Operating systems use the following five basic approaches</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to</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task</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management</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generally</a:t>
            </a:r>
            <a:r>
              <a:rPr lang="tr-TR" sz="1200" b="0" i="0" u="none" strike="noStrike" kern="1200" baseline="0" dirty="0" smtClean="0">
                <a:solidFill>
                  <a:schemeClr val="tx1"/>
                </a:solidFill>
                <a:latin typeface="+mn-lt"/>
                <a:ea typeface="+mn-ea"/>
                <a:cs typeface="+mn-cs"/>
              </a:rPr>
              <a:t>.</a:t>
            </a:r>
            <a:endParaRPr lang="tr-TR" sz="1200" b="1" dirty="0" smtClean="0">
              <a:latin typeface="Times New Roman" pitchFamily="18" charset="0"/>
              <a:cs typeface="Times New Roman" pitchFamily="18" charset="0"/>
            </a:endParaRPr>
          </a:p>
          <a:p>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Multiuser. Allows two or more users to run programs at the same time</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on the same computer. </a:t>
            </a:r>
            <a:endParaRPr lang="tr-TR" sz="1200" b="0" i="0" u="none" strike="noStrike" kern="1200" baseline="0" dirty="0" smtClean="0">
              <a:solidFill>
                <a:schemeClr val="tx1"/>
              </a:solidFill>
              <a:latin typeface="+mn-lt"/>
              <a:ea typeface="+mn-ea"/>
              <a:cs typeface="+mn-cs"/>
            </a:endParaRPr>
          </a:p>
          <a:p>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Multiprocessing. Supports running a program on more than one CPU.</a:t>
            </a:r>
          </a:p>
          <a:p>
            <a:r>
              <a:rPr lang="tr-TR" sz="1200" b="0" i="0" u="none" strike="noStrike" kern="1200" baseline="0" dirty="0" smtClean="0">
                <a:solidFill>
                  <a:schemeClr val="tx1"/>
                </a:solidFill>
                <a:latin typeface="+mn-lt"/>
                <a:ea typeface="+mn-ea"/>
                <a:cs typeface="+mn-cs"/>
              </a:rPr>
              <a:t>-</a:t>
            </a:r>
            <a:r>
              <a:rPr lang="en-US" sz="1200" b="0" i="0" u="none" strike="noStrike" kern="1200" baseline="0" dirty="0" smtClean="0">
                <a:solidFill>
                  <a:schemeClr val="tx1"/>
                </a:solidFill>
                <a:latin typeface="+mn-lt"/>
                <a:ea typeface="+mn-ea"/>
                <a:cs typeface="+mn-cs"/>
              </a:rPr>
              <a:t> Multitasking. Allows more than one program to run concurrently.</a:t>
            </a:r>
            <a:endParaRPr lang="tr-TR" sz="1200" b="1" dirty="0" smtClean="0">
              <a:latin typeface="Times New Roman" pitchFamily="18" charset="0"/>
              <a:cs typeface="Times New Roman" pitchFamily="18" charset="0"/>
            </a:endParaRPr>
          </a:p>
          <a:p>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Multithreading. Allows different threads of a single program to run</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concurrently. A thread is a set of instructions within an application that</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is independent of other threads. For example, in a spreadsheet program,</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the thread to open the</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workbook is separate from the thread to sum a</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column</a:t>
            </a:r>
            <a:r>
              <a:rPr lang="tr-TR" sz="1200" b="0" i="0" u="none" strike="noStrike" kern="1200" baseline="0" dirty="0" smtClean="0">
                <a:solidFill>
                  <a:schemeClr val="tx1"/>
                </a:solidFill>
                <a:latin typeface="+mn-lt"/>
                <a:ea typeface="+mn-ea"/>
                <a:cs typeface="+mn-cs"/>
              </a:rPr>
              <a:t> of </a:t>
            </a:r>
            <a:r>
              <a:rPr lang="tr-TR" sz="1200" b="0" i="0" u="none" strike="noStrike" kern="1200" baseline="0" dirty="0" err="1" smtClean="0">
                <a:solidFill>
                  <a:schemeClr val="tx1"/>
                </a:solidFill>
                <a:latin typeface="+mn-lt"/>
                <a:ea typeface="+mn-ea"/>
                <a:cs typeface="+mn-cs"/>
              </a:rPr>
              <a:t>figures</a:t>
            </a:r>
            <a:r>
              <a:rPr lang="tr-TR" sz="1200" b="0" i="0" u="none" strike="noStrike" kern="1200" baseline="0" dirty="0" smtClean="0">
                <a:solidFill>
                  <a:schemeClr val="tx1"/>
                </a:solidFill>
                <a:latin typeface="+mn-lt"/>
                <a:ea typeface="+mn-ea"/>
                <a:cs typeface="+mn-cs"/>
              </a:rPr>
              <a:t>.</a:t>
            </a:r>
          </a:p>
          <a:p>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Real time. Responds to input instantly. </a:t>
            </a:r>
            <a:r>
              <a:rPr lang="tr-TR" sz="1200" b="0" i="0" u="none" strike="noStrike" kern="1200" baseline="0" dirty="0" err="1" smtClean="0">
                <a:solidFill>
                  <a:schemeClr val="tx1"/>
                </a:solidFill>
                <a:latin typeface="+mn-lt"/>
                <a:ea typeface="+mn-ea"/>
                <a:cs typeface="+mn-cs"/>
              </a:rPr>
              <a:t>For</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example</a:t>
            </a:r>
            <a:r>
              <a:rPr lang="tr-TR" sz="1200" b="0" i="0" u="none" strike="noStrike" kern="1200" baseline="0" dirty="0" smtClean="0">
                <a:solidFill>
                  <a:schemeClr val="tx1"/>
                </a:solidFill>
                <a:latin typeface="+mn-lt"/>
                <a:ea typeface="+mn-ea"/>
                <a:cs typeface="+mn-cs"/>
              </a:rPr>
              <a:t>, r</a:t>
            </a:r>
            <a:r>
              <a:rPr lang="en-US" sz="1200" b="0" i="0" u="none" strike="noStrike" kern="1200" baseline="0" dirty="0" err="1" smtClean="0">
                <a:solidFill>
                  <a:schemeClr val="tx1"/>
                </a:solidFill>
                <a:latin typeface="+mn-lt"/>
                <a:ea typeface="+mn-ea"/>
                <a:cs typeface="+mn-cs"/>
              </a:rPr>
              <a:t>ealtime</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operating systems are used to control the operation of jet engines,</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the deployment of air bags, and the operation of antilock braking</a:t>
            </a:r>
            <a:r>
              <a:rPr lang="tr-TR" sz="1200" b="0" i="0" u="none" strike="noStrike" kern="1200" baseline="0" dirty="0" smtClean="0">
                <a:solidFill>
                  <a:schemeClr val="tx1"/>
                </a:solidFill>
                <a:latin typeface="+mn-lt"/>
                <a:ea typeface="+mn-ea"/>
                <a:cs typeface="+mn-cs"/>
              </a:rPr>
              <a:t>.</a:t>
            </a:r>
            <a:endParaRPr lang="tr-TR" sz="1200" b="1" dirty="0" smtClean="0">
              <a:latin typeface="Times New Roman" pitchFamily="18" charset="0"/>
              <a:cs typeface="Times New Roman" pitchFamily="18" charset="0"/>
            </a:endParaRPr>
          </a:p>
          <a:p>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Provide</a:t>
            </a:r>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networking</a:t>
            </a:r>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capability</a:t>
            </a:r>
            <a:r>
              <a:rPr lang="tr-TR" sz="1200" b="1" dirty="0" smtClean="0">
                <a:latin typeface="Times New Roman" pitchFamily="18" charset="0"/>
                <a:cs typeface="Times New Roman" pitchFamily="18" charset="0"/>
              </a:rPr>
              <a:t>: </a:t>
            </a:r>
            <a:r>
              <a:rPr lang="tr-TR" sz="1200" b="0" dirty="0" err="1" smtClean="0">
                <a:latin typeface="Times New Roman" pitchFamily="18" charset="0"/>
                <a:cs typeface="Times New Roman" pitchFamily="18" charset="0"/>
              </a:rPr>
              <a:t>This</a:t>
            </a:r>
            <a:r>
              <a:rPr lang="tr-TR" sz="1200" b="0" dirty="0" smtClean="0">
                <a:latin typeface="Times New Roman" pitchFamily="18" charset="0"/>
                <a:cs typeface="Times New Roman" pitchFamily="18" charset="0"/>
              </a:rPr>
              <a:t> </a:t>
            </a:r>
            <a:r>
              <a:rPr lang="tr-TR" sz="1200" b="0" dirty="0" err="1" smtClean="0">
                <a:latin typeface="Times New Roman" pitchFamily="18" charset="0"/>
                <a:cs typeface="Times New Roman" pitchFamily="18" charset="0"/>
              </a:rPr>
              <a:t>provides</a:t>
            </a:r>
            <a:r>
              <a:rPr lang="tr-TR" sz="1200" b="0" dirty="0" smtClean="0">
                <a:latin typeface="Times New Roman" pitchFamily="18" charset="0"/>
                <a:cs typeface="Times New Roman" pitchFamily="18" charset="0"/>
              </a:rPr>
              <a:t> </a:t>
            </a:r>
            <a:r>
              <a:rPr lang="en-US" sz="1200" b="0" i="0" u="none" strike="noStrike" kern="1200" baseline="0" dirty="0" smtClean="0">
                <a:solidFill>
                  <a:schemeClr val="tx1"/>
                </a:solidFill>
                <a:latin typeface="+mn-lt"/>
                <a:ea typeface="+mn-ea"/>
                <a:cs typeface="+mn-cs"/>
              </a:rPr>
              <a:t>computers can join together in a network to send and receive data</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and</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share</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computing</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resources</a:t>
            </a:r>
            <a:r>
              <a:rPr lang="tr-TR" sz="1200" b="0" i="0" u="none" strike="noStrike" kern="1200" baseline="0" dirty="0" smtClean="0">
                <a:solidFill>
                  <a:schemeClr val="tx1"/>
                </a:solidFill>
                <a:latin typeface="+mn-lt"/>
                <a:ea typeface="+mn-ea"/>
                <a:cs typeface="+mn-cs"/>
              </a:rPr>
              <a:t>.</a:t>
            </a:r>
            <a:endParaRPr lang="tr-TR" sz="1200" b="1" dirty="0" smtClean="0">
              <a:latin typeface="Times New Roman" pitchFamily="18" charset="0"/>
              <a:cs typeface="Times New Roman" pitchFamily="18" charset="0"/>
            </a:endParaRPr>
          </a:p>
          <a:p>
            <a:pPr marL="0" indent="0">
              <a:buFont typeface="Arial" panose="020B0604020202020204" pitchFamily="34" charset="0"/>
              <a:buNone/>
            </a:pPr>
            <a:r>
              <a:rPr lang="tr-TR" sz="1200" b="1" dirty="0" smtClean="0">
                <a:latin typeface="Times New Roman" pitchFamily="18" charset="0"/>
                <a:cs typeface="Times New Roman" pitchFamily="18" charset="0"/>
              </a:rPr>
              <a:t>* Control </a:t>
            </a:r>
            <a:r>
              <a:rPr lang="tr-TR" sz="1200" b="1" dirty="0" err="1" smtClean="0">
                <a:latin typeface="Times New Roman" pitchFamily="18" charset="0"/>
                <a:cs typeface="Times New Roman" pitchFamily="18" charset="0"/>
              </a:rPr>
              <a:t>access</a:t>
            </a:r>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to</a:t>
            </a:r>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system</a:t>
            </a:r>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resources</a:t>
            </a:r>
            <a:r>
              <a:rPr lang="tr-TR" sz="1200" b="1" dirty="0" smtClean="0">
                <a:latin typeface="Times New Roman" pitchFamily="18" charset="0"/>
                <a:cs typeface="Times New Roman" pitchFamily="18" charset="0"/>
              </a:rPr>
              <a:t>: </a:t>
            </a:r>
            <a:r>
              <a:rPr lang="tr-TR" sz="1200" b="0" dirty="0" err="1" smtClean="0">
                <a:latin typeface="Times New Roman" pitchFamily="18" charset="0"/>
                <a:cs typeface="Times New Roman" pitchFamily="18" charset="0"/>
              </a:rPr>
              <a:t>Provides</a:t>
            </a:r>
            <a:r>
              <a:rPr lang="tr-TR" sz="1200" b="1" dirty="0" smtClean="0">
                <a:latin typeface="Times New Roman" pitchFamily="18" charset="0"/>
                <a:cs typeface="Times New Roman" pitchFamily="18" charset="0"/>
              </a:rPr>
              <a:t> </a:t>
            </a:r>
            <a:r>
              <a:rPr lang="tr-TR" sz="1200" b="0" i="0" u="none" strike="noStrike" kern="1200" baseline="0" dirty="0" smtClean="0">
                <a:solidFill>
                  <a:schemeClr val="tx1"/>
                </a:solidFill>
                <a:latin typeface="+mn-lt"/>
                <a:ea typeface="+mn-ea"/>
                <a:cs typeface="+mn-cs"/>
              </a:rPr>
              <a:t>logon </a:t>
            </a:r>
            <a:r>
              <a:rPr lang="tr-TR" sz="1200" b="0" i="0" u="none" strike="noStrike" kern="1200" baseline="0" dirty="0" err="1" smtClean="0">
                <a:solidFill>
                  <a:schemeClr val="tx1"/>
                </a:solidFill>
                <a:latin typeface="+mn-lt"/>
                <a:ea typeface="+mn-ea"/>
                <a:cs typeface="+mn-cs"/>
              </a:rPr>
              <a:t>procedure</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and</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logging</a:t>
            </a:r>
            <a:r>
              <a:rPr lang="tr-TR" sz="1200" b="0" i="0" u="none" strike="noStrike" kern="1200" baseline="0" dirty="0" smtClean="0">
                <a:solidFill>
                  <a:schemeClr val="tx1"/>
                </a:solidFill>
                <a:latin typeface="+mn-lt"/>
                <a:ea typeface="+mn-ea"/>
                <a:cs typeface="+mn-cs"/>
              </a:rPr>
              <a:t>/</a:t>
            </a:r>
            <a:r>
              <a:rPr lang="tr-TR" sz="1200" b="0" i="0" u="none" strike="noStrike" kern="1200" baseline="0" dirty="0" err="1" smtClean="0">
                <a:solidFill>
                  <a:schemeClr val="tx1"/>
                </a:solidFill>
                <a:latin typeface="+mn-lt"/>
                <a:ea typeface="+mn-ea"/>
                <a:cs typeface="+mn-cs"/>
              </a:rPr>
              <a:t>reporting</a:t>
            </a:r>
            <a:endParaRPr lang="tr-TR" sz="1200" b="1" dirty="0" smtClean="0">
              <a:latin typeface="Times New Roman" pitchFamily="18" charset="0"/>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Manage</a:t>
            </a:r>
            <a:r>
              <a:rPr lang="tr-TR" sz="1200" b="1" dirty="0" smtClean="0">
                <a:latin typeface="Times New Roman" pitchFamily="18" charset="0"/>
                <a:cs typeface="Times New Roman" pitchFamily="18" charset="0"/>
              </a:rPr>
              <a:t> </a:t>
            </a:r>
            <a:r>
              <a:rPr lang="tr-TR" sz="1200" b="1" dirty="0" err="1" smtClean="0">
                <a:latin typeface="Times New Roman" pitchFamily="18" charset="0"/>
                <a:cs typeface="Times New Roman" pitchFamily="18" charset="0"/>
              </a:rPr>
              <a:t>files</a:t>
            </a:r>
            <a:r>
              <a:rPr lang="tr-TR" sz="1200" b="1" dirty="0" smtClean="0">
                <a:latin typeface="Times New Roman" pitchFamily="18" charset="0"/>
                <a:cs typeface="Times New Roman" pitchFamily="18" charset="0"/>
              </a:rPr>
              <a:t>: </a:t>
            </a:r>
            <a:r>
              <a:rPr lang="en-US" sz="1200" b="0" i="0" u="none" strike="noStrike" kern="1200" baseline="0" dirty="0" smtClean="0">
                <a:solidFill>
                  <a:schemeClr val="tx1"/>
                </a:solidFill>
                <a:latin typeface="+mn-lt"/>
                <a:ea typeface="+mn-ea"/>
                <a:cs typeface="+mn-cs"/>
              </a:rPr>
              <a:t>The OS manages files to ensure that files in secondary storage</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are available when needed and that they are protected from access by</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unauthorized</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users</a:t>
            </a:r>
            <a:r>
              <a:rPr lang="tr-TR" sz="1200" b="0" i="0" u="none" strike="noStrike" kern="1200" baseline="0" dirty="0" smtClean="0">
                <a:solidFill>
                  <a:schemeClr val="tx1"/>
                </a:solidFill>
                <a:latin typeface="+mn-lt"/>
                <a:ea typeface="+mn-ea"/>
                <a:cs typeface="+mn-cs"/>
              </a:rPr>
              <a:t> (Access Control </a:t>
            </a:r>
            <a:r>
              <a:rPr lang="tr-TR" sz="1200" b="0" i="0" u="none" strike="noStrike" kern="1200" baseline="0" dirty="0" err="1" smtClean="0">
                <a:solidFill>
                  <a:schemeClr val="tx1"/>
                </a:solidFill>
                <a:latin typeface="+mn-lt"/>
                <a:ea typeface="+mn-ea"/>
                <a:cs typeface="+mn-cs"/>
              </a:rPr>
              <a:t>Lists</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ACLs</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Again</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provides</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logging</a:t>
            </a:r>
            <a:r>
              <a:rPr lang="tr-TR" sz="1200" b="0" i="0" u="none" strike="noStrike" kern="1200" baseline="0" dirty="0" smtClean="0">
                <a:solidFill>
                  <a:schemeClr val="tx1"/>
                </a:solidFill>
                <a:latin typeface="+mn-lt"/>
                <a:ea typeface="+mn-ea"/>
                <a:cs typeface="+mn-cs"/>
              </a:rPr>
              <a:t>/</a:t>
            </a:r>
            <a:r>
              <a:rPr lang="tr-TR" sz="1200" b="0" i="0" u="none" strike="noStrike" kern="1200" baseline="0" dirty="0" err="1" smtClean="0">
                <a:solidFill>
                  <a:schemeClr val="tx1"/>
                </a:solidFill>
                <a:latin typeface="+mn-lt"/>
                <a:ea typeface="+mn-ea"/>
                <a:cs typeface="+mn-cs"/>
              </a:rPr>
              <a:t>reporting</a:t>
            </a:r>
            <a:r>
              <a:rPr lang="tr-TR" sz="1200" b="1" i="0" u="none" strike="noStrike" kern="1200" baseline="0" dirty="0" smtClean="0">
                <a:solidFill>
                  <a:schemeClr val="tx1"/>
                </a:solidFill>
                <a:latin typeface="Times New Roman" pitchFamily="18" charset="0"/>
                <a:ea typeface="+mn-ea"/>
                <a:cs typeface="Times New Roman" pitchFamily="18" charset="0"/>
              </a:rPr>
              <a:t>.</a:t>
            </a:r>
            <a:endParaRPr lang="tr-TR" sz="1200" b="1" dirty="0" smtClean="0">
              <a:latin typeface="Times New Roman" pitchFamily="18" charset="0"/>
              <a:cs typeface="Times New Roman" pitchFamily="18" charset="0"/>
            </a:endParaRPr>
          </a:p>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13</a:t>
            </a:fld>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lnSpcReduction="10000"/>
          </a:bodyPr>
          <a:lstStyle/>
          <a:p>
            <a:r>
              <a:rPr lang="tr-TR" sz="1200" kern="1200" baseline="0" dirty="0" smtClean="0">
                <a:solidFill>
                  <a:schemeClr val="tx1"/>
                </a:solidFill>
                <a:latin typeface="+mn-lt"/>
                <a:ea typeface="+mn-ea"/>
                <a:cs typeface="+mn-cs"/>
              </a:rPr>
              <a:t>W</a:t>
            </a:r>
            <a:r>
              <a:rPr lang="en-US" sz="1200" kern="1200" baseline="0" dirty="0" err="1" smtClean="0">
                <a:solidFill>
                  <a:schemeClr val="tx1"/>
                </a:solidFill>
                <a:latin typeface="+mn-lt"/>
                <a:ea typeface="+mn-ea"/>
                <a:cs typeface="+mn-cs"/>
              </a:rPr>
              <a:t>riting</a:t>
            </a:r>
            <a:r>
              <a:rPr lang="en-US" sz="1200" kern="1200" baseline="0" dirty="0" smtClean="0">
                <a:solidFill>
                  <a:schemeClr val="tx1"/>
                </a:solidFill>
                <a:latin typeface="+mn-lt"/>
                <a:ea typeface="+mn-ea"/>
                <a:cs typeface="+mn-cs"/>
              </a:rPr>
              <a:t> a computer program</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in a programming language requires the programmer to follow a set of</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rules. </a:t>
            </a:r>
            <a:endParaRPr lang="tr-TR" sz="1200" kern="1200" baseline="0" dirty="0" smtClean="0">
              <a:solidFill>
                <a:schemeClr val="tx1"/>
              </a:solidFill>
              <a:latin typeface="+mn-lt"/>
              <a:ea typeface="+mn-ea"/>
              <a:cs typeface="+mn-cs"/>
            </a:endParaRPr>
          </a:p>
          <a:p>
            <a:endParaRPr lang="tr-TR"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Each programming language uses symbols, keywords, and commands</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that have special meanings and usage. </a:t>
            </a:r>
            <a:endParaRPr lang="tr-TR" sz="1200" kern="1200" baseline="0" dirty="0" smtClean="0">
              <a:solidFill>
                <a:schemeClr val="tx1"/>
              </a:solidFill>
              <a:latin typeface="+mn-lt"/>
              <a:ea typeface="+mn-ea"/>
              <a:cs typeface="+mn-cs"/>
            </a:endParaRPr>
          </a:p>
          <a:p>
            <a:endParaRPr lang="tr-TR"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Each language also has its own set of</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rules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It</a:t>
            </a:r>
            <a:r>
              <a:rPr lang="tr-TR" sz="1200" kern="1200" baseline="0" dirty="0" smtClean="0">
                <a:solidFill>
                  <a:schemeClr val="tx1"/>
                </a:solidFill>
                <a:latin typeface="+mn-lt"/>
                <a:ea typeface="+mn-ea"/>
                <a:cs typeface="+mn-cs"/>
              </a:rPr>
              <a:t> is </a:t>
            </a:r>
            <a:r>
              <a:rPr lang="en-US" sz="1200" kern="1200" baseline="0" dirty="0" smtClean="0">
                <a:solidFill>
                  <a:schemeClr val="tx1"/>
                </a:solidFill>
                <a:latin typeface="+mn-lt"/>
                <a:ea typeface="+mn-ea"/>
                <a:cs typeface="+mn-cs"/>
              </a:rPr>
              <a:t>called the syntax of the language. </a:t>
            </a:r>
            <a:endParaRPr lang="tr-TR" sz="1200" kern="1200" baseline="0" dirty="0" smtClean="0">
              <a:solidFill>
                <a:schemeClr val="tx1"/>
              </a:solidFill>
              <a:latin typeface="+mn-lt"/>
              <a:ea typeface="+mn-ea"/>
              <a:cs typeface="+mn-cs"/>
            </a:endParaRPr>
          </a:p>
          <a:p>
            <a:endParaRPr lang="tr-TR"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language syntax dictates how</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the symbols, keywords, and commands should be combined into statements</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capable of conveying meaningful instructions to the CPU.</a:t>
            </a:r>
            <a:endParaRPr lang="tr-TR" sz="1200" kern="1200" baseline="0" dirty="0" smtClean="0">
              <a:solidFill>
                <a:schemeClr val="tx1"/>
              </a:solidFill>
              <a:latin typeface="+mn-lt"/>
              <a:ea typeface="+mn-ea"/>
              <a:cs typeface="+mn-cs"/>
            </a:endParaRPr>
          </a:p>
          <a:p>
            <a:endParaRPr lang="tr-TR" sz="1200" kern="1200" baseline="0" dirty="0" smtClean="0">
              <a:solidFill>
                <a:schemeClr val="tx1"/>
              </a:solidFill>
              <a:latin typeface="+mn-lt"/>
              <a:ea typeface="+mn-ea"/>
              <a:cs typeface="+mn-cs"/>
            </a:endParaRPr>
          </a:p>
          <a:p>
            <a:r>
              <a:rPr lang="tr-TR" sz="1200" kern="1200" baseline="0" dirty="0" err="1" smtClean="0">
                <a:solidFill>
                  <a:schemeClr val="tx1"/>
                </a:solidFill>
                <a:latin typeface="+mn-lt"/>
                <a:ea typeface="+mn-ea"/>
                <a:cs typeface="+mn-cs"/>
              </a:rPr>
              <a:t>Here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you</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see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process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from</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source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to</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executable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for</a:t>
            </a:r>
            <a:r>
              <a:rPr lang="tr-TR" sz="1200" kern="1200" baseline="0" dirty="0" smtClean="0">
                <a:solidFill>
                  <a:schemeClr val="tx1"/>
                </a:solidFill>
                <a:latin typeface="+mn-lt"/>
                <a:ea typeface="+mn-ea"/>
                <a:cs typeface="+mn-cs"/>
              </a:rPr>
              <a:t> C++.</a:t>
            </a:r>
          </a:p>
          <a:p>
            <a:endParaRPr lang="tr-TR"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majority of software used today is created using an integrated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development</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environment</a:t>
            </a:r>
            <a:r>
              <a:rPr lang="tr-TR" sz="1200" kern="1200" baseline="0" dirty="0" smtClean="0">
                <a:solidFill>
                  <a:schemeClr val="tx1"/>
                </a:solidFill>
                <a:latin typeface="+mn-lt"/>
                <a:ea typeface="+mn-ea"/>
                <a:cs typeface="+mn-cs"/>
              </a:rPr>
              <a:t>. An </a:t>
            </a:r>
            <a:r>
              <a:rPr lang="tr-TR" sz="1200" kern="1200" baseline="0" dirty="0" err="1" smtClean="0">
                <a:solidFill>
                  <a:schemeClr val="tx1"/>
                </a:solidFill>
                <a:latin typeface="+mn-lt"/>
                <a:ea typeface="+mn-ea"/>
                <a:cs typeface="+mn-cs"/>
              </a:rPr>
              <a:t>integrated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development</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environment</a:t>
            </a:r>
            <a:r>
              <a:rPr lang="tr-TR" sz="1200" kern="1200" baseline="0" dirty="0" smtClean="0">
                <a:solidFill>
                  <a:schemeClr val="tx1"/>
                </a:solidFill>
                <a:latin typeface="+mn-lt"/>
                <a:ea typeface="+mn-ea"/>
                <a:cs typeface="+mn-cs"/>
              </a:rPr>
              <a:t> (IDE) </a:t>
            </a:r>
            <a:r>
              <a:rPr lang="en-US" sz="1200" kern="1200" baseline="0" dirty="0" smtClean="0">
                <a:solidFill>
                  <a:schemeClr val="tx1"/>
                </a:solidFill>
                <a:latin typeface="+mn-lt"/>
                <a:ea typeface="+mn-ea"/>
                <a:cs typeface="+mn-cs"/>
              </a:rPr>
              <a:t>combines all the tools required for software engineering into one package.</a:t>
            </a:r>
            <a:endParaRPr lang="tr-TR" sz="1200" kern="1200" baseline="0" dirty="0" smtClean="0">
              <a:solidFill>
                <a:schemeClr val="tx1"/>
              </a:solidFill>
              <a:latin typeface="+mn-lt"/>
              <a:ea typeface="+mn-ea"/>
              <a:cs typeface="+mn-cs"/>
            </a:endParaRPr>
          </a:p>
          <a:p>
            <a:pPr fontAlgn="base"/>
            <a:endParaRPr lang="tr-TR" sz="1200" b="0" i="0" kern="1200" dirty="0" smtClean="0">
              <a:solidFill>
                <a:schemeClr val="tx1"/>
              </a:solidFill>
              <a:latin typeface="+mn-lt"/>
              <a:ea typeface="+mn-ea"/>
              <a:cs typeface="+mn-cs"/>
            </a:endParaRPr>
          </a:p>
          <a:p>
            <a:pPr fontAlgn="base"/>
            <a:r>
              <a:rPr lang="en-US" sz="1200" b="0" i="0" kern="1200" dirty="0" smtClean="0">
                <a:solidFill>
                  <a:schemeClr val="tx1"/>
                </a:solidFill>
                <a:latin typeface="+mn-lt"/>
                <a:ea typeface="+mn-ea"/>
                <a:cs typeface="+mn-cs"/>
              </a:rPr>
              <a:t>A SDK has DLL libraries, compilers, and other tools to compile source code into an executable program (or intermediate byte code to run on JVM or .NET). You can write the source code in any text editor and build your program from all your text files using an SDK.</a:t>
            </a:r>
            <a:endParaRPr lang="tr-TR" sz="1200" b="0" i="0" kern="1200" dirty="0" smtClean="0">
              <a:solidFill>
                <a:schemeClr val="tx1"/>
              </a:solidFill>
              <a:latin typeface="+mn-lt"/>
              <a:ea typeface="+mn-ea"/>
              <a:cs typeface="+mn-cs"/>
            </a:endParaRPr>
          </a:p>
          <a:p>
            <a:pPr fontAlgn="base"/>
            <a:endParaRPr lang="en-US" sz="1200" b="0" i="0" kern="1200" dirty="0" smtClean="0">
              <a:solidFill>
                <a:schemeClr val="tx1"/>
              </a:solidFill>
              <a:latin typeface="+mn-lt"/>
              <a:ea typeface="+mn-ea"/>
              <a:cs typeface="+mn-cs"/>
            </a:endParaRPr>
          </a:p>
          <a:p>
            <a:pPr fontAlgn="base"/>
            <a:r>
              <a:rPr lang="en-US" sz="1200" b="0" i="0" kern="1200" dirty="0" smtClean="0">
                <a:solidFill>
                  <a:schemeClr val="tx1"/>
                </a:solidFill>
                <a:latin typeface="+mn-lt"/>
                <a:ea typeface="+mn-ea"/>
                <a:cs typeface="+mn-cs"/>
              </a:rPr>
              <a:t>An IDE integrates all those SDK features, including the compiler, into GUI menus to make it easier to access all those features and easier to develop software. </a:t>
            </a:r>
            <a:endParaRPr lang="tr-TR" sz="1200" b="0" i="0" kern="1200" dirty="0" smtClean="0">
              <a:solidFill>
                <a:schemeClr val="tx1"/>
              </a:solidFill>
              <a:latin typeface="+mn-lt"/>
              <a:ea typeface="+mn-ea"/>
              <a:cs typeface="+mn-cs"/>
            </a:endParaRPr>
          </a:p>
          <a:p>
            <a:pPr fontAlgn="base"/>
            <a:endParaRPr lang="en-US" sz="1200" b="0" i="0" kern="1200" dirty="0" smtClean="0">
              <a:solidFill>
                <a:schemeClr val="tx1"/>
              </a:solidFill>
              <a:latin typeface="+mn-lt"/>
              <a:ea typeface="+mn-ea"/>
              <a:cs typeface="+mn-cs"/>
            </a:endParaRPr>
          </a:p>
          <a:p>
            <a:pPr fontAlgn="base"/>
            <a:r>
              <a:rPr lang="en-US" sz="1200" b="0" i="0" kern="1200" dirty="0" smtClean="0">
                <a:solidFill>
                  <a:schemeClr val="tx1"/>
                </a:solidFill>
                <a:latin typeface="+mn-lt"/>
                <a:ea typeface="+mn-ea"/>
                <a:cs typeface="+mn-cs"/>
              </a:rPr>
              <a:t>Visual Studio, Eclipse, </a:t>
            </a:r>
            <a:r>
              <a:rPr lang="en-US" sz="1200" b="0" i="0" kern="1200" dirty="0" err="1" smtClean="0">
                <a:solidFill>
                  <a:schemeClr val="tx1"/>
                </a:solidFill>
                <a:latin typeface="+mn-lt"/>
                <a:ea typeface="+mn-ea"/>
                <a:cs typeface="+mn-cs"/>
              </a:rPr>
              <a:t>NetBeans</a:t>
            </a:r>
            <a:r>
              <a:rPr lang="en-US" sz="1200" b="0" i="0" kern="1200" dirty="0" smtClean="0">
                <a:solidFill>
                  <a:schemeClr val="tx1"/>
                </a:solidFill>
                <a:latin typeface="+mn-lt"/>
                <a:ea typeface="+mn-ea"/>
                <a:cs typeface="+mn-cs"/>
              </a:rPr>
              <a:t> are examples of IDEs. .NET Framework 4.0 and Swing Application Framework are examples of SDKs.</a:t>
            </a: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14</a:t>
            </a:fld>
            <a:endParaRPr 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lnSpcReduction="10000"/>
          </a:bodyPr>
          <a:lstStyle/>
          <a:p>
            <a:r>
              <a:rPr lang="tr-TR" sz="1200" kern="1200" baseline="0" dirty="0" err="1" smtClean="0">
                <a:solidFill>
                  <a:schemeClr val="tx1"/>
                </a:solidFill>
                <a:latin typeface="+mn-lt"/>
                <a:ea typeface="+mn-ea"/>
                <a:cs typeface="+mn-cs"/>
              </a:rPr>
              <a:t>Programming</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languages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are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classified</a:t>
            </a:r>
            <a:r>
              <a:rPr lang="tr-TR" sz="1200" kern="1200" baseline="0" dirty="0" smtClean="0">
                <a:solidFill>
                  <a:schemeClr val="tx1"/>
                </a:solidFill>
                <a:latin typeface="+mn-lt"/>
                <a:ea typeface="+mn-ea"/>
                <a:cs typeface="+mn-cs"/>
              </a:rPr>
              <a:t> as </a:t>
            </a:r>
            <a:r>
              <a:rPr lang="tr-TR" sz="1200" kern="1200" baseline="0" dirty="0" err="1" smtClean="0">
                <a:solidFill>
                  <a:schemeClr val="tx1"/>
                </a:solidFill>
                <a:latin typeface="+mn-lt"/>
                <a:ea typeface="+mn-ea"/>
                <a:cs typeface="+mn-cs"/>
              </a:rPr>
              <a:t>compiled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and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interpreted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ones</a:t>
            </a:r>
            <a:r>
              <a:rPr lang="tr-TR" sz="1200" kern="1200" baseline="0" dirty="0" smtClean="0">
                <a:solidFill>
                  <a:schemeClr val="tx1"/>
                </a:solidFill>
                <a:latin typeface="+mn-lt"/>
                <a:ea typeface="+mn-ea"/>
                <a:cs typeface="+mn-cs"/>
              </a:rPr>
              <a:t>.</a:t>
            </a:r>
          </a:p>
          <a:p>
            <a:endParaRPr lang="tr-TR" sz="1200" kern="1200" baseline="0" dirty="0" smtClean="0">
              <a:solidFill>
                <a:schemeClr val="tx1"/>
              </a:solidFill>
              <a:latin typeface="+mn-lt"/>
              <a:ea typeface="+mn-ea"/>
              <a:cs typeface="+mn-cs"/>
            </a:endParaRPr>
          </a:p>
          <a:p>
            <a:r>
              <a:rPr lang="tr-TR" sz="1200" kern="1200" baseline="0" dirty="0" err="1" smtClean="0">
                <a:solidFill>
                  <a:schemeClr val="tx1"/>
                </a:solidFill>
                <a:latin typeface="+mn-lt"/>
                <a:ea typeface="+mn-ea"/>
                <a:cs typeface="+mn-cs"/>
              </a:rPr>
              <a:t>How</a:t>
            </a:r>
            <a:r>
              <a:rPr lang="tr-TR" sz="1200" kern="1200" baseline="0" dirty="0" smtClean="0">
                <a:solidFill>
                  <a:schemeClr val="tx1"/>
                </a:solidFill>
                <a:latin typeface="+mn-lt"/>
                <a:ea typeface="+mn-ea"/>
                <a:cs typeface="+mn-cs"/>
              </a:rPr>
              <a:t> can </a:t>
            </a:r>
            <a:r>
              <a:rPr lang="tr-TR" sz="1200" kern="1200" baseline="0" dirty="0" err="1" smtClean="0">
                <a:solidFill>
                  <a:schemeClr val="tx1"/>
                </a:solidFill>
                <a:latin typeface="+mn-lt"/>
                <a:ea typeface="+mn-ea"/>
                <a:cs typeface="+mn-cs"/>
              </a:rPr>
              <a:t>we</a:t>
            </a:r>
            <a:r>
              <a:rPr lang="tr-TR" sz="1200" kern="1200" baseline="0" dirty="0" smtClean="0">
                <a:solidFill>
                  <a:schemeClr val="tx1"/>
                </a:solidFill>
                <a:latin typeface="+mn-lt"/>
                <a:ea typeface="+mn-ea"/>
                <a:cs typeface="+mn-cs"/>
              </a:rPr>
              <a:t> define a </a:t>
            </a:r>
            <a:r>
              <a:rPr lang="tr-TR" sz="1200" kern="1200" baseline="0" dirty="0" err="1" smtClean="0">
                <a:solidFill>
                  <a:schemeClr val="tx1"/>
                </a:solidFill>
                <a:latin typeface="+mn-lt"/>
                <a:ea typeface="+mn-ea"/>
                <a:cs typeface="+mn-cs"/>
              </a:rPr>
              <a:t>compiled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lang</a:t>
            </a:r>
            <a:r>
              <a:rPr lang="tr-TR" sz="1200" kern="1200" baseline="0" dirty="0" smtClean="0">
                <a:solidFill>
                  <a:schemeClr val="tx1"/>
                </a:solidFill>
                <a:latin typeface="+mn-lt"/>
                <a:ea typeface="+mn-ea"/>
                <a:cs typeface="+mn-cs"/>
              </a:rPr>
              <a:t>? …</a:t>
            </a:r>
          </a:p>
          <a:p>
            <a:endParaRPr lang="tr-TR"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baseline="0" dirty="0" err="1" smtClean="0">
                <a:solidFill>
                  <a:schemeClr val="tx1"/>
                </a:solidFill>
                <a:latin typeface="+mn-lt"/>
                <a:ea typeface="+mn-ea"/>
                <a:cs typeface="+mn-cs"/>
              </a:rPr>
              <a:t>How</a:t>
            </a:r>
            <a:r>
              <a:rPr lang="tr-TR" sz="1200" kern="1200" baseline="0" dirty="0" smtClean="0">
                <a:solidFill>
                  <a:schemeClr val="tx1"/>
                </a:solidFill>
                <a:latin typeface="+mn-lt"/>
                <a:ea typeface="+mn-ea"/>
                <a:cs typeface="+mn-cs"/>
              </a:rPr>
              <a:t> can </a:t>
            </a:r>
            <a:r>
              <a:rPr lang="tr-TR" sz="1200" kern="1200" baseline="0" dirty="0" err="1" smtClean="0">
                <a:solidFill>
                  <a:schemeClr val="tx1"/>
                </a:solidFill>
                <a:latin typeface="+mn-lt"/>
                <a:ea typeface="+mn-ea"/>
                <a:cs typeface="+mn-cs"/>
              </a:rPr>
              <a:t>we</a:t>
            </a:r>
            <a:r>
              <a:rPr lang="tr-TR" sz="1200" kern="1200" baseline="0" dirty="0" smtClean="0">
                <a:solidFill>
                  <a:schemeClr val="tx1"/>
                </a:solidFill>
                <a:latin typeface="+mn-lt"/>
                <a:ea typeface="+mn-ea"/>
                <a:cs typeface="+mn-cs"/>
              </a:rPr>
              <a:t> define an </a:t>
            </a:r>
            <a:r>
              <a:rPr lang="tr-TR" sz="1200" kern="1200" baseline="0" dirty="0" err="1" smtClean="0">
                <a:solidFill>
                  <a:schemeClr val="tx1"/>
                </a:solidFill>
                <a:latin typeface="+mn-lt"/>
                <a:ea typeface="+mn-ea"/>
                <a:cs typeface="+mn-cs"/>
              </a:rPr>
              <a:t>interpreted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lang</a:t>
            </a:r>
            <a:r>
              <a:rPr lang="tr-TR" sz="1200" kern="1200" baseline="0" dirty="0" smtClean="0">
                <a:solidFill>
                  <a:schemeClr val="tx1"/>
                </a:solidFill>
                <a:latin typeface="+mn-lt"/>
                <a:ea typeface="+mn-ea"/>
                <a:cs typeface="+mn-cs"/>
              </a:rPr>
              <a:t>? …</a:t>
            </a: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15</a:t>
            </a:fld>
            <a:endParaRPr 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lnSpcReduction="10000"/>
          </a:bodyPr>
          <a:lstStyle/>
          <a:p>
            <a:r>
              <a:rPr lang="tr-TR" sz="1200" kern="1200" dirty="0" err="1" smtClean="0">
                <a:solidFill>
                  <a:schemeClr val="tx1"/>
                </a:solidFill>
                <a:latin typeface="+mn-lt"/>
                <a:ea typeface="+mn-ea"/>
                <a:cs typeface="+mn-cs"/>
              </a:rPr>
              <a:t>Bytecode</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languages</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fall</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under</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the</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categories</a:t>
            </a:r>
            <a:r>
              <a:rPr lang="tr-TR" sz="1200" kern="1200" dirty="0" smtClean="0">
                <a:solidFill>
                  <a:schemeClr val="tx1"/>
                </a:solidFill>
                <a:latin typeface="+mn-lt"/>
                <a:ea typeface="+mn-ea"/>
                <a:cs typeface="+mn-cs"/>
              </a:rPr>
              <a:t> of </a:t>
            </a:r>
            <a:r>
              <a:rPr lang="tr-TR" sz="1200" kern="1200" dirty="0" err="1" smtClean="0">
                <a:solidFill>
                  <a:schemeClr val="tx1"/>
                </a:solidFill>
                <a:latin typeface="+mn-lt"/>
                <a:ea typeface="+mn-ea"/>
                <a:cs typeface="+mn-cs"/>
              </a:rPr>
              <a:t>both</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compiled</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and</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interpreted</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languages</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because</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they</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employ</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both</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compilation</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and</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interpretation</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to</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execute</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code</a:t>
            </a:r>
            <a:r>
              <a:rPr lang="tr-TR" sz="1200" kern="1200" dirty="0" smtClean="0">
                <a:solidFill>
                  <a:schemeClr val="tx1"/>
                </a:solidFill>
                <a:latin typeface="+mn-lt"/>
                <a:ea typeface="+mn-ea"/>
                <a:cs typeface="+mn-cs"/>
              </a:rPr>
              <a:t>.</a:t>
            </a:r>
          </a:p>
          <a:p>
            <a:r>
              <a:rPr lang="tr-TR" sz="1200" kern="1200" dirty="0" err="1" smtClean="0">
                <a:solidFill>
                  <a:schemeClr val="tx1"/>
                </a:solidFill>
                <a:latin typeface="+mn-lt"/>
                <a:ea typeface="+mn-ea"/>
                <a:cs typeface="+mn-cs"/>
              </a:rPr>
              <a:t>Examples</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are</a:t>
            </a:r>
            <a:r>
              <a:rPr lang="tr-TR" sz="1200" kern="1200" dirty="0" smtClean="0">
                <a:solidFill>
                  <a:schemeClr val="tx1"/>
                </a:solidFill>
                <a:latin typeface="+mn-lt"/>
                <a:ea typeface="+mn-ea"/>
                <a:cs typeface="+mn-cs"/>
              </a:rPr>
              <a:t> Java </a:t>
            </a:r>
            <a:r>
              <a:rPr lang="tr-TR" sz="1200" kern="1200" dirty="0" err="1" smtClean="0">
                <a:solidFill>
                  <a:schemeClr val="tx1"/>
                </a:solidFill>
                <a:latin typeface="+mn-lt"/>
                <a:ea typeface="+mn-ea"/>
                <a:cs typeface="+mn-cs"/>
              </a:rPr>
              <a:t>and</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the</a:t>
            </a:r>
            <a:r>
              <a:rPr lang="tr-TR" sz="1200" kern="1200" dirty="0" smtClean="0">
                <a:solidFill>
                  <a:schemeClr val="tx1"/>
                </a:solidFill>
                <a:latin typeface="+mn-lt"/>
                <a:ea typeface="+mn-ea"/>
                <a:cs typeface="+mn-cs"/>
              </a:rPr>
              <a:t> .Net </a:t>
            </a:r>
            <a:r>
              <a:rPr lang="tr-TR" sz="1200" kern="1200" dirty="0" err="1" smtClean="0">
                <a:solidFill>
                  <a:schemeClr val="tx1"/>
                </a:solidFill>
                <a:latin typeface="+mn-lt"/>
                <a:ea typeface="+mn-ea"/>
                <a:cs typeface="+mn-cs"/>
              </a:rPr>
              <a:t>framework</a:t>
            </a:r>
            <a:r>
              <a:rPr lang="tr-TR" sz="1200" kern="1200" dirty="0" smtClean="0">
                <a:solidFill>
                  <a:schemeClr val="tx1"/>
                </a:solidFill>
                <a:latin typeface="+mn-lt"/>
                <a:ea typeface="+mn-ea"/>
                <a:cs typeface="+mn-cs"/>
              </a:rPr>
              <a:t>.</a:t>
            </a:r>
          </a:p>
          <a:p>
            <a:r>
              <a:rPr lang="tr-TR" sz="1200" kern="1200" dirty="0" err="1" smtClean="0">
                <a:solidFill>
                  <a:schemeClr val="tx1"/>
                </a:solidFill>
                <a:latin typeface="+mn-lt"/>
                <a:ea typeface="+mn-ea"/>
                <a:cs typeface="+mn-cs"/>
              </a:rPr>
              <a:t>In</a:t>
            </a:r>
            <a:r>
              <a:rPr lang="tr-TR" sz="1200" kern="1200" dirty="0" smtClean="0">
                <a:solidFill>
                  <a:schemeClr val="tx1"/>
                </a:solidFill>
                <a:latin typeface="+mn-lt"/>
                <a:ea typeface="+mn-ea"/>
                <a:cs typeface="+mn-cs"/>
              </a:rPr>
              <a:t> a </a:t>
            </a:r>
            <a:r>
              <a:rPr lang="tr-TR" sz="1200" kern="1200" dirty="0" err="1" smtClean="0">
                <a:solidFill>
                  <a:schemeClr val="tx1"/>
                </a:solidFill>
                <a:latin typeface="+mn-lt"/>
                <a:ea typeface="+mn-ea"/>
                <a:cs typeface="+mn-cs"/>
              </a:rPr>
              <a:t>bytecode</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language</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the</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first</a:t>
            </a:r>
            <a:r>
              <a:rPr lang="tr-TR" sz="1200" kern="1200" dirty="0" smtClean="0">
                <a:solidFill>
                  <a:schemeClr val="tx1"/>
                </a:solidFill>
                <a:latin typeface="+mn-lt"/>
                <a:ea typeface="+mn-ea"/>
                <a:cs typeface="+mn-cs"/>
              </a:rPr>
              <a:t> step is </a:t>
            </a:r>
            <a:r>
              <a:rPr lang="tr-TR" sz="1200" kern="1200" dirty="0" err="1" smtClean="0">
                <a:solidFill>
                  <a:schemeClr val="tx1"/>
                </a:solidFill>
                <a:latin typeface="+mn-lt"/>
                <a:ea typeface="+mn-ea"/>
                <a:cs typeface="+mn-cs"/>
              </a:rPr>
              <a:t>to</a:t>
            </a:r>
            <a:r>
              <a:rPr lang="tr-TR" sz="1200" kern="1200" dirty="0" smtClean="0">
                <a:solidFill>
                  <a:schemeClr val="tx1"/>
                </a:solidFill>
                <a:latin typeface="+mn-lt"/>
                <a:ea typeface="+mn-ea"/>
                <a:cs typeface="+mn-cs"/>
              </a:rPr>
              <a:t> </a:t>
            </a:r>
            <a:r>
              <a:rPr lang="tr-TR" sz="1200" u="sng" kern="1200" dirty="0" err="1" smtClean="0">
                <a:solidFill>
                  <a:schemeClr val="tx1"/>
                </a:solidFill>
                <a:latin typeface="+mn-lt"/>
                <a:ea typeface="+mn-ea"/>
                <a:cs typeface="+mn-cs"/>
              </a:rPr>
              <a:t>compile</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the</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current</a:t>
            </a:r>
            <a:r>
              <a:rPr lang="tr-TR" sz="1200" kern="1200" dirty="0" smtClean="0">
                <a:solidFill>
                  <a:schemeClr val="tx1"/>
                </a:solidFill>
                <a:latin typeface="+mn-lt"/>
                <a:ea typeface="+mn-ea"/>
                <a:cs typeface="+mn-cs"/>
              </a:rPr>
              <a:t> program </a:t>
            </a:r>
            <a:r>
              <a:rPr lang="tr-TR" sz="1200" kern="1200" dirty="0" err="1" smtClean="0">
                <a:solidFill>
                  <a:schemeClr val="tx1"/>
                </a:solidFill>
                <a:latin typeface="+mn-lt"/>
                <a:ea typeface="+mn-ea"/>
                <a:cs typeface="+mn-cs"/>
              </a:rPr>
              <a:t>from</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its</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human</a:t>
            </a:r>
            <a:r>
              <a:rPr lang="tr-TR" sz="1200" kern="1200" dirty="0" smtClean="0">
                <a:solidFill>
                  <a:schemeClr val="tx1"/>
                </a:solidFill>
                <a:latin typeface="+mn-lt"/>
                <a:ea typeface="+mn-ea"/>
                <a:cs typeface="+mn-cs"/>
              </a:rPr>
              <a:t>-</a:t>
            </a:r>
            <a:r>
              <a:rPr lang="tr-TR" sz="1200" kern="1200" dirty="0" err="1" smtClean="0">
                <a:solidFill>
                  <a:schemeClr val="tx1"/>
                </a:solidFill>
                <a:latin typeface="+mn-lt"/>
                <a:ea typeface="+mn-ea"/>
                <a:cs typeface="+mn-cs"/>
              </a:rPr>
              <a:t>readable</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language</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into</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bytecode</a:t>
            </a:r>
            <a:r>
              <a:rPr lang="tr-TR" sz="1200" kern="1200" dirty="0" smtClean="0">
                <a:solidFill>
                  <a:schemeClr val="tx1"/>
                </a:solidFill>
                <a:latin typeface="+mn-lt"/>
                <a:ea typeface="+mn-ea"/>
                <a:cs typeface="+mn-cs"/>
              </a:rPr>
              <a:t>. </a:t>
            </a:r>
          </a:p>
          <a:p>
            <a:r>
              <a:rPr lang="tr-TR" sz="1200" b="1" kern="1200" dirty="0" err="1" smtClean="0">
                <a:solidFill>
                  <a:schemeClr val="tx1"/>
                </a:solidFill>
                <a:latin typeface="+mn-lt"/>
                <a:ea typeface="+mn-ea"/>
                <a:cs typeface="+mn-cs"/>
              </a:rPr>
              <a:t>Bytecode</a:t>
            </a:r>
            <a:r>
              <a:rPr lang="tr-TR" sz="1200" kern="1200" dirty="0" smtClean="0">
                <a:solidFill>
                  <a:schemeClr val="tx1"/>
                </a:solidFill>
                <a:latin typeface="+mn-lt"/>
                <a:ea typeface="+mn-ea"/>
                <a:cs typeface="+mn-cs"/>
              </a:rPr>
              <a:t> is a form of </a:t>
            </a:r>
            <a:r>
              <a:rPr lang="tr-TR" sz="1200" kern="1200" dirty="0" err="1" smtClean="0">
                <a:solidFill>
                  <a:schemeClr val="tx1"/>
                </a:solidFill>
                <a:latin typeface="+mn-lt"/>
                <a:ea typeface="+mn-ea"/>
                <a:cs typeface="+mn-cs"/>
              </a:rPr>
              <a:t>instruction</a:t>
            </a:r>
            <a:r>
              <a:rPr lang="tr-TR" sz="1200" kern="1200" dirty="0" smtClean="0">
                <a:solidFill>
                  <a:schemeClr val="tx1"/>
                </a:solidFill>
                <a:latin typeface="+mn-lt"/>
                <a:ea typeface="+mn-ea"/>
                <a:cs typeface="+mn-cs"/>
              </a:rPr>
              <a:t> set </a:t>
            </a:r>
            <a:r>
              <a:rPr lang="tr-TR" sz="1200" kern="1200" dirty="0" err="1" smtClean="0">
                <a:solidFill>
                  <a:schemeClr val="tx1"/>
                </a:solidFill>
                <a:latin typeface="+mn-lt"/>
                <a:ea typeface="+mn-ea"/>
                <a:cs typeface="+mn-cs"/>
              </a:rPr>
              <a:t>that</a:t>
            </a:r>
            <a:r>
              <a:rPr lang="tr-TR" sz="1200" kern="1200" dirty="0" smtClean="0">
                <a:solidFill>
                  <a:schemeClr val="tx1"/>
                </a:solidFill>
                <a:latin typeface="+mn-lt"/>
                <a:ea typeface="+mn-ea"/>
                <a:cs typeface="+mn-cs"/>
              </a:rPr>
              <a:t> is </a:t>
            </a:r>
            <a:r>
              <a:rPr lang="tr-TR" sz="1200" kern="1200" dirty="0" err="1" smtClean="0">
                <a:solidFill>
                  <a:schemeClr val="tx1"/>
                </a:solidFill>
                <a:latin typeface="+mn-lt"/>
                <a:ea typeface="+mn-ea"/>
                <a:cs typeface="+mn-cs"/>
              </a:rPr>
              <a:t>designed</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to</a:t>
            </a:r>
            <a:r>
              <a:rPr lang="tr-TR" sz="1200" kern="1200" dirty="0" smtClean="0">
                <a:solidFill>
                  <a:schemeClr val="tx1"/>
                </a:solidFill>
                <a:latin typeface="+mn-lt"/>
                <a:ea typeface="+mn-ea"/>
                <a:cs typeface="+mn-cs"/>
              </a:rPr>
              <a:t> be </a:t>
            </a:r>
            <a:r>
              <a:rPr lang="tr-TR" sz="1200" kern="1200" dirty="0" err="1" smtClean="0">
                <a:solidFill>
                  <a:schemeClr val="tx1"/>
                </a:solidFill>
                <a:latin typeface="+mn-lt"/>
                <a:ea typeface="+mn-ea"/>
                <a:cs typeface="+mn-cs"/>
              </a:rPr>
              <a:t>efficiently</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executed</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by</a:t>
            </a:r>
            <a:r>
              <a:rPr lang="tr-TR" sz="1200" kern="1200" dirty="0" smtClean="0">
                <a:solidFill>
                  <a:schemeClr val="tx1"/>
                </a:solidFill>
                <a:latin typeface="+mn-lt"/>
                <a:ea typeface="+mn-ea"/>
                <a:cs typeface="+mn-cs"/>
              </a:rPr>
              <a:t> an </a:t>
            </a:r>
            <a:r>
              <a:rPr lang="tr-TR" sz="1200" kern="1200" dirty="0" err="1" smtClean="0">
                <a:solidFill>
                  <a:schemeClr val="tx1"/>
                </a:solidFill>
                <a:latin typeface="+mn-lt"/>
                <a:ea typeface="+mn-ea"/>
                <a:cs typeface="+mn-cs"/>
              </a:rPr>
              <a:t>interpreter</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and</a:t>
            </a:r>
            <a:r>
              <a:rPr lang="tr-TR" sz="1200" kern="1200" dirty="0" smtClean="0">
                <a:solidFill>
                  <a:schemeClr val="tx1"/>
                </a:solidFill>
                <a:latin typeface="+mn-lt"/>
                <a:ea typeface="+mn-ea"/>
                <a:cs typeface="+mn-cs"/>
              </a:rPr>
              <a:t> is </a:t>
            </a:r>
            <a:r>
              <a:rPr lang="tr-TR" sz="1200" kern="1200" dirty="0" err="1" smtClean="0">
                <a:solidFill>
                  <a:schemeClr val="tx1"/>
                </a:solidFill>
                <a:latin typeface="+mn-lt"/>
                <a:ea typeface="+mn-ea"/>
                <a:cs typeface="+mn-cs"/>
              </a:rPr>
              <a:t>composed</a:t>
            </a:r>
            <a:r>
              <a:rPr lang="tr-TR" sz="1200" kern="1200" dirty="0" smtClean="0">
                <a:solidFill>
                  <a:schemeClr val="tx1"/>
                </a:solidFill>
                <a:latin typeface="+mn-lt"/>
                <a:ea typeface="+mn-ea"/>
                <a:cs typeface="+mn-cs"/>
              </a:rPr>
              <a:t> of </a:t>
            </a:r>
            <a:r>
              <a:rPr lang="tr-TR" sz="1200" kern="1200" dirty="0" err="1" smtClean="0">
                <a:solidFill>
                  <a:schemeClr val="tx1"/>
                </a:solidFill>
                <a:latin typeface="+mn-lt"/>
                <a:ea typeface="+mn-ea"/>
                <a:cs typeface="+mn-cs"/>
              </a:rPr>
              <a:t>compact</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numeric</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codes</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constants</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and</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memory</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references</a:t>
            </a:r>
            <a:r>
              <a:rPr lang="tr-TR" sz="1200" kern="1200" dirty="0" smtClean="0">
                <a:solidFill>
                  <a:schemeClr val="tx1"/>
                </a:solidFill>
                <a:latin typeface="+mn-lt"/>
                <a:ea typeface="+mn-ea"/>
                <a:cs typeface="+mn-cs"/>
              </a:rPr>
              <a:t>. </a:t>
            </a:r>
          </a:p>
          <a:p>
            <a:r>
              <a:rPr lang="tr-TR" sz="1200" kern="1200" dirty="0" err="1" smtClean="0">
                <a:solidFill>
                  <a:schemeClr val="tx1"/>
                </a:solidFill>
                <a:latin typeface="+mn-lt"/>
                <a:ea typeface="+mn-ea"/>
                <a:cs typeface="+mn-cs"/>
              </a:rPr>
              <a:t>From</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this</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point</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the</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bytecode</a:t>
            </a:r>
            <a:r>
              <a:rPr lang="tr-TR" sz="1200" kern="1200" dirty="0" smtClean="0">
                <a:solidFill>
                  <a:schemeClr val="tx1"/>
                </a:solidFill>
                <a:latin typeface="+mn-lt"/>
                <a:ea typeface="+mn-ea"/>
                <a:cs typeface="+mn-cs"/>
              </a:rPr>
              <a:t> is </a:t>
            </a:r>
            <a:r>
              <a:rPr lang="tr-TR" sz="1200" kern="1200" dirty="0" err="1" smtClean="0">
                <a:solidFill>
                  <a:schemeClr val="tx1"/>
                </a:solidFill>
                <a:latin typeface="+mn-lt"/>
                <a:ea typeface="+mn-ea"/>
                <a:cs typeface="+mn-cs"/>
              </a:rPr>
              <a:t>passed</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to</a:t>
            </a:r>
            <a:r>
              <a:rPr lang="tr-TR" sz="1200" kern="1200" dirty="0" smtClean="0">
                <a:solidFill>
                  <a:schemeClr val="tx1"/>
                </a:solidFill>
                <a:latin typeface="+mn-lt"/>
                <a:ea typeface="+mn-ea"/>
                <a:cs typeface="+mn-cs"/>
              </a:rPr>
              <a:t> a </a:t>
            </a:r>
            <a:r>
              <a:rPr lang="tr-TR" sz="1200" kern="1200" dirty="0" err="1" smtClean="0">
                <a:solidFill>
                  <a:schemeClr val="tx1"/>
                </a:solidFill>
                <a:latin typeface="+mn-lt"/>
                <a:ea typeface="+mn-ea"/>
                <a:cs typeface="+mn-cs"/>
              </a:rPr>
              <a:t>virtual</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machine</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which</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acts</a:t>
            </a:r>
            <a:r>
              <a:rPr lang="tr-TR" sz="1200" kern="1200" dirty="0" smtClean="0">
                <a:solidFill>
                  <a:schemeClr val="tx1"/>
                </a:solidFill>
                <a:latin typeface="+mn-lt"/>
                <a:ea typeface="+mn-ea"/>
                <a:cs typeface="+mn-cs"/>
              </a:rPr>
              <a:t> as </a:t>
            </a:r>
            <a:r>
              <a:rPr lang="tr-TR" sz="1200" kern="1200" dirty="0" err="1" smtClean="0">
                <a:solidFill>
                  <a:schemeClr val="tx1"/>
                </a:solidFill>
                <a:latin typeface="+mn-lt"/>
                <a:ea typeface="+mn-ea"/>
                <a:cs typeface="+mn-cs"/>
              </a:rPr>
              <a:t>the</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interpreter</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which</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then</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proceeds</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to</a:t>
            </a:r>
            <a:r>
              <a:rPr lang="tr-TR" sz="1200" kern="1200" dirty="0" smtClean="0">
                <a:solidFill>
                  <a:schemeClr val="tx1"/>
                </a:solidFill>
                <a:latin typeface="+mn-lt"/>
                <a:ea typeface="+mn-ea"/>
                <a:cs typeface="+mn-cs"/>
              </a:rPr>
              <a:t> </a:t>
            </a:r>
            <a:r>
              <a:rPr lang="tr-TR" sz="1200" u="sng" kern="1200" dirty="0" err="1" smtClean="0">
                <a:solidFill>
                  <a:schemeClr val="tx1"/>
                </a:solidFill>
                <a:latin typeface="+mn-lt"/>
                <a:ea typeface="+mn-ea"/>
                <a:cs typeface="+mn-cs"/>
              </a:rPr>
              <a:t>interpret</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the</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code</a:t>
            </a:r>
            <a:r>
              <a:rPr lang="tr-TR" sz="1200" kern="1200" dirty="0" smtClean="0">
                <a:solidFill>
                  <a:schemeClr val="tx1"/>
                </a:solidFill>
                <a:latin typeface="+mn-lt"/>
                <a:ea typeface="+mn-ea"/>
                <a:cs typeface="+mn-cs"/>
              </a:rPr>
              <a:t> as a </a:t>
            </a:r>
            <a:r>
              <a:rPr lang="tr-TR" sz="1200" kern="1200" dirty="0" err="1" smtClean="0">
                <a:solidFill>
                  <a:schemeClr val="tx1"/>
                </a:solidFill>
                <a:latin typeface="+mn-lt"/>
                <a:ea typeface="+mn-ea"/>
                <a:cs typeface="+mn-cs"/>
              </a:rPr>
              <a:t>standard</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interpreter</a:t>
            </a:r>
            <a:r>
              <a:rPr lang="tr-TR" sz="1200" kern="1200" dirty="0" smtClean="0">
                <a:solidFill>
                  <a:schemeClr val="tx1"/>
                </a:solidFill>
                <a:latin typeface="+mn-lt"/>
                <a:ea typeface="+mn-ea"/>
                <a:cs typeface="+mn-cs"/>
              </a:rPr>
              <a:t> </a:t>
            </a:r>
            <a:r>
              <a:rPr lang="tr-TR" sz="1200" kern="1200" dirty="0" err="1" smtClean="0">
                <a:solidFill>
                  <a:schemeClr val="tx1"/>
                </a:solidFill>
                <a:latin typeface="+mn-lt"/>
                <a:ea typeface="+mn-ea"/>
                <a:cs typeface="+mn-cs"/>
              </a:rPr>
              <a:t>would</a:t>
            </a:r>
            <a:r>
              <a:rPr lang="tr-TR" sz="1200" kern="1200" dirty="0" smtClean="0">
                <a:solidFill>
                  <a:schemeClr val="tx1"/>
                </a:solidFill>
                <a:latin typeface="+mn-lt"/>
                <a:ea typeface="+mn-ea"/>
                <a:cs typeface="+mn-cs"/>
              </a:rPr>
              <a:t>.</a:t>
            </a:r>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16</a:t>
            </a:fld>
            <a:endParaRPr 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fontScale="85000" lnSpcReduction="20000"/>
          </a:bodyPr>
          <a:lstStyle/>
          <a:p>
            <a:r>
              <a:rPr lang="tr-TR" sz="1200" b="0" i="0" u="none" strike="noStrike" kern="1200" baseline="0" dirty="0" err="1" smtClean="0">
                <a:solidFill>
                  <a:schemeClr val="tx1"/>
                </a:solidFill>
                <a:latin typeface="+mn-lt"/>
                <a:ea typeface="+mn-ea"/>
                <a:cs typeface="+mn-cs"/>
              </a:rPr>
              <a:t>Application</a:t>
            </a:r>
            <a:r>
              <a:rPr lang="tr-TR" sz="1200" b="0" i="0" u="none" strike="noStrike" kern="1200" baseline="0" dirty="0" smtClean="0">
                <a:solidFill>
                  <a:schemeClr val="tx1"/>
                </a:solidFill>
                <a:latin typeface="+mn-lt"/>
                <a:ea typeface="+mn-ea"/>
                <a:cs typeface="+mn-cs"/>
              </a:rPr>
              <a:t> software: </a:t>
            </a:r>
            <a:r>
              <a:rPr lang="en-US" sz="1200" b="0" i="0" u="none" strike="noStrike" kern="1200" baseline="0" dirty="0" smtClean="0">
                <a:solidFill>
                  <a:schemeClr val="tx1"/>
                </a:solidFill>
                <a:latin typeface="+mn-lt"/>
                <a:ea typeface="+mn-ea"/>
                <a:cs typeface="+mn-cs"/>
              </a:rPr>
              <a:t>The primary function of application software is to apply the power of a computer</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system to enable people, workgroups, and entire enterprises to solve</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problems and perform specific tasks.</a:t>
            </a:r>
            <a:endParaRPr lang="tr-TR" sz="1200" b="0" i="0" u="none" strike="noStrike" kern="1200" baseline="0" dirty="0" smtClean="0">
              <a:solidFill>
                <a:schemeClr val="tx1"/>
              </a:solidFill>
              <a:latin typeface="+mn-lt"/>
              <a:ea typeface="+mn-ea"/>
              <a:cs typeface="+mn-cs"/>
            </a:endParaRPr>
          </a:p>
          <a:p>
            <a:endParaRPr lang="tr-TR" sz="1200" b="0" i="0" u="none" strike="noStrike"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Proprietary software and off-the-shelf software are two important types of</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application software. </a:t>
            </a:r>
            <a:endParaRPr lang="tr-TR" sz="1200" kern="1200" baseline="0" dirty="0" smtClean="0">
              <a:solidFill>
                <a:schemeClr val="tx1"/>
              </a:solidFill>
              <a:latin typeface="+mn-lt"/>
              <a:ea typeface="+mn-ea"/>
              <a:cs typeface="+mn-cs"/>
            </a:endParaRPr>
          </a:p>
          <a:p>
            <a:endParaRPr lang="tr-TR"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Proprietary software is one-of-a-kind software</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designed for a specific application and owned by the company, organization,</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or person that uses it. </a:t>
            </a:r>
            <a:endParaRPr lang="tr-TR" sz="1200" kern="1200" baseline="0" dirty="0" smtClean="0">
              <a:solidFill>
                <a:schemeClr val="tx1"/>
              </a:solidFill>
              <a:latin typeface="+mn-lt"/>
              <a:ea typeface="+mn-ea"/>
              <a:cs typeface="+mn-cs"/>
            </a:endParaRPr>
          </a:p>
          <a:p>
            <a:endParaRPr lang="tr-TR"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Off-the-shelf software is produced</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by software vendors to address needs that are common across businesses,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organizations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or</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individuals</a:t>
            </a:r>
            <a:r>
              <a:rPr lang="tr-TR" sz="1200" kern="1200" baseline="0" dirty="0" smtClean="0">
                <a:solidFill>
                  <a:schemeClr val="tx1"/>
                </a:solidFill>
                <a:latin typeface="+mn-lt"/>
                <a:ea typeface="+mn-ea"/>
                <a:cs typeface="+mn-cs"/>
              </a:rPr>
              <a:t>.</a:t>
            </a:r>
          </a:p>
          <a:p>
            <a:endParaRPr lang="tr-TR" sz="1200" b="0" i="0" u="none" strike="noStrike" kern="1200" baseline="0" dirty="0" smtClean="0">
              <a:solidFill>
                <a:schemeClr val="tx1"/>
              </a:solidFill>
              <a:latin typeface="+mn-lt"/>
              <a:ea typeface="+mn-ea"/>
              <a:cs typeface="+mn-cs"/>
            </a:endParaRPr>
          </a:p>
          <a:p>
            <a:r>
              <a:rPr lang="tr-TR" sz="1200" b="0" i="0" u="none" strike="noStrike" kern="1200" baseline="0" dirty="0" err="1" smtClean="0">
                <a:solidFill>
                  <a:schemeClr val="tx1"/>
                </a:solidFill>
                <a:latin typeface="+mn-lt"/>
                <a:ea typeface="+mn-ea"/>
                <a:cs typeface="+mn-cs"/>
              </a:rPr>
              <a:t>Here</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are</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the</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pros</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and</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cons</a:t>
            </a:r>
            <a:r>
              <a:rPr lang="tr-TR" sz="1200" b="0" i="0" u="none" strike="noStrike" kern="1200" baseline="0" dirty="0" smtClean="0">
                <a:solidFill>
                  <a:schemeClr val="tx1"/>
                </a:solidFill>
                <a:latin typeface="+mn-lt"/>
                <a:ea typeface="+mn-ea"/>
                <a:cs typeface="+mn-cs"/>
              </a:rPr>
              <a:t>.</a:t>
            </a: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17</a:t>
            </a:fld>
            <a:endParaRPr lang="tr-TR"/>
          </a:p>
        </p:txBody>
      </p:sp>
    </p:spTree>
    <p:extLst>
      <p:ext uri="{BB962C8B-B14F-4D97-AF65-F5344CB8AC3E}">
        <p14:creationId xmlns="" xmlns:p14="http://schemas.microsoft.com/office/powerpoint/2010/main" val="3247115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lnSpcReduction="10000"/>
          </a:bodyPr>
          <a:lstStyle/>
          <a:p>
            <a:r>
              <a:rPr lang="en-US" sz="1200" kern="1200" baseline="0" dirty="0" smtClean="0">
                <a:solidFill>
                  <a:schemeClr val="tx1"/>
                </a:solidFill>
                <a:latin typeface="+mn-lt"/>
                <a:ea typeface="+mn-ea"/>
                <a:cs typeface="+mn-cs"/>
              </a:rPr>
              <a:t>Many companies use off-the-shelf software to support business processes.</a:t>
            </a:r>
          </a:p>
          <a:p>
            <a:endParaRPr lang="tr-TR"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Key questions for selecting off-the-shelf software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are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shown</a:t>
            </a:r>
            <a:r>
              <a:rPr lang="tr-TR" sz="1200" kern="1200" baseline="0" dirty="0" smtClean="0">
                <a:solidFill>
                  <a:schemeClr val="tx1"/>
                </a:solidFill>
                <a:latin typeface="+mn-lt"/>
                <a:ea typeface="+mn-ea"/>
                <a:cs typeface="+mn-cs"/>
              </a:rPr>
              <a:t> on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slide</a:t>
            </a:r>
            <a:r>
              <a:rPr lang="tr-TR" sz="1200" kern="1200" baseline="0" dirty="0" smtClean="0">
                <a:solidFill>
                  <a:schemeClr val="tx1"/>
                </a:solidFill>
                <a:latin typeface="+mn-lt"/>
                <a:ea typeface="+mn-ea"/>
                <a:cs typeface="+mn-cs"/>
              </a:rPr>
              <a:t>.</a:t>
            </a: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18</a:t>
            </a:fld>
            <a:endParaRPr lang="tr-T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lnSpcReduction="10000"/>
          </a:bodyPr>
          <a:lstStyle/>
          <a:p>
            <a:r>
              <a:rPr lang="tr-TR" sz="1200" kern="1200" baseline="0" dirty="0" err="1" smtClean="0">
                <a:solidFill>
                  <a:schemeClr val="tx1"/>
                </a:solidFill>
                <a:latin typeface="+mn-lt"/>
                <a:ea typeface="+mn-ea"/>
                <a:cs typeface="+mn-cs"/>
              </a:rPr>
              <a:t>We</a:t>
            </a:r>
            <a:r>
              <a:rPr lang="tr-TR" sz="1200" kern="1200" baseline="0" dirty="0" smtClean="0">
                <a:solidFill>
                  <a:schemeClr val="tx1"/>
                </a:solidFill>
                <a:latin typeface="+mn-lt"/>
                <a:ea typeface="+mn-ea"/>
                <a:cs typeface="+mn-cs"/>
              </a:rPr>
              <a:t> can </a:t>
            </a:r>
            <a:r>
              <a:rPr lang="tr-TR" sz="1200" kern="1200" baseline="0" dirty="0" err="1" smtClean="0">
                <a:solidFill>
                  <a:schemeClr val="tx1"/>
                </a:solidFill>
                <a:latin typeface="+mn-lt"/>
                <a:ea typeface="+mn-ea"/>
                <a:cs typeface="+mn-cs"/>
              </a:rPr>
              <a:t>make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another</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classification</a:t>
            </a:r>
            <a:r>
              <a:rPr lang="tr-TR" sz="1200" kern="1200" baseline="0" dirty="0" smtClean="0">
                <a:solidFill>
                  <a:schemeClr val="tx1"/>
                </a:solidFill>
                <a:latin typeface="+mn-lt"/>
                <a:ea typeface="+mn-ea"/>
                <a:cs typeface="+mn-cs"/>
              </a:rPr>
              <a:t> of </a:t>
            </a:r>
            <a:r>
              <a:rPr lang="tr-TR" sz="1200" kern="1200" baseline="0" dirty="0" err="1" smtClean="0">
                <a:solidFill>
                  <a:schemeClr val="tx1"/>
                </a:solidFill>
                <a:latin typeface="+mn-lt"/>
                <a:ea typeface="+mn-ea"/>
                <a:cs typeface="+mn-cs"/>
              </a:rPr>
              <a:t>application</a:t>
            </a:r>
            <a:r>
              <a:rPr lang="tr-TR" sz="1200" kern="1200" baseline="0" dirty="0" smtClean="0">
                <a:solidFill>
                  <a:schemeClr val="tx1"/>
                </a:solidFill>
                <a:latin typeface="+mn-lt"/>
                <a:ea typeface="+mn-ea"/>
                <a:cs typeface="+mn-cs"/>
              </a:rPr>
              <a:t> software as </a:t>
            </a:r>
            <a:r>
              <a:rPr lang="tr-TR" sz="1200" kern="1200" baseline="0" dirty="0" err="1" smtClean="0">
                <a:solidFill>
                  <a:schemeClr val="tx1"/>
                </a:solidFill>
                <a:latin typeface="+mn-lt"/>
                <a:ea typeface="+mn-ea"/>
                <a:cs typeface="+mn-cs"/>
              </a:rPr>
              <a:t>shown</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according</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to</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mode</a:t>
            </a:r>
            <a:r>
              <a:rPr lang="tr-TR" sz="1200" kern="1200" baseline="0" dirty="0" smtClean="0">
                <a:solidFill>
                  <a:schemeClr val="tx1"/>
                </a:solidFill>
                <a:latin typeface="+mn-lt"/>
                <a:ea typeface="+mn-ea"/>
                <a:cs typeface="+mn-cs"/>
              </a:rPr>
              <a:t> of </a:t>
            </a:r>
            <a:r>
              <a:rPr lang="tr-TR" sz="1200" kern="1200" baseline="0" dirty="0" err="1" smtClean="0">
                <a:solidFill>
                  <a:schemeClr val="tx1"/>
                </a:solidFill>
                <a:latin typeface="+mn-lt"/>
                <a:ea typeface="+mn-ea"/>
                <a:cs typeface="+mn-cs"/>
              </a:rPr>
              <a:t>operation</a:t>
            </a:r>
            <a:r>
              <a:rPr lang="tr-TR" sz="1200" kern="1200" baseline="0" dirty="0" smtClean="0">
                <a:solidFill>
                  <a:schemeClr val="tx1"/>
                </a:solidFill>
                <a:latin typeface="+mn-lt"/>
                <a:ea typeface="+mn-ea"/>
                <a:cs typeface="+mn-cs"/>
              </a:rPr>
              <a:t>.</a:t>
            </a: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19</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kern="1200" baseline="0" dirty="0" err="1" smtClean="0">
                <a:solidFill>
                  <a:schemeClr val="tx1"/>
                </a:solidFill>
                <a:latin typeface="+mn-lt"/>
                <a:ea typeface="+mn-ea"/>
                <a:cs typeface="+mn-cs"/>
              </a:rPr>
              <a:t>Brief</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definitions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for</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items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listed</a:t>
            </a:r>
            <a:r>
              <a:rPr lang="tr-TR" sz="1200" kern="1200" baseline="0" dirty="0" smtClean="0">
                <a:solidFill>
                  <a:schemeClr val="tx1"/>
                </a:solidFill>
                <a:latin typeface="+mn-lt"/>
                <a:ea typeface="+mn-ea"/>
                <a:cs typeface="+mn-cs"/>
              </a:rPr>
              <a:t> on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slide</a:t>
            </a:r>
            <a:r>
              <a:rPr lang="tr-TR" sz="1200" kern="1200" baseline="0" dirty="0" smtClean="0">
                <a:solidFill>
                  <a:schemeClr val="tx1"/>
                </a:solidFill>
                <a:latin typeface="+mn-lt"/>
                <a:ea typeface="+mn-ea"/>
                <a:cs typeface="+mn-cs"/>
              </a:rPr>
              <a:t>:</a:t>
            </a:r>
          </a:p>
          <a:p>
            <a:endParaRPr lang="tr-TR" sz="1200" kern="1200" baseline="0" dirty="0" smtClean="0">
              <a:solidFill>
                <a:schemeClr val="tx1"/>
              </a:solidFill>
              <a:latin typeface="+mn-lt"/>
              <a:ea typeface="+mn-ea"/>
              <a:cs typeface="+mn-cs"/>
            </a:endParaRPr>
          </a:p>
          <a:p>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The central processing unit (CPU) or simply processor is the part of a computer</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that sequences and executes instructions. </a:t>
            </a:r>
            <a:endParaRPr lang="tr-TR" sz="1200" kern="1200" baseline="0" dirty="0" smtClean="0">
              <a:solidFill>
                <a:schemeClr val="tx1"/>
              </a:solidFill>
              <a:latin typeface="+mn-lt"/>
              <a:ea typeface="+mn-ea"/>
              <a:cs typeface="+mn-cs"/>
            </a:endParaRPr>
          </a:p>
          <a:p>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Memory provides the processor</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with a working storage area to hold program instructions and data.</a:t>
            </a:r>
            <a:endParaRPr lang="tr-TR" sz="1200" kern="1200" baseline="0" dirty="0" smtClean="0">
              <a:solidFill>
                <a:schemeClr val="tx1"/>
              </a:solidFill>
              <a:latin typeface="+mn-lt"/>
              <a:ea typeface="+mn-ea"/>
              <a:cs typeface="+mn-cs"/>
            </a:endParaRPr>
          </a:p>
          <a:p>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Input/output devices</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provide data and instructions to the computer and receive results from it. </a:t>
            </a:r>
            <a:endParaRPr lang="tr-TR" sz="1200" kern="1200" baseline="0" dirty="0" smtClean="0">
              <a:solidFill>
                <a:schemeClr val="tx1"/>
              </a:solidFill>
              <a:latin typeface="+mn-lt"/>
              <a:ea typeface="+mn-ea"/>
              <a:cs typeface="+mn-cs"/>
            </a:endParaRPr>
          </a:p>
          <a:p>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Data</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and instructions are routed to and from the various components over the bus,</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a set of electronic circuits.</a:t>
            </a:r>
            <a:endParaRPr lang="tr-TR" dirty="0" smtClean="0"/>
          </a:p>
        </p:txBody>
      </p:sp>
      <p:sp>
        <p:nvSpPr>
          <p:cNvPr id="4" name="3 Slayt Numarası Yer Tutucusu"/>
          <p:cNvSpPr>
            <a:spLocks noGrp="1"/>
          </p:cNvSpPr>
          <p:nvPr>
            <p:ph type="sldNum" sz="quarter" idx="10"/>
          </p:nvPr>
        </p:nvSpPr>
        <p:spPr/>
        <p:txBody>
          <a:bodyPr/>
          <a:lstStyle/>
          <a:p>
            <a:fld id="{9BC2B41B-C726-4D83-8F6E-D7E2B4F01F03}" type="slidenum">
              <a:rPr lang="tr-TR" smtClean="0"/>
              <a:pPr/>
              <a:t>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Completing an instruction involves two phases</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(instruction and execution), </a:t>
            </a:r>
            <a:r>
              <a:rPr lang="tr-TR" sz="1200" kern="1200" baseline="0" dirty="0" err="1" smtClean="0">
                <a:solidFill>
                  <a:schemeClr val="tx1"/>
                </a:solidFill>
                <a:latin typeface="+mn-lt"/>
                <a:ea typeface="+mn-ea"/>
                <a:cs typeface="+mn-cs"/>
              </a:rPr>
              <a:t>with</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four</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steps</a:t>
            </a:r>
            <a:r>
              <a:rPr lang="tr-TR" sz="1200" kern="1200" baseline="0" dirty="0" smtClean="0">
                <a:solidFill>
                  <a:schemeClr val="tx1"/>
                </a:solidFill>
                <a:latin typeface="+mn-lt"/>
                <a:ea typeface="+mn-ea"/>
                <a:cs typeface="+mn-cs"/>
              </a:rPr>
              <a:t>.</a:t>
            </a:r>
          </a:p>
          <a:p>
            <a:endParaRPr lang="tr-TR" sz="1200" kern="1200" baseline="0" dirty="0" smtClean="0">
              <a:solidFill>
                <a:schemeClr val="tx1"/>
              </a:solidFill>
              <a:latin typeface="+mn-lt"/>
              <a:ea typeface="+mn-ea"/>
              <a:cs typeface="+mn-cs"/>
            </a:endParaRPr>
          </a:p>
          <a:p>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Instruction</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phase</a:t>
            </a:r>
            <a:r>
              <a:rPr lang="tr-TR" sz="1200" kern="1200" baseline="0" dirty="0" smtClean="0">
                <a:solidFill>
                  <a:schemeClr val="tx1"/>
                </a:solidFill>
                <a:latin typeface="+mn-lt"/>
                <a:ea typeface="+mn-ea"/>
                <a:cs typeface="+mn-cs"/>
              </a:rPr>
              <a:t>:</a:t>
            </a:r>
          </a:p>
          <a:p>
            <a:r>
              <a:rPr lang="en-US" sz="1200" kern="1200" baseline="0" dirty="0" smtClean="0">
                <a:solidFill>
                  <a:schemeClr val="tx1"/>
                </a:solidFill>
                <a:latin typeface="+mn-lt"/>
                <a:ea typeface="+mn-ea"/>
                <a:cs typeface="+mn-cs"/>
              </a:rPr>
              <a:t>● Fetch instruction. The computer reads the next program instruction</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to be executed—along with any necessary data—into the processor.</a:t>
            </a:r>
          </a:p>
          <a:p>
            <a:r>
              <a:rPr lang="en-US" sz="1200" kern="1200" baseline="0" dirty="0" smtClean="0">
                <a:solidFill>
                  <a:schemeClr val="tx1"/>
                </a:solidFill>
                <a:latin typeface="+mn-lt"/>
                <a:ea typeface="+mn-ea"/>
                <a:cs typeface="+mn-cs"/>
              </a:rPr>
              <a:t>● Decode instruction. The instruction is decoded and passed to 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appropriate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processor</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execution</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unit</a:t>
            </a:r>
            <a:r>
              <a:rPr lang="tr-TR" sz="1200" kern="1200" baseline="0" dirty="0" smtClean="0">
                <a:solidFill>
                  <a:schemeClr val="tx1"/>
                </a:solidFill>
                <a:latin typeface="+mn-lt"/>
                <a:ea typeface="+mn-ea"/>
                <a:cs typeface="+mn-cs"/>
              </a:rPr>
              <a:t>.</a:t>
            </a:r>
          </a:p>
          <a:p>
            <a:endParaRPr lang="tr-TR" sz="1200" kern="1200" baseline="0" dirty="0" smtClean="0">
              <a:solidFill>
                <a:schemeClr val="tx1"/>
              </a:solidFill>
              <a:latin typeface="+mn-lt"/>
              <a:ea typeface="+mn-ea"/>
              <a:cs typeface="+mn-cs"/>
            </a:endParaRPr>
          </a:p>
          <a:p>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Execution</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phase</a:t>
            </a:r>
            <a:r>
              <a:rPr lang="tr-TR" sz="1200" kern="1200" baseline="0" dirty="0" smtClean="0">
                <a:solidFill>
                  <a:schemeClr val="tx1"/>
                </a:solidFill>
                <a:latin typeface="+mn-lt"/>
                <a:ea typeface="+mn-ea"/>
                <a:cs typeface="+mn-cs"/>
              </a:rPr>
              <a:t>:</a:t>
            </a:r>
          </a:p>
          <a:p>
            <a:r>
              <a:rPr lang="en-US" sz="1200" kern="1200" baseline="0" dirty="0" smtClean="0">
                <a:solidFill>
                  <a:schemeClr val="tx1"/>
                </a:solidFill>
                <a:latin typeface="+mn-lt"/>
                <a:ea typeface="+mn-ea"/>
                <a:cs typeface="+mn-cs"/>
              </a:rPr>
              <a:t>● Execute instruction. The computer executes the instruction by making</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an arithmetic computation, logical comparison, bit shift, or vector</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operation</a:t>
            </a:r>
            <a:r>
              <a:rPr lang="tr-TR" sz="1200" kern="1200" baseline="0" dirty="0" smtClean="0">
                <a:solidFill>
                  <a:schemeClr val="tx1"/>
                </a:solidFill>
                <a:latin typeface="+mn-lt"/>
                <a:ea typeface="+mn-ea"/>
                <a:cs typeface="+mn-cs"/>
              </a:rPr>
              <a:t>.</a:t>
            </a:r>
          </a:p>
          <a:p>
            <a:r>
              <a:rPr lang="en-US" sz="1200" kern="1200" baseline="0" dirty="0" smtClean="0">
                <a:solidFill>
                  <a:schemeClr val="tx1"/>
                </a:solidFill>
                <a:latin typeface="+mn-lt"/>
                <a:ea typeface="+mn-ea"/>
                <a:cs typeface="+mn-cs"/>
              </a:rPr>
              <a:t>● Store results. The results are stored in temporary storage locations</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called registers or in memory.</a:t>
            </a:r>
            <a:endParaRPr lang="tr-TR" dirty="0" smtClean="0"/>
          </a:p>
        </p:txBody>
      </p:sp>
      <p:sp>
        <p:nvSpPr>
          <p:cNvPr id="4" name="3 Slayt Numarası Yer Tutucusu"/>
          <p:cNvSpPr>
            <a:spLocks noGrp="1"/>
          </p:cNvSpPr>
          <p:nvPr>
            <p:ph type="sldNum" sz="quarter" idx="10"/>
          </p:nvPr>
        </p:nvSpPr>
        <p:spPr/>
        <p:txBody>
          <a:bodyPr/>
          <a:lstStyle/>
          <a:p>
            <a:fld id="{9BC2B41B-C726-4D83-8F6E-D7E2B4F01F03}"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Each processor produces a series of electronic pulses at a predetermined rate,</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called the clock speed, </a:t>
            </a:r>
            <a:endParaRPr lang="tr-TR" sz="1200" kern="1200" baseline="0" dirty="0" smtClean="0">
              <a:solidFill>
                <a:schemeClr val="tx1"/>
              </a:solidFill>
              <a:latin typeface="+mn-lt"/>
              <a:ea typeface="+mn-ea"/>
              <a:cs typeface="+mn-cs"/>
            </a:endParaRPr>
          </a:p>
          <a:p>
            <a:r>
              <a:rPr lang="tr-TR" sz="1200" kern="1200" baseline="0" dirty="0" err="1" smtClean="0">
                <a:solidFill>
                  <a:schemeClr val="tx1"/>
                </a:solidFill>
                <a:latin typeface="+mn-lt"/>
                <a:ea typeface="+mn-ea"/>
                <a:cs typeface="+mn-cs"/>
              </a:rPr>
              <a:t>It</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governs the speed at which these steps are completed.</a:t>
            </a:r>
          </a:p>
          <a:p>
            <a:r>
              <a:rPr lang="en-US" sz="1200" kern="1200" baseline="0" dirty="0" smtClean="0">
                <a:solidFill>
                  <a:schemeClr val="tx1"/>
                </a:solidFill>
                <a:latin typeface="+mn-lt"/>
                <a:ea typeface="+mn-ea"/>
                <a:cs typeface="+mn-cs"/>
              </a:rPr>
              <a:t>Clock speed is measured in gigahertz (GHz), which is a unit of frequency</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that is equal to one billion cycles per second.</a:t>
            </a:r>
            <a:endParaRPr lang="tr-TR" sz="1200" kern="1200" baseline="0" dirty="0" smtClean="0">
              <a:solidFill>
                <a:schemeClr val="tx1"/>
              </a:solidFill>
              <a:latin typeface="+mn-lt"/>
              <a:ea typeface="+mn-ea"/>
              <a:cs typeface="+mn-cs"/>
            </a:endParaRPr>
          </a:p>
          <a:p>
            <a:endParaRPr lang="tr-TR"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higher the clock speed, the</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shorter the interval between pulses and the faster instructions can be completed.</a:t>
            </a:r>
          </a:p>
          <a:p>
            <a:r>
              <a:rPr lang="en-US" sz="1200" kern="1200" baseline="0" dirty="0" smtClean="0">
                <a:solidFill>
                  <a:schemeClr val="tx1"/>
                </a:solidFill>
                <a:latin typeface="+mn-lt"/>
                <a:ea typeface="+mn-ea"/>
                <a:cs typeface="+mn-cs"/>
              </a:rPr>
              <a:t>Unfortunately, the faster the clock speed of the processor, the more heat</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processor</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generates</a:t>
            </a:r>
            <a:r>
              <a:rPr lang="tr-TR" sz="1200" kern="1200" baseline="0" dirty="0" smtClean="0">
                <a:solidFill>
                  <a:schemeClr val="tx1"/>
                </a:solidFill>
                <a:latin typeface="+mn-lt"/>
                <a:ea typeface="+mn-ea"/>
                <a:cs typeface="+mn-cs"/>
              </a:rPr>
              <a:t>.</a:t>
            </a:r>
          </a:p>
          <a:p>
            <a:endParaRPr lang="tr-TR" sz="1200" kern="1200" baseline="0" dirty="0" smtClean="0">
              <a:solidFill>
                <a:schemeClr val="tx1"/>
              </a:solidFill>
              <a:latin typeface="+mn-lt"/>
              <a:ea typeface="+mn-ea"/>
              <a:cs typeface="+mn-cs"/>
            </a:endParaRPr>
          </a:p>
          <a:p>
            <a:r>
              <a:rPr lang="tr-TR" sz="1200" kern="1200" baseline="0" dirty="0" err="1" smtClean="0">
                <a:solidFill>
                  <a:schemeClr val="tx1"/>
                </a:solidFill>
                <a:latin typeface="+mn-lt"/>
                <a:ea typeface="+mn-ea"/>
                <a:cs typeface="+mn-cs"/>
              </a:rPr>
              <a:t>Think</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about</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such</a:t>
            </a:r>
            <a:r>
              <a:rPr lang="tr-TR" sz="1200" kern="1200" baseline="0" dirty="0" smtClean="0">
                <a:solidFill>
                  <a:schemeClr val="tx1"/>
                </a:solidFill>
                <a:latin typeface="+mn-lt"/>
                <a:ea typeface="+mn-ea"/>
                <a:cs typeface="+mn-cs"/>
              </a:rPr>
              <a:t> a data </a:t>
            </a:r>
            <a:r>
              <a:rPr lang="tr-TR" sz="1200" kern="1200" baseline="0" dirty="0" err="1" smtClean="0">
                <a:solidFill>
                  <a:schemeClr val="tx1"/>
                </a:solidFill>
                <a:latin typeface="+mn-lt"/>
                <a:ea typeface="+mn-ea"/>
                <a:cs typeface="+mn-cs"/>
              </a:rPr>
              <a:t>center</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lots</a:t>
            </a:r>
            <a:r>
              <a:rPr lang="tr-TR" sz="1200" kern="1200" baseline="0" dirty="0" smtClean="0">
                <a:solidFill>
                  <a:schemeClr val="tx1"/>
                </a:solidFill>
                <a:latin typeface="+mn-lt"/>
                <a:ea typeface="+mn-ea"/>
                <a:cs typeface="+mn-cs"/>
              </a:rPr>
              <a:t> of </a:t>
            </a:r>
            <a:r>
              <a:rPr lang="tr-TR" sz="1200" kern="1200" baseline="0" dirty="0" err="1" smtClean="0">
                <a:solidFill>
                  <a:schemeClr val="tx1"/>
                </a:solidFill>
                <a:latin typeface="+mn-lt"/>
                <a:ea typeface="+mn-ea"/>
                <a:cs typeface="+mn-cs"/>
              </a:rPr>
              <a:t>servers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there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cooling</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system</a:t>
            </a:r>
            <a:r>
              <a:rPr lang="tr-TR" sz="1200" kern="1200" baseline="0" dirty="0" smtClean="0">
                <a:solidFill>
                  <a:schemeClr val="tx1"/>
                </a:solidFill>
                <a:latin typeface="+mn-lt"/>
                <a:ea typeface="+mn-ea"/>
                <a:cs typeface="+mn-cs"/>
              </a:rPr>
              <a:t> is </a:t>
            </a:r>
            <a:r>
              <a:rPr lang="tr-TR" sz="1200" kern="1200" baseline="0" dirty="0" err="1" smtClean="0">
                <a:solidFill>
                  <a:schemeClr val="tx1"/>
                </a:solidFill>
                <a:latin typeface="+mn-lt"/>
                <a:ea typeface="+mn-ea"/>
                <a:cs typeface="+mn-cs"/>
              </a:rPr>
              <a:t>very</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very</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important</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here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and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should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always</a:t>
            </a:r>
            <a:r>
              <a:rPr lang="tr-TR" sz="1200" kern="1200" baseline="0" dirty="0" smtClean="0">
                <a:solidFill>
                  <a:schemeClr val="tx1"/>
                </a:solidFill>
                <a:latin typeface="+mn-lt"/>
                <a:ea typeface="+mn-ea"/>
                <a:cs typeface="+mn-cs"/>
              </a:rPr>
              <a:t> be on. </a:t>
            </a:r>
            <a:r>
              <a:rPr lang="tr-TR" sz="1200" kern="1200" baseline="0" dirty="0" err="1" smtClean="0">
                <a:solidFill>
                  <a:schemeClr val="tx1"/>
                </a:solidFill>
                <a:latin typeface="+mn-lt"/>
                <a:ea typeface="+mn-ea"/>
                <a:cs typeface="+mn-cs"/>
              </a:rPr>
              <a:t>Otherwise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What</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happens</a:t>
            </a:r>
            <a:r>
              <a:rPr lang="tr-TR" sz="1200" kern="1200" baseline="0" dirty="0" smtClean="0">
                <a:solidFill>
                  <a:schemeClr val="tx1"/>
                </a:solidFill>
                <a:latin typeface="+mn-lt"/>
                <a:ea typeface="+mn-ea"/>
                <a:cs typeface="+mn-cs"/>
              </a:rPr>
              <a:t>?</a:t>
            </a:r>
          </a:p>
          <a:p>
            <a:r>
              <a:rPr lang="tr-TR" sz="1200" kern="1200" baseline="0" dirty="0" err="1" smtClean="0">
                <a:solidFill>
                  <a:schemeClr val="tx1"/>
                </a:solidFill>
                <a:latin typeface="+mn-lt"/>
                <a:ea typeface="+mn-ea"/>
                <a:cs typeface="+mn-cs"/>
              </a:rPr>
              <a:t>You</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should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have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Disaster</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Recovery</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Plans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for</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power</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cuts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and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failures</a:t>
            </a:r>
            <a:r>
              <a:rPr lang="tr-TR" sz="1200" kern="1200" baseline="0" dirty="0" smtClean="0">
                <a:solidFill>
                  <a:schemeClr val="tx1"/>
                </a:solidFill>
                <a:latin typeface="+mn-lt"/>
                <a:ea typeface="+mn-ea"/>
                <a:cs typeface="+mn-cs"/>
              </a:rPr>
              <a:t>.</a:t>
            </a:r>
            <a:endParaRPr lang="tr-TR" dirty="0" smtClean="0"/>
          </a:p>
        </p:txBody>
      </p:sp>
      <p:sp>
        <p:nvSpPr>
          <p:cNvPr id="4" name="3 Slayt Numarası Yer Tutucusu"/>
          <p:cNvSpPr>
            <a:spLocks noGrp="1"/>
          </p:cNvSpPr>
          <p:nvPr>
            <p:ph type="sldNum" sz="quarter" idx="10"/>
          </p:nvPr>
        </p:nvSpPr>
        <p:spPr/>
        <p:txBody>
          <a:bodyPr/>
          <a:lstStyle/>
          <a:p>
            <a:fld id="{9BC2B41B-C726-4D83-8F6E-D7E2B4F01F03}"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b="0" kern="1200" baseline="0" dirty="0" smtClean="0">
                <a:solidFill>
                  <a:schemeClr val="tx1"/>
                </a:solidFill>
                <a:latin typeface="+mn-lt"/>
                <a:ea typeface="+mn-ea"/>
                <a:cs typeface="+mn-cs"/>
              </a:rPr>
              <a:t>A </a:t>
            </a:r>
            <a:r>
              <a:rPr lang="tr-TR" sz="1200" b="0" kern="1200" baseline="0" dirty="0" err="1" smtClean="0">
                <a:solidFill>
                  <a:schemeClr val="tx1"/>
                </a:solidFill>
                <a:latin typeface="+mn-lt"/>
                <a:ea typeface="+mn-ea"/>
                <a:cs typeface="+mn-cs"/>
              </a:rPr>
              <a:t>couple</a:t>
            </a:r>
            <a:r>
              <a:rPr lang="tr-TR" sz="1200" b="0" kern="1200" baseline="0" dirty="0" smtClean="0">
                <a:solidFill>
                  <a:schemeClr val="tx1"/>
                </a:solidFill>
                <a:latin typeface="+mn-lt"/>
                <a:ea typeface="+mn-ea"/>
                <a:cs typeface="+mn-cs"/>
              </a:rPr>
              <a:t> of </a:t>
            </a:r>
            <a:r>
              <a:rPr lang="tr-TR" sz="1200" b="0" kern="1200" baseline="0" dirty="0" err="1" smtClean="0">
                <a:solidFill>
                  <a:schemeClr val="tx1"/>
                </a:solidFill>
                <a:latin typeface="+mn-lt"/>
                <a:ea typeface="+mn-ea"/>
                <a:cs typeface="+mn-cs"/>
              </a:rPr>
              <a:t>concepts</a:t>
            </a:r>
            <a:r>
              <a:rPr lang="tr-TR" sz="1200" b="0" kern="1200" baseline="0" dirty="0" smtClean="0">
                <a:solidFill>
                  <a:schemeClr val="tx1"/>
                </a:solidFill>
                <a:latin typeface="+mn-lt"/>
                <a:ea typeface="+mn-ea"/>
                <a:cs typeface="+mn-cs"/>
              </a:rPr>
              <a:t> </a:t>
            </a:r>
            <a:r>
              <a:rPr lang="tr-TR" sz="1200" b="0" kern="1200" baseline="0" dirty="0" err="1" smtClean="0">
                <a:solidFill>
                  <a:schemeClr val="tx1"/>
                </a:solidFill>
                <a:latin typeface="+mn-lt"/>
                <a:ea typeface="+mn-ea"/>
                <a:cs typeface="+mn-cs"/>
              </a:rPr>
              <a:t>related</a:t>
            </a:r>
            <a:r>
              <a:rPr lang="tr-TR" sz="1200" b="0" kern="1200" baseline="0" dirty="0" smtClean="0">
                <a:solidFill>
                  <a:schemeClr val="tx1"/>
                </a:solidFill>
                <a:latin typeface="+mn-lt"/>
                <a:ea typeface="+mn-ea"/>
                <a:cs typeface="+mn-cs"/>
              </a:rPr>
              <a:t> </a:t>
            </a:r>
            <a:r>
              <a:rPr lang="tr-TR" sz="1200" b="0" kern="1200" baseline="0" dirty="0" err="1" smtClean="0">
                <a:solidFill>
                  <a:schemeClr val="tx1"/>
                </a:solidFill>
                <a:latin typeface="+mn-lt"/>
                <a:ea typeface="+mn-ea"/>
                <a:cs typeface="+mn-cs"/>
              </a:rPr>
              <a:t>to</a:t>
            </a:r>
            <a:r>
              <a:rPr lang="tr-TR" sz="1200" b="0" kern="1200" baseline="0" dirty="0" smtClean="0">
                <a:solidFill>
                  <a:schemeClr val="tx1"/>
                </a:solidFill>
                <a:latin typeface="+mn-lt"/>
                <a:ea typeface="+mn-ea"/>
                <a:cs typeface="+mn-cs"/>
              </a:rPr>
              <a:t> </a:t>
            </a:r>
            <a:r>
              <a:rPr lang="tr-TR" sz="1200" b="0" kern="1200" baseline="0" dirty="0" err="1" smtClean="0">
                <a:solidFill>
                  <a:schemeClr val="tx1"/>
                </a:solidFill>
                <a:latin typeface="+mn-lt"/>
                <a:ea typeface="+mn-ea"/>
                <a:cs typeface="+mn-cs"/>
              </a:rPr>
              <a:t>processors</a:t>
            </a:r>
            <a:r>
              <a:rPr lang="tr-TR" sz="1200" b="0" kern="1200" baseline="0" dirty="0" smtClean="0">
                <a:solidFill>
                  <a:schemeClr val="tx1"/>
                </a:solidFill>
                <a:latin typeface="+mn-lt"/>
                <a:ea typeface="+mn-ea"/>
                <a:cs typeface="+mn-cs"/>
              </a:rPr>
              <a:t>:</a:t>
            </a:r>
          </a:p>
          <a:p>
            <a:endParaRPr lang="tr-TR" sz="1200" b="1" kern="1200" baseline="0" dirty="0" smtClean="0">
              <a:solidFill>
                <a:schemeClr val="tx1"/>
              </a:solidFill>
              <a:latin typeface="+mn-lt"/>
              <a:ea typeface="+mn-ea"/>
              <a:cs typeface="+mn-cs"/>
            </a:endParaRPr>
          </a:p>
          <a:p>
            <a:r>
              <a:rPr lang="tr-TR" sz="1200" b="1" kern="1200" baseline="0" dirty="0" err="1" smtClean="0">
                <a:solidFill>
                  <a:schemeClr val="tx1"/>
                </a:solidFill>
                <a:latin typeface="+mn-lt"/>
                <a:ea typeface="+mn-ea"/>
                <a:cs typeface="+mn-cs"/>
              </a:rPr>
              <a:t>Multiprocessing</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involves the simultaneous execution of two or more instructions</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at the same time. </a:t>
            </a:r>
            <a:r>
              <a:rPr lang="tr-TR" sz="1200" kern="1200" baseline="0" dirty="0" err="1" smtClean="0">
                <a:solidFill>
                  <a:schemeClr val="tx1"/>
                </a:solidFill>
                <a:latin typeface="+mn-lt"/>
                <a:ea typeface="+mn-ea"/>
                <a:cs typeface="+mn-cs"/>
              </a:rPr>
              <a:t>It</a:t>
            </a:r>
            <a:r>
              <a:rPr lang="tr-TR" sz="1200" kern="1200" baseline="0" dirty="0" smtClean="0">
                <a:solidFill>
                  <a:schemeClr val="tx1"/>
                </a:solidFill>
                <a:latin typeface="+mn-lt"/>
                <a:ea typeface="+mn-ea"/>
                <a:cs typeface="+mn-cs"/>
              </a:rPr>
              <a:t> is </a:t>
            </a:r>
            <a:r>
              <a:rPr lang="en-US" sz="1200" b="0" i="0" kern="1200" dirty="0" smtClean="0">
                <a:solidFill>
                  <a:schemeClr val="tx1"/>
                </a:solidFill>
                <a:latin typeface="+mn-lt"/>
                <a:ea typeface="+mn-ea"/>
                <a:cs typeface="+mn-cs"/>
              </a:rPr>
              <a:t>the use of multiple independent processors within a single system. </a:t>
            </a:r>
            <a:endParaRPr lang="en-US" sz="1200" kern="1200" baseline="0" dirty="0" smtClean="0">
              <a:solidFill>
                <a:schemeClr val="tx1"/>
              </a:solidFill>
              <a:latin typeface="+mn-lt"/>
              <a:ea typeface="+mn-ea"/>
              <a:cs typeface="+mn-cs"/>
            </a:endParaRPr>
          </a:p>
          <a:p>
            <a:endParaRPr lang="tr-TR"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A</a:t>
            </a:r>
            <a:r>
              <a:rPr lang="en-US" sz="120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coprocessor</a:t>
            </a:r>
            <a:r>
              <a:rPr lang="en-US" sz="1200" kern="1200" baseline="0" dirty="0" smtClean="0">
                <a:solidFill>
                  <a:schemeClr val="tx1"/>
                </a:solidFill>
                <a:latin typeface="+mn-lt"/>
                <a:ea typeface="+mn-ea"/>
                <a:cs typeface="+mn-cs"/>
              </a:rPr>
              <a:t> speeds processing by executing specific types of instructions</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while the CPU works on another processing activity. Coprocessors can be</a:t>
            </a:r>
          </a:p>
          <a:p>
            <a:r>
              <a:rPr lang="en-US" sz="1200" kern="1200" baseline="0" dirty="0" smtClean="0">
                <a:solidFill>
                  <a:schemeClr val="tx1"/>
                </a:solidFill>
                <a:latin typeface="+mn-lt"/>
                <a:ea typeface="+mn-ea"/>
                <a:cs typeface="+mn-cs"/>
              </a:rPr>
              <a:t>internal or external to the CPU and can have different clock speeds than the</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CPU. Each type of coprocessor performs a specific function. For example, a</a:t>
            </a:r>
          </a:p>
          <a:p>
            <a:r>
              <a:rPr lang="en-US" sz="1200" kern="1200" baseline="0" dirty="0" smtClean="0">
                <a:solidFill>
                  <a:schemeClr val="tx1"/>
                </a:solidFill>
                <a:latin typeface="+mn-lt"/>
                <a:ea typeface="+mn-ea"/>
                <a:cs typeface="+mn-cs"/>
              </a:rPr>
              <a:t>math coprocessor chip speeds mathematical calculations, while a graphics</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coprocessor chip decreases the time it takes to manipulate graphics.</a:t>
            </a:r>
          </a:p>
          <a:p>
            <a:endParaRPr lang="tr-TR"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A </a:t>
            </a:r>
            <a:r>
              <a:rPr lang="en-US" sz="1200" b="1" kern="1200" baseline="0" dirty="0" err="1" smtClean="0">
                <a:solidFill>
                  <a:schemeClr val="tx1"/>
                </a:solidFill>
                <a:latin typeface="+mn-lt"/>
                <a:ea typeface="+mn-ea"/>
                <a:cs typeface="+mn-cs"/>
              </a:rPr>
              <a:t>multicore</a:t>
            </a:r>
            <a:r>
              <a:rPr lang="en-US" sz="1200" b="1" kern="1200" baseline="0" dirty="0" smtClean="0">
                <a:solidFill>
                  <a:schemeClr val="tx1"/>
                </a:solidFill>
                <a:latin typeface="+mn-lt"/>
                <a:ea typeface="+mn-ea"/>
                <a:cs typeface="+mn-cs"/>
              </a:rPr>
              <a:t> processor</a:t>
            </a:r>
            <a:r>
              <a:rPr lang="en-US" sz="1200" kern="1200" baseline="0" dirty="0" smtClean="0">
                <a:solidFill>
                  <a:schemeClr val="tx1"/>
                </a:solidFill>
                <a:latin typeface="+mn-lt"/>
                <a:ea typeface="+mn-ea"/>
                <a:cs typeface="+mn-cs"/>
              </a:rPr>
              <a:t> has two or more independent processing units,</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called cores, which are capable of sequencing and executing instructions.</a:t>
            </a:r>
          </a:p>
          <a:p>
            <a:r>
              <a:rPr lang="en-US" sz="1200" kern="1200" baseline="0" dirty="0" smtClean="0">
                <a:solidFill>
                  <a:schemeClr val="tx1"/>
                </a:solidFill>
                <a:latin typeface="+mn-lt"/>
                <a:ea typeface="+mn-ea"/>
                <a:cs typeface="+mn-cs"/>
              </a:rPr>
              <a:t>The multiple cores can run multiple instructions at the same time, thereby</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increasing the amount of processing that can be completed in a given</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amount</a:t>
            </a:r>
            <a:r>
              <a:rPr lang="tr-TR" sz="1200" kern="1200" baseline="0" dirty="0" smtClean="0">
                <a:solidFill>
                  <a:schemeClr val="tx1"/>
                </a:solidFill>
                <a:latin typeface="+mn-lt"/>
                <a:ea typeface="+mn-ea"/>
                <a:cs typeface="+mn-cs"/>
              </a:rPr>
              <a:t> of time.</a:t>
            </a:r>
          </a:p>
          <a:p>
            <a:endParaRPr lang="tr-TR" sz="1200" kern="1200" baseline="0" dirty="0" smtClean="0">
              <a:solidFill>
                <a:schemeClr val="tx1"/>
              </a:solidFill>
              <a:latin typeface="+mn-lt"/>
              <a:ea typeface="+mn-ea"/>
              <a:cs typeface="+mn-cs"/>
            </a:endParaRPr>
          </a:p>
          <a:p>
            <a:r>
              <a:rPr lang="en-US" sz="1200" b="1" i="0" kern="1200" dirty="0" smtClean="0">
                <a:solidFill>
                  <a:schemeClr val="tx1"/>
                </a:solidFill>
                <a:latin typeface="+mn-lt"/>
                <a:ea typeface="+mn-ea"/>
                <a:cs typeface="+mn-cs"/>
              </a:rPr>
              <a:t>Parallel computing</a:t>
            </a:r>
            <a:r>
              <a:rPr lang="en-US" sz="1200" b="0" i="0" kern="1200" dirty="0" smtClean="0">
                <a:solidFill>
                  <a:schemeClr val="tx1"/>
                </a:solidFill>
                <a:latin typeface="+mn-lt"/>
                <a:ea typeface="+mn-ea"/>
                <a:cs typeface="+mn-cs"/>
              </a:rPr>
              <a:t> is the simultaneous execution of the </a:t>
            </a:r>
            <a:r>
              <a:rPr lang="en-US" sz="1200" b="0" i="1" kern="1200" dirty="0" smtClean="0">
                <a:solidFill>
                  <a:schemeClr val="tx1"/>
                </a:solidFill>
                <a:latin typeface="+mn-lt"/>
                <a:ea typeface="+mn-ea"/>
                <a:cs typeface="+mn-cs"/>
              </a:rPr>
              <a:t>same task</a:t>
            </a:r>
            <a:r>
              <a:rPr lang="en-US" sz="1200" b="0" i="0" kern="1200" dirty="0" smtClean="0">
                <a:solidFill>
                  <a:schemeClr val="tx1"/>
                </a:solidFill>
                <a:latin typeface="+mn-lt"/>
                <a:ea typeface="+mn-ea"/>
                <a:cs typeface="+mn-cs"/>
              </a:rPr>
              <a:t> (split up and specially adapted) on multiple processors in order to obtain results faster.</a:t>
            </a:r>
            <a:endParaRPr lang="tr-TR" sz="1200" b="0" i="0" kern="1200" dirty="0" smtClean="0">
              <a:solidFill>
                <a:schemeClr val="tx1"/>
              </a:solidFill>
              <a:latin typeface="+mn-lt"/>
              <a:ea typeface="+mn-ea"/>
              <a:cs typeface="+mn-cs"/>
            </a:endParaRPr>
          </a:p>
          <a:p>
            <a:endParaRPr lang="tr-TR" sz="1200" b="0" i="0" kern="120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Grid computing </a:t>
            </a:r>
            <a:r>
              <a:rPr lang="en-US" sz="1200" kern="1200" baseline="0" dirty="0" smtClean="0">
                <a:solidFill>
                  <a:schemeClr val="tx1"/>
                </a:solidFill>
                <a:latin typeface="+mn-lt"/>
                <a:ea typeface="+mn-ea"/>
                <a:cs typeface="+mn-cs"/>
              </a:rPr>
              <a:t>is a low-cost approach to parallel</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computing. The grid can include dozens, hundreds, or even thousands of</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computers that run collectively to solve extremely large processing problems.</a:t>
            </a:r>
            <a:endParaRPr lang="tr-TR" dirty="0" smtClean="0"/>
          </a:p>
        </p:txBody>
      </p:sp>
      <p:sp>
        <p:nvSpPr>
          <p:cNvPr id="4" name="3 Slayt Numarası Yer Tutucusu"/>
          <p:cNvSpPr>
            <a:spLocks noGrp="1"/>
          </p:cNvSpPr>
          <p:nvPr>
            <p:ph type="sldNum" sz="quarter" idx="10"/>
          </p:nvPr>
        </p:nvSpPr>
        <p:spPr/>
        <p:txBody>
          <a:bodyPr/>
          <a:lstStyle/>
          <a:p>
            <a:fld id="{9BC2B41B-C726-4D83-8F6E-D7E2B4F01F03}"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b="0" i="0" kern="1200" dirty="0" err="1" smtClean="0">
                <a:solidFill>
                  <a:schemeClr val="tx1"/>
                </a:solidFill>
                <a:latin typeface="+mn-lt"/>
                <a:ea typeface="+mn-ea"/>
                <a:cs typeface="+mn-cs"/>
              </a:rPr>
              <a:t>Memory</a:t>
            </a:r>
            <a:r>
              <a:rPr lang="en-US" sz="1200" b="0" i="0" kern="1200" dirty="0" smtClean="0">
                <a:solidFill>
                  <a:schemeClr val="tx1"/>
                </a:solidFill>
                <a:latin typeface="+mn-lt"/>
                <a:ea typeface="+mn-ea"/>
                <a:cs typeface="+mn-cs"/>
              </a:rPr>
              <a:t> is used to store data and instructions. </a:t>
            </a:r>
            <a:endParaRPr lang="tr-TR" sz="1200" b="0" i="0" kern="1200" dirty="0" smtClean="0">
              <a:solidFill>
                <a:schemeClr val="tx1"/>
              </a:solidFill>
              <a:latin typeface="+mn-lt"/>
              <a:ea typeface="+mn-ea"/>
              <a:cs typeface="+mn-cs"/>
            </a:endParaRPr>
          </a:p>
          <a:p>
            <a:endParaRPr lang="tr-TR" sz="1200" b="0" i="0" kern="1200" baseline="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Memory is primarily of three types −Cache</a:t>
            </a:r>
            <a:r>
              <a:rPr lang="tr-T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Primary </a:t>
            </a:r>
            <a:r>
              <a:rPr lang="tr-TR" sz="1200" b="0" i="0" kern="1200" dirty="0" err="1" smtClean="0">
                <a:solidFill>
                  <a:schemeClr val="tx1"/>
                </a:solidFill>
                <a:latin typeface="+mn-lt"/>
                <a:ea typeface="+mn-ea"/>
                <a:cs typeface="+mn-cs"/>
              </a:rPr>
              <a:t>or</a:t>
            </a:r>
            <a:r>
              <a:rPr lang="tr-T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Main</a:t>
            </a:r>
            <a:r>
              <a:rPr lang="tr-T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Secondary</a:t>
            </a:r>
          </a:p>
          <a:p>
            <a:endParaRPr lang="tr-TR"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Cache memory is a very high speed semiconductor memory which can speed up the CPU. It acts as a buffer between the CPU and the main memory.</a:t>
            </a:r>
            <a:endParaRPr lang="tr-TR" sz="1200" b="0" i="0" kern="1200" dirty="0" smtClean="0">
              <a:solidFill>
                <a:schemeClr val="tx1"/>
              </a:solidFill>
              <a:latin typeface="+mn-lt"/>
              <a:ea typeface="+mn-ea"/>
              <a:cs typeface="+mn-cs"/>
            </a:endParaRPr>
          </a:p>
          <a:p>
            <a:endParaRPr lang="tr-TR"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Primary memory holds only those data and instructions on which the computer is currently working. It has a limited capacity and data is lost when power is switched off.</a:t>
            </a:r>
            <a:endParaRPr lang="tr-TR" sz="1200" b="0" i="0" kern="1200" dirty="0" smtClean="0">
              <a:solidFill>
                <a:schemeClr val="tx1"/>
              </a:solidFill>
              <a:latin typeface="+mn-lt"/>
              <a:ea typeface="+mn-ea"/>
              <a:cs typeface="+mn-cs"/>
            </a:endParaRPr>
          </a:p>
          <a:p>
            <a:endParaRPr lang="tr-TR" sz="1200" b="0" i="0" kern="1200" dirty="0" smtClean="0">
              <a:solidFill>
                <a:schemeClr val="tx1"/>
              </a:solidFill>
              <a:latin typeface="+mn-lt"/>
              <a:ea typeface="+mn-ea"/>
              <a:cs typeface="+mn-cs"/>
            </a:endParaRPr>
          </a:p>
          <a:p>
            <a:r>
              <a:rPr lang="tr-TR" sz="1200" b="0" i="0" kern="1200" dirty="0" err="1" smtClean="0">
                <a:solidFill>
                  <a:schemeClr val="tx1"/>
                </a:solidFill>
                <a:latin typeface="+mn-lt"/>
                <a:ea typeface="+mn-ea"/>
                <a:cs typeface="+mn-cs"/>
              </a:rPr>
              <a:t>Secondary</a:t>
            </a:r>
            <a:r>
              <a:rPr lang="tr-TR" sz="1200" b="0" i="0" kern="1200" dirty="0" smtClean="0">
                <a:solidFill>
                  <a:schemeClr val="tx1"/>
                </a:solidFill>
                <a:latin typeface="+mn-lt"/>
                <a:ea typeface="+mn-ea"/>
                <a:cs typeface="+mn-cs"/>
              </a:rPr>
              <a:t> </a:t>
            </a:r>
            <a:r>
              <a:rPr lang="tr-TR" sz="1200" b="0" i="0" kern="1200" dirty="0" err="1" smtClean="0">
                <a:solidFill>
                  <a:schemeClr val="tx1"/>
                </a:solidFill>
                <a:latin typeface="+mn-lt"/>
                <a:ea typeface="+mn-ea"/>
                <a:cs typeface="+mn-cs"/>
              </a:rPr>
              <a:t>memory</a:t>
            </a:r>
            <a:r>
              <a:rPr lang="tr-T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is also known as external memory or non-volatile.</a:t>
            </a:r>
            <a:r>
              <a:rPr lang="tr-TR" sz="1200" b="0" i="0" kern="1200" dirty="0" smtClean="0">
                <a:solidFill>
                  <a:schemeClr val="tx1"/>
                </a:solidFill>
                <a:latin typeface="+mn-lt"/>
                <a:ea typeface="+mn-ea"/>
                <a:cs typeface="+mn-cs"/>
              </a:rPr>
              <a:t> </a:t>
            </a:r>
            <a:r>
              <a:rPr lang="nb-NO" sz="1200" b="0" i="0" kern="1200" dirty="0" smtClean="0">
                <a:solidFill>
                  <a:schemeClr val="tx1"/>
                </a:solidFill>
                <a:latin typeface="+mn-lt"/>
                <a:ea typeface="+mn-ea"/>
                <a:cs typeface="+mn-cs"/>
              </a:rPr>
              <a:t>For example, disk, CD-ROM, DVD</a:t>
            </a:r>
            <a:r>
              <a:rPr lang="tr-TR" sz="1200" b="0" i="0" kern="1200" dirty="0" smtClean="0">
                <a:solidFill>
                  <a:schemeClr val="tx1"/>
                </a:solidFill>
                <a:latin typeface="+mn-lt"/>
                <a:ea typeface="+mn-ea"/>
                <a:cs typeface="+mn-cs"/>
              </a:rPr>
              <a:t> </a:t>
            </a:r>
            <a:r>
              <a:rPr lang="tr-TR" sz="1200" b="0" i="0" kern="1200" dirty="0" err="1" smtClean="0">
                <a:solidFill>
                  <a:schemeClr val="tx1"/>
                </a:solidFill>
                <a:latin typeface="+mn-lt"/>
                <a:ea typeface="+mn-ea"/>
                <a:cs typeface="+mn-cs"/>
              </a:rPr>
              <a:t>and</a:t>
            </a:r>
            <a:r>
              <a:rPr lang="tr-TR" sz="1200" b="0" i="0" kern="1200" dirty="0" smtClean="0">
                <a:solidFill>
                  <a:schemeClr val="tx1"/>
                </a:solidFill>
                <a:latin typeface="+mn-lt"/>
                <a:ea typeface="+mn-ea"/>
                <a:cs typeface="+mn-cs"/>
              </a:rPr>
              <a:t> </a:t>
            </a:r>
            <a:r>
              <a:rPr lang="tr-TR" sz="1200" b="0" i="0" kern="1200" dirty="0" err="1" smtClean="0">
                <a:solidFill>
                  <a:schemeClr val="tx1"/>
                </a:solidFill>
                <a:latin typeface="+mn-lt"/>
                <a:ea typeface="+mn-ea"/>
                <a:cs typeface="+mn-cs"/>
              </a:rPr>
              <a:t>so</a:t>
            </a:r>
            <a:r>
              <a:rPr lang="tr-TR" sz="1200" b="0" i="0" kern="1200" dirty="0" smtClean="0">
                <a:solidFill>
                  <a:schemeClr val="tx1"/>
                </a:solidFill>
                <a:latin typeface="+mn-lt"/>
                <a:ea typeface="+mn-ea"/>
                <a:cs typeface="+mn-cs"/>
              </a:rPr>
              <a:t> on.</a:t>
            </a:r>
          </a:p>
          <a:p>
            <a:endParaRPr lang="en-US" sz="1200" b="0" i="0" kern="1200" dirty="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Businesses need to store the large amounts of data created throughout an</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organization. Such large-scale secondary storage is called </a:t>
            </a:r>
            <a:r>
              <a:rPr lang="tr-TR" sz="1200" kern="1200" baseline="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enterprise storage</a:t>
            </a:r>
            <a:r>
              <a:rPr lang="tr-TR" sz="1200" kern="1200" baseline="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and comes in four forms: attached storage, network-attached storage (NAS),</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storage area networks (SANs), and cloud computing storage.</a:t>
            </a:r>
            <a:endParaRPr lang="tr-TR" sz="1200" kern="1200" baseline="0" dirty="0" smtClean="0">
              <a:solidFill>
                <a:schemeClr val="tx1"/>
              </a:solidFill>
              <a:latin typeface="+mn-lt"/>
              <a:ea typeface="+mn-ea"/>
              <a:cs typeface="+mn-cs"/>
            </a:endParaRPr>
          </a:p>
          <a:p>
            <a:endParaRPr lang="tr-TR" sz="1200" b="0" i="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Attached storage </a:t>
            </a:r>
            <a:r>
              <a:rPr lang="en-US" sz="1200" kern="1200" baseline="0" dirty="0" smtClean="0">
                <a:solidFill>
                  <a:schemeClr val="tx1"/>
                </a:solidFill>
                <a:latin typeface="+mn-lt"/>
                <a:ea typeface="+mn-ea"/>
                <a:cs typeface="+mn-cs"/>
              </a:rPr>
              <a:t>methods include secondary storage devices</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which are connected directly to a</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single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computer</a:t>
            </a:r>
            <a:r>
              <a:rPr lang="tr-TR" sz="1200" kern="1200" baseline="0" dirty="0" smtClean="0">
                <a:solidFill>
                  <a:schemeClr val="tx1"/>
                </a:solidFill>
                <a:latin typeface="+mn-lt"/>
                <a:ea typeface="+mn-ea"/>
                <a:cs typeface="+mn-cs"/>
              </a:rPr>
              <a:t>.</a:t>
            </a:r>
          </a:p>
          <a:p>
            <a:endParaRPr lang="tr-TR" sz="1200" b="0" i="0" kern="1200" baseline="0" dirty="0" smtClean="0">
              <a:solidFill>
                <a:schemeClr val="tx1"/>
              </a:solidFill>
              <a:latin typeface="+mn-lt"/>
              <a:ea typeface="+mn-ea"/>
              <a:cs typeface="+mn-cs"/>
            </a:endParaRPr>
          </a:p>
          <a:p>
            <a:r>
              <a:rPr lang="en-US" sz="1200" b="1" i="0" kern="1200" dirty="0" smtClean="0">
                <a:solidFill>
                  <a:schemeClr val="tx1"/>
                </a:solidFill>
                <a:latin typeface="+mn-lt"/>
                <a:ea typeface="+mn-ea"/>
                <a:cs typeface="+mn-cs"/>
              </a:rPr>
              <a:t>Network-attached storage</a:t>
            </a:r>
            <a:r>
              <a:rPr lang="en-US" sz="1200" b="0" i="0" kern="120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NAS</a:t>
            </a:r>
            <a:r>
              <a:rPr lang="en-US" sz="1200" b="0" i="0" kern="1200" dirty="0" smtClean="0">
                <a:solidFill>
                  <a:schemeClr val="tx1"/>
                </a:solidFill>
                <a:latin typeface="+mn-lt"/>
                <a:ea typeface="+mn-ea"/>
                <a:cs typeface="+mn-cs"/>
              </a:rPr>
              <a:t>) is dedicated file storage that enables multiple users and heterogeneous client devices to retrieve data from centralized disk capacity.</a:t>
            </a:r>
            <a:endParaRPr lang="tr-TR" sz="1200" b="0" i="0" kern="1200" dirty="0" smtClean="0">
              <a:solidFill>
                <a:schemeClr val="tx1"/>
              </a:solidFill>
              <a:latin typeface="+mn-lt"/>
              <a:ea typeface="+mn-ea"/>
              <a:cs typeface="+mn-cs"/>
            </a:endParaRPr>
          </a:p>
          <a:p>
            <a:endParaRPr lang="tr-TR" sz="1200" b="0" i="0" kern="120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A storage area network (SAN) </a:t>
            </a:r>
            <a:r>
              <a:rPr lang="en-US" sz="1200" kern="1200" baseline="0" dirty="0" smtClean="0">
                <a:solidFill>
                  <a:schemeClr val="tx1"/>
                </a:solidFill>
                <a:latin typeface="+mn-lt"/>
                <a:ea typeface="+mn-ea"/>
                <a:cs typeface="+mn-cs"/>
              </a:rPr>
              <a:t>is a high-speed, special-purpose network that</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integrates different types of data storage devices (e.g., hard disk drives, magnetic</a:t>
            </a:r>
          </a:p>
          <a:p>
            <a:r>
              <a:rPr lang="en-US" sz="1200" kern="1200" baseline="0" dirty="0" smtClean="0">
                <a:solidFill>
                  <a:schemeClr val="tx1"/>
                </a:solidFill>
                <a:latin typeface="+mn-lt"/>
                <a:ea typeface="+mn-ea"/>
                <a:cs typeface="+mn-cs"/>
              </a:rPr>
              <a:t>tape, solid state secondary storage devices) into a single storage system</a:t>
            </a:r>
          </a:p>
          <a:p>
            <a:r>
              <a:rPr lang="en-US" sz="1200" kern="1200" baseline="0" dirty="0" smtClean="0">
                <a:solidFill>
                  <a:schemeClr val="tx1"/>
                </a:solidFill>
                <a:latin typeface="+mn-lt"/>
                <a:ea typeface="+mn-ea"/>
                <a:cs typeface="+mn-cs"/>
              </a:rPr>
              <a:t>and connects that to computing resources across an entire organization</a:t>
            </a:r>
            <a:endParaRPr lang="en-US" sz="1200" b="0" i="0" kern="1200" dirty="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US" sz="1200" b="1" i="0" kern="1200" dirty="0" smtClean="0">
                <a:solidFill>
                  <a:schemeClr val="tx1"/>
                </a:solidFill>
                <a:latin typeface="+mn-lt"/>
                <a:ea typeface="+mn-ea"/>
                <a:cs typeface="+mn-cs"/>
              </a:rPr>
              <a:t>SAN</a:t>
            </a:r>
            <a:r>
              <a:rPr lang="en-US" sz="1200" b="0" i="0" kern="1200" dirty="0" smtClean="0">
                <a:solidFill>
                  <a:schemeClr val="tx1"/>
                </a:solidFill>
                <a:latin typeface="+mn-lt"/>
                <a:ea typeface="+mn-ea"/>
                <a:cs typeface="+mn-cs"/>
              </a:rPr>
              <a:t> is a dedicated network of </a:t>
            </a:r>
            <a:r>
              <a:rPr lang="en-US" sz="1200" b="1" i="0" kern="1200" dirty="0" smtClean="0">
                <a:solidFill>
                  <a:schemeClr val="tx1"/>
                </a:solidFill>
                <a:latin typeface="+mn-lt"/>
                <a:ea typeface="+mn-ea"/>
                <a:cs typeface="+mn-cs"/>
              </a:rPr>
              <a:t>storage</a:t>
            </a:r>
            <a:r>
              <a:rPr lang="en-US" sz="1200" b="0" i="0" kern="1200" dirty="0" smtClean="0">
                <a:solidFill>
                  <a:schemeClr val="tx1"/>
                </a:solidFill>
                <a:latin typeface="+mn-lt"/>
                <a:ea typeface="+mn-ea"/>
                <a:cs typeface="+mn-cs"/>
              </a:rPr>
              <a:t> devices</a:t>
            </a:r>
            <a:r>
              <a:rPr lang="tr-TR" sz="1200" b="0" i="0" kern="1200" baseline="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all working together to provide an excellent </a:t>
            </a:r>
            <a:r>
              <a:rPr lang="en-US" sz="1200" b="1" i="0" kern="1200" dirty="0" smtClean="0">
                <a:solidFill>
                  <a:schemeClr val="tx1"/>
                </a:solidFill>
                <a:latin typeface="+mn-lt"/>
                <a:ea typeface="+mn-ea"/>
                <a:cs typeface="+mn-cs"/>
              </a:rPr>
              <a:t>storage</a:t>
            </a:r>
            <a:r>
              <a:rPr lang="en-US" sz="1200" b="0" i="0" kern="1200" dirty="0" smtClean="0">
                <a:solidFill>
                  <a:schemeClr val="tx1"/>
                </a:solidFill>
                <a:latin typeface="+mn-lt"/>
                <a:ea typeface="+mn-ea"/>
                <a:cs typeface="+mn-cs"/>
              </a:rPr>
              <a:t>. </a:t>
            </a:r>
            <a:endParaRPr lang="tr-TR"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While </a:t>
            </a:r>
            <a:r>
              <a:rPr lang="en-US" sz="1200" b="1" i="0" kern="1200" dirty="0" smtClean="0">
                <a:solidFill>
                  <a:schemeClr val="tx1"/>
                </a:solidFill>
                <a:latin typeface="+mn-lt"/>
                <a:ea typeface="+mn-ea"/>
                <a:cs typeface="+mn-cs"/>
              </a:rPr>
              <a:t>NAS</a:t>
            </a:r>
            <a:r>
              <a:rPr lang="en-US" sz="1200" b="0" i="0" kern="1200" dirty="0" smtClean="0">
                <a:solidFill>
                  <a:schemeClr val="tx1"/>
                </a:solidFill>
                <a:latin typeface="+mn-lt"/>
                <a:ea typeface="+mn-ea"/>
                <a:cs typeface="+mn-cs"/>
              </a:rPr>
              <a:t> is a single device/server/appliance, sharing its own </a:t>
            </a:r>
            <a:r>
              <a:rPr lang="en-US" sz="1200" b="1" i="0" kern="1200" dirty="0" smtClean="0">
                <a:solidFill>
                  <a:schemeClr val="tx1"/>
                </a:solidFill>
                <a:latin typeface="+mn-lt"/>
                <a:ea typeface="+mn-ea"/>
                <a:cs typeface="+mn-cs"/>
              </a:rPr>
              <a:t>storage</a:t>
            </a:r>
            <a:r>
              <a:rPr lang="en-US" sz="1200" b="0" i="0" kern="1200" dirty="0" smtClean="0">
                <a:solidFill>
                  <a:schemeClr val="tx1"/>
                </a:solidFill>
                <a:latin typeface="+mn-lt"/>
                <a:ea typeface="+mn-ea"/>
                <a:cs typeface="+mn-cs"/>
              </a:rPr>
              <a:t> over the network.</a:t>
            </a:r>
            <a:endParaRPr lang="en-US" sz="1200" b="0" i="0" kern="1200" dirty="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fontScale="92500" lnSpcReduction="10000"/>
          </a:bodyPr>
          <a:lstStyle/>
          <a:p>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Concepts</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about</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virtualization</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a:t>
            </a:r>
          </a:p>
          <a:p>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Virtual server: A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method</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of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logically</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dividing the resources of a single</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physical server to create multiple logical</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servers, each acting as its own</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dedicated</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machine</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a:t>
            </a:r>
          </a:p>
          <a:p>
            <a:endParaRPr lang="tr-TR" dirty="0" smtClean="0">
              <a:latin typeface="Arial" panose="020B0604020202020204" pitchFamily="34" charset="0"/>
              <a:cs typeface="Arial" panose="020B0604020202020204" pitchFamily="34" charset="0"/>
            </a:endParaRP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The server on which one or more virtual machines is running is</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called</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the</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1" i="0" u="none" strike="noStrike" kern="1200" baseline="0" dirty="0" err="1" smtClean="0">
                <a:solidFill>
                  <a:schemeClr val="tx1"/>
                </a:solidFill>
                <a:latin typeface="Arial" panose="020B0604020202020204" pitchFamily="34" charset="0"/>
                <a:ea typeface="+mn-ea"/>
                <a:cs typeface="Arial" panose="020B0604020202020204" pitchFamily="34" charset="0"/>
              </a:rPr>
              <a:t>host</a:t>
            </a:r>
            <a:r>
              <a:rPr lang="tr-TR" sz="1200" b="1" i="0" u="none" strike="noStrike" kern="1200" baseline="0" dirty="0" smtClean="0">
                <a:solidFill>
                  <a:schemeClr val="tx1"/>
                </a:solidFill>
                <a:latin typeface="Arial" panose="020B0604020202020204" pitchFamily="34" charset="0"/>
                <a:ea typeface="+mn-ea"/>
                <a:cs typeface="Arial" panose="020B0604020202020204" pitchFamily="34" charset="0"/>
              </a:rPr>
              <a:t> server</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a:t>
            </a:r>
          </a:p>
          <a:p>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Each virtual server is called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a guest server or a virtual</a:t>
            </a:r>
            <a:r>
              <a:rPr lang="tr-TR"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1" i="0" u="none" strike="noStrike" kern="1200" baseline="0" dirty="0" err="1" smtClean="0">
                <a:solidFill>
                  <a:schemeClr val="tx1"/>
                </a:solidFill>
                <a:latin typeface="Arial" panose="020B0604020202020204" pitchFamily="34" charset="0"/>
                <a:ea typeface="+mn-ea"/>
                <a:cs typeface="Arial" panose="020B0604020202020204" pitchFamily="34" charset="0"/>
              </a:rPr>
              <a:t>machine</a:t>
            </a:r>
            <a:r>
              <a:rPr lang="tr-TR" sz="1200" b="1" i="0" u="none" strike="noStrike" kern="1200" baseline="0" dirty="0" smtClean="0">
                <a:solidFill>
                  <a:schemeClr val="tx1"/>
                </a:solidFill>
                <a:latin typeface="Arial" panose="020B0604020202020204" pitchFamily="34" charset="0"/>
                <a:ea typeface="+mn-ea"/>
                <a:cs typeface="Arial" panose="020B0604020202020204" pitchFamily="34" charset="0"/>
              </a:rPr>
              <a:t>.</a:t>
            </a:r>
          </a:p>
          <a:p>
            <a:endParaRPr lang="tr-TR" sz="1200" b="1"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tr-TR" sz="1200" b="1" i="0" u="none" strike="noStrike" kern="1200" baseline="0" dirty="0" err="1" smtClean="0">
                <a:solidFill>
                  <a:schemeClr val="tx1"/>
                </a:solidFill>
                <a:latin typeface="Arial" panose="020B0604020202020204" pitchFamily="34" charset="0"/>
                <a:ea typeface="+mn-ea"/>
                <a:cs typeface="Arial" panose="020B0604020202020204" pitchFamily="34" charset="0"/>
              </a:rPr>
              <a:t>The</a:t>
            </a:r>
            <a:r>
              <a:rPr lang="tr-TR"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1" i="0" u="none" strike="noStrike" kern="1200" baseline="0" dirty="0" err="1" smtClean="0">
                <a:solidFill>
                  <a:schemeClr val="tx1"/>
                </a:solidFill>
                <a:latin typeface="Arial" panose="020B0604020202020204" pitchFamily="34" charset="0"/>
                <a:ea typeface="+mn-ea"/>
                <a:cs typeface="Arial" panose="020B0604020202020204" pitchFamily="34" charset="0"/>
              </a:rPr>
              <a:t>hypervisor</a:t>
            </a:r>
            <a:r>
              <a:rPr lang="tr-TR"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is a virtual server program that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manages</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the</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virtualization</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environment</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p>
          <a:p>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What</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does</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it do?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It</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controls the host processor and resources,</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allocates the necessary resources to each virtual system, and ensures that they</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do not disrupt each other.</a:t>
            </a:r>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Examples</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to</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hipervisor</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MS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HyperV</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and</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WMWare</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a:t>
            </a:r>
          </a:p>
          <a:p>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tr-TR" sz="1200" b="1" i="0" u="none" strike="noStrike" kern="1200" baseline="0" dirty="0" smtClean="0">
                <a:solidFill>
                  <a:schemeClr val="tx1"/>
                </a:solidFill>
                <a:latin typeface="Arial" panose="020B0604020202020204" pitchFamily="34" charset="0"/>
                <a:ea typeface="+mn-ea"/>
                <a:cs typeface="Arial" panose="020B0604020202020204" pitchFamily="34" charset="0"/>
              </a:rPr>
              <a:t>C</a:t>
            </a:r>
            <a:r>
              <a:rPr lang="en-US" sz="1200" b="1" i="0" u="none" strike="noStrike" kern="1200" baseline="0" dirty="0" err="1" smtClean="0">
                <a:solidFill>
                  <a:schemeClr val="tx1"/>
                </a:solidFill>
                <a:latin typeface="Arial" panose="020B0604020202020204" pitchFamily="34" charset="0"/>
                <a:ea typeface="+mn-ea"/>
                <a:cs typeface="Arial" panose="020B0604020202020204" pitchFamily="34" charset="0"/>
              </a:rPr>
              <a:t>ontainer</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a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utility</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to package applications and software</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components</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into</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an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envelope that can be used</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to more easily manage it, including</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moving it across various hosts.</a:t>
            </a:r>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While virtual machines divide the host</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server into multiple operating systems, all containers use the operating system</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of their host server. </a:t>
            </a:r>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This means containers require less memory to run and are</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faster to deploy than virtual machines.</a:t>
            </a:r>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Examples</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to</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container</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mn-lt"/>
                <a:ea typeface="+mn-ea"/>
                <a:cs typeface="+mn-cs"/>
              </a:rPr>
              <a:t>CoreOS</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and</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Docker</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a:t>
            </a:r>
          </a:p>
          <a:p>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A blade server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houses many computer motherboards that include one or</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more processors, computer memory, computer storage, and computer network</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connections. </a:t>
            </a:r>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These all share a common power supply and air-cooling</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source within a single chassis.</a:t>
            </a:r>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What</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is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the</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joint</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purpose</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of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all</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of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these</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practices</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related</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to</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servers</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p>
          <a:p>
            <a:endPar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It</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is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economy</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Power</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resource</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physical</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space</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tr-TR" sz="1200" b="0" i="0" u="none" strike="noStrike" kern="1200" baseline="0" dirty="0" err="1" smtClean="0">
                <a:solidFill>
                  <a:schemeClr val="tx1"/>
                </a:solidFill>
                <a:latin typeface="Arial" panose="020B0604020202020204" pitchFamily="34" charset="0"/>
                <a:ea typeface="+mn-ea"/>
                <a:cs typeface="Arial" panose="020B0604020202020204" pitchFamily="34" charset="0"/>
              </a:rPr>
              <a:t>saving</a:t>
            </a:r>
            <a:r>
              <a:rPr lang="tr-TR" sz="1200" b="0" i="0" u="none" strike="noStrike" kern="1200" baseline="0" dirty="0" smtClean="0">
                <a:solidFill>
                  <a:schemeClr val="tx1"/>
                </a:solidFill>
                <a:latin typeface="Arial" panose="020B0604020202020204" pitchFamily="34" charset="0"/>
                <a:ea typeface="+mn-ea"/>
                <a:cs typeface="Arial" panose="020B0604020202020204" pitchFamily="34" charset="0"/>
              </a:rPr>
              <a:t>.</a:t>
            </a:r>
            <a:endPar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03.10.2019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03.10.2019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03.10.2019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03.10.2019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571472" y="357166"/>
            <a:ext cx="7858180" cy="584775"/>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Hardware &amp; Software</a:t>
            </a:r>
          </a:p>
        </p:txBody>
      </p:sp>
      <p:pic>
        <p:nvPicPr>
          <p:cNvPr id="2" name="Picture 2"/>
          <p:cNvPicPr>
            <a:picLocks noChangeAspect="1" noChangeArrowheads="1"/>
          </p:cNvPicPr>
          <p:nvPr/>
        </p:nvPicPr>
        <p:blipFill>
          <a:blip r:embed="rId3"/>
          <a:srcRect/>
          <a:stretch>
            <a:fillRect/>
          </a:stretch>
        </p:blipFill>
        <p:spPr bwMode="auto">
          <a:xfrm>
            <a:off x="1071538" y="1142984"/>
            <a:ext cx="7064606" cy="48577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571472" y="357166"/>
            <a:ext cx="7858180" cy="584775"/>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Hardware &amp; Software</a:t>
            </a:r>
          </a:p>
        </p:txBody>
      </p:sp>
      <p:pic>
        <p:nvPicPr>
          <p:cNvPr id="1026" name="Picture 2" descr="data center ile ilgili gÃ¶rsel sonucu"/>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74075" y="1196752"/>
            <a:ext cx="8252973" cy="4287259"/>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571472" y="357166"/>
            <a:ext cx="7858180" cy="584775"/>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Hardware &amp; Software</a:t>
            </a:r>
          </a:p>
        </p:txBody>
      </p:sp>
      <p:pic>
        <p:nvPicPr>
          <p:cNvPr id="2" name="Resim 1"/>
          <p:cNvPicPr>
            <a:picLocks noChangeAspect="1"/>
          </p:cNvPicPr>
          <p:nvPr/>
        </p:nvPicPr>
        <p:blipFill>
          <a:blip r:embed="rId3"/>
          <a:stretch>
            <a:fillRect/>
          </a:stretch>
        </p:blipFill>
        <p:spPr>
          <a:xfrm>
            <a:off x="799794" y="1196752"/>
            <a:ext cx="7629858" cy="4392488"/>
          </a:xfrm>
          <a:prstGeom prst="rect">
            <a:avLst/>
          </a:prstGeom>
        </p:spPr>
      </p:pic>
    </p:spTree>
    <p:extLst>
      <p:ext uri="{BB962C8B-B14F-4D97-AF65-F5344CB8AC3E}">
        <p14:creationId xmlns="" xmlns:p14="http://schemas.microsoft.com/office/powerpoint/2010/main" val="8151873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571472" y="357166"/>
            <a:ext cx="7858180" cy="584775"/>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Hardware &amp; Software</a:t>
            </a:r>
          </a:p>
        </p:txBody>
      </p:sp>
      <p:pic>
        <p:nvPicPr>
          <p:cNvPr id="4" name="3 Resim" descr="a.png"/>
          <p:cNvPicPr>
            <a:picLocks noChangeAspect="1"/>
          </p:cNvPicPr>
          <p:nvPr/>
        </p:nvPicPr>
        <p:blipFill>
          <a:blip r:embed="rId3"/>
          <a:stretch>
            <a:fillRect/>
          </a:stretch>
        </p:blipFill>
        <p:spPr>
          <a:xfrm>
            <a:off x="70340" y="928670"/>
            <a:ext cx="8980778" cy="5715040"/>
          </a:xfrm>
          <a:prstGeom prst="rect">
            <a:avLst/>
          </a:prstGeom>
        </p:spPr>
      </p:pic>
      <p:sp>
        <p:nvSpPr>
          <p:cNvPr id="6" name="5 Dikdörtgen"/>
          <p:cNvSpPr/>
          <p:nvPr/>
        </p:nvSpPr>
        <p:spPr>
          <a:xfrm>
            <a:off x="8001024" y="785794"/>
            <a:ext cx="1142976" cy="5715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Dikdörtgen"/>
          <p:cNvSpPr/>
          <p:nvPr/>
        </p:nvSpPr>
        <p:spPr>
          <a:xfrm>
            <a:off x="8072462" y="928670"/>
            <a:ext cx="1071538" cy="6429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8151873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4 Metin kutusu"/>
          <p:cNvSpPr txBox="1"/>
          <p:nvPr/>
        </p:nvSpPr>
        <p:spPr>
          <a:xfrm>
            <a:off x="571472" y="357166"/>
            <a:ext cx="7858180" cy="584775"/>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Hardware &amp; Software</a:t>
            </a:r>
          </a:p>
        </p:txBody>
      </p:sp>
      <p:sp>
        <p:nvSpPr>
          <p:cNvPr id="8" name="3 Metin kutusu"/>
          <p:cNvSpPr txBox="1"/>
          <p:nvPr/>
        </p:nvSpPr>
        <p:spPr>
          <a:xfrm>
            <a:off x="500034" y="1271569"/>
            <a:ext cx="8286808" cy="4401205"/>
          </a:xfrm>
          <a:prstGeom prst="rect">
            <a:avLst/>
          </a:prstGeom>
          <a:noFill/>
        </p:spPr>
        <p:txBody>
          <a:bodyPr wrap="square" rtlCol="0">
            <a:spAutoFit/>
          </a:bodyPr>
          <a:lstStyle/>
          <a:p>
            <a:r>
              <a:rPr lang="tr-TR" sz="2800" b="1" dirty="0" err="1" smtClean="0">
                <a:solidFill>
                  <a:srgbClr val="0000FF"/>
                </a:solidFill>
                <a:latin typeface="Times New Roman" pitchFamily="18" charset="0"/>
                <a:cs typeface="Times New Roman" pitchFamily="18" charset="0"/>
              </a:rPr>
              <a:t>Functions</a:t>
            </a:r>
            <a:r>
              <a:rPr lang="tr-TR" sz="2800" b="1" dirty="0" smtClean="0">
                <a:solidFill>
                  <a:srgbClr val="0000FF"/>
                </a:solidFill>
                <a:latin typeface="Times New Roman" pitchFamily="18" charset="0"/>
                <a:cs typeface="Times New Roman" pitchFamily="18" charset="0"/>
              </a:rPr>
              <a:t> </a:t>
            </a:r>
            <a:r>
              <a:rPr lang="tr-TR" sz="2800" b="1" dirty="0" err="1" smtClean="0">
                <a:solidFill>
                  <a:srgbClr val="0000FF"/>
                </a:solidFill>
                <a:latin typeface="Times New Roman" pitchFamily="18" charset="0"/>
                <a:cs typeface="Times New Roman" pitchFamily="18" charset="0"/>
              </a:rPr>
              <a:t>performed</a:t>
            </a:r>
            <a:r>
              <a:rPr lang="tr-TR" sz="2800" b="1" dirty="0" smtClean="0">
                <a:solidFill>
                  <a:srgbClr val="0000FF"/>
                </a:solidFill>
                <a:latin typeface="Times New Roman" pitchFamily="18" charset="0"/>
                <a:cs typeface="Times New Roman" pitchFamily="18" charset="0"/>
              </a:rPr>
              <a:t> </a:t>
            </a:r>
            <a:r>
              <a:rPr lang="tr-TR" sz="2800" b="1" dirty="0" err="1" smtClean="0">
                <a:solidFill>
                  <a:srgbClr val="0000FF"/>
                </a:solidFill>
                <a:latin typeface="Times New Roman" pitchFamily="18" charset="0"/>
                <a:cs typeface="Times New Roman" pitchFamily="18" charset="0"/>
              </a:rPr>
              <a:t>by</a:t>
            </a:r>
            <a:r>
              <a:rPr lang="tr-TR" sz="2800" b="1" dirty="0" smtClean="0">
                <a:solidFill>
                  <a:srgbClr val="0000FF"/>
                </a:solidFill>
                <a:latin typeface="Times New Roman" pitchFamily="18" charset="0"/>
                <a:cs typeface="Times New Roman" pitchFamily="18" charset="0"/>
              </a:rPr>
              <a:t> an OS</a:t>
            </a:r>
          </a:p>
          <a:p>
            <a:pPr marL="457200" indent="-457200">
              <a:buFont typeface="Arial" panose="020B0604020202020204" pitchFamily="34" charset="0"/>
              <a:buChar char="•"/>
            </a:pPr>
            <a:r>
              <a:rPr lang="tr-TR" sz="2800" b="1" dirty="0" smtClean="0">
                <a:latin typeface="Times New Roman" pitchFamily="18" charset="0"/>
                <a:cs typeface="Times New Roman" pitchFamily="18" charset="0"/>
              </a:rPr>
              <a:t>Control </a:t>
            </a:r>
            <a:r>
              <a:rPr lang="tr-TR" sz="2800" b="1" dirty="0" err="1">
                <a:latin typeface="Times New Roman" pitchFamily="18" charset="0"/>
                <a:cs typeface="Times New Roman" pitchFamily="18" charset="0"/>
              </a:rPr>
              <a:t>common</a:t>
            </a:r>
            <a:r>
              <a:rPr lang="tr-TR" sz="2800" b="1" dirty="0">
                <a:latin typeface="Times New Roman" pitchFamily="18" charset="0"/>
                <a:cs typeface="Times New Roman" pitchFamily="18" charset="0"/>
              </a:rPr>
              <a:t> </a:t>
            </a:r>
            <a:r>
              <a:rPr lang="tr-TR" sz="2800" b="1" dirty="0" err="1">
                <a:latin typeface="Times New Roman" pitchFamily="18" charset="0"/>
                <a:cs typeface="Times New Roman" pitchFamily="18" charset="0"/>
              </a:rPr>
              <a:t>computer</a:t>
            </a:r>
            <a:r>
              <a:rPr lang="tr-TR" sz="2800" b="1" dirty="0">
                <a:latin typeface="Times New Roman" pitchFamily="18" charset="0"/>
                <a:cs typeface="Times New Roman" pitchFamily="18" charset="0"/>
              </a:rPr>
              <a:t> hardware </a:t>
            </a:r>
            <a:r>
              <a:rPr lang="tr-TR" sz="2800" b="1" dirty="0" err="1" smtClean="0">
                <a:latin typeface="Times New Roman" pitchFamily="18" charset="0"/>
                <a:cs typeface="Times New Roman" pitchFamily="18" charset="0"/>
              </a:rPr>
              <a:t>functions</a:t>
            </a:r>
            <a:endParaRPr lang="tr-TR" sz="2800" b="1" dirty="0">
              <a:latin typeface="Times New Roman" pitchFamily="18" charset="0"/>
              <a:cs typeface="Times New Roman" pitchFamily="18" charset="0"/>
            </a:endParaRPr>
          </a:p>
          <a:p>
            <a:pPr marL="457200" indent="-457200">
              <a:buFont typeface="Arial" panose="020B0604020202020204" pitchFamily="34" charset="0"/>
              <a:buChar char="•"/>
            </a:pPr>
            <a:r>
              <a:rPr lang="tr-TR" sz="2800" b="1" dirty="0" err="1" smtClean="0">
                <a:latin typeface="Times New Roman" pitchFamily="18" charset="0"/>
                <a:cs typeface="Times New Roman" pitchFamily="18" charset="0"/>
              </a:rPr>
              <a:t>Provide</a:t>
            </a:r>
            <a:r>
              <a:rPr lang="tr-TR" sz="2800" b="1" dirty="0" smtClean="0">
                <a:latin typeface="Times New Roman" pitchFamily="18" charset="0"/>
                <a:cs typeface="Times New Roman" pitchFamily="18" charset="0"/>
              </a:rPr>
              <a:t> </a:t>
            </a:r>
            <a:r>
              <a:rPr lang="tr-TR" sz="2800" b="1" dirty="0">
                <a:latin typeface="Times New Roman" pitchFamily="18" charset="0"/>
                <a:cs typeface="Times New Roman" pitchFamily="18" charset="0"/>
              </a:rPr>
              <a:t>a </a:t>
            </a:r>
            <a:r>
              <a:rPr lang="tr-TR" sz="2800" b="1" dirty="0" err="1">
                <a:latin typeface="Times New Roman" pitchFamily="18" charset="0"/>
                <a:cs typeface="Times New Roman" pitchFamily="18" charset="0"/>
              </a:rPr>
              <a:t>user</a:t>
            </a:r>
            <a:r>
              <a:rPr lang="tr-TR" sz="2800" b="1" dirty="0">
                <a:latin typeface="Times New Roman" pitchFamily="18" charset="0"/>
                <a:cs typeface="Times New Roman" pitchFamily="18" charset="0"/>
              </a:rPr>
              <a:t> </a:t>
            </a:r>
            <a:r>
              <a:rPr lang="tr-TR" sz="2800" b="1" dirty="0" err="1">
                <a:latin typeface="Times New Roman" pitchFamily="18" charset="0"/>
                <a:cs typeface="Times New Roman" pitchFamily="18" charset="0"/>
              </a:rPr>
              <a:t>interface</a:t>
            </a:r>
            <a:r>
              <a:rPr lang="tr-TR" sz="2800" b="1" dirty="0">
                <a:latin typeface="Times New Roman" pitchFamily="18" charset="0"/>
                <a:cs typeface="Times New Roman" pitchFamily="18" charset="0"/>
              </a:rPr>
              <a:t> </a:t>
            </a:r>
            <a:r>
              <a:rPr lang="tr-TR" sz="2800" b="1" dirty="0" err="1">
                <a:latin typeface="Times New Roman" pitchFamily="18" charset="0"/>
                <a:cs typeface="Times New Roman" pitchFamily="18" charset="0"/>
              </a:rPr>
              <a:t>and</a:t>
            </a:r>
            <a:r>
              <a:rPr lang="tr-TR" sz="2800" b="1" dirty="0">
                <a:latin typeface="Times New Roman" pitchFamily="18" charset="0"/>
                <a:cs typeface="Times New Roman" pitchFamily="18" charset="0"/>
              </a:rPr>
              <a:t> </a:t>
            </a:r>
            <a:r>
              <a:rPr lang="tr-TR" sz="2800" b="1" dirty="0" err="1">
                <a:latin typeface="Times New Roman" pitchFamily="18" charset="0"/>
                <a:cs typeface="Times New Roman" pitchFamily="18" charset="0"/>
              </a:rPr>
              <a:t>manage</a:t>
            </a:r>
            <a:r>
              <a:rPr lang="tr-TR" sz="2800" b="1" dirty="0">
                <a:latin typeface="Times New Roman" pitchFamily="18" charset="0"/>
                <a:cs typeface="Times New Roman" pitchFamily="18" charset="0"/>
              </a:rPr>
              <a:t> </a:t>
            </a:r>
            <a:r>
              <a:rPr lang="tr-TR" sz="2800" b="1" dirty="0" err="1">
                <a:latin typeface="Times New Roman" pitchFamily="18" charset="0"/>
                <a:cs typeface="Times New Roman" pitchFamily="18" charset="0"/>
              </a:rPr>
              <a:t>input</a:t>
            </a:r>
            <a:r>
              <a:rPr lang="tr-TR" sz="2800" b="1" dirty="0">
                <a:latin typeface="Times New Roman" pitchFamily="18" charset="0"/>
                <a:cs typeface="Times New Roman" pitchFamily="18" charset="0"/>
              </a:rPr>
              <a:t>/</a:t>
            </a:r>
            <a:r>
              <a:rPr lang="tr-TR" sz="2800" b="1" dirty="0" err="1">
                <a:latin typeface="Times New Roman" pitchFamily="18" charset="0"/>
                <a:cs typeface="Times New Roman" pitchFamily="18" charset="0"/>
              </a:rPr>
              <a:t>output</a:t>
            </a:r>
            <a:r>
              <a:rPr lang="tr-TR" sz="2800" b="1" dirty="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management</a:t>
            </a:r>
            <a:endParaRPr lang="tr-TR" sz="2800" b="1" dirty="0" smtClean="0">
              <a:latin typeface="Times New Roman" pitchFamily="18" charset="0"/>
              <a:cs typeface="Times New Roman" pitchFamily="18" charset="0"/>
            </a:endParaRPr>
          </a:p>
          <a:p>
            <a:pPr marL="457200" indent="-457200">
              <a:buFont typeface="Arial" panose="020B0604020202020204" pitchFamily="34" charset="0"/>
              <a:buChar char="•"/>
            </a:pPr>
            <a:r>
              <a:rPr lang="tr-TR" sz="2800" b="1" dirty="0" err="1" smtClean="0">
                <a:latin typeface="Times New Roman" pitchFamily="18" charset="0"/>
                <a:cs typeface="Times New Roman" pitchFamily="18" charset="0"/>
              </a:rPr>
              <a:t>Provide</a:t>
            </a:r>
            <a:r>
              <a:rPr lang="tr-TR" sz="2800" b="1" dirty="0" smtClean="0">
                <a:latin typeface="Times New Roman" pitchFamily="18" charset="0"/>
                <a:cs typeface="Times New Roman" pitchFamily="18" charset="0"/>
              </a:rPr>
              <a:t> </a:t>
            </a:r>
            <a:r>
              <a:rPr lang="tr-TR" sz="2800" b="1" dirty="0">
                <a:latin typeface="Times New Roman" pitchFamily="18" charset="0"/>
                <a:cs typeface="Times New Roman" pitchFamily="18" charset="0"/>
              </a:rPr>
              <a:t>a </a:t>
            </a:r>
            <a:r>
              <a:rPr lang="tr-TR" sz="2800" b="1" dirty="0" err="1">
                <a:latin typeface="Times New Roman" pitchFamily="18" charset="0"/>
                <a:cs typeface="Times New Roman" pitchFamily="18" charset="0"/>
              </a:rPr>
              <a:t>degree</a:t>
            </a:r>
            <a:r>
              <a:rPr lang="tr-TR" sz="2800" b="1" dirty="0">
                <a:latin typeface="Times New Roman" pitchFamily="18" charset="0"/>
                <a:cs typeface="Times New Roman" pitchFamily="18" charset="0"/>
              </a:rPr>
              <a:t> of hardware </a:t>
            </a:r>
            <a:r>
              <a:rPr lang="tr-TR" sz="2800" b="1" dirty="0" err="1" smtClean="0">
                <a:latin typeface="Times New Roman" pitchFamily="18" charset="0"/>
                <a:cs typeface="Times New Roman" pitchFamily="18" charset="0"/>
              </a:rPr>
              <a:t>independence</a:t>
            </a:r>
            <a:endParaRPr lang="tr-TR" sz="2800" b="1" dirty="0" smtClean="0">
              <a:latin typeface="Times New Roman" pitchFamily="18" charset="0"/>
              <a:cs typeface="Times New Roman" pitchFamily="18" charset="0"/>
            </a:endParaRPr>
          </a:p>
          <a:p>
            <a:pPr marL="457200" indent="-457200">
              <a:buFont typeface="Arial" panose="020B0604020202020204" pitchFamily="34" charset="0"/>
              <a:buChar char="•"/>
            </a:pPr>
            <a:r>
              <a:rPr lang="tr-TR" sz="2800" b="1" dirty="0" err="1" smtClean="0">
                <a:latin typeface="Times New Roman" pitchFamily="18" charset="0"/>
                <a:cs typeface="Times New Roman" pitchFamily="18" charset="0"/>
              </a:rPr>
              <a:t>Manage</a:t>
            </a:r>
            <a:r>
              <a:rPr lang="tr-TR" sz="2800" b="1" dirty="0" smtClean="0">
                <a:latin typeface="Times New Roman" pitchFamily="18" charset="0"/>
                <a:cs typeface="Times New Roman" pitchFamily="18" charset="0"/>
              </a:rPr>
              <a:t> </a:t>
            </a:r>
            <a:r>
              <a:rPr lang="tr-TR" sz="2800" b="1" dirty="0" err="1">
                <a:latin typeface="Times New Roman" pitchFamily="18" charset="0"/>
                <a:cs typeface="Times New Roman" pitchFamily="18" charset="0"/>
              </a:rPr>
              <a:t>system</a:t>
            </a:r>
            <a:r>
              <a:rPr lang="tr-TR" sz="2800" b="1" dirty="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memory</a:t>
            </a:r>
            <a:endParaRPr lang="tr-TR" sz="2800" b="1" dirty="0" smtClean="0">
              <a:latin typeface="Times New Roman" pitchFamily="18" charset="0"/>
              <a:cs typeface="Times New Roman" pitchFamily="18" charset="0"/>
            </a:endParaRPr>
          </a:p>
          <a:p>
            <a:pPr marL="457200" indent="-457200">
              <a:buFont typeface="Arial" panose="020B0604020202020204" pitchFamily="34" charset="0"/>
              <a:buChar char="•"/>
            </a:pPr>
            <a:r>
              <a:rPr lang="tr-TR" sz="2800" b="1" dirty="0" err="1" smtClean="0">
                <a:latin typeface="Times New Roman" pitchFamily="18" charset="0"/>
                <a:cs typeface="Times New Roman" pitchFamily="18" charset="0"/>
              </a:rPr>
              <a:t>Manage</a:t>
            </a:r>
            <a:r>
              <a:rPr lang="tr-TR" sz="2800" b="1" dirty="0" smtClean="0">
                <a:latin typeface="Times New Roman" pitchFamily="18" charset="0"/>
                <a:cs typeface="Times New Roman" pitchFamily="18" charset="0"/>
              </a:rPr>
              <a:t> </a:t>
            </a:r>
            <a:r>
              <a:rPr lang="tr-TR" sz="2800" b="1" dirty="0" err="1">
                <a:latin typeface="Times New Roman" pitchFamily="18" charset="0"/>
                <a:cs typeface="Times New Roman" pitchFamily="18" charset="0"/>
              </a:rPr>
              <a:t>processing</a:t>
            </a:r>
            <a:r>
              <a:rPr lang="tr-TR" sz="2800" b="1" dirty="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tasks</a:t>
            </a:r>
            <a:endParaRPr lang="tr-TR" sz="2800" b="1" dirty="0" smtClean="0">
              <a:latin typeface="Times New Roman" pitchFamily="18" charset="0"/>
              <a:cs typeface="Times New Roman" pitchFamily="18" charset="0"/>
            </a:endParaRPr>
          </a:p>
          <a:p>
            <a:pPr marL="457200" indent="-457200">
              <a:buFont typeface="Arial" panose="020B0604020202020204" pitchFamily="34" charset="0"/>
              <a:buChar char="•"/>
            </a:pPr>
            <a:r>
              <a:rPr lang="tr-TR" sz="2800" b="1" dirty="0" err="1" smtClean="0">
                <a:latin typeface="Times New Roman" pitchFamily="18" charset="0"/>
                <a:cs typeface="Times New Roman" pitchFamily="18" charset="0"/>
              </a:rPr>
              <a:t>Provide</a:t>
            </a:r>
            <a:r>
              <a:rPr lang="tr-TR" sz="2800" b="1" dirty="0" smtClean="0">
                <a:latin typeface="Times New Roman" pitchFamily="18" charset="0"/>
                <a:cs typeface="Times New Roman" pitchFamily="18" charset="0"/>
              </a:rPr>
              <a:t> </a:t>
            </a:r>
            <a:r>
              <a:rPr lang="tr-TR" sz="2800" b="1" dirty="0" err="1">
                <a:latin typeface="Times New Roman" pitchFamily="18" charset="0"/>
                <a:cs typeface="Times New Roman" pitchFamily="18" charset="0"/>
              </a:rPr>
              <a:t>networking</a:t>
            </a:r>
            <a:r>
              <a:rPr lang="tr-TR" sz="2800" b="1" dirty="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capability</a:t>
            </a:r>
            <a:endParaRPr lang="tr-TR" sz="2800" b="1" dirty="0">
              <a:latin typeface="Times New Roman" pitchFamily="18" charset="0"/>
              <a:cs typeface="Times New Roman" pitchFamily="18" charset="0"/>
            </a:endParaRPr>
          </a:p>
          <a:p>
            <a:pPr marL="457200" indent="-457200">
              <a:buFont typeface="Arial" panose="020B0604020202020204" pitchFamily="34" charset="0"/>
              <a:buChar char="•"/>
            </a:pPr>
            <a:r>
              <a:rPr lang="tr-TR" sz="2800" b="1" dirty="0" smtClean="0">
                <a:latin typeface="Times New Roman" pitchFamily="18" charset="0"/>
                <a:cs typeface="Times New Roman" pitchFamily="18" charset="0"/>
              </a:rPr>
              <a:t>Control </a:t>
            </a:r>
            <a:r>
              <a:rPr lang="tr-TR" sz="2800" b="1" dirty="0" err="1">
                <a:latin typeface="Times New Roman" pitchFamily="18" charset="0"/>
                <a:cs typeface="Times New Roman" pitchFamily="18" charset="0"/>
              </a:rPr>
              <a:t>access</a:t>
            </a:r>
            <a:r>
              <a:rPr lang="tr-TR" sz="2800" b="1" dirty="0">
                <a:latin typeface="Times New Roman" pitchFamily="18" charset="0"/>
                <a:cs typeface="Times New Roman" pitchFamily="18" charset="0"/>
              </a:rPr>
              <a:t> </a:t>
            </a:r>
            <a:r>
              <a:rPr lang="tr-TR" sz="2800" b="1" dirty="0" err="1">
                <a:latin typeface="Times New Roman" pitchFamily="18" charset="0"/>
                <a:cs typeface="Times New Roman" pitchFamily="18" charset="0"/>
              </a:rPr>
              <a:t>to</a:t>
            </a:r>
            <a:r>
              <a:rPr lang="tr-TR" sz="2800" b="1" dirty="0">
                <a:latin typeface="Times New Roman" pitchFamily="18" charset="0"/>
                <a:cs typeface="Times New Roman" pitchFamily="18" charset="0"/>
              </a:rPr>
              <a:t> </a:t>
            </a:r>
            <a:r>
              <a:rPr lang="tr-TR" sz="2800" b="1" dirty="0" err="1">
                <a:latin typeface="Times New Roman" pitchFamily="18" charset="0"/>
                <a:cs typeface="Times New Roman" pitchFamily="18" charset="0"/>
              </a:rPr>
              <a:t>system</a:t>
            </a:r>
            <a:r>
              <a:rPr lang="tr-TR" sz="2800" b="1" dirty="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resources</a:t>
            </a:r>
            <a:endParaRPr lang="tr-TR" sz="2800" b="1" dirty="0" smtClean="0">
              <a:latin typeface="Times New Roman" pitchFamily="18" charset="0"/>
              <a:cs typeface="Times New Roman" pitchFamily="18" charset="0"/>
            </a:endParaRPr>
          </a:p>
          <a:p>
            <a:pPr marL="457200" indent="-457200">
              <a:buFont typeface="Arial" panose="020B0604020202020204" pitchFamily="34" charset="0"/>
              <a:buChar char="•"/>
            </a:pPr>
            <a:r>
              <a:rPr lang="tr-TR" sz="2800" b="1" dirty="0" err="1" smtClean="0">
                <a:latin typeface="Times New Roman" pitchFamily="18" charset="0"/>
                <a:cs typeface="Times New Roman" pitchFamily="18" charset="0"/>
              </a:rPr>
              <a:t>Manage</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files</a:t>
            </a:r>
            <a:endParaRPr lang="tr-TR" sz="28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4 Metin kutusu"/>
          <p:cNvSpPr txBox="1"/>
          <p:nvPr/>
        </p:nvSpPr>
        <p:spPr>
          <a:xfrm>
            <a:off x="571472" y="357166"/>
            <a:ext cx="7858180" cy="584775"/>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Hardware &amp; Software</a:t>
            </a:r>
          </a:p>
        </p:txBody>
      </p:sp>
      <p:pic>
        <p:nvPicPr>
          <p:cNvPr id="2052" name="Picture 4" descr="code compiling steps ile ilgili gÃ¶rsel sonucu"/>
          <p:cNvPicPr>
            <a:picLocks noChangeAspect="1" noChangeArrowheads="1"/>
          </p:cNvPicPr>
          <p:nvPr/>
        </p:nvPicPr>
        <p:blipFill>
          <a:blip r:embed="rId3"/>
          <a:srcRect/>
          <a:stretch>
            <a:fillRect/>
          </a:stretch>
        </p:blipFill>
        <p:spPr bwMode="auto">
          <a:xfrm>
            <a:off x="-17559" y="1357298"/>
            <a:ext cx="9179144" cy="3071833"/>
          </a:xfrm>
          <a:prstGeom prst="rect">
            <a:avLst/>
          </a:prstGeom>
          <a:noFill/>
        </p:spPr>
      </p:pic>
      <p:sp>
        <p:nvSpPr>
          <p:cNvPr id="4" name="3 Metin kutusu"/>
          <p:cNvSpPr txBox="1"/>
          <p:nvPr/>
        </p:nvSpPr>
        <p:spPr>
          <a:xfrm>
            <a:off x="3428992" y="4714884"/>
            <a:ext cx="2428892" cy="523220"/>
          </a:xfrm>
          <a:prstGeom prst="rect">
            <a:avLst/>
          </a:prstGeom>
          <a:noFill/>
        </p:spPr>
        <p:txBody>
          <a:bodyPr wrap="square" rtlCol="0">
            <a:spAutoFit/>
          </a:bodyPr>
          <a:lstStyle/>
          <a:p>
            <a:r>
              <a:rPr lang="tr-TR" sz="2800" b="1" dirty="0" smtClean="0">
                <a:latin typeface="Times New Roman" pitchFamily="18" charset="0"/>
                <a:cs typeface="Times New Roman" pitchFamily="18" charset="0"/>
              </a:rPr>
              <a:t>SDK vs IDE ?</a:t>
            </a:r>
            <a:endParaRPr lang="tr-T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4 Metin kutusu"/>
          <p:cNvSpPr txBox="1"/>
          <p:nvPr/>
        </p:nvSpPr>
        <p:spPr>
          <a:xfrm>
            <a:off x="571472" y="58221"/>
            <a:ext cx="7858180" cy="584775"/>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Hardware &amp; Software</a:t>
            </a:r>
          </a:p>
        </p:txBody>
      </p:sp>
      <p:graphicFrame>
        <p:nvGraphicFramePr>
          <p:cNvPr id="8" name="7 Tablo"/>
          <p:cNvGraphicFramePr>
            <a:graphicFrameLocks noGrp="1"/>
          </p:cNvGraphicFramePr>
          <p:nvPr/>
        </p:nvGraphicFramePr>
        <p:xfrm>
          <a:off x="214282" y="717650"/>
          <a:ext cx="8715435" cy="5981083"/>
        </p:xfrm>
        <a:graphic>
          <a:graphicData uri="http://schemas.openxmlformats.org/drawingml/2006/table">
            <a:tbl>
              <a:tblPr/>
              <a:tblGrid>
                <a:gridCol w="785818"/>
                <a:gridCol w="4071966"/>
                <a:gridCol w="3857651"/>
              </a:tblGrid>
              <a:tr h="204460">
                <a:tc>
                  <a:txBody>
                    <a:bodyPr/>
                    <a:lstStyle/>
                    <a:p>
                      <a:pPr>
                        <a:lnSpc>
                          <a:spcPct val="107000"/>
                        </a:lnSpc>
                        <a:spcAft>
                          <a:spcPts val="0"/>
                        </a:spcAft>
                      </a:pPr>
                      <a:endParaRPr lang="tr-TR" sz="1800" dirty="0">
                        <a:solidFill>
                          <a:srgbClr val="000000"/>
                        </a:solidFill>
                        <a:latin typeface="Times New Roman" pitchFamily="18" charset="0"/>
                        <a:ea typeface="Calibri"/>
                        <a:cs typeface="Times New Roman" pitchFamily="18" charset="0"/>
                      </a:endParaRPr>
                    </a:p>
                  </a:txBody>
                  <a:tcPr marL="50861" marR="508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800" b="1" dirty="0" err="1" smtClean="0">
                          <a:solidFill>
                            <a:srgbClr val="000000"/>
                          </a:solidFill>
                          <a:latin typeface="Times New Roman" pitchFamily="18" charset="0"/>
                          <a:ea typeface="Calibri"/>
                          <a:cs typeface="Times New Roman" pitchFamily="18" charset="0"/>
                        </a:rPr>
                        <a:t>Compiled</a:t>
                      </a:r>
                      <a:r>
                        <a:rPr lang="tr-TR" sz="1800" b="1" dirty="0" smtClean="0">
                          <a:solidFill>
                            <a:srgbClr val="000000"/>
                          </a:solidFill>
                          <a:latin typeface="Times New Roman" pitchFamily="18" charset="0"/>
                          <a:ea typeface="Calibri"/>
                          <a:cs typeface="Times New Roman" pitchFamily="18" charset="0"/>
                        </a:rPr>
                        <a:t> </a:t>
                      </a:r>
                      <a:r>
                        <a:rPr lang="tr-TR" sz="1800" b="1" dirty="0" err="1" smtClean="0">
                          <a:solidFill>
                            <a:srgbClr val="000000"/>
                          </a:solidFill>
                          <a:latin typeface="Times New Roman" pitchFamily="18" charset="0"/>
                          <a:ea typeface="Calibri"/>
                          <a:cs typeface="Times New Roman" pitchFamily="18" charset="0"/>
                        </a:rPr>
                        <a:t>Lang</a:t>
                      </a:r>
                      <a:r>
                        <a:rPr lang="tr-TR" sz="1800" b="1" dirty="0">
                          <a:solidFill>
                            <a:srgbClr val="000000"/>
                          </a:solidFill>
                          <a:latin typeface="Times New Roman" pitchFamily="18" charset="0"/>
                          <a:ea typeface="Calibri"/>
                          <a:cs typeface="Times New Roman" pitchFamily="18" charset="0"/>
                        </a:rPr>
                        <a:t>.</a:t>
                      </a:r>
                      <a:endParaRPr lang="tr-TR" sz="1800" b="1" dirty="0">
                        <a:latin typeface="Times New Roman" pitchFamily="18" charset="0"/>
                        <a:ea typeface="Calibri"/>
                        <a:cs typeface="Times New Roman" pitchFamily="18" charset="0"/>
                      </a:endParaRPr>
                    </a:p>
                  </a:txBody>
                  <a:tcPr marL="50861" marR="508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800" b="1" dirty="0" err="1" smtClean="0">
                          <a:solidFill>
                            <a:srgbClr val="000000"/>
                          </a:solidFill>
                          <a:latin typeface="Times New Roman" pitchFamily="18" charset="0"/>
                          <a:ea typeface="Calibri"/>
                          <a:cs typeface="Times New Roman" pitchFamily="18" charset="0"/>
                        </a:rPr>
                        <a:t>Interpreted</a:t>
                      </a:r>
                      <a:r>
                        <a:rPr lang="tr-TR" sz="1800" b="1" dirty="0" smtClean="0">
                          <a:solidFill>
                            <a:srgbClr val="000000"/>
                          </a:solidFill>
                          <a:latin typeface="Times New Roman" pitchFamily="18" charset="0"/>
                          <a:ea typeface="Calibri"/>
                          <a:cs typeface="Times New Roman" pitchFamily="18" charset="0"/>
                        </a:rPr>
                        <a:t> </a:t>
                      </a:r>
                      <a:r>
                        <a:rPr lang="tr-TR" sz="1800" b="1" dirty="0" err="1" smtClean="0">
                          <a:solidFill>
                            <a:srgbClr val="000000"/>
                          </a:solidFill>
                          <a:latin typeface="Times New Roman" pitchFamily="18" charset="0"/>
                          <a:ea typeface="Calibri"/>
                          <a:cs typeface="Times New Roman" pitchFamily="18" charset="0"/>
                        </a:rPr>
                        <a:t>Lang</a:t>
                      </a:r>
                      <a:r>
                        <a:rPr lang="tr-TR" sz="1800" b="1" dirty="0">
                          <a:solidFill>
                            <a:srgbClr val="000000"/>
                          </a:solidFill>
                          <a:latin typeface="Times New Roman" pitchFamily="18" charset="0"/>
                          <a:ea typeface="Calibri"/>
                          <a:cs typeface="Times New Roman" pitchFamily="18" charset="0"/>
                        </a:rPr>
                        <a:t>.</a:t>
                      </a:r>
                      <a:endParaRPr lang="tr-TR" sz="1800" b="1" dirty="0">
                        <a:latin typeface="Times New Roman" pitchFamily="18" charset="0"/>
                        <a:ea typeface="Calibri"/>
                        <a:cs typeface="Times New Roman" pitchFamily="18" charset="0"/>
                      </a:endParaRPr>
                    </a:p>
                  </a:txBody>
                  <a:tcPr marL="50861" marR="508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31218">
                <a:tc rowSpan="2">
                  <a:txBody>
                    <a:bodyPr/>
                    <a:lstStyle/>
                    <a:p>
                      <a:pPr>
                        <a:lnSpc>
                          <a:spcPct val="107000"/>
                        </a:lnSpc>
                        <a:spcAft>
                          <a:spcPts val="0"/>
                        </a:spcAft>
                      </a:pPr>
                      <a:r>
                        <a:rPr lang="tr-TR" sz="1800" b="1" dirty="0">
                          <a:solidFill>
                            <a:srgbClr val="000000"/>
                          </a:solidFill>
                          <a:latin typeface="Times New Roman" pitchFamily="18" charset="0"/>
                          <a:ea typeface="Calibri"/>
                          <a:cs typeface="Times New Roman" pitchFamily="18" charset="0"/>
                        </a:rPr>
                        <a:t>Def.</a:t>
                      </a:r>
                      <a:endParaRPr lang="tr-TR" sz="1800" b="1" dirty="0">
                        <a:latin typeface="Times New Roman" pitchFamily="18" charset="0"/>
                        <a:ea typeface="Calibri"/>
                        <a:cs typeface="Times New Roman" pitchFamily="18" charset="0"/>
                      </a:endParaRPr>
                    </a:p>
                  </a:txBody>
                  <a:tcPr marL="50861" marR="508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err="1">
                          <a:solidFill>
                            <a:srgbClr val="000000"/>
                          </a:solidFill>
                          <a:latin typeface="Times New Roman" pitchFamily="18" charset="0"/>
                          <a:ea typeface="Calibri"/>
                          <a:cs typeface="Times New Roman" pitchFamily="18" charset="0"/>
                        </a:rPr>
                        <a:t>Code</a:t>
                      </a:r>
                      <a:r>
                        <a:rPr lang="tr-TR" sz="1800" dirty="0">
                          <a:solidFill>
                            <a:srgbClr val="000000"/>
                          </a:solidFill>
                          <a:latin typeface="Times New Roman" pitchFamily="18" charset="0"/>
                          <a:ea typeface="Calibri"/>
                          <a:cs typeface="Times New Roman" pitchFamily="18" charset="0"/>
                        </a:rPr>
                        <a:t> can </a:t>
                      </a:r>
                      <a:r>
                        <a:rPr lang="tr-TR" sz="1800" dirty="0" err="1">
                          <a:solidFill>
                            <a:srgbClr val="000000"/>
                          </a:solidFill>
                          <a:latin typeface="Times New Roman" pitchFamily="18" charset="0"/>
                          <a:ea typeface="Calibri"/>
                          <a:cs typeface="Times New Roman" pitchFamily="18" charset="0"/>
                        </a:rPr>
                        <a:t>either</a:t>
                      </a:r>
                      <a:r>
                        <a:rPr lang="tr-TR" sz="1800" dirty="0">
                          <a:solidFill>
                            <a:srgbClr val="000000"/>
                          </a:solidFill>
                          <a:latin typeface="Times New Roman" pitchFamily="18" charset="0"/>
                          <a:ea typeface="Calibri"/>
                          <a:cs typeface="Times New Roman" pitchFamily="18" charset="0"/>
                        </a:rPr>
                        <a:t> be </a:t>
                      </a:r>
                      <a:r>
                        <a:rPr lang="tr-TR" sz="1800" dirty="0" err="1" smtClean="0">
                          <a:solidFill>
                            <a:srgbClr val="000000"/>
                          </a:solidFill>
                          <a:latin typeface="Times New Roman" pitchFamily="18" charset="0"/>
                          <a:ea typeface="Calibri"/>
                          <a:cs typeface="Times New Roman" pitchFamily="18" charset="0"/>
                        </a:rPr>
                        <a:t>executed</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natively</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through</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the</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operating</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system</a:t>
                      </a:r>
                      <a:r>
                        <a:rPr lang="tr-TR" sz="1800" dirty="0">
                          <a:solidFill>
                            <a:srgbClr val="000000"/>
                          </a:solidFill>
                          <a:latin typeface="Times New Roman" pitchFamily="18" charset="0"/>
                          <a:ea typeface="Calibri"/>
                          <a:cs typeface="Times New Roman" pitchFamily="18" charset="0"/>
                        </a:rPr>
                        <a:t> </a:t>
                      </a:r>
                      <a:r>
                        <a:rPr lang="tr-TR" sz="1800" dirty="0" err="1">
                          <a:solidFill>
                            <a:srgbClr val="000000"/>
                          </a:solidFill>
                          <a:latin typeface="Times New Roman" pitchFamily="18" charset="0"/>
                          <a:ea typeface="Calibri"/>
                          <a:cs typeface="Times New Roman" pitchFamily="18" charset="0"/>
                        </a:rPr>
                        <a:t>after</a:t>
                      </a:r>
                      <a:r>
                        <a:rPr lang="tr-TR" sz="1800" dirty="0">
                          <a:solidFill>
                            <a:srgbClr val="000000"/>
                          </a:solidFill>
                          <a:latin typeface="Times New Roman" pitchFamily="18" charset="0"/>
                          <a:ea typeface="Calibri"/>
                          <a:cs typeface="Times New Roman" pitchFamily="18" charset="0"/>
                        </a:rPr>
                        <a:t> it is </a:t>
                      </a:r>
                      <a:r>
                        <a:rPr lang="tr-TR" sz="1800" dirty="0" err="1" smtClean="0">
                          <a:solidFill>
                            <a:srgbClr val="000000"/>
                          </a:solidFill>
                          <a:latin typeface="Times New Roman" pitchFamily="18" charset="0"/>
                          <a:ea typeface="Calibri"/>
                          <a:cs typeface="Times New Roman" pitchFamily="18" charset="0"/>
                        </a:rPr>
                        <a:t>converted</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to</a:t>
                      </a:r>
                      <a:r>
                        <a:rPr lang="tr-TR" sz="1800" dirty="0">
                          <a:solidFill>
                            <a:srgbClr val="000000"/>
                          </a:solidFill>
                          <a:latin typeface="Times New Roman" pitchFamily="18" charset="0"/>
                          <a:ea typeface="Calibri"/>
                          <a:cs typeface="Times New Roman" pitchFamily="18" charset="0"/>
                        </a:rPr>
                        <a:t> </a:t>
                      </a:r>
                      <a:r>
                        <a:rPr lang="tr-TR" sz="1800" i="1" dirty="0" err="1" smtClean="0">
                          <a:solidFill>
                            <a:srgbClr val="000000"/>
                          </a:solidFill>
                          <a:latin typeface="Times New Roman" pitchFamily="18" charset="0"/>
                          <a:ea typeface="Calibri"/>
                          <a:cs typeface="Times New Roman" pitchFamily="18" charset="0"/>
                        </a:rPr>
                        <a:t>machine</a:t>
                      </a:r>
                      <a:r>
                        <a:rPr lang="tr-TR" sz="1800" i="1" dirty="0" smtClean="0">
                          <a:solidFill>
                            <a:srgbClr val="000000"/>
                          </a:solidFill>
                          <a:latin typeface="Times New Roman" pitchFamily="18" charset="0"/>
                          <a:ea typeface="Calibri"/>
                          <a:cs typeface="Times New Roman" pitchFamily="18" charset="0"/>
                        </a:rPr>
                        <a:t> </a:t>
                      </a:r>
                      <a:r>
                        <a:rPr lang="tr-TR" sz="1800" i="1" dirty="0" err="1" smtClean="0">
                          <a:solidFill>
                            <a:srgbClr val="000000"/>
                          </a:solidFill>
                          <a:latin typeface="Times New Roman" pitchFamily="18" charset="0"/>
                          <a:ea typeface="Calibri"/>
                          <a:cs typeface="Times New Roman" pitchFamily="18" charset="0"/>
                        </a:rPr>
                        <a:t>code</a:t>
                      </a:r>
                      <a:r>
                        <a:rPr lang="tr-TR" sz="1800" dirty="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via</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compilation</a:t>
                      </a:r>
                      <a:r>
                        <a:rPr lang="tr-TR" sz="1800" dirty="0">
                          <a:solidFill>
                            <a:srgbClr val="000000"/>
                          </a:solidFill>
                          <a:latin typeface="Times New Roman" pitchFamily="18" charset="0"/>
                          <a:ea typeface="Calibri"/>
                          <a:cs typeface="Times New Roman" pitchFamily="18" charset="0"/>
                        </a:rPr>
                        <a:t>)</a:t>
                      </a:r>
                      <a:endParaRPr lang="tr-TR" sz="1800" dirty="0">
                        <a:latin typeface="Times New Roman" pitchFamily="18" charset="0"/>
                        <a:ea typeface="Calibri"/>
                        <a:cs typeface="Times New Roman" pitchFamily="18" charset="0"/>
                      </a:endParaRPr>
                    </a:p>
                  </a:txBody>
                  <a:tcPr marL="50861" marR="508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smtClean="0">
                          <a:solidFill>
                            <a:srgbClr val="000000"/>
                          </a:solidFill>
                          <a:latin typeface="Times New Roman" pitchFamily="18" charset="0"/>
                          <a:ea typeface="Calibri"/>
                          <a:cs typeface="Times New Roman" pitchFamily="18" charset="0"/>
                        </a:rPr>
                        <a:t>Can </a:t>
                      </a:r>
                      <a:r>
                        <a:rPr lang="tr-TR" sz="1800" dirty="0">
                          <a:solidFill>
                            <a:srgbClr val="000000"/>
                          </a:solidFill>
                          <a:latin typeface="Times New Roman" pitchFamily="18" charset="0"/>
                          <a:ea typeface="Calibri"/>
                          <a:cs typeface="Times New Roman" pitchFamily="18" charset="0"/>
                        </a:rPr>
                        <a:t>be </a:t>
                      </a:r>
                      <a:r>
                        <a:rPr lang="tr-TR" sz="1800" dirty="0" err="1" smtClean="0">
                          <a:solidFill>
                            <a:srgbClr val="000000"/>
                          </a:solidFill>
                          <a:latin typeface="Times New Roman" pitchFamily="18" charset="0"/>
                          <a:ea typeface="Calibri"/>
                          <a:cs typeface="Times New Roman" pitchFamily="18" charset="0"/>
                        </a:rPr>
                        <a:t>evaluated</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line</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by</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line</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through</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another</a:t>
                      </a:r>
                      <a:r>
                        <a:rPr lang="tr-TR" sz="1800" dirty="0" smtClean="0">
                          <a:solidFill>
                            <a:srgbClr val="000000"/>
                          </a:solidFill>
                          <a:latin typeface="Times New Roman" pitchFamily="18" charset="0"/>
                          <a:ea typeface="Calibri"/>
                          <a:cs typeface="Times New Roman" pitchFamily="18" charset="0"/>
                        </a:rPr>
                        <a:t> </a:t>
                      </a:r>
                      <a:r>
                        <a:rPr lang="tr-TR" sz="1800" dirty="0">
                          <a:solidFill>
                            <a:srgbClr val="000000"/>
                          </a:solidFill>
                          <a:latin typeface="Times New Roman" pitchFamily="18" charset="0"/>
                          <a:ea typeface="Calibri"/>
                          <a:cs typeface="Times New Roman" pitchFamily="18" charset="0"/>
                        </a:rPr>
                        <a:t>program </a:t>
                      </a:r>
                      <a:r>
                        <a:rPr lang="tr-TR" sz="1800" dirty="0" err="1" smtClean="0">
                          <a:solidFill>
                            <a:srgbClr val="000000"/>
                          </a:solidFill>
                          <a:latin typeface="Times New Roman" pitchFamily="18" charset="0"/>
                          <a:ea typeface="Calibri"/>
                          <a:cs typeface="Times New Roman" pitchFamily="18" charset="0"/>
                        </a:rPr>
                        <a:t>which</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handles</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executing</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the</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code</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instead</a:t>
                      </a:r>
                      <a:r>
                        <a:rPr lang="tr-TR" sz="1800" dirty="0" smtClean="0">
                          <a:solidFill>
                            <a:srgbClr val="000000"/>
                          </a:solidFill>
                          <a:latin typeface="Times New Roman" pitchFamily="18" charset="0"/>
                          <a:ea typeface="Calibri"/>
                          <a:cs typeface="Times New Roman" pitchFamily="18" charset="0"/>
                        </a:rPr>
                        <a:t> </a:t>
                      </a:r>
                      <a:r>
                        <a:rPr lang="tr-TR" sz="1800" dirty="0">
                          <a:solidFill>
                            <a:srgbClr val="000000"/>
                          </a:solidFill>
                          <a:latin typeface="Times New Roman" pitchFamily="18" charset="0"/>
                          <a:ea typeface="Calibri"/>
                          <a:cs typeface="Times New Roman" pitchFamily="18" charset="0"/>
                        </a:rPr>
                        <a:t>of </a:t>
                      </a:r>
                      <a:r>
                        <a:rPr lang="tr-TR" sz="1800" dirty="0" err="1" smtClean="0">
                          <a:solidFill>
                            <a:srgbClr val="000000"/>
                          </a:solidFill>
                          <a:latin typeface="Times New Roman" pitchFamily="18" charset="0"/>
                          <a:ea typeface="Calibri"/>
                          <a:cs typeface="Times New Roman" pitchFamily="18" charset="0"/>
                        </a:rPr>
                        <a:t>the</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operating</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system</a:t>
                      </a:r>
                      <a:r>
                        <a:rPr lang="tr-TR" sz="1800" dirty="0">
                          <a:solidFill>
                            <a:srgbClr val="000000"/>
                          </a:solidFill>
                          <a:latin typeface="Times New Roman" pitchFamily="18" charset="0"/>
                          <a:ea typeface="Calibri"/>
                          <a:cs typeface="Times New Roman" pitchFamily="18" charset="0"/>
                        </a:rPr>
                        <a:t> </a:t>
                      </a:r>
                      <a:r>
                        <a:rPr lang="tr-TR" sz="1800" dirty="0" err="1">
                          <a:solidFill>
                            <a:srgbClr val="000000"/>
                          </a:solidFill>
                          <a:latin typeface="Times New Roman" pitchFamily="18" charset="0"/>
                          <a:ea typeface="Calibri"/>
                          <a:cs typeface="Times New Roman" pitchFamily="18" charset="0"/>
                        </a:rPr>
                        <a:t>itself</a:t>
                      </a:r>
                      <a:r>
                        <a:rPr lang="tr-TR" sz="1800" dirty="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via</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interpretation</a:t>
                      </a:r>
                      <a:r>
                        <a:rPr lang="tr-TR" sz="1800" dirty="0">
                          <a:solidFill>
                            <a:srgbClr val="000000"/>
                          </a:solidFill>
                          <a:latin typeface="Times New Roman" pitchFamily="18" charset="0"/>
                          <a:ea typeface="Calibri"/>
                          <a:cs typeface="Times New Roman" pitchFamily="18" charset="0"/>
                        </a:rPr>
                        <a:t>).</a:t>
                      </a:r>
                      <a:endParaRPr lang="tr-TR" sz="1800" dirty="0">
                        <a:latin typeface="Times New Roman" pitchFamily="18" charset="0"/>
                        <a:ea typeface="Calibri"/>
                        <a:cs typeface="Times New Roman" pitchFamily="18" charset="0"/>
                      </a:endParaRPr>
                    </a:p>
                  </a:txBody>
                  <a:tcPr marL="50861" marR="508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2299">
                <a:tc vMerge="1">
                  <a:txBody>
                    <a:bodyPr/>
                    <a:lstStyle/>
                    <a:p>
                      <a:endParaRPr lang="tr-TR"/>
                    </a:p>
                  </a:txBody>
                  <a:tcPr/>
                </a:tc>
                <a:tc>
                  <a:txBody>
                    <a:bodyPr/>
                    <a:lstStyle/>
                    <a:p>
                      <a:pPr>
                        <a:lnSpc>
                          <a:spcPct val="107000"/>
                        </a:lnSpc>
                        <a:spcAft>
                          <a:spcPts val="0"/>
                        </a:spcAft>
                      </a:pPr>
                      <a:r>
                        <a:rPr lang="tr-TR" sz="1800" dirty="0" err="1" smtClean="0">
                          <a:solidFill>
                            <a:srgbClr val="000000"/>
                          </a:solidFill>
                          <a:latin typeface="Times New Roman" pitchFamily="18" charset="0"/>
                          <a:ea typeface="Calibri"/>
                          <a:cs typeface="Times New Roman" pitchFamily="18" charset="0"/>
                        </a:rPr>
                        <a:t>The</a:t>
                      </a:r>
                      <a:r>
                        <a:rPr lang="tr-TR" sz="1800" dirty="0" smtClean="0">
                          <a:solidFill>
                            <a:srgbClr val="000000"/>
                          </a:solidFill>
                          <a:latin typeface="Times New Roman" pitchFamily="18" charset="0"/>
                          <a:ea typeface="Calibri"/>
                          <a:cs typeface="Times New Roman" pitchFamily="18" charset="0"/>
                        </a:rPr>
                        <a:t> </a:t>
                      </a:r>
                      <a:r>
                        <a:rPr lang="tr-TR" sz="1800" dirty="0">
                          <a:solidFill>
                            <a:srgbClr val="000000"/>
                          </a:solidFill>
                          <a:latin typeface="Times New Roman" pitchFamily="18" charset="0"/>
                          <a:ea typeface="Calibri"/>
                          <a:cs typeface="Times New Roman" pitchFamily="18" charset="0"/>
                        </a:rPr>
                        <a:t>program, </a:t>
                      </a:r>
                      <a:r>
                        <a:rPr lang="tr-TR" sz="1800" dirty="0" err="1" smtClean="0">
                          <a:solidFill>
                            <a:srgbClr val="000000"/>
                          </a:solidFill>
                          <a:latin typeface="Times New Roman" pitchFamily="18" charset="0"/>
                          <a:ea typeface="Calibri"/>
                          <a:cs typeface="Times New Roman" pitchFamily="18" charset="0"/>
                        </a:rPr>
                        <a:t>once</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compiled</a:t>
                      </a:r>
                      <a:r>
                        <a:rPr lang="tr-TR" sz="1800" dirty="0">
                          <a:solidFill>
                            <a:srgbClr val="000000"/>
                          </a:solidFill>
                          <a:latin typeface="Times New Roman" pitchFamily="18" charset="0"/>
                          <a:ea typeface="Calibri"/>
                          <a:cs typeface="Times New Roman" pitchFamily="18" charset="0"/>
                        </a:rPr>
                        <a:t>, is </a:t>
                      </a:r>
                      <a:r>
                        <a:rPr lang="tr-TR" sz="1800" dirty="0" err="1">
                          <a:solidFill>
                            <a:srgbClr val="000000"/>
                          </a:solidFill>
                          <a:latin typeface="Times New Roman" pitchFamily="18" charset="0"/>
                          <a:ea typeface="Calibri"/>
                          <a:cs typeface="Times New Roman" pitchFamily="18" charset="0"/>
                        </a:rPr>
                        <a:t>expressed</a:t>
                      </a:r>
                      <a:r>
                        <a:rPr lang="tr-TR" sz="1800" dirty="0">
                          <a:solidFill>
                            <a:srgbClr val="000000"/>
                          </a:solidFill>
                          <a:latin typeface="Times New Roman" pitchFamily="18" charset="0"/>
                          <a:ea typeface="Calibri"/>
                          <a:cs typeface="Times New Roman" pitchFamily="18" charset="0"/>
                        </a:rPr>
                        <a:t> in </a:t>
                      </a:r>
                      <a:r>
                        <a:rPr lang="tr-TR" sz="1800" dirty="0" err="1" smtClean="0">
                          <a:solidFill>
                            <a:srgbClr val="000000"/>
                          </a:solidFill>
                          <a:latin typeface="Times New Roman" pitchFamily="18" charset="0"/>
                          <a:ea typeface="Calibri"/>
                          <a:cs typeface="Times New Roman" pitchFamily="18" charset="0"/>
                        </a:rPr>
                        <a:t>the</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instructions</a:t>
                      </a:r>
                      <a:r>
                        <a:rPr lang="tr-TR" sz="1800" dirty="0" smtClean="0">
                          <a:solidFill>
                            <a:srgbClr val="000000"/>
                          </a:solidFill>
                          <a:latin typeface="Times New Roman" pitchFamily="18" charset="0"/>
                          <a:ea typeface="Calibri"/>
                          <a:cs typeface="Times New Roman" pitchFamily="18" charset="0"/>
                        </a:rPr>
                        <a:t> </a:t>
                      </a:r>
                      <a:r>
                        <a:rPr lang="tr-TR" sz="1800" dirty="0">
                          <a:solidFill>
                            <a:srgbClr val="000000"/>
                          </a:solidFill>
                          <a:latin typeface="Times New Roman" pitchFamily="18" charset="0"/>
                          <a:ea typeface="Calibri"/>
                          <a:cs typeface="Times New Roman" pitchFamily="18" charset="0"/>
                        </a:rPr>
                        <a:t>of </a:t>
                      </a:r>
                      <a:r>
                        <a:rPr lang="tr-TR" sz="1800" dirty="0" err="1" smtClean="0">
                          <a:solidFill>
                            <a:srgbClr val="000000"/>
                          </a:solidFill>
                          <a:latin typeface="Times New Roman" pitchFamily="18" charset="0"/>
                          <a:ea typeface="Calibri"/>
                          <a:cs typeface="Times New Roman" pitchFamily="18" charset="0"/>
                        </a:rPr>
                        <a:t>the</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target</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machine</a:t>
                      </a:r>
                      <a:r>
                        <a:rPr lang="tr-TR" sz="1800" dirty="0">
                          <a:solidFill>
                            <a:srgbClr val="000000"/>
                          </a:solidFill>
                          <a:latin typeface="Times New Roman" pitchFamily="18" charset="0"/>
                          <a:ea typeface="Calibri"/>
                          <a:cs typeface="Times New Roman" pitchFamily="18" charset="0"/>
                        </a:rPr>
                        <a:t>.</a:t>
                      </a:r>
                      <a:endParaRPr lang="tr-TR" sz="1800" dirty="0">
                        <a:latin typeface="Times New Roman" pitchFamily="18" charset="0"/>
                        <a:ea typeface="Calibri"/>
                        <a:cs typeface="Times New Roman" pitchFamily="18" charset="0"/>
                      </a:endParaRPr>
                    </a:p>
                  </a:txBody>
                  <a:tcPr marL="50861" marR="508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err="1" smtClean="0">
                          <a:solidFill>
                            <a:srgbClr val="000000"/>
                          </a:solidFill>
                          <a:latin typeface="Times New Roman" pitchFamily="18" charset="0"/>
                          <a:ea typeface="Calibri"/>
                          <a:cs typeface="Times New Roman" pitchFamily="18" charset="0"/>
                        </a:rPr>
                        <a:t>The</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instructions</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are</a:t>
                      </a:r>
                      <a:r>
                        <a:rPr lang="tr-TR" sz="1800" dirty="0" smtClean="0">
                          <a:solidFill>
                            <a:srgbClr val="000000"/>
                          </a:solidFill>
                          <a:latin typeface="Times New Roman" pitchFamily="18" charset="0"/>
                          <a:ea typeface="Calibri"/>
                          <a:cs typeface="Times New Roman" pitchFamily="18" charset="0"/>
                        </a:rPr>
                        <a:t> </a:t>
                      </a:r>
                      <a:r>
                        <a:rPr lang="tr-TR" sz="1800" dirty="0">
                          <a:solidFill>
                            <a:srgbClr val="000000"/>
                          </a:solidFill>
                          <a:latin typeface="Times New Roman" pitchFamily="18" charset="0"/>
                          <a:ea typeface="Calibri"/>
                          <a:cs typeface="Times New Roman" pitchFamily="18" charset="0"/>
                        </a:rPr>
                        <a:t>not </a:t>
                      </a:r>
                      <a:r>
                        <a:rPr lang="tr-TR" sz="1800" dirty="0" err="1" smtClean="0">
                          <a:solidFill>
                            <a:srgbClr val="000000"/>
                          </a:solidFill>
                          <a:latin typeface="Times New Roman" pitchFamily="18" charset="0"/>
                          <a:ea typeface="Calibri"/>
                          <a:cs typeface="Times New Roman" pitchFamily="18" charset="0"/>
                        </a:rPr>
                        <a:t>directly</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executed</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by</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the</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target</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machine</a:t>
                      </a:r>
                      <a:r>
                        <a:rPr lang="tr-TR" sz="1800" dirty="0">
                          <a:solidFill>
                            <a:srgbClr val="000000"/>
                          </a:solidFill>
                          <a:latin typeface="Times New Roman" pitchFamily="18" charset="0"/>
                          <a:ea typeface="Calibri"/>
                          <a:cs typeface="Times New Roman" pitchFamily="18" charset="0"/>
                        </a:rPr>
                        <a:t>, but </a:t>
                      </a:r>
                      <a:r>
                        <a:rPr lang="tr-TR" sz="1800" dirty="0" err="1" smtClean="0">
                          <a:solidFill>
                            <a:srgbClr val="000000"/>
                          </a:solidFill>
                          <a:latin typeface="Times New Roman" pitchFamily="18" charset="0"/>
                          <a:ea typeface="Calibri"/>
                          <a:cs typeface="Times New Roman" pitchFamily="18" charset="0"/>
                        </a:rPr>
                        <a:t>instead</a:t>
                      </a:r>
                      <a:r>
                        <a:rPr lang="tr-TR" sz="1800" baseline="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read</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and</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executed</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by</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some</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other</a:t>
                      </a:r>
                      <a:r>
                        <a:rPr lang="tr-TR" sz="1800" dirty="0" smtClean="0">
                          <a:solidFill>
                            <a:srgbClr val="000000"/>
                          </a:solidFill>
                          <a:latin typeface="Times New Roman" pitchFamily="18" charset="0"/>
                          <a:ea typeface="Calibri"/>
                          <a:cs typeface="Times New Roman" pitchFamily="18" charset="0"/>
                        </a:rPr>
                        <a:t> </a:t>
                      </a:r>
                      <a:r>
                        <a:rPr lang="tr-TR" sz="1800" dirty="0">
                          <a:solidFill>
                            <a:srgbClr val="000000"/>
                          </a:solidFill>
                          <a:latin typeface="Times New Roman" pitchFamily="18" charset="0"/>
                          <a:ea typeface="Calibri"/>
                          <a:cs typeface="Times New Roman" pitchFamily="18" charset="0"/>
                        </a:rPr>
                        <a:t>program.</a:t>
                      </a:r>
                      <a:endParaRPr lang="tr-TR" sz="1800" dirty="0">
                        <a:latin typeface="Times New Roman" pitchFamily="18" charset="0"/>
                        <a:ea typeface="Calibri"/>
                        <a:cs typeface="Times New Roman" pitchFamily="18" charset="0"/>
                      </a:endParaRPr>
                    </a:p>
                  </a:txBody>
                  <a:tcPr marL="50861" marR="508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7838">
                <a:tc>
                  <a:txBody>
                    <a:bodyPr/>
                    <a:lstStyle/>
                    <a:p>
                      <a:pPr>
                        <a:lnSpc>
                          <a:spcPct val="107000"/>
                        </a:lnSpc>
                        <a:spcAft>
                          <a:spcPts val="0"/>
                        </a:spcAft>
                      </a:pPr>
                      <a:r>
                        <a:rPr lang="tr-TR" sz="1800" b="1" dirty="0" err="1">
                          <a:solidFill>
                            <a:srgbClr val="000000"/>
                          </a:solidFill>
                          <a:latin typeface="Times New Roman" pitchFamily="18" charset="0"/>
                          <a:ea typeface="Calibri"/>
                          <a:cs typeface="Times New Roman" pitchFamily="18" charset="0"/>
                        </a:rPr>
                        <a:t>Pros</a:t>
                      </a:r>
                      <a:endParaRPr lang="tr-TR" sz="1800" b="1" dirty="0">
                        <a:latin typeface="Times New Roman" pitchFamily="18" charset="0"/>
                        <a:ea typeface="Calibri"/>
                        <a:cs typeface="Times New Roman" pitchFamily="18" charset="0"/>
                      </a:endParaRPr>
                    </a:p>
                  </a:txBody>
                  <a:tcPr marL="50861" marR="508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err="1">
                          <a:solidFill>
                            <a:srgbClr val="000000"/>
                          </a:solidFill>
                          <a:latin typeface="Times New Roman" pitchFamily="18" charset="0"/>
                          <a:ea typeface="Calibri"/>
                          <a:cs typeface="Times New Roman" pitchFamily="18" charset="0"/>
                        </a:rPr>
                        <a:t>Speed</a:t>
                      </a:r>
                      <a:r>
                        <a:rPr lang="tr-TR" sz="1800" dirty="0">
                          <a:solidFill>
                            <a:srgbClr val="000000"/>
                          </a:solidFill>
                          <a:latin typeface="Times New Roman" pitchFamily="18" charset="0"/>
                          <a:ea typeface="Calibri"/>
                          <a:cs typeface="Times New Roman" pitchFamily="18" charset="0"/>
                        </a:rPr>
                        <a:t> (since </a:t>
                      </a:r>
                      <a:r>
                        <a:rPr lang="tr-TR" sz="1800" dirty="0" err="1" smtClean="0">
                          <a:solidFill>
                            <a:srgbClr val="000000"/>
                          </a:solidFill>
                          <a:latin typeface="Times New Roman" pitchFamily="18" charset="0"/>
                          <a:ea typeface="Calibri"/>
                          <a:cs typeface="Times New Roman" pitchFamily="18" charset="0"/>
                        </a:rPr>
                        <a:t>they</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are</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converted</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directly</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into</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machine</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code</a:t>
                      </a:r>
                      <a:r>
                        <a:rPr lang="tr-TR" sz="1800" dirty="0">
                          <a:solidFill>
                            <a:srgbClr val="000000"/>
                          </a:solidFill>
                          <a:latin typeface="Times New Roman" pitchFamily="18" charset="0"/>
                          <a:ea typeface="Calibri"/>
                          <a:cs typeface="Times New Roman" pitchFamily="18" charset="0"/>
                        </a:rPr>
                        <a:t>)</a:t>
                      </a:r>
                      <a:endParaRPr lang="tr-TR" sz="1800" dirty="0">
                        <a:latin typeface="Times New Roman" pitchFamily="18" charset="0"/>
                        <a:ea typeface="Calibri"/>
                        <a:cs typeface="Times New Roman" pitchFamily="18" charset="0"/>
                      </a:endParaRPr>
                    </a:p>
                  </a:txBody>
                  <a:tcPr marL="50861" marR="508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7000"/>
                        </a:lnSpc>
                        <a:spcAft>
                          <a:spcPts val="0"/>
                        </a:spcAft>
                        <a:buSzPts val="1000"/>
                        <a:buFont typeface="Symbol"/>
                        <a:buNone/>
                        <a:tabLst>
                          <a:tab pos="457200" algn="l"/>
                        </a:tabLst>
                      </a:pPr>
                      <a:r>
                        <a:rPr lang="tr-TR" sz="1800" dirty="0">
                          <a:solidFill>
                            <a:srgbClr val="000000"/>
                          </a:solidFill>
                          <a:latin typeface="Times New Roman" pitchFamily="18" charset="0"/>
                          <a:ea typeface="Calibri"/>
                          <a:cs typeface="Times New Roman" pitchFamily="18" charset="0"/>
                        </a:rPr>
                        <a:t>- </a:t>
                      </a:r>
                      <a:r>
                        <a:rPr lang="tr-TR" sz="1800" dirty="0">
                          <a:solidFill>
                            <a:srgbClr val="000000"/>
                          </a:solidFill>
                          <a:latin typeface="Times New Roman" pitchFamily="18" charset="0"/>
                          <a:ea typeface="Times New Roman"/>
                          <a:cs typeface="Times New Roman" pitchFamily="18" charset="0"/>
                        </a:rPr>
                        <a:t>Platform </a:t>
                      </a:r>
                      <a:r>
                        <a:rPr lang="tr-TR" sz="1800" dirty="0" err="1">
                          <a:solidFill>
                            <a:srgbClr val="000000"/>
                          </a:solidFill>
                          <a:latin typeface="Times New Roman" pitchFamily="18" charset="0"/>
                          <a:ea typeface="Times New Roman"/>
                          <a:cs typeface="Times New Roman" pitchFamily="18" charset="0"/>
                        </a:rPr>
                        <a:t>independent</a:t>
                      </a:r>
                      <a:endParaRPr lang="tr-TR" sz="1800" dirty="0">
                        <a:latin typeface="Times New Roman" pitchFamily="18" charset="0"/>
                        <a:ea typeface="Calibri"/>
                        <a:cs typeface="Times New Roman" pitchFamily="18" charset="0"/>
                      </a:endParaRPr>
                    </a:p>
                    <a:p>
                      <a:pPr marL="342900" lvl="0" indent="-342900">
                        <a:lnSpc>
                          <a:spcPct val="107000"/>
                        </a:lnSpc>
                        <a:spcAft>
                          <a:spcPts val="0"/>
                        </a:spcAft>
                        <a:buSzPts val="1000"/>
                        <a:buFont typeface="Symbol"/>
                        <a:buNone/>
                        <a:tabLst>
                          <a:tab pos="457200" algn="l"/>
                        </a:tabLst>
                      </a:pPr>
                      <a:r>
                        <a:rPr lang="tr-TR" sz="1800" dirty="0">
                          <a:solidFill>
                            <a:srgbClr val="000000"/>
                          </a:solidFill>
                          <a:latin typeface="Times New Roman" pitchFamily="18" charset="0"/>
                          <a:ea typeface="Times New Roman"/>
                          <a:cs typeface="Times New Roman" pitchFamily="18" charset="0"/>
                        </a:rPr>
                        <a:t>- </a:t>
                      </a:r>
                      <a:r>
                        <a:rPr lang="tr-TR" sz="1800" dirty="0" err="1" smtClean="0">
                          <a:solidFill>
                            <a:srgbClr val="000000"/>
                          </a:solidFill>
                          <a:latin typeface="Times New Roman" pitchFamily="18" charset="0"/>
                          <a:ea typeface="Times New Roman"/>
                          <a:cs typeface="Times New Roman" pitchFamily="18" charset="0"/>
                        </a:rPr>
                        <a:t>Smaller</a:t>
                      </a:r>
                      <a:r>
                        <a:rPr lang="tr-TR" sz="1800" dirty="0" smtClean="0">
                          <a:solidFill>
                            <a:srgbClr val="000000"/>
                          </a:solidFill>
                          <a:latin typeface="Times New Roman" pitchFamily="18" charset="0"/>
                          <a:ea typeface="Times New Roman"/>
                          <a:cs typeface="Times New Roman" pitchFamily="18" charset="0"/>
                        </a:rPr>
                        <a:t> </a:t>
                      </a:r>
                      <a:r>
                        <a:rPr lang="tr-TR" sz="1800" dirty="0" err="1" smtClean="0">
                          <a:solidFill>
                            <a:srgbClr val="000000"/>
                          </a:solidFill>
                          <a:latin typeface="Times New Roman" pitchFamily="18" charset="0"/>
                          <a:ea typeface="Times New Roman"/>
                          <a:cs typeface="Times New Roman" pitchFamily="18" charset="0"/>
                        </a:rPr>
                        <a:t>executable</a:t>
                      </a:r>
                      <a:r>
                        <a:rPr lang="tr-TR" sz="1800" dirty="0" smtClean="0">
                          <a:solidFill>
                            <a:srgbClr val="000000"/>
                          </a:solidFill>
                          <a:latin typeface="Times New Roman" pitchFamily="18" charset="0"/>
                          <a:ea typeface="Times New Roman"/>
                          <a:cs typeface="Times New Roman" pitchFamily="18" charset="0"/>
                        </a:rPr>
                        <a:t> </a:t>
                      </a:r>
                      <a:r>
                        <a:rPr lang="tr-TR" sz="1800" dirty="0">
                          <a:solidFill>
                            <a:srgbClr val="000000"/>
                          </a:solidFill>
                          <a:latin typeface="Times New Roman" pitchFamily="18" charset="0"/>
                          <a:ea typeface="Times New Roman"/>
                          <a:cs typeface="Times New Roman" pitchFamily="18" charset="0"/>
                        </a:rPr>
                        <a:t>program size</a:t>
                      </a:r>
                      <a:endParaRPr lang="tr-TR" sz="1800" dirty="0">
                        <a:latin typeface="Times New Roman" pitchFamily="18" charset="0"/>
                        <a:ea typeface="Calibri"/>
                        <a:cs typeface="Times New Roman" pitchFamily="18" charset="0"/>
                      </a:endParaRPr>
                    </a:p>
                  </a:txBody>
                  <a:tcPr marL="50861" marR="508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9356">
                <a:tc>
                  <a:txBody>
                    <a:bodyPr/>
                    <a:lstStyle/>
                    <a:p>
                      <a:pPr>
                        <a:lnSpc>
                          <a:spcPct val="107000"/>
                        </a:lnSpc>
                        <a:spcAft>
                          <a:spcPts val="0"/>
                        </a:spcAft>
                      </a:pPr>
                      <a:r>
                        <a:rPr lang="tr-TR" sz="1800" b="1" dirty="0" err="1">
                          <a:solidFill>
                            <a:srgbClr val="000000"/>
                          </a:solidFill>
                          <a:latin typeface="Times New Roman" pitchFamily="18" charset="0"/>
                          <a:ea typeface="Calibri"/>
                          <a:cs typeface="Times New Roman" pitchFamily="18" charset="0"/>
                        </a:rPr>
                        <a:t>Cons</a:t>
                      </a:r>
                      <a:endParaRPr lang="tr-TR" sz="1800" b="1" dirty="0">
                        <a:latin typeface="Times New Roman" pitchFamily="18" charset="0"/>
                        <a:ea typeface="Calibri"/>
                        <a:cs typeface="Times New Roman" pitchFamily="18" charset="0"/>
                      </a:endParaRPr>
                    </a:p>
                  </a:txBody>
                  <a:tcPr marL="50861" marR="508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Necessitate</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manual</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compilation</a:t>
                      </a:r>
                      <a:endParaRPr lang="tr-TR" sz="1800" dirty="0">
                        <a:latin typeface="Times New Roman" pitchFamily="18" charset="0"/>
                        <a:ea typeface="Calibri"/>
                        <a:cs typeface="Times New Roman" pitchFamily="18" charset="0"/>
                      </a:endParaRPr>
                    </a:p>
                    <a:p>
                      <a:pPr>
                        <a:lnSpc>
                          <a:spcPct val="107000"/>
                        </a:lnSpc>
                        <a:spcAft>
                          <a:spcPts val="0"/>
                        </a:spcAft>
                      </a:pPr>
                      <a:r>
                        <a:rPr lang="tr-TR" sz="1800" dirty="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Necessitate</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recompilation</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for</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each</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modification</a:t>
                      </a:r>
                      <a:endParaRPr lang="tr-TR" sz="1800" dirty="0">
                        <a:latin typeface="Times New Roman" pitchFamily="18" charset="0"/>
                        <a:ea typeface="Calibri"/>
                        <a:cs typeface="Times New Roman" pitchFamily="18" charset="0"/>
                      </a:endParaRPr>
                    </a:p>
                    <a:p>
                      <a:pPr>
                        <a:lnSpc>
                          <a:spcPct val="107000"/>
                        </a:lnSpc>
                        <a:spcAft>
                          <a:spcPts val="0"/>
                        </a:spcAft>
                      </a:pPr>
                      <a:r>
                        <a:rPr lang="tr-TR" sz="1800" dirty="0">
                          <a:solidFill>
                            <a:srgbClr val="000000"/>
                          </a:solidFill>
                          <a:latin typeface="Times New Roman" pitchFamily="18" charset="0"/>
                          <a:ea typeface="Calibri"/>
                          <a:cs typeface="Times New Roman" pitchFamily="18" charset="0"/>
                        </a:rPr>
                        <a:t>- Platform </a:t>
                      </a:r>
                      <a:r>
                        <a:rPr lang="tr-TR" sz="1800" dirty="0" err="1">
                          <a:solidFill>
                            <a:srgbClr val="000000"/>
                          </a:solidFill>
                          <a:latin typeface="Times New Roman" pitchFamily="18" charset="0"/>
                          <a:ea typeface="Calibri"/>
                          <a:cs typeface="Times New Roman" pitchFamily="18" charset="0"/>
                        </a:rPr>
                        <a:t>dependent</a:t>
                      </a:r>
                      <a:r>
                        <a:rPr lang="tr-TR" sz="1800" dirty="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compiled</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machine</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code</a:t>
                      </a:r>
                      <a:r>
                        <a:rPr lang="tr-TR" sz="1800" dirty="0" smtClean="0">
                          <a:solidFill>
                            <a:srgbClr val="000000"/>
                          </a:solidFill>
                          <a:latin typeface="Times New Roman" pitchFamily="18" charset="0"/>
                          <a:ea typeface="Calibri"/>
                          <a:cs typeface="Times New Roman" pitchFamily="18" charset="0"/>
                        </a:rPr>
                        <a:t> </a:t>
                      </a:r>
                      <a:r>
                        <a:rPr lang="tr-TR" sz="1800" dirty="0">
                          <a:solidFill>
                            <a:srgbClr val="000000"/>
                          </a:solidFill>
                          <a:latin typeface="Times New Roman" pitchFamily="18" charset="0"/>
                          <a:ea typeface="Calibri"/>
                          <a:cs typeface="Times New Roman" pitchFamily="18" charset="0"/>
                        </a:rPr>
                        <a:t>is </a:t>
                      </a:r>
                      <a:r>
                        <a:rPr lang="tr-TR" sz="1800" dirty="0" err="1" smtClean="0">
                          <a:solidFill>
                            <a:srgbClr val="000000"/>
                          </a:solidFill>
                          <a:latin typeface="Times New Roman" pitchFamily="18" charset="0"/>
                          <a:ea typeface="Calibri"/>
                          <a:cs typeface="Times New Roman" pitchFamily="18" charset="0"/>
                        </a:rPr>
                        <a:t>specific</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to</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the</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machine</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that</a:t>
                      </a:r>
                      <a:r>
                        <a:rPr lang="tr-TR" sz="1800" dirty="0" smtClean="0">
                          <a:solidFill>
                            <a:srgbClr val="000000"/>
                          </a:solidFill>
                          <a:latin typeface="Times New Roman" pitchFamily="18" charset="0"/>
                          <a:ea typeface="Calibri"/>
                          <a:cs typeface="Times New Roman" pitchFamily="18" charset="0"/>
                        </a:rPr>
                        <a:t> </a:t>
                      </a:r>
                      <a:r>
                        <a:rPr lang="tr-TR" sz="1800" dirty="0">
                          <a:solidFill>
                            <a:srgbClr val="000000"/>
                          </a:solidFill>
                          <a:latin typeface="Times New Roman" pitchFamily="18" charset="0"/>
                          <a:ea typeface="Calibri"/>
                          <a:cs typeface="Times New Roman" pitchFamily="18" charset="0"/>
                        </a:rPr>
                        <a:t>is </a:t>
                      </a:r>
                      <a:r>
                        <a:rPr lang="tr-TR" sz="1800" dirty="0" err="1">
                          <a:solidFill>
                            <a:srgbClr val="000000"/>
                          </a:solidFill>
                          <a:latin typeface="Times New Roman" pitchFamily="18" charset="0"/>
                          <a:ea typeface="Calibri"/>
                          <a:cs typeface="Times New Roman" pitchFamily="18" charset="0"/>
                        </a:rPr>
                        <a:t>executing</a:t>
                      </a:r>
                      <a:r>
                        <a:rPr lang="tr-TR" sz="1800" dirty="0">
                          <a:solidFill>
                            <a:srgbClr val="000000"/>
                          </a:solidFill>
                          <a:latin typeface="Times New Roman" pitchFamily="18" charset="0"/>
                          <a:ea typeface="Calibri"/>
                          <a:cs typeface="Times New Roman" pitchFamily="18" charset="0"/>
                        </a:rPr>
                        <a:t> it)</a:t>
                      </a:r>
                      <a:endParaRPr lang="tr-TR" sz="1800" dirty="0">
                        <a:latin typeface="Times New Roman" pitchFamily="18" charset="0"/>
                        <a:ea typeface="Calibri"/>
                        <a:cs typeface="Times New Roman" pitchFamily="18" charset="0"/>
                      </a:endParaRPr>
                    </a:p>
                  </a:txBody>
                  <a:tcPr marL="50861" marR="508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solidFill>
                            <a:srgbClr val="000000"/>
                          </a:solidFill>
                          <a:latin typeface="Times New Roman" pitchFamily="18" charset="0"/>
                          <a:ea typeface="Calibri"/>
                          <a:cs typeface="Times New Roman" pitchFamily="18" charset="0"/>
                        </a:rPr>
                        <a:t>- </a:t>
                      </a:r>
                      <a:r>
                        <a:rPr lang="tr-TR" sz="1800" dirty="0" err="1">
                          <a:solidFill>
                            <a:srgbClr val="000000"/>
                          </a:solidFill>
                          <a:latin typeface="Times New Roman" pitchFamily="18" charset="0"/>
                          <a:ea typeface="Calibri"/>
                          <a:cs typeface="Times New Roman" pitchFamily="18" charset="0"/>
                        </a:rPr>
                        <a:t>Slower</a:t>
                      </a:r>
                      <a:r>
                        <a:rPr lang="tr-TR" sz="1800" dirty="0">
                          <a:solidFill>
                            <a:srgbClr val="000000"/>
                          </a:solidFill>
                          <a:latin typeface="Times New Roman" pitchFamily="18" charset="0"/>
                          <a:ea typeface="Calibri"/>
                          <a:cs typeface="Times New Roman" pitchFamily="18" charset="0"/>
                        </a:rPr>
                        <a:t> program </a:t>
                      </a:r>
                      <a:r>
                        <a:rPr lang="tr-TR" sz="1800" dirty="0" err="1" smtClean="0">
                          <a:solidFill>
                            <a:srgbClr val="000000"/>
                          </a:solidFill>
                          <a:latin typeface="Times New Roman" pitchFamily="18" charset="0"/>
                          <a:ea typeface="Calibri"/>
                          <a:cs typeface="Times New Roman" pitchFamily="18" charset="0"/>
                        </a:rPr>
                        <a:t>execution</a:t>
                      </a:r>
                      <a:r>
                        <a:rPr lang="tr-TR" sz="1800" dirty="0">
                          <a:solidFill>
                            <a:srgbClr val="000000"/>
                          </a:solidFill>
                          <a:latin typeface="Times New Roman" pitchFamily="18" charset="0"/>
                          <a:ea typeface="Calibri"/>
                          <a:cs typeface="Times New Roman" pitchFamily="18" charset="0"/>
                        </a:rPr>
                        <a:t> </a:t>
                      </a:r>
                      <a:endParaRPr lang="tr-TR" sz="1800" dirty="0">
                        <a:latin typeface="Times New Roman" pitchFamily="18" charset="0"/>
                        <a:ea typeface="Calibri"/>
                        <a:cs typeface="Times New Roman" pitchFamily="18" charset="0"/>
                      </a:endParaRPr>
                    </a:p>
                  </a:txBody>
                  <a:tcPr marL="50861" marR="508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919">
                <a:tc>
                  <a:txBody>
                    <a:bodyPr/>
                    <a:lstStyle/>
                    <a:p>
                      <a:pPr>
                        <a:lnSpc>
                          <a:spcPct val="107000"/>
                        </a:lnSpc>
                        <a:spcAft>
                          <a:spcPts val="0"/>
                        </a:spcAft>
                      </a:pPr>
                      <a:r>
                        <a:rPr lang="tr-TR" sz="1800" b="1" dirty="0">
                          <a:solidFill>
                            <a:srgbClr val="000000"/>
                          </a:solidFill>
                          <a:latin typeface="Times New Roman" pitchFamily="18" charset="0"/>
                          <a:ea typeface="Calibri"/>
                          <a:cs typeface="Times New Roman" pitchFamily="18" charset="0"/>
                        </a:rPr>
                        <a:t>e.g.</a:t>
                      </a:r>
                      <a:endParaRPr lang="tr-TR" sz="1800" b="1" dirty="0">
                        <a:latin typeface="Times New Roman" pitchFamily="18" charset="0"/>
                        <a:ea typeface="Calibri"/>
                        <a:cs typeface="Times New Roman" pitchFamily="18" charset="0"/>
                      </a:endParaRPr>
                    </a:p>
                  </a:txBody>
                  <a:tcPr marL="50861" marR="508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solidFill>
                            <a:srgbClr val="000000"/>
                          </a:solidFill>
                          <a:latin typeface="Times New Roman" pitchFamily="18" charset="0"/>
                          <a:ea typeface="Calibri"/>
                          <a:cs typeface="Times New Roman" pitchFamily="18" charset="0"/>
                        </a:rPr>
                        <a:t>C, C++, </a:t>
                      </a:r>
                      <a:r>
                        <a:rPr lang="tr-TR" sz="1800" dirty="0" err="1">
                          <a:solidFill>
                            <a:srgbClr val="000000"/>
                          </a:solidFill>
                          <a:latin typeface="Times New Roman" pitchFamily="18" charset="0"/>
                          <a:ea typeface="Calibri"/>
                          <a:cs typeface="Times New Roman" pitchFamily="18" charset="0"/>
                        </a:rPr>
                        <a:t>Erlang</a:t>
                      </a:r>
                      <a:r>
                        <a:rPr lang="tr-TR" sz="1800" dirty="0">
                          <a:solidFill>
                            <a:srgbClr val="000000"/>
                          </a:solidFill>
                          <a:latin typeface="Times New Roman" pitchFamily="18" charset="0"/>
                          <a:ea typeface="Calibri"/>
                          <a:cs typeface="Times New Roman" pitchFamily="18" charset="0"/>
                        </a:rPr>
                        <a:t>, </a:t>
                      </a:r>
                      <a:r>
                        <a:rPr lang="tr-TR" sz="1800" dirty="0" err="1">
                          <a:solidFill>
                            <a:srgbClr val="000000"/>
                          </a:solidFill>
                          <a:latin typeface="Times New Roman" pitchFamily="18" charset="0"/>
                          <a:ea typeface="Calibri"/>
                          <a:cs typeface="Times New Roman" pitchFamily="18" charset="0"/>
                        </a:rPr>
                        <a:t>Haskell</a:t>
                      </a:r>
                      <a:r>
                        <a:rPr lang="tr-TR" sz="1800" dirty="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and</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Rust</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and</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Go</a:t>
                      </a:r>
                      <a:endParaRPr lang="tr-TR" sz="1800" dirty="0">
                        <a:latin typeface="Times New Roman" pitchFamily="18" charset="0"/>
                        <a:ea typeface="Calibri"/>
                        <a:cs typeface="Times New Roman" pitchFamily="18" charset="0"/>
                      </a:endParaRPr>
                    </a:p>
                  </a:txBody>
                  <a:tcPr marL="50861" marR="508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solidFill>
                            <a:srgbClr val="000000"/>
                          </a:solidFill>
                          <a:latin typeface="Times New Roman" pitchFamily="18" charset="0"/>
                          <a:ea typeface="Calibri"/>
                          <a:cs typeface="Times New Roman" pitchFamily="18" charset="0"/>
                        </a:rPr>
                        <a:t>PHP, </a:t>
                      </a:r>
                      <a:r>
                        <a:rPr lang="tr-TR" sz="1800" dirty="0" err="1">
                          <a:solidFill>
                            <a:srgbClr val="000000"/>
                          </a:solidFill>
                          <a:latin typeface="Times New Roman" pitchFamily="18" charset="0"/>
                          <a:ea typeface="Calibri"/>
                          <a:cs typeface="Times New Roman" pitchFamily="18" charset="0"/>
                        </a:rPr>
                        <a:t>Perl</a:t>
                      </a:r>
                      <a:r>
                        <a:rPr lang="tr-TR" sz="1800" dirty="0">
                          <a:solidFill>
                            <a:srgbClr val="000000"/>
                          </a:solidFill>
                          <a:latin typeface="Times New Roman" pitchFamily="18" charset="0"/>
                          <a:ea typeface="Calibri"/>
                          <a:cs typeface="Times New Roman" pitchFamily="18" charset="0"/>
                        </a:rPr>
                        <a:t>, </a:t>
                      </a:r>
                      <a:r>
                        <a:rPr lang="tr-TR" sz="1800" dirty="0" err="1">
                          <a:solidFill>
                            <a:srgbClr val="000000"/>
                          </a:solidFill>
                          <a:latin typeface="Times New Roman" pitchFamily="18" charset="0"/>
                          <a:ea typeface="Calibri"/>
                          <a:cs typeface="Times New Roman" pitchFamily="18" charset="0"/>
                        </a:rPr>
                        <a:t>Ruby</a:t>
                      </a:r>
                      <a:r>
                        <a:rPr lang="tr-TR" sz="1800" dirty="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and</a:t>
                      </a:r>
                      <a:r>
                        <a:rPr lang="tr-TR" sz="1800" dirty="0" smtClean="0">
                          <a:solidFill>
                            <a:srgbClr val="000000"/>
                          </a:solidFill>
                          <a:latin typeface="Times New Roman" pitchFamily="18" charset="0"/>
                          <a:ea typeface="Calibri"/>
                          <a:cs typeface="Times New Roman" pitchFamily="18" charset="0"/>
                        </a:rPr>
                        <a:t> </a:t>
                      </a:r>
                      <a:r>
                        <a:rPr lang="tr-TR" sz="1800" dirty="0" err="1" smtClean="0">
                          <a:solidFill>
                            <a:srgbClr val="000000"/>
                          </a:solidFill>
                          <a:latin typeface="Times New Roman" pitchFamily="18" charset="0"/>
                          <a:ea typeface="Calibri"/>
                          <a:cs typeface="Times New Roman" pitchFamily="18" charset="0"/>
                        </a:rPr>
                        <a:t>Python</a:t>
                      </a:r>
                      <a:endParaRPr lang="tr-TR" sz="1800" dirty="0">
                        <a:latin typeface="Times New Roman" pitchFamily="18" charset="0"/>
                        <a:ea typeface="Calibri"/>
                        <a:cs typeface="Times New Roman" pitchFamily="18" charset="0"/>
                      </a:endParaRPr>
                    </a:p>
                  </a:txBody>
                  <a:tcPr marL="50861" marR="508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4 Metin kutusu"/>
          <p:cNvSpPr txBox="1"/>
          <p:nvPr/>
        </p:nvSpPr>
        <p:spPr>
          <a:xfrm>
            <a:off x="571472" y="58221"/>
            <a:ext cx="7858180" cy="584775"/>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Hardware &amp; Software</a:t>
            </a:r>
          </a:p>
        </p:txBody>
      </p:sp>
      <p:pic>
        <p:nvPicPr>
          <p:cNvPr id="4" name="3 Resim" descr="byte code compiling ile ilgili gÃ¶rsel sonucu"/>
          <p:cNvPicPr/>
          <p:nvPr/>
        </p:nvPicPr>
        <p:blipFill>
          <a:blip r:embed="rId3">
            <a:extLst>
              <a:ext uri="{28A0092B-C50C-407E-A947-70E740481C1C}">
                <a14:useLocalDpi xmlns="" xmlns:wpc="http://schemas.microsoft.com/office/word/2010/wordprocessingCanvas" xmlns:cx="http://schemas.microsoft.com/office/drawing/2014/chartex" xmlns:cx1="http://schemas.microsoft.com/office/drawing/2015/9/8/chartex"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500034" y="928670"/>
            <a:ext cx="7429552" cy="4500594"/>
          </a:xfrm>
          <a:prstGeom prst="rect">
            <a:avLst/>
          </a:prstGeom>
          <a:noFill/>
          <a:ln>
            <a:noFill/>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4 Metin kutusu"/>
          <p:cNvSpPr txBox="1"/>
          <p:nvPr/>
        </p:nvSpPr>
        <p:spPr>
          <a:xfrm>
            <a:off x="571472" y="-105534"/>
            <a:ext cx="7858180" cy="584775"/>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Hardware &amp; Software</a:t>
            </a:r>
          </a:p>
        </p:txBody>
      </p:sp>
      <p:graphicFrame>
        <p:nvGraphicFramePr>
          <p:cNvPr id="3" name="2 Tablo"/>
          <p:cNvGraphicFramePr>
            <a:graphicFrameLocks noGrp="1"/>
          </p:cNvGraphicFramePr>
          <p:nvPr/>
        </p:nvGraphicFramePr>
        <p:xfrm>
          <a:off x="21945" y="479303"/>
          <a:ext cx="9104469" cy="6156960"/>
        </p:xfrm>
        <a:graphic>
          <a:graphicData uri="http://schemas.openxmlformats.org/drawingml/2006/table">
            <a:tbl>
              <a:tblPr firstRow="1" bandRow="1">
                <a:tableStyleId>{00A15C55-8517-42AA-B614-E9B94910E393}</a:tableStyleId>
              </a:tblPr>
              <a:tblGrid>
                <a:gridCol w="2106819"/>
                <a:gridCol w="2445416"/>
                <a:gridCol w="2276117"/>
                <a:gridCol w="2276117"/>
              </a:tblGrid>
              <a:tr h="370840">
                <a:tc>
                  <a:txBody>
                    <a:bodyPr/>
                    <a:lstStyle/>
                    <a:p>
                      <a:pPr algn="ctr"/>
                      <a:r>
                        <a:rPr lang="tr-TR" sz="2200" dirty="0" err="1" smtClean="0"/>
                        <a:t>Pros</a:t>
                      </a:r>
                      <a:endParaRPr lang="tr-TR" sz="2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200" dirty="0" err="1" smtClean="0"/>
                        <a:t>Cons</a:t>
                      </a:r>
                      <a:endParaRPr lang="tr-TR" sz="2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200" dirty="0" err="1" smtClean="0"/>
                        <a:t>Pros</a:t>
                      </a:r>
                      <a:endParaRPr lang="tr-TR" sz="2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200" dirty="0" err="1" smtClean="0"/>
                        <a:t>Cons</a:t>
                      </a:r>
                      <a:endParaRPr lang="tr-TR" sz="2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200" dirty="0" err="1" smtClean="0"/>
                        <a:t>Proprietary</a:t>
                      </a:r>
                      <a:endParaRPr lang="tr-TR" sz="22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200" dirty="0" err="1" smtClean="0"/>
                        <a:t>Off</a:t>
                      </a:r>
                      <a:r>
                        <a:rPr lang="tr-TR" sz="2200" dirty="0" smtClean="0"/>
                        <a:t>-</a:t>
                      </a:r>
                      <a:r>
                        <a:rPr lang="tr-TR" sz="2200" dirty="0" err="1" smtClean="0"/>
                        <a:t>the</a:t>
                      </a:r>
                      <a:r>
                        <a:rPr lang="tr-TR" sz="2200" dirty="0" smtClean="0"/>
                        <a:t>-</a:t>
                      </a:r>
                      <a:r>
                        <a:rPr lang="tr-TR" sz="2200" dirty="0" err="1" smtClean="0"/>
                        <a:t>shelf</a:t>
                      </a:r>
                      <a:endParaRPr lang="tr-TR" sz="22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tc>
              </a:tr>
              <a:tr h="370840">
                <a:tc>
                  <a:txBody>
                    <a:bodyPr/>
                    <a:lstStyle/>
                    <a:p>
                      <a:r>
                        <a:rPr lang="tr-TR" sz="2200" kern="1200" baseline="0" dirty="0" smtClean="0"/>
                        <a:t>G</a:t>
                      </a:r>
                      <a:r>
                        <a:rPr lang="en-US" sz="2200" kern="1200" baseline="0" dirty="0" smtClean="0"/>
                        <a:t>et exactly what</a:t>
                      </a:r>
                    </a:p>
                    <a:p>
                      <a:r>
                        <a:rPr lang="tr-TR" sz="2200" kern="1200" baseline="0" dirty="0" err="1" smtClean="0"/>
                        <a:t>you</a:t>
                      </a:r>
                      <a:r>
                        <a:rPr lang="tr-TR" sz="2200" kern="1200" baseline="0" dirty="0" smtClean="0"/>
                        <a:t> </a:t>
                      </a:r>
                      <a:r>
                        <a:rPr lang="tr-TR" sz="2200" kern="1200" baseline="0" dirty="0" err="1" smtClean="0"/>
                        <a:t>need</a:t>
                      </a:r>
                      <a:endParaRPr lang="tr-TR"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200" kern="1200" baseline="0" dirty="0" err="1" smtClean="0"/>
                        <a:t>Long</a:t>
                      </a:r>
                      <a:r>
                        <a:rPr lang="tr-TR" sz="2200" kern="1200" baseline="0" dirty="0" smtClean="0"/>
                        <a:t> time </a:t>
                      </a:r>
                      <a:r>
                        <a:rPr lang="tr-TR" sz="2200" kern="1200" baseline="0" dirty="0" err="1" smtClean="0"/>
                        <a:t>and</a:t>
                      </a:r>
                      <a:endParaRPr lang="tr-TR" sz="2200" kern="1200" baseline="0" dirty="0" smtClean="0"/>
                    </a:p>
                    <a:p>
                      <a:r>
                        <a:rPr lang="tr-TR" sz="2200" kern="1200" baseline="0" dirty="0" smtClean="0"/>
                        <a:t>a </a:t>
                      </a:r>
                      <a:r>
                        <a:rPr lang="tr-TR" sz="2200" kern="1200" baseline="0" dirty="0" err="1" smtClean="0"/>
                        <a:t>significant</a:t>
                      </a:r>
                      <a:r>
                        <a:rPr lang="tr-TR" sz="2200" kern="1200" baseline="0" dirty="0" smtClean="0"/>
                        <a:t> </a:t>
                      </a:r>
                      <a:r>
                        <a:rPr lang="tr-TR" sz="2200" kern="1200" baseline="0" dirty="0" err="1" smtClean="0"/>
                        <a:t>amount</a:t>
                      </a:r>
                      <a:r>
                        <a:rPr lang="tr-TR" sz="2200" kern="1200" baseline="0" dirty="0" smtClean="0"/>
                        <a:t> of</a:t>
                      </a:r>
                    </a:p>
                    <a:p>
                      <a:r>
                        <a:rPr lang="tr-TR" sz="2200" kern="1200" baseline="0" dirty="0" err="1" smtClean="0"/>
                        <a:t>resources</a:t>
                      </a:r>
                      <a:r>
                        <a:rPr lang="tr-TR" sz="2200" kern="1200" baseline="0" dirty="0" smtClean="0"/>
                        <a:t> </a:t>
                      </a:r>
                      <a:r>
                        <a:rPr lang="tr-TR" sz="2200" kern="1200" baseline="0" dirty="0" err="1" smtClean="0"/>
                        <a:t>to</a:t>
                      </a:r>
                      <a:r>
                        <a:rPr lang="tr-TR" sz="2200" kern="1200" baseline="0" dirty="0" smtClean="0"/>
                        <a:t> </a:t>
                      </a:r>
                      <a:r>
                        <a:rPr lang="tr-TR" sz="2200" kern="1200" baseline="0" dirty="0" err="1" smtClean="0"/>
                        <a:t>develop</a:t>
                      </a:r>
                      <a:endParaRPr lang="tr-TR" sz="2200" kern="1200" baseline="0" dirty="0" smtClean="0"/>
                    </a:p>
                    <a:p>
                      <a:r>
                        <a:rPr lang="tr-TR" sz="2200" kern="1200" baseline="0" dirty="0" err="1" smtClean="0"/>
                        <a:t>required</a:t>
                      </a:r>
                      <a:r>
                        <a:rPr lang="tr-TR" sz="2200" kern="1200" baseline="0" dirty="0" smtClean="0"/>
                        <a:t> </a:t>
                      </a:r>
                      <a:r>
                        <a:rPr lang="tr-TR" sz="2200" kern="1200" baseline="0" dirty="0" err="1" smtClean="0"/>
                        <a:t>features</a:t>
                      </a:r>
                      <a:endParaRPr lang="tr-TR"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200" kern="1200" baseline="0" dirty="0" err="1" smtClean="0"/>
                        <a:t>Initial</a:t>
                      </a:r>
                      <a:r>
                        <a:rPr lang="tr-TR" sz="2200" kern="1200" baseline="0" dirty="0" smtClean="0"/>
                        <a:t> </a:t>
                      </a:r>
                      <a:r>
                        <a:rPr lang="tr-TR" sz="2200" kern="1200" baseline="0" dirty="0" err="1" smtClean="0"/>
                        <a:t>cost</a:t>
                      </a:r>
                      <a:r>
                        <a:rPr lang="tr-TR" sz="2200" kern="1200" baseline="0" dirty="0" smtClean="0"/>
                        <a:t> is </a:t>
                      </a:r>
                      <a:r>
                        <a:rPr lang="tr-TR" sz="2200" kern="1200" baseline="0" dirty="0" err="1" smtClean="0"/>
                        <a:t>lower</a:t>
                      </a:r>
                      <a:endParaRPr lang="tr-TR" sz="2200" kern="1200" baseline="0" dirty="0" smtClean="0"/>
                    </a:p>
                    <a:p>
                      <a:r>
                        <a:rPr lang="tr-TR" sz="2200" kern="1200" baseline="0" dirty="0" err="1" smtClean="0"/>
                        <a:t>development</a:t>
                      </a:r>
                      <a:endParaRPr lang="tr-TR" sz="2200" kern="1200" baseline="0" dirty="0" smtClean="0"/>
                    </a:p>
                    <a:p>
                      <a:r>
                        <a:rPr lang="tr-TR" sz="2200" kern="1200" baseline="0" dirty="0" err="1" smtClean="0"/>
                        <a:t>costs</a:t>
                      </a:r>
                      <a:r>
                        <a:rPr lang="tr-TR" sz="2200" kern="1200" baseline="0" dirty="0" smtClean="0"/>
                        <a:t> can be spread </a:t>
                      </a:r>
                      <a:r>
                        <a:rPr lang="tr-TR" sz="2200" kern="1200" baseline="0" dirty="0" err="1" smtClean="0"/>
                        <a:t>across</a:t>
                      </a:r>
                      <a:r>
                        <a:rPr lang="tr-TR" sz="2200" kern="1200" baseline="0" dirty="0" smtClean="0"/>
                        <a:t> </a:t>
                      </a:r>
                      <a:r>
                        <a:rPr lang="tr-TR" sz="2200" kern="1200" baseline="0" dirty="0" err="1" smtClean="0"/>
                        <a:t>many</a:t>
                      </a:r>
                      <a:r>
                        <a:rPr lang="tr-TR" sz="2200" kern="1200" baseline="0" dirty="0" smtClean="0"/>
                        <a:t> </a:t>
                      </a:r>
                      <a:r>
                        <a:rPr lang="tr-TR" sz="2200" kern="1200" baseline="0" dirty="0" err="1" smtClean="0"/>
                        <a:t>customers</a:t>
                      </a:r>
                      <a:endParaRPr lang="tr-TR"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200" kern="1200" baseline="0" dirty="0" smtClean="0"/>
                        <a:t>An </a:t>
                      </a:r>
                      <a:r>
                        <a:rPr lang="tr-TR" sz="2200" kern="1200" baseline="0" dirty="0" err="1" smtClean="0"/>
                        <a:t>organization</a:t>
                      </a:r>
                      <a:r>
                        <a:rPr lang="tr-TR" sz="2200" kern="1200" baseline="0" dirty="0" smtClean="0"/>
                        <a:t> </a:t>
                      </a:r>
                      <a:r>
                        <a:rPr lang="tr-TR" sz="2200" kern="1200" baseline="0" dirty="0" err="1" smtClean="0"/>
                        <a:t>might</a:t>
                      </a:r>
                      <a:r>
                        <a:rPr lang="tr-TR" sz="2200" kern="1200" baseline="0" dirty="0" smtClean="0"/>
                        <a:t> </a:t>
                      </a:r>
                      <a:r>
                        <a:rPr lang="en-US" sz="2200" kern="1200" baseline="0" dirty="0" smtClean="0"/>
                        <a:t>have to pay for features</a:t>
                      </a:r>
                    </a:p>
                    <a:p>
                      <a:r>
                        <a:rPr lang="en-US" sz="2200" kern="1200" baseline="0" dirty="0" smtClean="0"/>
                        <a:t>that it does not require</a:t>
                      </a:r>
                      <a:r>
                        <a:rPr lang="tr-TR" sz="2200" kern="1200" baseline="0" dirty="0" smtClean="0"/>
                        <a:t> </a:t>
                      </a:r>
                      <a:r>
                        <a:rPr lang="tr-TR" sz="2200" kern="1200" baseline="0" dirty="0" err="1" smtClean="0"/>
                        <a:t>and</a:t>
                      </a:r>
                      <a:r>
                        <a:rPr lang="tr-TR" sz="2200" kern="1200" baseline="0" dirty="0" smtClean="0"/>
                        <a:t> </a:t>
                      </a:r>
                      <a:r>
                        <a:rPr lang="tr-TR" sz="2200" kern="1200" baseline="0" dirty="0" err="1" smtClean="0"/>
                        <a:t>never</a:t>
                      </a:r>
                      <a:r>
                        <a:rPr lang="tr-TR" sz="2200" kern="1200" baseline="0" dirty="0" smtClean="0"/>
                        <a:t> </a:t>
                      </a:r>
                      <a:r>
                        <a:rPr lang="tr-TR" sz="2200" kern="1200" baseline="0" dirty="0" err="1" smtClean="0"/>
                        <a:t>uses</a:t>
                      </a:r>
                      <a:endParaRPr lang="tr-TR"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tr-TR" sz="2200" kern="1200" baseline="0" dirty="0" err="1" smtClean="0"/>
                        <a:t>More</a:t>
                      </a:r>
                      <a:r>
                        <a:rPr lang="tr-TR" sz="2200" kern="1200" baseline="0" dirty="0" smtClean="0"/>
                        <a:t> </a:t>
                      </a:r>
                      <a:r>
                        <a:rPr lang="tr-TR" sz="2200" kern="1200" baseline="0" dirty="0" err="1" smtClean="0"/>
                        <a:t>control</a:t>
                      </a:r>
                      <a:r>
                        <a:rPr lang="tr-TR" sz="2200" kern="1200" baseline="0" dirty="0" smtClean="0"/>
                        <a:t> </a:t>
                      </a:r>
                      <a:r>
                        <a:rPr lang="tr-TR" sz="2200" kern="1200" baseline="0" dirty="0" err="1" smtClean="0"/>
                        <a:t>over</a:t>
                      </a:r>
                      <a:r>
                        <a:rPr lang="tr-TR" sz="2200" kern="1200" baseline="0" dirty="0" smtClean="0"/>
                        <a:t> </a:t>
                      </a:r>
                      <a:r>
                        <a:rPr lang="tr-TR" sz="2200" kern="1200" baseline="0" dirty="0" err="1" smtClean="0"/>
                        <a:t>the</a:t>
                      </a:r>
                      <a:r>
                        <a:rPr lang="tr-TR" sz="2200" kern="1200" baseline="0" dirty="0" smtClean="0"/>
                        <a:t> </a:t>
                      </a:r>
                      <a:r>
                        <a:rPr lang="tr-TR" sz="2200" kern="1200" baseline="0" dirty="0" err="1" smtClean="0"/>
                        <a:t>results</a:t>
                      </a:r>
                      <a:endParaRPr lang="tr-TR"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200" kern="1200" baseline="0" dirty="0" smtClean="0"/>
                        <a:t>Hard </a:t>
                      </a:r>
                      <a:r>
                        <a:rPr lang="tr-TR" sz="2200" kern="1200" baseline="0" dirty="0" err="1" smtClean="0"/>
                        <a:t>to</a:t>
                      </a:r>
                      <a:r>
                        <a:rPr lang="tr-TR" sz="2200" kern="1200" baseline="0" dirty="0" smtClean="0"/>
                        <a:t> </a:t>
                      </a:r>
                      <a:r>
                        <a:rPr lang="tr-TR" sz="2200" kern="1200" baseline="0" dirty="0" err="1" smtClean="0"/>
                        <a:t>provide</a:t>
                      </a:r>
                      <a:r>
                        <a:rPr lang="tr-TR" sz="2200" kern="1200" baseline="0" dirty="0" smtClean="0"/>
                        <a:t> </a:t>
                      </a:r>
                      <a:r>
                        <a:rPr lang="tr-TR" sz="2200" kern="1200" baseline="0" dirty="0" err="1" smtClean="0"/>
                        <a:t>the</a:t>
                      </a:r>
                      <a:r>
                        <a:rPr lang="tr-TR" sz="2200" kern="1200" baseline="0" dirty="0" smtClean="0"/>
                        <a:t> </a:t>
                      </a:r>
                      <a:r>
                        <a:rPr lang="tr-TR" sz="2200" kern="1200" baseline="0" dirty="0" err="1" smtClean="0"/>
                        <a:t>required</a:t>
                      </a:r>
                      <a:r>
                        <a:rPr lang="tr-TR" sz="2200" kern="1200" baseline="0" dirty="0" smtClean="0"/>
                        <a:t> </a:t>
                      </a:r>
                      <a:r>
                        <a:rPr lang="tr-TR" sz="2200" kern="1200" baseline="0" dirty="0" err="1" smtClean="0"/>
                        <a:t>level</a:t>
                      </a:r>
                      <a:r>
                        <a:rPr lang="tr-TR" sz="2200" kern="1200" baseline="0" dirty="0" smtClean="0"/>
                        <a:t> of </a:t>
                      </a:r>
                      <a:r>
                        <a:rPr lang="tr-TR" sz="2200" kern="1200" baseline="0" dirty="0" err="1" smtClean="0"/>
                        <a:t>ongoing</a:t>
                      </a:r>
                      <a:r>
                        <a:rPr lang="tr-TR" sz="2200" kern="1200" baseline="0" dirty="0" smtClean="0"/>
                        <a:t> </a:t>
                      </a:r>
                      <a:r>
                        <a:rPr lang="tr-TR" sz="2200" kern="1200" baseline="0" dirty="0" err="1" smtClean="0"/>
                        <a:t>support</a:t>
                      </a:r>
                      <a:r>
                        <a:rPr lang="tr-TR" sz="2200" kern="1200" baseline="0" dirty="0" smtClean="0"/>
                        <a:t> </a:t>
                      </a:r>
                      <a:r>
                        <a:rPr lang="tr-TR" sz="2200" kern="1200" baseline="0" dirty="0" err="1" smtClean="0"/>
                        <a:t>and</a:t>
                      </a:r>
                      <a:r>
                        <a:rPr lang="tr-TR" sz="2200" kern="1200" baseline="0" dirty="0" smtClean="0"/>
                        <a:t> </a:t>
                      </a:r>
                      <a:r>
                        <a:rPr lang="tr-TR" sz="2200" kern="1200" baseline="0" dirty="0" err="1" smtClean="0"/>
                        <a:t>maintenance</a:t>
                      </a:r>
                      <a:r>
                        <a:rPr lang="tr-TR" sz="2200" kern="1200" baseline="0" dirty="0" smtClean="0"/>
                        <a:t> in-</a:t>
                      </a:r>
                      <a:r>
                        <a:rPr lang="tr-TR" sz="2200" kern="1200" baseline="0" dirty="0" err="1" smtClean="0"/>
                        <a:t>house</a:t>
                      </a:r>
                      <a:endParaRPr lang="tr-TR"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200" kern="1200" baseline="0" dirty="0" err="1" smtClean="0"/>
                        <a:t>Likely</a:t>
                      </a:r>
                      <a:r>
                        <a:rPr lang="tr-TR" sz="2200" kern="1200" baseline="0" dirty="0" smtClean="0"/>
                        <a:t> </a:t>
                      </a:r>
                      <a:r>
                        <a:rPr lang="tr-TR" sz="2200" kern="1200" baseline="0" dirty="0" err="1" smtClean="0"/>
                        <a:t>to</a:t>
                      </a:r>
                      <a:r>
                        <a:rPr lang="tr-TR" sz="2200" kern="1200" baseline="0" dirty="0" smtClean="0"/>
                        <a:t> </a:t>
                      </a:r>
                      <a:r>
                        <a:rPr lang="tr-TR" sz="2200" kern="1200" baseline="0" dirty="0" err="1" smtClean="0"/>
                        <a:t>meet</a:t>
                      </a:r>
                      <a:r>
                        <a:rPr lang="tr-TR" sz="2200" kern="1200" baseline="0" dirty="0" smtClean="0"/>
                        <a:t> </a:t>
                      </a:r>
                      <a:r>
                        <a:rPr lang="tr-TR" sz="2200" kern="1200" baseline="0" dirty="0" err="1" smtClean="0"/>
                        <a:t>the</a:t>
                      </a:r>
                      <a:r>
                        <a:rPr lang="tr-TR" sz="2200" kern="1200" baseline="0" dirty="0" smtClean="0"/>
                        <a:t> </a:t>
                      </a:r>
                      <a:r>
                        <a:rPr lang="tr-TR" sz="2200" kern="1200" baseline="0" dirty="0" err="1" smtClean="0"/>
                        <a:t>basic</a:t>
                      </a:r>
                      <a:r>
                        <a:rPr lang="tr-TR" sz="2200" kern="1200" baseline="0" dirty="0" smtClean="0"/>
                        <a:t> </a:t>
                      </a:r>
                      <a:r>
                        <a:rPr lang="tr-TR" sz="2200" kern="1200" baseline="0" dirty="0" err="1" smtClean="0"/>
                        <a:t>business</a:t>
                      </a:r>
                      <a:r>
                        <a:rPr lang="tr-TR" sz="2200" kern="1200" baseline="0" dirty="0" smtClean="0"/>
                        <a:t> </a:t>
                      </a:r>
                      <a:r>
                        <a:rPr lang="tr-TR" sz="2200" kern="1200" baseline="0" dirty="0" err="1" smtClean="0"/>
                        <a:t>needs</a:t>
                      </a:r>
                      <a:endParaRPr lang="tr-TR"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200" kern="1200" baseline="0" dirty="0" err="1" smtClean="0"/>
                        <a:t>Might</a:t>
                      </a:r>
                      <a:r>
                        <a:rPr lang="tr-TR" sz="2200" kern="1200" baseline="0" dirty="0" smtClean="0"/>
                        <a:t> </a:t>
                      </a:r>
                      <a:r>
                        <a:rPr lang="tr-TR" sz="2200" kern="1200" baseline="0" dirty="0" err="1" smtClean="0"/>
                        <a:t>require</a:t>
                      </a:r>
                      <a:r>
                        <a:rPr lang="tr-TR" sz="2200" kern="1200" baseline="0" dirty="0" smtClean="0"/>
                        <a:t> </a:t>
                      </a:r>
                      <a:r>
                        <a:rPr lang="tr-TR" sz="2200" kern="1200" baseline="0" dirty="0" err="1" smtClean="0"/>
                        <a:t>future</a:t>
                      </a:r>
                      <a:r>
                        <a:rPr lang="tr-TR" sz="2200" kern="1200" baseline="0" dirty="0" smtClean="0"/>
                        <a:t> </a:t>
                      </a:r>
                      <a:r>
                        <a:rPr lang="tr-TR" sz="2200" kern="1200" baseline="0" dirty="0" err="1" smtClean="0"/>
                        <a:t>modification</a:t>
                      </a:r>
                      <a:endParaRPr lang="tr-TR" sz="2200" kern="1200" baseline="0" dirty="0" smtClean="0"/>
                    </a:p>
                    <a:p>
                      <a:r>
                        <a:rPr lang="tr-TR" sz="2200" kern="1200" baseline="0" dirty="0" err="1" smtClean="0"/>
                        <a:t>or</a:t>
                      </a:r>
                      <a:r>
                        <a:rPr lang="tr-TR" sz="2200" kern="1200" baseline="0" dirty="0" smtClean="0"/>
                        <a:t> </a:t>
                      </a:r>
                      <a:r>
                        <a:rPr lang="tr-TR" sz="2200" kern="1200" baseline="0" dirty="0" err="1" smtClean="0"/>
                        <a:t>customization</a:t>
                      </a:r>
                      <a:r>
                        <a:rPr lang="tr-TR" sz="2200" kern="1200" baseline="0" dirty="0" smtClean="0"/>
                        <a:t> (</a:t>
                      </a:r>
                      <a:r>
                        <a:rPr lang="tr-TR" sz="2200" kern="1200" baseline="0" dirty="0" err="1" smtClean="0"/>
                        <a:t>expensive</a:t>
                      </a:r>
                      <a:r>
                        <a:rPr lang="tr-TR" sz="2200" kern="1200" baseline="0" dirty="0" smtClean="0"/>
                        <a:t>)</a:t>
                      </a:r>
                      <a:endParaRPr lang="tr-TR"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tr-TR" sz="2200" kern="1200" baseline="0" dirty="0" err="1" smtClean="0"/>
                        <a:t>More</a:t>
                      </a:r>
                      <a:r>
                        <a:rPr lang="tr-TR" sz="2200" kern="1200" baseline="0" dirty="0" smtClean="0"/>
                        <a:t> </a:t>
                      </a:r>
                      <a:r>
                        <a:rPr lang="tr-TR" sz="2200" kern="1200" baseline="0" dirty="0" err="1" smtClean="0"/>
                        <a:t>easy</a:t>
                      </a:r>
                      <a:r>
                        <a:rPr lang="tr-TR" sz="2200" kern="1200" baseline="0" dirty="0" smtClean="0"/>
                        <a:t> </a:t>
                      </a:r>
                      <a:r>
                        <a:rPr lang="tr-TR" sz="2200" kern="1200" baseline="0" dirty="0" err="1" smtClean="0"/>
                        <a:t>to</a:t>
                      </a:r>
                      <a:r>
                        <a:rPr lang="tr-TR" sz="2200" kern="1200" baseline="0" dirty="0" smtClean="0"/>
                        <a:t> </a:t>
                      </a:r>
                      <a:r>
                        <a:rPr lang="tr-TR" sz="2200" kern="1200" baseline="0" dirty="0" err="1" smtClean="0"/>
                        <a:t>modify</a:t>
                      </a:r>
                      <a:r>
                        <a:rPr lang="tr-TR" sz="2200" kern="1200" baseline="0" dirty="0" smtClean="0"/>
                        <a:t> </a:t>
                      </a:r>
                      <a:r>
                        <a:rPr lang="tr-TR" sz="2200" kern="1200" baseline="0" dirty="0" err="1" smtClean="0"/>
                        <a:t>the</a:t>
                      </a:r>
                      <a:r>
                        <a:rPr lang="tr-TR" sz="2200" kern="1200" baseline="0" dirty="0" smtClean="0"/>
                        <a:t> software </a:t>
                      </a:r>
                      <a:r>
                        <a:rPr lang="tr-TR" sz="2200" kern="1200" baseline="0" dirty="0" err="1" smtClean="0"/>
                        <a:t>and</a:t>
                      </a:r>
                      <a:r>
                        <a:rPr lang="tr-TR" sz="2200" kern="1200" baseline="0" dirty="0" smtClean="0"/>
                        <a:t> </a:t>
                      </a:r>
                      <a:r>
                        <a:rPr lang="tr-TR" sz="2200" kern="1200" baseline="0" dirty="0" err="1" smtClean="0"/>
                        <a:t>add</a:t>
                      </a:r>
                      <a:r>
                        <a:rPr lang="tr-TR" sz="2200" kern="1200" baseline="0" dirty="0" smtClean="0"/>
                        <a:t> </a:t>
                      </a:r>
                      <a:r>
                        <a:rPr lang="tr-TR" sz="2200" kern="1200" baseline="0" dirty="0" err="1" smtClean="0"/>
                        <a:t>features</a:t>
                      </a:r>
                      <a:endParaRPr lang="tr-TR"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200" kern="1200" baseline="0" dirty="0" err="1" smtClean="0"/>
                        <a:t>may</a:t>
                      </a:r>
                      <a:r>
                        <a:rPr lang="tr-TR" sz="2200" kern="1200" baseline="0" dirty="0" smtClean="0"/>
                        <a:t> fail </a:t>
                      </a:r>
                      <a:r>
                        <a:rPr lang="tr-TR" sz="2200" kern="1200" baseline="0" dirty="0" err="1" smtClean="0"/>
                        <a:t>to</a:t>
                      </a:r>
                      <a:r>
                        <a:rPr lang="tr-TR" sz="2200" kern="1200" baseline="0" dirty="0" smtClean="0"/>
                        <a:t> </a:t>
                      </a:r>
                      <a:r>
                        <a:rPr lang="tr-TR" sz="2200" kern="1200" baseline="0" dirty="0" err="1" smtClean="0"/>
                        <a:t>meet</a:t>
                      </a:r>
                      <a:endParaRPr lang="tr-TR" sz="2200" kern="1200" baseline="0" dirty="0" smtClean="0"/>
                    </a:p>
                    <a:p>
                      <a:r>
                        <a:rPr lang="tr-TR" sz="2200" kern="1200" baseline="0" dirty="0" err="1" smtClean="0"/>
                        <a:t>evolving</a:t>
                      </a:r>
                      <a:r>
                        <a:rPr lang="tr-TR" sz="2200" kern="1200" baseline="0" dirty="0" smtClean="0"/>
                        <a:t> </a:t>
                      </a:r>
                      <a:r>
                        <a:rPr lang="tr-TR" sz="2200" kern="1200" baseline="0" dirty="0" err="1" smtClean="0"/>
                        <a:t>business</a:t>
                      </a:r>
                      <a:r>
                        <a:rPr lang="tr-TR" sz="2200" kern="1200" baseline="0" dirty="0" smtClean="0"/>
                        <a:t> </a:t>
                      </a:r>
                      <a:r>
                        <a:rPr lang="tr-TR" sz="2200" kern="1200" baseline="0" dirty="0" err="1" smtClean="0"/>
                        <a:t>and</a:t>
                      </a:r>
                      <a:r>
                        <a:rPr lang="tr-TR" sz="2200" kern="1200" baseline="0" dirty="0" smtClean="0"/>
                        <a:t> </a:t>
                      </a:r>
                      <a:r>
                        <a:rPr lang="tr-TR" sz="2200" kern="1200" baseline="0" dirty="0" err="1" smtClean="0"/>
                        <a:t>end</a:t>
                      </a:r>
                      <a:r>
                        <a:rPr lang="tr-TR" sz="2200" kern="1200" baseline="0" dirty="0" smtClean="0"/>
                        <a:t> </a:t>
                      </a:r>
                      <a:r>
                        <a:rPr lang="tr-TR" sz="2200" kern="1200" baseline="0" dirty="0" err="1" smtClean="0"/>
                        <a:t>user</a:t>
                      </a:r>
                      <a:r>
                        <a:rPr lang="tr-TR" sz="2200" kern="1200" baseline="0" dirty="0" smtClean="0"/>
                        <a:t> </a:t>
                      </a:r>
                      <a:r>
                        <a:rPr lang="tr-TR" sz="2200" kern="1200" baseline="0" dirty="0" err="1" smtClean="0"/>
                        <a:t>needs</a:t>
                      </a:r>
                      <a:endParaRPr lang="tr-TR"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200" kern="1200" baseline="0" dirty="0" err="1" smtClean="0"/>
                        <a:t>Likely</a:t>
                      </a:r>
                      <a:r>
                        <a:rPr lang="tr-TR" sz="2200" kern="1200" baseline="0" dirty="0" smtClean="0"/>
                        <a:t> </a:t>
                      </a:r>
                      <a:r>
                        <a:rPr lang="tr-TR" sz="2200" kern="1200" baseline="0" dirty="0" err="1" smtClean="0"/>
                        <a:t>to</a:t>
                      </a:r>
                      <a:r>
                        <a:rPr lang="tr-TR" sz="2200" kern="1200" baseline="0" dirty="0" smtClean="0"/>
                        <a:t> be</a:t>
                      </a:r>
                    </a:p>
                    <a:p>
                      <a:r>
                        <a:rPr lang="tr-TR" sz="2200" kern="1200" baseline="0" dirty="0" smtClean="0"/>
                        <a:t>of </a:t>
                      </a:r>
                      <a:r>
                        <a:rPr lang="tr-TR" sz="2200" kern="1200" baseline="0" dirty="0" err="1" smtClean="0"/>
                        <a:t>high</a:t>
                      </a:r>
                      <a:r>
                        <a:rPr lang="tr-TR" sz="2200" kern="1200" baseline="0" dirty="0" smtClean="0"/>
                        <a:t> </a:t>
                      </a:r>
                      <a:r>
                        <a:rPr lang="tr-TR" sz="2200" kern="1200" baseline="0" dirty="0" err="1" smtClean="0"/>
                        <a:t>quality</a:t>
                      </a:r>
                      <a:endParaRPr lang="tr-TR"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200" kern="1200" baseline="0" dirty="0" err="1" smtClean="0"/>
                        <a:t>Might</a:t>
                      </a:r>
                      <a:r>
                        <a:rPr lang="tr-TR" sz="2200" kern="1200" baseline="0" dirty="0" smtClean="0"/>
                        <a:t> not </a:t>
                      </a:r>
                      <a:r>
                        <a:rPr lang="tr-TR" sz="2200" kern="1200" baseline="0" dirty="0" err="1" smtClean="0"/>
                        <a:t>match</a:t>
                      </a:r>
                      <a:r>
                        <a:rPr lang="tr-TR" sz="2200" kern="1200" baseline="0" dirty="0" smtClean="0"/>
                        <a:t> </a:t>
                      </a:r>
                      <a:r>
                        <a:rPr lang="tr-TR" sz="2200" kern="1200" baseline="0" dirty="0" err="1" smtClean="0"/>
                        <a:t>current</a:t>
                      </a:r>
                      <a:r>
                        <a:rPr lang="tr-TR" sz="2200" kern="1200" baseline="0" dirty="0" smtClean="0"/>
                        <a:t> </a:t>
                      </a:r>
                      <a:r>
                        <a:rPr lang="tr-TR" sz="2200" kern="1200" baseline="0" dirty="0" err="1" smtClean="0"/>
                        <a:t>work</a:t>
                      </a:r>
                      <a:r>
                        <a:rPr lang="tr-TR" sz="2200" kern="1200" baseline="0" dirty="0" smtClean="0"/>
                        <a:t> </a:t>
                      </a:r>
                      <a:r>
                        <a:rPr lang="tr-TR" sz="2200" kern="1200" baseline="0" dirty="0" err="1" smtClean="0"/>
                        <a:t>processes</a:t>
                      </a:r>
                      <a:r>
                        <a:rPr lang="tr-TR" sz="2200" kern="1200" baseline="0" dirty="0" smtClean="0"/>
                        <a:t> </a:t>
                      </a:r>
                      <a:r>
                        <a:rPr lang="tr-TR" sz="2200" kern="1200" baseline="0" dirty="0" err="1" smtClean="0"/>
                        <a:t>and</a:t>
                      </a:r>
                      <a:r>
                        <a:rPr lang="tr-TR" sz="2200" kern="1200" baseline="0" dirty="0" smtClean="0"/>
                        <a:t> data </a:t>
                      </a:r>
                      <a:r>
                        <a:rPr lang="tr-TR" sz="2200" kern="1200" baseline="0" dirty="0" err="1" smtClean="0"/>
                        <a:t>standards</a:t>
                      </a:r>
                      <a:endParaRPr lang="tr-TR"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5966218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4 Metin kutusu"/>
          <p:cNvSpPr txBox="1"/>
          <p:nvPr/>
        </p:nvSpPr>
        <p:spPr>
          <a:xfrm>
            <a:off x="571472" y="357166"/>
            <a:ext cx="7858180" cy="584775"/>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Hardware &amp; Software</a:t>
            </a:r>
          </a:p>
        </p:txBody>
      </p:sp>
      <p:sp>
        <p:nvSpPr>
          <p:cNvPr id="8" name="3 Metin kutusu"/>
          <p:cNvSpPr txBox="1"/>
          <p:nvPr/>
        </p:nvSpPr>
        <p:spPr>
          <a:xfrm>
            <a:off x="500034" y="1271569"/>
            <a:ext cx="8286808" cy="4431983"/>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 Will the software run on the OS and hardware you have selected?</a:t>
            </a:r>
            <a:endParaRPr lang="tr-TR" sz="2800" b="1" dirty="0" smtClean="0">
              <a:latin typeface="Times New Roman" pitchFamily="18" charset="0"/>
              <a:cs typeface="Times New Roman" pitchFamily="18" charset="0"/>
            </a:endParaRPr>
          </a:p>
          <a:p>
            <a:endParaRPr lang="en-US" sz="1000" b="1" dirty="0" smtClean="0">
              <a:latin typeface="Times New Roman" pitchFamily="18" charset="0"/>
              <a:cs typeface="Times New Roman" pitchFamily="18" charset="0"/>
            </a:endParaRPr>
          </a:p>
          <a:p>
            <a:r>
              <a:rPr lang="en-US" sz="2800" b="1" dirty="0" smtClean="0">
                <a:solidFill>
                  <a:srgbClr val="0000FF"/>
                </a:solidFill>
                <a:latin typeface="Times New Roman" pitchFamily="18" charset="0"/>
                <a:cs typeface="Times New Roman" pitchFamily="18" charset="0"/>
              </a:rPr>
              <a:t>● Does the software meet the essential business requirements that have</a:t>
            </a:r>
            <a:r>
              <a:rPr lang="tr-TR" sz="2800" b="1" dirty="0" smtClean="0">
                <a:solidFill>
                  <a:srgbClr val="0000FF"/>
                </a:solidFill>
                <a:latin typeface="Times New Roman" pitchFamily="18" charset="0"/>
                <a:cs typeface="Times New Roman" pitchFamily="18" charset="0"/>
              </a:rPr>
              <a:t> </a:t>
            </a:r>
            <a:r>
              <a:rPr lang="tr-TR" sz="2800" b="1" dirty="0" err="1" smtClean="0">
                <a:solidFill>
                  <a:srgbClr val="0000FF"/>
                </a:solidFill>
                <a:latin typeface="Times New Roman" pitchFamily="18" charset="0"/>
                <a:cs typeface="Times New Roman" pitchFamily="18" charset="0"/>
              </a:rPr>
              <a:t>been</a:t>
            </a:r>
            <a:r>
              <a:rPr lang="tr-TR" sz="2800" b="1" dirty="0" smtClean="0">
                <a:solidFill>
                  <a:srgbClr val="0000FF"/>
                </a:solidFill>
                <a:latin typeface="Times New Roman" pitchFamily="18" charset="0"/>
                <a:cs typeface="Times New Roman" pitchFamily="18" charset="0"/>
              </a:rPr>
              <a:t> </a:t>
            </a:r>
            <a:r>
              <a:rPr lang="tr-TR" sz="2800" b="1" dirty="0" err="1" smtClean="0">
                <a:solidFill>
                  <a:srgbClr val="0000FF"/>
                </a:solidFill>
                <a:latin typeface="Times New Roman" pitchFamily="18" charset="0"/>
                <a:cs typeface="Times New Roman" pitchFamily="18" charset="0"/>
              </a:rPr>
              <a:t>defined</a:t>
            </a:r>
            <a:r>
              <a:rPr lang="tr-TR" sz="2800" b="1" dirty="0" smtClean="0">
                <a:solidFill>
                  <a:srgbClr val="0000FF"/>
                </a:solidFill>
                <a:latin typeface="Times New Roman" pitchFamily="18" charset="0"/>
                <a:cs typeface="Times New Roman" pitchFamily="18" charset="0"/>
              </a:rPr>
              <a:t>?</a:t>
            </a:r>
          </a:p>
          <a:p>
            <a:endParaRPr lang="tr-TR" sz="1000" b="1" dirty="0" smtClean="0">
              <a:solidFill>
                <a:srgbClr val="0000FF"/>
              </a:solidFill>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 Is the software manufacturer financially solvent and reliable?</a:t>
            </a:r>
            <a:endParaRPr lang="tr-TR" sz="2800" b="1" dirty="0" smtClean="0">
              <a:latin typeface="Times New Roman" pitchFamily="18" charset="0"/>
              <a:cs typeface="Times New Roman" pitchFamily="18" charset="0"/>
            </a:endParaRPr>
          </a:p>
          <a:p>
            <a:endParaRPr lang="en-US" sz="1000" b="1" dirty="0" smtClean="0">
              <a:latin typeface="Times New Roman" pitchFamily="18" charset="0"/>
              <a:cs typeface="Times New Roman" pitchFamily="18" charset="0"/>
            </a:endParaRPr>
          </a:p>
          <a:p>
            <a:r>
              <a:rPr lang="en-US" sz="2800" b="1" dirty="0" smtClean="0">
                <a:solidFill>
                  <a:srgbClr val="0000FF"/>
                </a:solidFill>
                <a:latin typeface="Times New Roman" pitchFamily="18" charset="0"/>
                <a:cs typeface="Times New Roman" pitchFamily="18" charset="0"/>
              </a:rPr>
              <a:t>● Does the total cost of purchasing, installing, and maintaining the software</a:t>
            </a:r>
            <a:r>
              <a:rPr lang="tr-TR" sz="2800" b="1" dirty="0" smtClean="0">
                <a:solidFill>
                  <a:srgbClr val="0000FF"/>
                </a:solidFill>
                <a:latin typeface="Times New Roman" pitchFamily="18" charset="0"/>
                <a:cs typeface="Times New Roman" pitchFamily="18" charset="0"/>
              </a:rPr>
              <a:t> </a:t>
            </a:r>
            <a:r>
              <a:rPr lang="en-US" sz="2800" b="1" dirty="0" smtClean="0">
                <a:solidFill>
                  <a:srgbClr val="0000FF"/>
                </a:solidFill>
                <a:latin typeface="Times New Roman" pitchFamily="18" charset="0"/>
                <a:cs typeface="Times New Roman" pitchFamily="18" charset="0"/>
              </a:rPr>
              <a:t>compare favorably to the expected business benefits?</a:t>
            </a:r>
            <a:endParaRPr lang="tr-TR" sz="2800" b="1" dirty="0" smtClean="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4 Metin kutusu"/>
          <p:cNvSpPr txBox="1"/>
          <p:nvPr/>
        </p:nvSpPr>
        <p:spPr>
          <a:xfrm>
            <a:off x="571472" y="357166"/>
            <a:ext cx="7858180" cy="584775"/>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Hardware &amp; Software</a:t>
            </a:r>
          </a:p>
        </p:txBody>
      </p:sp>
      <p:pic>
        <p:nvPicPr>
          <p:cNvPr id="52226" name="Picture 2" descr="https://4.bp.blogspot.com/-TRAKpljF2YU/XIKvA6pYPzI/AAAAAAABTn4/CXl8ukjpaOc6iOIg7juZehQnhsjmZ2rTwCLcBGAs/s640/paf4.jpg"/>
          <p:cNvPicPr>
            <a:picLocks noChangeAspect="1" noChangeArrowheads="1"/>
          </p:cNvPicPr>
          <p:nvPr/>
        </p:nvPicPr>
        <p:blipFill>
          <a:blip r:embed="rId3"/>
          <a:srcRect/>
          <a:stretch>
            <a:fillRect/>
          </a:stretch>
        </p:blipFill>
        <p:spPr bwMode="auto">
          <a:xfrm>
            <a:off x="928662" y="1071546"/>
            <a:ext cx="7429552" cy="507925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500034" y="1500174"/>
            <a:ext cx="8286808" cy="3108543"/>
          </a:xfrm>
          <a:prstGeom prst="rect">
            <a:avLst/>
          </a:prstGeom>
          <a:noFill/>
        </p:spPr>
        <p:txBody>
          <a:bodyPr wrap="square" rtlCol="0">
            <a:spAutoFit/>
          </a:bodyPr>
          <a:lstStyle/>
          <a:p>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Central</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processing</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unit</a:t>
            </a:r>
            <a:r>
              <a:rPr lang="tr-TR" sz="2800" b="1" dirty="0" smtClean="0">
                <a:latin typeface="Times New Roman" pitchFamily="18" charset="0"/>
                <a:cs typeface="Times New Roman" pitchFamily="18" charset="0"/>
              </a:rPr>
              <a:t> (CPU)</a:t>
            </a:r>
          </a:p>
          <a:p>
            <a:endParaRPr lang="tr-TR" sz="2800" b="1" dirty="0" smtClean="0">
              <a:latin typeface="Times New Roman" pitchFamily="18" charset="0"/>
              <a:cs typeface="Times New Roman" pitchFamily="18" charset="0"/>
            </a:endParaRPr>
          </a:p>
          <a:p>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Memory</a:t>
            </a:r>
            <a:endParaRPr lang="tr-TR" sz="2800" b="1" dirty="0" smtClean="0">
              <a:latin typeface="Times New Roman" pitchFamily="18" charset="0"/>
              <a:cs typeface="Times New Roman" pitchFamily="18" charset="0"/>
            </a:endParaRPr>
          </a:p>
          <a:p>
            <a:endParaRPr lang="tr-TR" sz="2800" b="1" dirty="0" smtClean="0">
              <a:latin typeface="Times New Roman" pitchFamily="18" charset="0"/>
              <a:cs typeface="Times New Roman" pitchFamily="18" charset="0"/>
            </a:endParaRPr>
          </a:p>
          <a:p>
            <a:r>
              <a:rPr lang="tr-TR" sz="2800" b="1" dirty="0" smtClean="0">
                <a:latin typeface="Times New Roman" pitchFamily="18" charset="0"/>
                <a:cs typeface="Times New Roman" pitchFamily="18" charset="0"/>
              </a:rPr>
              <a:t>* I/O </a:t>
            </a:r>
            <a:r>
              <a:rPr lang="tr-TR" sz="2800" b="1" dirty="0" err="1" smtClean="0">
                <a:latin typeface="Times New Roman" pitchFamily="18" charset="0"/>
                <a:cs typeface="Times New Roman" pitchFamily="18" charset="0"/>
              </a:rPr>
              <a:t>Devices</a:t>
            </a:r>
            <a:endParaRPr lang="tr-TR" sz="2800" b="1" dirty="0" smtClean="0">
              <a:latin typeface="Times New Roman" pitchFamily="18" charset="0"/>
              <a:cs typeface="Times New Roman" pitchFamily="18" charset="0"/>
            </a:endParaRPr>
          </a:p>
          <a:p>
            <a:endParaRPr lang="tr-TR" sz="2800" b="1" dirty="0" smtClean="0">
              <a:latin typeface="Times New Roman" pitchFamily="18" charset="0"/>
              <a:cs typeface="Times New Roman" pitchFamily="18" charset="0"/>
            </a:endParaRPr>
          </a:p>
          <a:p>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Buses</a:t>
            </a:r>
            <a:endParaRPr lang="tr-TR" sz="2800" b="1" dirty="0" smtClean="0">
              <a:latin typeface="Times New Roman" pitchFamily="18" charset="0"/>
              <a:cs typeface="Times New Roman" pitchFamily="18" charset="0"/>
            </a:endParaRPr>
          </a:p>
        </p:txBody>
      </p:sp>
      <p:sp>
        <p:nvSpPr>
          <p:cNvPr id="6" name="5 Metin kutusu"/>
          <p:cNvSpPr txBox="1"/>
          <p:nvPr/>
        </p:nvSpPr>
        <p:spPr>
          <a:xfrm>
            <a:off x="571472" y="357166"/>
            <a:ext cx="7858180" cy="584775"/>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Hardware &amp; Software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srcRect/>
          <a:stretch>
            <a:fillRect/>
          </a:stretch>
        </p:blipFill>
        <p:spPr bwMode="auto">
          <a:xfrm>
            <a:off x="642910" y="928670"/>
            <a:ext cx="8001056" cy="5384677"/>
          </a:xfrm>
          <a:prstGeom prst="rect">
            <a:avLst/>
          </a:prstGeom>
          <a:noFill/>
          <a:ln w="9525">
            <a:noFill/>
            <a:miter lim="800000"/>
            <a:headEnd/>
            <a:tailEnd/>
          </a:ln>
          <a:effectLst/>
        </p:spPr>
      </p:pic>
      <p:sp>
        <p:nvSpPr>
          <p:cNvPr id="4" name="3 Metin kutusu"/>
          <p:cNvSpPr txBox="1"/>
          <p:nvPr/>
        </p:nvSpPr>
        <p:spPr>
          <a:xfrm>
            <a:off x="571472" y="357166"/>
            <a:ext cx="7858180" cy="584775"/>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Hardware &amp; Software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ata center soÄutma ile ilgili gÃ¶rsel sonucu"/>
          <p:cNvPicPr>
            <a:picLocks noChangeAspect="1" noChangeArrowheads="1"/>
          </p:cNvPicPr>
          <p:nvPr/>
        </p:nvPicPr>
        <p:blipFill>
          <a:blip r:embed="rId3"/>
          <a:srcRect/>
          <a:stretch>
            <a:fillRect/>
          </a:stretch>
        </p:blipFill>
        <p:spPr bwMode="auto">
          <a:xfrm>
            <a:off x="1285852" y="1071546"/>
            <a:ext cx="6500858" cy="5171795"/>
          </a:xfrm>
          <a:prstGeom prst="rect">
            <a:avLst/>
          </a:prstGeom>
          <a:noFill/>
        </p:spPr>
      </p:pic>
      <p:sp>
        <p:nvSpPr>
          <p:cNvPr id="4" name="3 Metin kutusu"/>
          <p:cNvSpPr txBox="1"/>
          <p:nvPr/>
        </p:nvSpPr>
        <p:spPr>
          <a:xfrm>
            <a:off x="571472" y="357166"/>
            <a:ext cx="7858180" cy="584775"/>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Hardware &amp; Software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500034" y="1500174"/>
            <a:ext cx="8286808" cy="3970318"/>
          </a:xfrm>
          <a:prstGeom prst="rect">
            <a:avLst/>
          </a:prstGeom>
          <a:noFill/>
        </p:spPr>
        <p:txBody>
          <a:bodyPr wrap="square" rtlCol="0">
            <a:spAutoFit/>
          </a:bodyPr>
          <a:lstStyle/>
          <a:p>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Multiprocessing</a:t>
            </a:r>
            <a:r>
              <a:rPr lang="tr-TR" sz="2800" b="1" dirty="0" smtClean="0">
                <a:latin typeface="Times New Roman" pitchFamily="18" charset="0"/>
                <a:cs typeface="Times New Roman" pitchFamily="18" charset="0"/>
              </a:rPr>
              <a:t> </a:t>
            </a:r>
          </a:p>
          <a:p>
            <a:endParaRPr lang="tr-TR" sz="2800" b="1" dirty="0" smtClean="0">
              <a:latin typeface="Times New Roman" pitchFamily="18" charset="0"/>
              <a:cs typeface="Times New Roman" pitchFamily="18" charset="0"/>
            </a:endParaRPr>
          </a:p>
          <a:p>
            <a:r>
              <a:rPr lang="tr-TR" sz="2800" b="1" dirty="0" smtClean="0">
                <a:latin typeface="Times New Roman" pitchFamily="18" charset="0"/>
                <a:cs typeface="Times New Roman" pitchFamily="18" charset="0"/>
              </a:rPr>
              <a:t>- C</a:t>
            </a:r>
            <a:r>
              <a:rPr lang="en-US" sz="2800" b="1" dirty="0" err="1" smtClean="0">
                <a:latin typeface="Times New Roman" pitchFamily="18" charset="0"/>
                <a:cs typeface="Times New Roman" pitchFamily="18" charset="0"/>
              </a:rPr>
              <a:t>oprocesso</a:t>
            </a:r>
            <a:r>
              <a:rPr lang="tr-TR" sz="2800" b="1" dirty="0" smtClean="0">
                <a:latin typeface="Times New Roman" pitchFamily="18" charset="0"/>
                <a:cs typeface="Times New Roman" pitchFamily="18" charset="0"/>
              </a:rPr>
              <a:t>r</a:t>
            </a:r>
          </a:p>
          <a:p>
            <a:endParaRPr lang="tr-TR" sz="2800" b="1" dirty="0" smtClean="0">
              <a:latin typeface="Times New Roman" pitchFamily="18" charset="0"/>
              <a:cs typeface="Times New Roman" pitchFamily="18" charset="0"/>
            </a:endParaRPr>
          </a:p>
          <a:p>
            <a:r>
              <a:rPr lang="tr-TR" sz="2800" b="1" dirty="0" smtClean="0">
                <a:latin typeface="Times New Roman" pitchFamily="18" charset="0"/>
                <a:cs typeface="Times New Roman" pitchFamily="18" charset="0"/>
              </a:rPr>
              <a:t>-</a:t>
            </a:r>
            <a:r>
              <a:rPr lang="en-US" sz="2800"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M</a:t>
            </a:r>
            <a:r>
              <a:rPr lang="en-US" sz="2800" b="1" dirty="0" err="1" smtClean="0">
                <a:latin typeface="Times New Roman" pitchFamily="18" charset="0"/>
                <a:cs typeface="Times New Roman" pitchFamily="18" charset="0"/>
              </a:rPr>
              <a:t>ulticore</a:t>
            </a:r>
            <a:r>
              <a:rPr lang="en-US" sz="2800" b="1" dirty="0" smtClean="0">
                <a:latin typeface="Times New Roman" pitchFamily="18" charset="0"/>
                <a:cs typeface="Times New Roman" pitchFamily="18" charset="0"/>
              </a:rPr>
              <a:t> processor</a:t>
            </a:r>
            <a:endParaRPr lang="tr-TR" sz="2800" b="1" dirty="0" smtClean="0">
              <a:latin typeface="Times New Roman" pitchFamily="18" charset="0"/>
              <a:cs typeface="Times New Roman" pitchFamily="18" charset="0"/>
            </a:endParaRPr>
          </a:p>
          <a:p>
            <a:endParaRPr lang="tr-TR" sz="2800" b="1" dirty="0" smtClean="0">
              <a:latin typeface="Times New Roman" pitchFamily="18" charset="0"/>
              <a:cs typeface="Times New Roman" pitchFamily="18" charset="0"/>
            </a:endParaRPr>
          </a:p>
          <a:p>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Parallel</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computing</a:t>
            </a:r>
            <a:r>
              <a:rPr lang="en-US" sz="2800" b="1" dirty="0" smtClean="0">
                <a:latin typeface="Times New Roman" pitchFamily="18" charset="0"/>
                <a:cs typeface="Times New Roman" pitchFamily="18" charset="0"/>
              </a:rPr>
              <a:t> </a:t>
            </a:r>
            <a:endParaRPr lang="tr-TR" sz="2800" b="1" dirty="0" smtClean="0">
              <a:latin typeface="Times New Roman" pitchFamily="18" charset="0"/>
              <a:cs typeface="Times New Roman" pitchFamily="18" charset="0"/>
            </a:endParaRPr>
          </a:p>
          <a:p>
            <a:endParaRPr lang="tr-TR" sz="2800" b="1" dirty="0" smtClean="0">
              <a:latin typeface="Times New Roman" pitchFamily="18" charset="0"/>
              <a:cs typeface="Times New Roman" pitchFamily="18" charset="0"/>
            </a:endParaRPr>
          </a:p>
          <a:p>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Grid</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computing</a:t>
            </a:r>
            <a:endParaRPr lang="en-US" sz="2800" b="1" dirty="0" smtClean="0">
              <a:latin typeface="Times New Roman" pitchFamily="18" charset="0"/>
              <a:cs typeface="Times New Roman" pitchFamily="18" charset="0"/>
            </a:endParaRPr>
          </a:p>
        </p:txBody>
      </p:sp>
      <p:sp>
        <p:nvSpPr>
          <p:cNvPr id="6" name="5 Metin kutusu"/>
          <p:cNvSpPr txBox="1"/>
          <p:nvPr/>
        </p:nvSpPr>
        <p:spPr>
          <a:xfrm>
            <a:off x="571472" y="357166"/>
            <a:ext cx="7858180" cy="584775"/>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Hardware &amp; Software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primary secondary and cache memory ile ilgili gÃ¶rsel sonucu"/>
          <p:cNvPicPr>
            <a:picLocks noChangeAspect="1" noChangeArrowheads="1"/>
          </p:cNvPicPr>
          <p:nvPr/>
        </p:nvPicPr>
        <p:blipFill>
          <a:blip r:embed="rId3"/>
          <a:srcRect/>
          <a:stretch>
            <a:fillRect/>
          </a:stretch>
        </p:blipFill>
        <p:spPr bwMode="auto">
          <a:xfrm>
            <a:off x="1714479" y="1285860"/>
            <a:ext cx="6107949" cy="4071966"/>
          </a:xfrm>
          <a:prstGeom prst="rect">
            <a:avLst/>
          </a:prstGeom>
          <a:noFill/>
        </p:spPr>
      </p:pic>
      <p:sp>
        <p:nvSpPr>
          <p:cNvPr id="4" name="3 Metin kutusu"/>
          <p:cNvSpPr txBox="1"/>
          <p:nvPr/>
        </p:nvSpPr>
        <p:spPr>
          <a:xfrm>
            <a:off x="571472" y="357166"/>
            <a:ext cx="7858180" cy="584775"/>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Hardware &amp; Software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500034" y="1500174"/>
            <a:ext cx="8286808" cy="3108543"/>
          </a:xfrm>
          <a:prstGeom prst="rect">
            <a:avLst/>
          </a:prstGeom>
          <a:noFill/>
        </p:spPr>
        <p:txBody>
          <a:bodyPr wrap="square" rtlCol="0">
            <a:spAutoFit/>
          </a:bodyPr>
          <a:lstStyle/>
          <a:p>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Attached</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storage</a:t>
            </a:r>
            <a:r>
              <a:rPr lang="tr-TR" sz="2800" b="1" dirty="0" smtClean="0">
                <a:latin typeface="Times New Roman" pitchFamily="18" charset="0"/>
                <a:cs typeface="Times New Roman" pitchFamily="18" charset="0"/>
              </a:rPr>
              <a:t> </a:t>
            </a:r>
          </a:p>
          <a:p>
            <a:endParaRPr lang="tr-TR" sz="2800" b="1" dirty="0" smtClean="0">
              <a:latin typeface="Times New Roman" pitchFamily="18" charset="0"/>
              <a:cs typeface="Times New Roman" pitchFamily="18" charset="0"/>
            </a:endParaRPr>
          </a:p>
          <a:p>
            <a:r>
              <a:rPr lang="tr-TR" sz="2800" b="1" dirty="0" smtClean="0">
                <a:latin typeface="Times New Roman" pitchFamily="18" charset="0"/>
                <a:cs typeface="Times New Roman" pitchFamily="18" charset="0"/>
              </a:rPr>
              <a:t>- NAS</a:t>
            </a:r>
          </a:p>
          <a:p>
            <a:endParaRPr lang="tr-TR" sz="2800" b="1" dirty="0" smtClean="0">
              <a:latin typeface="Times New Roman" pitchFamily="18" charset="0"/>
              <a:cs typeface="Times New Roman" pitchFamily="18" charset="0"/>
            </a:endParaRPr>
          </a:p>
          <a:p>
            <a:r>
              <a:rPr lang="tr-TR" sz="2800" b="1" dirty="0" smtClean="0">
                <a:latin typeface="Times New Roman" pitchFamily="18" charset="0"/>
                <a:cs typeface="Times New Roman" pitchFamily="18" charset="0"/>
              </a:rPr>
              <a:t>-</a:t>
            </a:r>
            <a:r>
              <a:rPr lang="en-US" sz="2800"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SAN</a:t>
            </a:r>
          </a:p>
          <a:p>
            <a:endParaRPr lang="tr-TR" sz="2800" b="1" dirty="0" smtClean="0">
              <a:latin typeface="Times New Roman" pitchFamily="18" charset="0"/>
              <a:cs typeface="Times New Roman" pitchFamily="18" charset="0"/>
            </a:endParaRPr>
          </a:p>
          <a:p>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Cloud</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storage</a:t>
            </a:r>
            <a:r>
              <a:rPr lang="tr-TR" sz="2800" b="1" dirty="0" smtClean="0">
                <a:latin typeface="Times New Roman" pitchFamily="18" charset="0"/>
                <a:cs typeface="Times New Roman" pitchFamily="18" charset="0"/>
              </a:rPr>
              <a:t> as a service)</a:t>
            </a:r>
          </a:p>
        </p:txBody>
      </p:sp>
      <p:sp>
        <p:nvSpPr>
          <p:cNvPr id="6" name="5 Metin kutusu"/>
          <p:cNvSpPr txBox="1"/>
          <p:nvPr/>
        </p:nvSpPr>
        <p:spPr>
          <a:xfrm>
            <a:off x="571472" y="357166"/>
            <a:ext cx="7858180" cy="584775"/>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Hardware &amp; Software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Oval"/>
          <p:cNvSpPr/>
          <p:nvPr/>
        </p:nvSpPr>
        <p:spPr>
          <a:xfrm>
            <a:off x="3929058" y="2857496"/>
            <a:ext cx="1071570" cy="100013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Oval"/>
          <p:cNvSpPr/>
          <p:nvPr/>
        </p:nvSpPr>
        <p:spPr>
          <a:xfrm>
            <a:off x="3929058" y="2857496"/>
            <a:ext cx="1143008" cy="10715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2052" name="Picture 4" descr="Ä°lgili resim"/>
          <p:cNvPicPr>
            <a:picLocks noChangeAspect="1" noChangeArrowheads="1"/>
          </p:cNvPicPr>
          <p:nvPr/>
        </p:nvPicPr>
        <p:blipFill>
          <a:blip r:embed="rId3"/>
          <a:srcRect/>
          <a:stretch>
            <a:fillRect/>
          </a:stretch>
        </p:blipFill>
        <p:spPr bwMode="auto">
          <a:xfrm>
            <a:off x="91187" y="1428736"/>
            <a:ext cx="4357718" cy="4357718"/>
          </a:xfrm>
          <a:prstGeom prst="rect">
            <a:avLst/>
          </a:prstGeom>
          <a:noFill/>
        </p:spPr>
      </p:pic>
      <p:pic>
        <p:nvPicPr>
          <p:cNvPr id="2054" name="Picture 6" descr="Ä°lgili resim"/>
          <p:cNvPicPr>
            <a:picLocks noChangeAspect="1" noChangeArrowheads="1"/>
          </p:cNvPicPr>
          <p:nvPr/>
        </p:nvPicPr>
        <p:blipFill>
          <a:blip r:embed="rId4"/>
          <a:srcRect/>
          <a:stretch>
            <a:fillRect/>
          </a:stretch>
        </p:blipFill>
        <p:spPr bwMode="auto">
          <a:xfrm>
            <a:off x="4663187" y="1428736"/>
            <a:ext cx="4357718" cy="4357718"/>
          </a:xfrm>
          <a:prstGeom prst="rect">
            <a:avLst/>
          </a:prstGeom>
          <a:noFill/>
        </p:spPr>
      </p:pic>
      <p:sp>
        <p:nvSpPr>
          <p:cNvPr id="12" name="11 Metin kutusu"/>
          <p:cNvSpPr txBox="1"/>
          <p:nvPr/>
        </p:nvSpPr>
        <p:spPr>
          <a:xfrm>
            <a:off x="571472" y="357166"/>
            <a:ext cx="7858180" cy="584775"/>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Hardware &amp; Software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571472" y="357166"/>
            <a:ext cx="7858180" cy="584775"/>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Hardware &amp; Software</a:t>
            </a:r>
          </a:p>
        </p:txBody>
      </p:sp>
      <p:pic>
        <p:nvPicPr>
          <p:cNvPr id="2" name="Resim 1"/>
          <p:cNvPicPr>
            <a:picLocks noChangeAspect="1"/>
          </p:cNvPicPr>
          <p:nvPr/>
        </p:nvPicPr>
        <p:blipFill>
          <a:blip r:embed="rId3"/>
          <a:stretch>
            <a:fillRect/>
          </a:stretch>
        </p:blipFill>
        <p:spPr>
          <a:xfrm>
            <a:off x="960611" y="1052736"/>
            <a:ext cx="7462021" cy="489654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1095</TotalTime>
  <Words>2377</Words>
  <PresentationFormat>Ekran Gösterisi (4:3)</PresentationFormat>
  <Paragraphs>298</Paragraphs>
  <Slides>19</Slides>
  <Notes>19</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Metropol</dc:creator>
  <cp:lastModifiedBy>Metropol</cp:lastModifiedBy>
  <cp:revision>221</cp:revision>
  <dcterms:created xsi:type="dcterms:W3CDTF">2019-09-07T19:50:14Z</dcterms:created>
  <dcterms:modified xsi:type="dcterms:W3CDTF">2019-10-03T19:52:47Z</dcterms:modified>
</cp:coreProperties>
</file>