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61" r:id="rId6"/>
    <p:sldId id="262" r:id="rId7"/>
    <p:sldId id="263" r:id="rId8"/>
    <p:sldId id="264" r:id="rId9"/>
    <p:sldId id="268" r:id="rId10"/>
    <p:sldId id="265" r:id="rId11"/>
    <p:sldId id="266" r:id="rId12"/>
    <p:sldId id="267"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37" autoAdjust="0"/>
  </p:normalViewPr>
  <p:slideViewPr>
    <p:cSldViewPr>
      <p:cViewPr varScale="1">
        <p:scale>
          <a:sx n="83" d="100"/>
          <a:sy n="83" d="100"/>
        </p:scale>
        <p:origin x="-15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0D322FD-0A78-49CC-B060-62EE048548F2}" type="datetimeFigureOut">
              <a:rPr lang="tr-TR" smtClean="0"/>
              <a:pPr/>
              <a:t>02.04.2018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3FBCE26-F041-4D1C-9D33-696D46AE601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0D322FD-0A78-49CC-B060-62EE048548F2}" type="datetimeFigureOut">
              <a:rPr lang="tr-TR" smtClean="0"/>
              <a:pPr/>
              <a:t>02.04.2018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3FBCE26-F041-4D1C-9D33-696D46AE601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0D322FD-0A78-49CC-B060-62EE048548F2}" type="datetimeFigureOut">
              <a:rPr lang="tr-TR" smtClean="0"/>
              <a:pPr/>
              <a:t>02.04.2018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3FBCE26-F041-4D1C-9D33-696D46AE601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0D322FD-0A78-49CC-B060-62EE048548F2}" type="datetimeFigureOut">
              <a:rPr lang="tr-TR" smtClean="0"/>
              <a:pPr/>
              <a:t>02.04.2018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3FBCE26-F041-4D1C-9D33-696D46AE601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0D322FD-0A78-49CC-B060-62EE048548F2}" type="datetimeFigureOut">
              <a:rPr lang="tr-TR" smtClean="0"/>
              <a:pPr/>
              <a:t>02.04.2018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3FBCE26-F041-4D1C-9D33-696D46AE601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70D322FD-0A78-49CC-B060-62EE048548F2}" type="datetimeFigureOut">
              <a:rPr lang="tr-TR" smtClean="0"/>
              <a:pPr/>
              <a:t>02.04.2018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3FBCE26-F041-4D1C-9D33-696D46AE601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0D322FD-0A78-49CC-B060-62EE048548F2}" type="datetimeFigureOut">
              <a:rPr lang="tr-TR" smtClean="0"/>
              <a:pPr/>
              <a:t>02.04.2018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3FBCE26-F041-4D1C-9D33-696D46AE601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0D322FD-0A78-49CC-B060-62EE048548F2}" type="datetimeFigureOut">
              <a:rPr lang="tr-TR" smtClean="0"/>
              <a:pPr/>
              <a:t>02.04.2018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3FBCE26-F041-4D1C-9D33-696D46AE601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0D322FD-0A78-49CC-B060-62EE048548F2}" type="datetimeFigureOut">
              <a:rPr lang="tr-TR" smtClean="0"/>
              <a:pPr/>
              <a:t>02.04.2018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3FBCE26-F041-4D1C-9D33-696D46AE601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0D322FD-0A78-49CC-B060-62EE048548F2}" type="datetimeFigureOut">
              <a:rPr lang="tr-TR" smtClean="0"/>
              <a:pPr/>
              <a:t>02.04.2018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3FBCE26-F041-4D1C-9D33-696D46AE601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0D322FD-0A78-49CC-B060-62EE048548F2}" type="datetimeFigureOut">
              <a:rPr lang="tr-TR" smtClean="0"/>
              <a:pPr/>
              <a:t>02.04.2018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3FBCE26-F041-4D1C-9D33-696D46AE601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322FD-0A78-49CC-B060-62EE048548F2}" type="datetimeFigureOut">
              <a:rPr lang="tr-TR" smtClean="0"/>
              <a:pPr/>
              <a:t>02.04.2018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BCE26-F041-4D1C-9D33-696D46AE601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404664"/>
            <a:ext cx="7772400" cy="1470025"/>
          </a:xfrm>
        </p:spPr>
        <p:txBody>
          <a:bodyPr/>
          <a:lstStyle/>
          <a:p>
            <a:r>
              <a:rPr lang="tr-TR" dirty="0" smtClean="0"/>
              <a:t>Çocuklar ve Fiziksel Aktivite</a:t>
            </a:r>
            <a:endParaRPr lang="tr-TR" dirty="0"/>
          </a:p>
        </p:txBody>
      </p:sp>
      <p:pic>
        <p:nvPicPr>
          <p:cNvPr id="18434" name="Picture 2" descr="http://3.bp.blogspot.com/-zvGcsC2gcyI/UCbBt_fMlgI/AAAAAAAABr8/JKqeHKcV9b0/s1600/kidsjumpingc0808%5B1%5D.jpg"/>
          <p:cNvPicPr>
            <a:picLocks noChangeAspect="1" noChangeArrowheads="1"/>
          </p:cNvPicPr>
          <p:nvPr/>
        </p:nvPicPr>
        <p:blipFill>
          <a:blip r:embed="rId2" cstate="print"/>
          <a:srcRect/>
          <a:stretch>
            <a:fillRect/>
          </a:stretch>
        </p:blipFill>
        <p:spPr bwMode="auto">
          <a:xfrm>
            <a:off x="1680828" y="1874689"/>
            <a:ext cx="5921896" cy="3602488"/>
          </a:xfrm>
          <a:prstGeom prst="rect">
            <a:avLst/>
          </a:prstGeom>
          <a:noFill/>
        </p:spPr>
      </p:pic>
      <p:sp>
        <p:nvSpPr>
          <p:cNvPr id="4" name="1 Başlık"/>
          <p:cNvSpPr txBox="1">
            <a:spLocks/>
          </p:cNvSpPr>
          <p:nvPr/>
        </p:nvSpPr>
        <p:spPr>
          <a:xfrm>
            <a:off x="2375756" y="5589240"/>
            <a:ext cx="453204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200" dirty="0" smtClean="0"/>
              <a:t>Dr. Burcu ERTAŞ DÖLEK</a:t>
            </a:r>
            <a:endParaRPr lang="tr-TR"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nefits of sports ile ilgili görsel sonucu"/>
          <p:cNvPicPr>
            <a:picLocks noChangeAspect="1" noChangeArrowheads="1"/>
          </p:cNvPicPr>
          <p:nvPr/>
        </p:nvPicPr>
        <p:blipFill>
          <a:blip r:embed="rId2" cstate="print"/>
          <a:srcRect/>
          <a:stretch>
            <a:fillRect/>
          </a:stretch>
        </p:blipFill>
        <p:spPr bwMode="auto">
          <a:xfrm>
            <a:off x="0" y="1368142"/>
            <a:ext cx="9144000" cy="447909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enefits of sports ile ilgili görsel sonucu"/>
          <p:cNvPicPr>
            <a:picLocks noChangeAspect="1" noChangeArrowheads="1"/>
          </p:cNvPicPr>
          <p:nvPr/>
        </p:nvPicPr>
        <p:blipFill>
          <a:blip r:embed="rId2" cstate="print"/>
          <a:srcRect/>
          <a:stretch>
            <a:fillRect/>
          </a:stretch>
        </p:blipFill>
        <p:spPr bwMode="auto">
          <a:xfrm>
            <a:off x="611560" y="764704"/>
            <a:ext cx="7704856" cy="50920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lgili resim"/>
          <p:cNvPicPr>
            <a:picLocks noChangeAspect="1" noChangeArrowheads="1"/>
          </p:cNvPicPr>
          <p:nvPr/>
        </p:nvPicPr>
        <p:blipFill>
          <a:blip r:embed="rId2" cstate="print"/>
          <a:srcRect/>
          <a:stretch>
            <a:fillRect/>
          </a:stretch>
        </p:blipFill>
        <p:spPr bwMode="auto">
          <a:xfrm>
            <a:off x="1115616" y="1268760"/>
            <a:ext cx="6753225" cy="43624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globalstudentnetwork.com/blog/wp-content/uploads/2013/05/2959807121_d6315cfd1b.jpg"/>
          <p:cNvPicPr>
            <a:picLocks noChangeAspect="1" noChangeArrowheads="1"/>
          </p:cNvPicPr>
          <p:nvPr/>
        </p:nvPicPr>
        <p:blipFill>
          <a:blip r:embed="rId2" cstate="print"/>
          <a:srcRect/>
          <a:stretch>
            <a:fillRect/>
          </a:stretch>
        </p:blipFill>
        <p:spPr bwMode="auto">
          <a:xfrm>
            <a:off x="0" y="4005064"/>
            <a:ext cx="3803915" cy="2852936"/>
          </a:xfrm>
          <a:prstGeom prst="rect">
            <a:avLst/>
          </a:prstGeom>
          <a:noFill/>
        </p:spPr>
      </p:pic>
      <p:pic>
        <p:nvPicPr>
          <p:cNvPr id="10244" name="Picture 4" descr="http://i.telegraph.co.uk/multimedia/archive/02226/computer_2226954b.jpg"/>
          <p:cNvPicPr>
            <a:picLocks noChangeAspect="1" noChangeArrowheads="1"/>
          </p:cNvPicPr>
          <p:nvPr/>
        </p:nvPicPr>
        <p:blipFill>
          <a:blip r:embed="rId3" cstate="print"/>
          <a:srcRect/>
          <a:stretch>
            <a:fillRect/>
          </a:stretch>
        </p:blipFill>
        <p:spPr bwMode="auto">
          <a:xfrm>
            <a:off x="4427984" y="4469128"/>
            <a:ext cx="4716016" cy="2388872"/>
          </a:xfrm>
          <a:prstGeom prst="rect">
            <a:avLst/>
          </a:prstGeom>
          <a:noFill/>
        </p:spPr>
      </p:pic>
      <p:pic>
        <p:nvPicPr>
          <p:cNvPr id="10250" name="Picture 10" descr="http://www.bubblews.com/assets/images/news/632168794_1381710032.jpg"/>
          <p:cNvPicPr>
            <a:picLocks noChangeAspect="1" noChangeArrowheads="1"/>
          </p:cNvPicPr>
          <p:nvPr/>
        </p:nvPicPr>
        <p:blipFill>
          <a:blip r:embed="rId4" cstate="print"/>
          <a:srcRect/>
          <a:stretch>
            <a:fillRect/>
          </a:stretch>
        </p:blipFill>
        <p:spPr bwMode="auto">
          <a:xfrm>
            <a:off x="0" y="0"/>
            <a:ext cx="2977631" cy="2232248"/>
          </a:xfrm>
          <a:prstGeom prst="rect">
            <a:avLst/>
          </a:prstGeom>
          <a:noFill/>
        </p:spPr>
      </p:pic>
      <p:pic>
        <p:nvPicPr>
          <p:cNvPr id="10252" name="Picture 12" descr="http://assets.inhabitots.com/wp-content/uploads/2013/06/screen-time-dangers-537x402.jpg"/>
          <p:cNvPicPr>
            <a:picLocks noChangeAspect="1" noChangeArrowheads="1"/>
          </p:cNvPicPr>
          <p:nvPr/>
        </p:nvPicPr>
        <p:blipFill>
          <a:blip r:embed="rId5" cstate="print"/>
          <a:srcRect/>
          <a:stretch>
            <a:fillRect/>
          </a:stretch>
        </p:blipFill>
        <p:spPr bwMode="auto">
          <a:xfrm>
            <a:off x="5681168" y="0"/>
            <a:ext cx="3462832" cy="2592288"/>
          </a:xfrm>
          <a:prstGeom prst="rect">
            <a:avLst/>
          </a:prstGeom>
          <a:noFill/>
        </p:spPr>
      </p:pic>
      <p:pic>
        <p:nvPicPr>
          <p:cNvPr id="10248" name="Picture 8" descr="http://healthy-lifestyle.most-effective-solution.com/wp-content/uploads/2012/10/children-addicted-gadgets.jpg"/>
          <p:cNvPicPr>
            <a:picLocks noChangeAspect="1" noChangeArrowheads="1"/>
          </p:cNvPicPr>
          <p:nvPr/>
        </p:nvPicPr>
        <p:blipFill>
          <a:blip r:embed="rId6" cstate="print"/>
          <a:srcRect/>
          <a:stretch>
            <a:fillRect/>
          </a:stretch>
        </p:blipFill>
        <p:spPr bwMode="auto">
          <a:xfrm>
            <a:off x="5277390" y="2348880"/>
            <a:ext cx="3866610" cy="2116461"/>
          </a:xfrm>
          <a:prstGeom prst="rect">
            <a:avLst/>
          </a:prstGeom>
          <a:noFill/>
        </p:spPr>
      </p:pic>
      <p:pic>
        <p:nvPicPr>
          <p:cNvPr id="10254" name="Picture 14" descr="http://i.telegraph.co.uk/multimedia/archive/01207/facomputer_1207958c.jpg"/>
          <p:cNvPicPr>
            <a:picLocks noChangeAspect="1" noChangeArrowheads="1"/>
          </p:cNvPicPr>
          <p:nvPr/>
        </p:nvPicPr>
        <p:blipFill>
          <a:blip r:embed="rId7" cstate="print"/>
          <a:srcRect/>
          <a:stretch>
            <a:fillRect/>
          </a:stretch>
        </p:blipFill>
        <p:spPr bwMode="auto">
          <a:xfrm>
            <a:off x="2483768" y="2420888"/>
            <a:ext cx="3116360" cy="1951113"/>
          </a:xfrm>
          <a:prstGeom prst="rect">
            <a:avLst/>
          </a:prstGeom>
          <a:noFill/>
        </p:spPr>
      </p:pic>
      <p:pic>
        <p:nvPicPr>
          <p:cNvPr id="10256" name="Picture 16" descr="http://under40.us/wp-content/uploads/2013/11/children-ipod-technology-iphone-internet-292690.jpg"/>
          <p:cNvPicPr>
            <a:picLocks noChangeAspect="1" noChangeArrowheads="1"/>
          </p:cNvPicPr>
          <p:nvPr/>
        </p:nvPicPr>
        <p:blipFill>
          <a:blip r:embed="rId8" cstate="print"/>
          <a:srcRect/>
          <a:stretch>
            <a:fillRect/>
          </a:stretch>
        </p:blipFill>
        <p:spPr bwMode="auto">
          <a:xfrm>
            <a:off x="2627784" y="0"/>
            <a:ext cx="3570509" cy="2420888"/>
          </a:xfrm>
          <a:prstGeom prst="rect">
            <a:avLst/>
          </a:prstGeom>
          <a:noFill/>
        </p:spPr>
      </p:pic>
      <p:pic>
        <p:nvPicPr>
          <p:cNvPr id="10258" name="Picture 18" descr="http://www.mytechlogy.com/upload/by_users/WilliamHayes/121311091512TECHNOLOGY.jpg"/>
          <p:cNvPicPr>
            <a:picLocks noChangeAspect="1" noChangeArrowheads="1"/>
          </p:cNvPicPr>
          <p:nvPr/>
        </p:nvPicPr>
        <p:blipFill>
          <a:blip r:embed="rId9" cstate="print"/>
          <a:srcRect/>
          <a:stretch>
            <a:fillRect/>
          </a:stretch>
        </p:blipFill>
        <p:spPr bwMode="auto">
          <a:xfrm>
            <a:off x="0" y="2276872"/>
            <a:ext cx="2208245" cy="16561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i.huffpost.com/gen/1162425/thumbs/o-TECHNOLOGY-CHILDREN-facebook.jpg"/>
          <p:cNvPicPr>
            <a:picLocks noChangeAspect="1" noChangeArrowheads="1"/>
          </p:cNvPicPr>
          <p:nvPr/>
        </p:nvPicPr>
        <p:blipFill>
          <a:blip r:embed="rId2" cstate="print"/>
          <a:srcRect/>
          <a:stretch>
            <a:fillRect/>
          </a:stretch>
        </p:blipFill>
        <p:spPr bwMode="auto">
          <a:xfrm>
            <a:off x="6012160" y="3726159"/>
            <a:ext cx="3131840" cy="3131841"/>
          </a:xfrm>
          <a:prstGeom prst="rect">
            <a:avLst/>
          </a:prstGeom>
          <a:noFill/>
        </p:spPr>
      </p:pic>
      <p:pic>
        <p:nvPicPr>
          <p:cNvPr id="17412" name="Picture 4" descr="http://www.ishafoundation.org/images/stories/newsletter/2012/us-aug/landingpages/children_and_technology_1_aug_2012_519x346.jpg"/>
          <p:cNvPicPr>
            <a:picLocks noChangeAspect="1" noChangeArrowheads="1"/>
          </p:cNvPicPr>
          <p:nvPr/>
        </p:nvPicPr>
        <p:blipFill>
          <a:blip r:embed="rId3" cstate="print"/>
          <a:srcRect/>
          <a:stretch>
            <a:fillRect/>
          </a:stretch>
        </p:blipFill>
        <p:spPr bwMode="auto">
          <a:xfrm>
            <a:off x="0" y="1"/>
            <a:ext cx="3415307" cy="2276872"/>
          </a:xfrm>
          <a:prstGeom prst="rect">
            <a:avLst/>
          </a:prstGeom>
          <a:noFill/>
        </p:spPr>
      </p:pic>
      <p:pic>
        <p:nvPicPr>
          <p:cNvPr id="17414" name="Picture 6" descr="http://recreationxleisure.com/wp-content/uploads/2012/05/Child-Counseling.jpg"/>
          <p:cNvPicPr>
            <a:picLocks noChangeAspect="1" noChangeArrowheads="1"/>
          </p:cNvPicPr>
          <p:nvPr/>
        </p:nvPicPr>
        <p:blipFill>
          <a:blip r:embed="rId4" cstate="print"/>
          <a:srcRect/>
          <a:stretch>
            <a:fillRect/>
          </a:stretch>
        </p:blipFill>
        <p:spPr bwMode="auto">
          <a:xfrm>
            <a:off x="1" y="3886698"/>
            <a:ext cx="1979712" cy="2971302"/>
          </a:xfrm>
          <a:prstGeom prst="rect">
            <a:avLst/>
          </a:prstGeom>
          <a:noFill/>
        </p:spPr>
      </p:pic>
      <p:pic>
        <p:nvPicPr>
          <p:cNvPr id="17416" name="Picture 8" descr="http://mindware.com/Blog/wp-content/uploads/2010/04/pattern-play-model-shot.jpg"/>
          <p:cNvPicPr>
            <a:picLocks noChangeAspect="1" noChangeArrowheads="1"/>
          </p:cNvPicPr>
          <p:nvPr/>
        </p:nvPicPr>
        <p:blipFill>
          <a:blip r:embed="rId5" cstate="print"/>
          <a:srcRect/>
          <a:stretch>
            <a:fillRect/>
          </a:stretch>
        </p:blipFill>
        <p:spPr bwMode="auto">
          <a:xfrm>
            <a:off x="2195736" y="3284984"/>
            <a:ext cx="3999906" cy="3816424"/>
          </a:xfrm>
          <a:prstGeom prst="rect">
            <a:avLst/>
          </a:prstGeom>
          <a:noFill/>
        </p:spPr>
      </p:pic>
      <p:pic>
        <p:nvPicPr>
          <p:cNvPr id="17418" name="Picture 10" descr="http://houstonfamilymagazine.com/wp-content/uploads/2013/01/kids-play-outside.jpg"/>
          <p:cNvPicPr>
            <a:picLocks noChangeAspect="1" noChangeArrowheads="1"/>
          </p:cNvPicPr>
          <p:nvPr/>
        </p:nvPicPr>
        <p:blipFill>
          <a:blip r:embed="rId6" cstate="print"/>
          <a:srcRect/>
          <a:stretch>
            <a:fillRect/>
          </a:stretch>
        </p:blipFill>
        <p:spPr bwMode="auto">
          <a:xfrm>
            <a:off x="5962650" y="0"/>
            <a:ext cx="3181350" cy="2552700"/>
          </a:xfrm>
          <a:prstGeom prst="rect">
            <a:avLst/>
          </a:prstGeom>
          <a:noFill/>
        </p:spPr>
      </p:pic>
      <p:pic>
        <p:nvPicPr>
          <p:cNvPr id="17420" name="Picture 12" descr="http://eartheasy.com/blog/wp-content/uploads/2012/04/kids-playing-outside.jpg"/>
          <p:cNvPicPr>
            <a:picLocks noChangeAspect="1" noChangeArrowheads="1"/>
          </p:cNvPicPr>
          <p:nvPr/>
        </p:nvPicPr>
        <p:blipFill>
          <a:blip r:embed="rId7" cstate="print"/>
          <a:srcRect/>
          <a:stretch>
            <a:fillRect/>
          </a:stretch>
        </p:blipFill>
        <p:spPr bwMode="auto">
          <a:xfrm>
            <a:off x="0" y="1916832"/>
            <a:ext cx="3215079" cy="1913236"/>
          </a:xfrm>
          <a:prstGeom prst="rect">
            <a:avLst/>
          </a:prstGeom>
          <a:noFill/>
        </p:spPr>
      </p:pic>
      <p:pic>
        <p:nvPicPr>
          <p:cNvPr id="17421" name="Picture 13"/>
          <p:cNvPicPr preferRelativeResize="0">
            <a:picLocks noChangeAspect="1" noChangeArrowheads="1"/>
          </p:cNvPicPr>
          <p:nvPr/>
        </p:nvPicPr>
        <p:blipFill>
          <a:blip r:embed="rId8" cstate="print"/>
          <a:srcRect/>
          <a:stretch>
            <a:fillRect/>
          </a:stretch>
        </p:blipFill>
        <p:spPr bwMode="auto">
          <a:xfrm>
            <a:off x="3563888" y="0"/>
            <a:ext cx="1944216" cy="2592288"/>
          </a:xfrm>
          <a:prstGeom prst="rect">
            <a:avLst/>
          </a:prstGeom>
          <a:noFill/>
          <a:ln w="9525">
            <a:noFill/>
            <a:miter lim="800000"/>
            <a:headEnd/>
            <a:tailEnd/>
          </a:ln>
        </p:spPr>
      </p:pic>
      <p:pic>
        <p:nvPicPr>
          <p:cNvPr id="17410" name="Picture 2" descr="http://cdn3.www.babble.com/wp-content/uploads/2013/08/Fotolia_52969918_Subscription_Monthly_M.jpg"/>
          <p:cNvPicPr>
            <a:picLocks noChangeAspect="1" noChangeArrowheads="1"/>
          </p:cNvPicPr>
          <p:nvPr/>
        </p:nvPicPr>
        <p:blipFill>
          <a:blip r:embed="rId9" cstate="print"/>
          <a:srcRect/>
          <a:stretch>
            <a:fillRect/>
          </a:stretch>
        </p:blipFill>
        <p:spPr bwMode="auto">
          <a:xfrm>
            <a:off x="5436096" y="2060848"/>
            <a:ext cx="2787327" cy="184482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pPr>
              <a:buNone/>
            </a:pPr>
            <a:r>
              <a:rPr lang="tr-TR" dirty="0" smtClean="0"/>
              <a:t>				Sanayi toplumu</a:t>
            </a:r>
          </a:p>
          <a:p>
            <a:pPr>
              <a:buNone/>
            </a:pPr>
            <a:r>
              <a:rPr lang="tr-TR" dirty="0" smtClean="0"/>
              <a:t>				Hareketsiz yaşam</a:t>
            </a:r>
          </a:p>
          <a:p>
            <a:pPr>
              <a:buNone/>
            </a:pPr>
            <a:r>
              <a:rPr lang="tr-TR" dirty="0" smtClean="0"/>
              <a:t>				Sedanter birey</a:t>
            </a:r>
          </a:p>
          <a:p>
            <a:pPr>
              <a:buNone/>
            </a:pPr>
            <a:r>
              <a:rPr lang="tr-TR" dirty="0" smtClean="0"/>
              <a:t>				Obezite</a:t>
            </a:r>
          </a:p>
          <a:p>
            <a:pPr>
              <a:buNone/>
            </a:pPr>
            <a:endParaRPr lang="tr-TR" dirty="0" smtClean="0"/>
          </a:p>
          <a:p>
            <a:pPr>
              <a:buNone/>
            </a:pPr>
            <a:r>
              <a:rPr lang="tr-TR" dirty="0" smtClean="0"/>
              <a:t>		Çocukluk döneminde fiziksel aktif olan bireylerde bu sorunla karşılaşma oranı/olasılığı aktif olmayanlardan ciddi hatta yok denecek kadar azdır. Dolayısı ile bu sorunun nedenini ve çözümünü çocukluk dönemi alışkanlıklarında aramak gerekir. Günümüz elektronik ve otomobil çağı ilerleyen bir şekilde çocukların ve biz erişkinlerin egzersiz alışkanlığında gözle görülür bir düşüşe neden olmaktadır.</a:t>
            </a:r>
            <a:endParaRPr lang="tr-TR" dirty="0"/>
          </a:p>
        </p:txBody>
      </p:sp>
      <p:pic>
        <p:nvPicPr>
          <p:cNvPr id="15362" name="Picture 2" descr="http://www.inploid.com/Embedded/images/org/2242012204025941.jpg"/>
          <p:cNvPicPr>
            <a:picLocks noChangeAspect="1" noChangeArrowheads="1"/>
          </p:cNvPicPr>
          <p:nvPr/>
        </p:nvPicPr>
        <p:blipFill>
          <a:blip r:embed="rId2" cstate="print"/>
          <a:srcRect/>
          <a:stretch>
            <a:fillRect/>
          </a:stretch>
        </p:blipFill>
        <p:spPr bwMode="auto">
          <a:xfrm>
            <a:off x="5652120" y="548680"/>
            <a:ext cx="3201892" cy="2148880"/>
          </a:xfrm>
          <a:prstGeom prst="rect">
            <a:avLst/>
          </a:prstGeom>
          <a:noFill/>
        </p:spPr>
      </p:pic>
      <p:pic>
        <p:nvPicPr>
          <p:cNvPr id="15366" name="Picture 6" descr="http://www.gastrikbypass.com/wp-content/uploads/2010/07/bypass.jpg"/>
          <p:cNvPicPr>
            <a:picLocks noChangeAspect="1" noChangeArrowheads="1"/>
          </p:cNvPicPr>
          <p:nvPr/>
        </p:nvPicPr>
        <p:blipFill>
          <a:blip r:embed="rId3" cstate="print"/>
          <a:srcRect/>
          <a:stretch>
            <a:fillRect/>
          </a:stretch>
        </p:blipFill>
        <p:spPr bwMode="auto">
          <a:xfrm>
            <a:off x="179512" y="764704"/>
            <a:ext cx="2860591" cy="208823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7986" y="650350"/>
            <a:ext cx="3621088" cy="1359024"/>
          </a:xfrm>
        </p:spPr>
        <p:txBody>
          <a:bodyPr>
            <a:normAutofit fontScale="90000"/>
          </a:bodyPr>
          <a:lstStyle/>
          <a:p>
            <a:r>
              <a:rPr lang="tr-TR" dirty="0" smtClean="0"/>
              <a:t>Çocuklar ve Fiziksel Aktivite</a:t>
            </a:r>
            <a:endParaRPr lang="tr-TR" dirty="0"/>
          </a:p>
        </p:txBody>
      </p:sp>
      <p:sp>
        <p:nvSpPr>
          <p:cNvPr id="3" name="2 İçerik Yer Tutucusu"/>
          <p:cNvSpPr>
            <a:spLocks noGrp="1"/>
          </p:cNvSpPr>
          <p:nvPr>
            <p:ph idx="1"/>
          </p:nvPr>
        </p:nvSpPr>
        <p:spPr>
          <a:xfrm>
            <a:off x="395536" y="2332037"/>
            <a:ext cx="8229600" cy="4193307"/>
          </a:xfrm>
        </p:spPr>
        <p:txBody>
          <a:bodyPr>
            <a:normAutofit fontScale="70000" lnSpcReduction="20000"/>
          </a:bodyPr>
          <a:lstStyle/>
          <a:p>
            <a:pPr>
              <a:buNone/>
            </a:pPr>
            <a:r>
              <a:rPr lang="tr-TR" dirty="0" smtClean="0"/>
              <a:t/>
            </a:r>
            <a:br>
              <a:rPr lang="tr-TR" dirty="0" smtClean="0"/>
            </a:br>
            <a:r>
              <a:rPr lang="tr-TR" dirty="0" smtClean="0"/>
              <a:t>	İngiltere'de 2000'li yıllarda okula yürüyerek kendi başına giden 7-9 yaş çocukların oranı 20-30 yıl öncesi ile karşılaştırıldığında % 70-85'den %7-15'lere düşmüştür. 11-12 yaş için ise bu değer % 90'dan % 40'ın altında değerlere gerilemiştir. Yine aynı dönem için evden okula araba ile gitme oranı ise 5 katı artmıştır. 2000'li yıllarda İngiltere'de yürüyerek okula giden çocuk sayısı % 15-20'lerden daha azdır. Bununla birlikte son 10 yıllık dönemde İngiltere'de çocuk oyuncakları ve oyun materyallerinin satışında % 50'nin üstünde artışa karşın ev dışında kullanılabilecek oyuncak vb. materyallerin satışında ise % 25'lik bir düşüş gözlemlenmiştir. Aynı dönemde elektronik oyunların satışında ise % 100'ün üzerinde bir artış tespit edilmiştir. Ülkemiz ile ilgili sağlıklı verilere ulaşmak zor olmakla birlikte İngiltere örneğinin bir benzeri ülkemiz için de geçerlidir. </a:t>
            </a:r>
            <a:endParaRPr lang="tr-TR" dirty="0"/>
          </a:p>
        </p:txBody>
      </p:sp>
      <p:pic>
        <p:nvPicPr>
          <p:cNvPr id="14338" name="Picture 2" descr="http://screensonic.net/images/727walle2008098352215519.jpg"/>
          <p:cNvPicPr>
            <a:picLocks noChangeAspect="1" noChangeArrowheads="1"/>
          </p:cNvPicPr>
          <p:nvPr/>
        </p:nvPicPr>
        <p:blipFill>
          <a:blip r:embed="rId2" cstate="print"/>
          <a:srcRect/>
          <a:stretch>
            <a:fillRect/>
          </a:stretch>
        </p:blipFill>
        <p:spPr bwMode="auto">
          <a:xfrm>
            <a:off x="323528" y="188640"/>
            <a:ext cx="4464496" cy="186069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pPr>
              <a:buNone/>
            </a:pPr>
            <a:r>
              <a:rPr lang="tr-TR" dirty="0" smtClean="0"/>
              <a:t/>
            </a:r>
            <a:br>
              <a:rPr lang="tr-TR" dirty="0" smtClean="0"/>
            </a:br>
            <a:r>
              <a:rPr lang="tr-TR" dirty="0" smtClean="0"/>
              <a:t>Değişik ülke çocukları üzerinde yapılan çalışmalar okul dışında erkek çocukların kızlardan daha fazla ağır aktivitelere katıldığına işaret etmektedir. Benzer bir şekilde yaşla ilişkisiz olarak erkek çocukların aktivite sayısı ve sıklığı olarak da kızlardan daha yüksek değerlere sahip olduğu tespit edilmiştir. Hafta sonu aktiviteleri olarak da erkekler kızlardan daha aktiftir. Sonuç olarak bilimsel veriler yaşla ilişkili olarak fiziksel aktivitedeki düşüşün kızlarda daha dramatik olduğunu işaret etmektedir. </a:t>
            </a:r>
            <a:endParaRPr lang="tr-TR" dirty="0"/>
          </a:p>
        </p:txBody>
      </p:sp>
      <p:sp>
        <p:nvSpPr>
          <p:cNvPr id="1026" name="AutoShape 2" descr="data:image/jpeg;base64,/9j/4AAQSkZJRgABAQAAAQABAAD/2wCEAAkGBhEGEBUPBxEUDxUTERcVFhQQFRUUDxEcFhYYFBQQFRQXGyYfGBkjJRMUIDAgJCcpLSwuFSAxNjAqNScrLC4BCQoKBQUFDQUFDSkYEhgpKSkpKSkpKSkpKSkpKSkpKSkpKSkpKSkpKSkpKSkpKSkpKSkpKSkpKSkpKSkpKSkpKf/AABEIAMIBAwMBIgACEQEDEQH/xAAcAAEAAgMBAQEAAAAAAAAAAAAABwgEBQYDAgH/xABLEAACAgADBAUEDQkGBwEAAAAAAQIDBAURBgchMRITQVFhCCJxgRQWIzJCVGJ0kZOhs9IVGDQ1UnJzorJDU4LB0+IXJDODlLHDJf/EABQBAQAAAAAAAAAAAAAAAAAAAAD/xAAUEQEAAAAAAAAAAAAAAAAAAAAA/9oADAMBAAIRAxEAPwCcQAAAAAAAAAAAAAAAAAAAAAAAAfkpKCbm9Elq2+CXizXe2TB/GsP9dX+IDZA1vtkwfxrD/XV/iHtkwfxrD/XV/iA2QNb7ZMH8aw/11f4h7ZMH8aw/11f4gNkDW+2TB/GsP9dX+Ie2TB/GsP8AXV/iA2QMfCZhVmCbwdkLUno3XKM0vBuL4GQAAAAAAAAAAAAAAAAAAAAAAAAAAAAAAAABgZ9+i3/wLP6JFLC6mffot/8AAs/okUqAAAAAAAAAsF5Nn6JivnEfu0TCQ95Nn6HivnEfu0TCAAAAAAAAAAAAAAAAAAAAAAAAAAAAAAAABiZtRLFYe2ulaynVOKXLVuLSWr9JWL/ghnfxRfX4f/ULUACrle4rOZrWWHhHwd9Wv2SZz21WxGK2McI5z1cJzWsYQthOzRcOm4xfmx7E3z0enJljt5e8unYKnSGluJsj7lVrwXZ11mnFQX0ya0Xa1V3Nc2uzy6eIzKx22WS6UpS5vwXYkuCSXBJJIDEAAAAAWC8mz9DxXziP3aJhIg8m2prBYmXY8Ul48K4t/wBSJfAAAAAAAAAAAAAAAAAAAAAAANRtBtZg9lodPOsRChPkpPWyX7tcdZS9SI4zzyjcHhNY5Lh7cS/2rGqa/SvfSfrSAl4FdcT5R+YTf/LYfC1r5Stm/p6xLu7DB/OBzbvw/wBV/uAswCuuB8o3MKdFjcPhrl29FWVyfr6TX2HW5N5R2DxTSzbDXYbX4UHG6teL97LT0JgS6DVZBtThNqIdZkuIhelzUXpOP70HpKPrSNqAOJ3l7y6dgqejDS3E2R9yq14Ls66zTioLu5ya0Xa03l7zKdgqejDS3E2R9yq14Ls66zTioLu5ya0Xa1V3Nc1uzy6eIzKx22WS6UpS5vw7klwSS4JJJAM1zW7PLp4jMrHbZZLpSlLm/DuSXBJLgkkkYgAAy/yXaqPZTg1V1vVKx8IufRc+gu9pLV6ctVrzR127Hdjbt5d07ulVha5e6W9s3z6mvXnLvfKKer46JyHv+yyrJsrwmHy6Eaq68T0YwjyS6qf0vtbfFttsCAwABYrycP1df88f3VRLJE3k4fq6/wCeP7qolkAAAAAAAAAAAAAAAAAAYebZtTkVE8TmU1VXXHpSlLkuxJLm220klxbaSA9cbjq8trldjZxqhBaynNqMIrvbZBe3e/8AsxEpUbIrq4JteyZx1sn/AA4SWkF4vV+ETjN5O8y/by7SHSqw0Je5U68+zrbNODm/ojrou1vigPfG4+3Mpu3HWTtnJ6ynZJynL0yfFngAAAP3QD8AAGTgMxtyuxW4CydM48p1ycZr0NEp5H5Q+LwOHnXmtUcTaoe5W8Iedy92jHhJLVvWOjemnb0lEYAy81zW7O7p4jMrHbZZLpSlLm/DuSXBJLgkkkYgAA7zdnutu26sVuI1pwsJaTs5Ss051VarjLvlyjr2vgfe67ddZtxb1uM6VWFrl58+UrWudVfj3y7PSWcy/L68rqjRgYRqrrioxhFaRil2ID5yzLKsmphh8urjVXXHoxhHkl/m+bbfFttsizykf0DD/O//AJTJdOc232Fw+3lUKMznbXGuzrE6XCMm+i46PpRktPOYFPwWN/Nxyz+/xn1lP+iPzccs/v8AGfWU/wCiB8eTh+rr/nj+6qJZOd2J2Ho2Dpnh8snbZGdvWN3OMpJ9GMdF0YxWnmrsOiAAAAAAAAAAAAAAAAAFZt9G8V7V4n2Jl0v+Ww82tU/NvmtVK3xiuKj638LhLm+fa57K5bJYV6W4lumD186KabtsXoXBPsc4sqyAAMrLcttzi6GHwEHZZZJRjGPNt/8ApdrfJJNgeOHw8sVJV4eMpyk0oxgnKUm+SSXFvwJY2R8nzE5pFW7RW+w4tJqqKU8R/i182H8z70iUN2+7DD7C1Kc1G7FSj7pc17zVcaqtfew58ecu3sS7cDhcs3KZPlqXSw3XvRLpX2Tm3p29FNR7OxG6/wCH+Vtafk7Cf+PVr9PROgAHAZxuPyjNV7lRLDS/aw83H+WfSj9hGe1/k/4vJ4ytyCz2bBLV16dHEr92PKfbyafcmWLAFHrK3U3GxOLTaaa0aa4NNdjPktJvM3U0bbVyuwajTi4rWNmmkbdP7O3Tn3KXNcOa4FYsbgrMusnTjIuudcnGUZc4uL0aYHgb/YTKMNnuYUYfObXTVZPotrnJ/Bq1+D0npHpdmpoD9jLo8VwAu1l+AryuqFOBhGuuuKjGEVpGKXYjIOQ3WbXe3HLa7rnrbX7ld3ucEvP/AMScZemTXYdeAAAAAAAAAAAAAAAAAAAAAAAAwK07/toXmuZ+xoPzMJWoadnTmlZZL6HCP+AjI2m1GZfljG4jELircRbNeiU24r6GjVgCwPk/bELA0PNMdD3S7WFGvONaekrF3OTTXoj3SIGy7BSzK6ujD8ZW2Rrj6ZyUY/a0XSyzAQyqmvD4bhCquNcfRCKivsQGSAAAAAAAAQj5QWw0XFZtgY6STjXiElwkn5tdz8Vwg/THuJuMHPcphnuGtwuJ97dVKt+HSWikvFcH6gKVA9L6Xh5ShatHGTi13NPRr7DzAljyd8+9g4+zCTfm4mnVL5dOsl/LK36EWLKf7u8z/I+a4S5cEsTCMv3bH1c/smy4AAAAAAAAAAAAAAAAAAAAAAAPDH2qiqyUuUa5N6c+EWz3Pi+HWRaXamvpWgFIGfh9WQdTcZrRp6NdzXBo+QOp3X4b2VnGCjprpiYy7veaz1/lLdIp5u+xnsDNcHZLksXUnr2KU1Bv6JMuEgP0AAAAAAAA/Gfp+MCne3lXU5pjYx7Mbf4c7ZP/ADNCbfbDHRzPMMXdS9Y2Yq6UWuTTsk4v6NDUAZGXf9av+JH+pF2kUpyah4rE01185XVxXpc0ly9JddAAAAAAAAAAAAAAAAAAAAAAAAAU/wB4uWPKM1xdMlppiZyivk2PrYfZOJzhM/lG7N9RdRmFMeFkepsaXwoayrb724uS/wC0iGAPqubralB6NPVNc01yZcbYzaOO1mBpxlWmtla6aXwJx82yHqkn6tH2lNyU9x+8OOzN7wWaSUaMRNOM5PSNNmnR1b7IySim+xxi+WoFkAE9QAAAAAADm94u0a2Wy3EYjpdGfVuFWnN2WLoV6ehvpeiLOjb05lY9828L234r2Pl89cNh21Fr3t0+UrvFfBj4av4QEcgADr90uV/lXOcJHTVQt65+CqTsTfrjFestoQj5OWzPQjfmV6997hVr3LSdsl6X1a1+TIm4AAAAAAAAAAAAAAAAAAAAAAAADRbbbLw2xwNuDu0TnHWEn/ZzjxhP0a8H4NrtKg5hgbMstnRjIuE65uE4vnFxejX2F2yId927F55F5lksNboR92rivOvjHlZFLnOK7O2K70kwr0AAJh3Yb7nk8YYLadudUdI13rVzpS4KFiS1nBdjXFeK5TzgMxqzWtW4CyF0Jcp1yUov1opKbTItpsXszPrMmvsol29B+bLTl04PzZL0pgXPBXLKfKKzDCaLMqaMSlzekqrH64tx/lN3+cxw/V3H5z5v3OoE5GJmebU5LU7sythTXHnOySjH0ceb8FxZXrNvKHzLGarL66MKnyai7LF65vo/ykeZztBidobOtze+y+XY7JNqPhGPKK8EkgJI3n76p7SRngtnulVh35s7XrG3ELtil8Ct93NrnotYkTgADPyLJrdocTXhcAulO2ajHuXa5Puikm2+5MwYxc3pHi32LmyyW5jdm9lKvZubx0xN0dIwlzw8Hx6LXZOXDXuSS/aA77ZzIq9msLVhMH72mtR15OT5ysfjJuUn4s2QAAAAAAAAAAAAAAAAAAAAAAAAAAAAQzvY3L/lJzx+y8ErHrK3Dx4K183ZV3T74/C5rjwcC21Sok42pxlFtNSTUk1zTT5MvAcftxuvwW3K6WLi6bktFfUkrPBTT4Tj6eK7GgKmAkHanclmWzrcsLX7NrXw8Mm7EvlU++T/AHekvE4GyqVLcbE4tPRprRprmmnyA+AAAAPSjDyxMlCiLnKT0UYpyk33JLiwPM9cNhZ42ca8LCVk5PSMYJynJvkklxbJC2V3F5jn7U8wisBW9ON61ua+TSuOv7ziTnsVu4wWw0P/AM6HTtktJX26O6XyU0tIR8F69eYHIbqtzS2bccdtClPEaJ11cJQw7/ab5SsXeuEezV6NSwAAAAAAAAAAAAAAAAAAAAAAAAAAAAAAAAAANZm2zODz39a4anEPTTW2uMprwUmtV6mbMAcLityWS4nXTCOtvtrtuWnoTm19hr/zfsp7sR9b/tJKAHDYbcrkuG0fsPptf3lt0tfSunp9h1OV7PYXI1plWGpw/Y+qrjBv0tLV+s2AAAAAAAAAAAAAAAAAAAAAAAAAAAAAAAAAAAAAAAAAAAAAAAAAAAAAAAAAAAAAAAAAAAAAAAP/2Q=="/>
          <p:cNvSpPr>
            <a:spLocks noChangeAspect="1" noChangeArrowheads="1"/>
          </p:cNvSpPr>
          <p:nvPr/>
        </p:nvSpPr>
        <p:spPr bwMode="auto">
          <a:xfrm>
            <a:off x="155575" y="-2560638"/>
            <a:ext cx="7115175" cy="53340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data:image/jpeg;base64,/9j/4AAQSkZJRgABAQAAAQABAAD/2wCEAAkGBhEGEBUPBxEUDxUTERcVFhQQFRUUDxEcFhYYFBQQFRQXGyYfGBkjJRMUIDAgJCcpLSwuFSAxNjAqNScrLC4BCQoKBQUFDQUFDSkYEhgpKSkpKSkpKSkpKSkpKSkpKSkpKSkpKSkpKSkpKSkpKSkpKSkpKSkpKSkpKSkpKSkpKf/AABEIAMIBAwMBIgACEQEDEQH/xAAcAAEAAgMBAQEAAAAAAAAAAAAABwgEBQYDAgH/xABLEAACAgADBAUEDQkGBwEAAAAAAQIDBAURBgchMRITQVFhCCJxgRQWIzJCVGJ0kZOhs9IVGDQ1UnJzorJDU4LB0+IXJDODlLHDJf/EABQBAQAAAAAAAAAAAAAAAAAAAAD/xAAUEQEAAAAAAAAAAAAAAAAAAAAA/9oADAMBAAIRAxEAPwCcQAAAAAAAAAAAAAAAAAAAAAAAAfkpKCbm9Elq2+CXizXe2TB/GsP9dX+IDZA1vtkwfxrD/XV/iHtkwfxrD/XV/iA2QNb7ZMH8aw/11f4h7ZMH8aw/11f4gNkDW+2TB/GsP9dX+Ie2TB/GsP8AXV/iA2QMfCZhVmCbwdkLUno3XKM0vBuL4GQAAAAAAAAAAAAAAAAAAAAAAAAAAAAAAAABgZ9+i3/wLP6JFLC6mffot/8AAs/okUqAAAAAAAAAsF5Nn6JivnEfu0TCQ95Nn6HivnEfu0TCAAAAAAAAAAAAAAAAAAAAAAAAAAAAAAAABiZtRLFYe2ulaynVOKXLVuLSWr9JWL/ghnfxRfX4f/ULUACrle4rOZrWWHhHwd9Wv2SZz21WxGK2McI5z1cJzWsYQthOzRcOm4xfmx7E3z0enJljt5e8unYKnSGluJsj7lVrwXZ11mnFQX0ya0Xa1V3Nc2uzy6eIzKx22WS6UpS5vwXYkuCSXBJJIDEAAAAAWC8mz9DxXziP3aJhIg8m2prBYmXY8Ul48K4t/wBSJfAAAAAAAAAAAAAAAAAAAAAAANRtBtZg9lodPOsRChPkpPWyX7tcdZS9SI4zzyjcHhNY5Lh7cS/2rGqa/SvfSfrSAl4FdcT5R+YTf/LYfC1r5Stm/p6xLu7DB/OBzbvw/wBV/uAswCuuB8o3MKdFjcPhrl29FWVyfr6TX2HW5N5R2DxTSzbDXYbX4UHG6teL97LT0JgS6DVZBtThNqIdZkuIhelzUXpOP70HpKPrSNqAOJ3l7y6dgqejDS3E2R9yq14Ls66zTioLu5ya0Xa03l7zKdgqejDS3E2R9yq14Ls66zTioLu5ya0Xa1V3Nc1uzy6eIzKx22WS6UpS5vw7klwSS4JJJAM1zW7PLp4jMrHbZZLpSlLm/DuSXBJLgkkkYgAAy/yXaqPZTg1V1vVKx8IufRc+gu9pLV6ctVrzR127Hdjbt5d07ulVha5e6W9s3z6mvXnLvfKKer46JyHv+yyrJsrwmHy6Eaq68T0YwjyS6qf0vtbfFttsCAwABYrycP1df88f3VRLJE3k4fq6/wCeP7qolkAAAAAAAAAAAAAAAAAAYebZtTkVE8TmU1VXXHpSlLkuxJLm220klxbaSA9cbjq8trldjZxqhBaynNqMIrvbZBe3e/8AsxEpUbIrq4JteyZx1sn/AA4SWkF4vV+ETjN5O8y/by7SHSqw0Je5U68+zrbNODm/ojrou1vigPfG4+3Mpu3HWTtnJ6ynZJynL0yfFngAAAP3QD8AAGTgMxtyuxW4CydM48p1ycZr0NEp5H5Q+LwOHnXmtUcTaoe5W8Iedy92jHhJLVvWOjemnb0lEYAy81zW7O7p4jMrHbZZLpSlLm/DuSXBJLgkkkYgAA7zdnutu26sVuI1pwsJaTs5Ss051VarjLvlyjr2vgfe67ddZtxb1uM6VWFrl58+UrWudVfj3y7PSWcy/L68rqjRgYRqrrioxhFaRil2ID5yzLKsmphh8urjVXXHoxhHkl/m+bbfFttsizykf0DD/O//AJTJdOc232Fw+3lUKMznbXGuzrE6XCMm+i46PpRktPOYFPwWN/Nxyz+/xn1lP+iPzccs/v8AGfWU/wCiB8eTh+rr/nj+6qJZOd2J2Ho2Dpnh8snbZGdvWN3OMpJ9GMdF0YxWnmrsOiAAAAAAAAAAAAAAAAAFZt9G8V7V4n2Jl0v+Ww82tU/NvmtVK3xiuKj638LhLm+fa57K5bJYV6W4lumD186KabtsXoXBPsc4sqyAAMrLcttzi6GHwEHZZZJRjGPNt/8ApdrfJJNgeOHw8sVJV4eMpyk0oxgnKUm+SSXFvwJY2R8nzE5pFW7RW+w4tJqqKU8R/i182H8z70iUN2+7DD7C1Kc1G7FSj7pc17zVcaqtfew58ecu3sS7cDhcs3KZPlqXSw3XvRLpX2Tm3p29FNR7OxG6/wCH+Vtafk7Cf+PVr9PROgAHAZxuPyjNV7lRLDS/aw83H+WfSj9hGe1/k/4vJ4ytyCz2bBLV16dHEr92PKfbyafcmWLAFHrK3U3GxOLTaaa0aa4NNdjPktJvM3U0bbVyuwajTi4rWNmmkbdP7O3Tn3KXNcOa4FYsbgrMusnTjIuudcnGUZc4uL0aYHgb/YTKMNnuYUYfObXTVZPotrnJ/Bq1+D0npHpdmpoD9jLo8VwAu1l+AryuqFOBhGuuuKjGEVpGKXYjIOQ3WbXe3HLa7rnrbX7ld3ucEvP/AMScZemTXYdeAAAAAAAAAAAAAAAAAAAAAAAAwK07/toXmuZ+xoPzMJWoadnTmlZZL6HCP+AjI2m1GZfljG4jELircRbNeiU24r6GjVgCwPk/bELA0PNMdD3S7WFGvONaekrF3OTTXoj3SIGy7BSzK6ujD8ZW2Rrj6ZyUY/a0XSyzAQyqmvD4bhCquNcfRCKivsQGSAAAAAAAAQj5QWw0XFZtgY6STjXiElwkn5tdz8Vwg/THuJuMHPcphnuGtwuJ97dVKt+HSWikvFcH6gKVA9L6Xh5ShatHGTi13NPRr7DzAljyd8+9g4+zCTfm4mnVL5dOsl/LK36EWLKf7u8z/I+a4S5cEsTCMv3bH1c/smy4AAAAAAAAAAAAAAAAAAAAAAAPDH2qiqyUuUa5N6c+EWz3Pi+HWRaXamvpWgFIGfh9WQdTcZrRp6NdzXBo+QOp3X4b2VnGCjprpiYy7veaz1/lLdIp5u+xnsDNcHZLksXUnr2KU1Bv6JMuEgP0AAAAAAAA/Gfp+MCne3lXU5pjYx7Mbf4c7ZP/ADNCbfbDHRzPMMXdS9Y2Yq6UWuTTsk4v6NDUAZGXf9av+JH+pF2kUpyah4rE01185XVxXpc0ly9JddAAAAAAAAAAAAAAAAAAAAAAAAAU/wB4uWPKM1xdMlppiZyivk2PrYfZOJzhM/lG7N9RdRmFMeFkepsaXwoayrb724uS/wC0iGAPqubralB6NPVNc01yZcbYzaOO1mBpxlWmtla6aXwJx82yHqkn6tH2lNyU9x+8OOzN7wWaSUaMRNOM5PSNNmnR1b7IySim+xxi+WoFkAE9QAAAAAADm94u0a2Wy3EYjpdGfVuFWnN2WLoV6ehvpeiLOjb05lY9828L234r2Pl89cNh21Fr3t0+UrvFfBj4av4QEcgADr90uV/lXOcJHTVQt65+CqTsTfrjFestoQj5OWzPQjfmV6997hVr3LSdsl6X1a1+TIm4AAAAAAAAAAAAAAAAAAAAAAAADRbbbLw2xwNuDu0TnHWEn/ZzjxhP0a8H4NrtKg5hgbMstnRjIuE65uE4vnFxejX2F2yId927F55F5lksNboR92rivOvjHlZFLnOK7O2K70kwr0AAJh3Yb7nk8YYLadudUdI13rVzpS4KFiS1nBdjXFeK5TzgMxqzWtW4CyF0Jcp1yUov1opKbTItpsXszPrMmvsol29B+bLTl04PzZL0pgXPBXLKfKKzDCaLMqaMSlzekqrH64tx/lN3+cxw/V3H5z5v3OoE5GJmebU5LU7sythTXHnOySjH0ceb8FxZXrNvKHzLGarL66MKnyai7LF65vo/ykeZztBidobOtze+y+XY7JNqPhGPKK8EkgJI3n76p7SRngtnulVh35s7XrG3ELtil8Ct93NrnotYkTgADPyLJrdocTXhcAulO2ajHuXa5Puikm2+5MwYxc3pHi32LmyyW5jdm9lKvZubx0xN0dIwlzw8Hx6LXZOXDXuSS/aA77ZzIq9msLVhMH72mtR15OT5ysfjJuUn4s2QAAAAAAAAAAAAAAAAAAAAAAAAAAAAQzvY3L/lJzx+y8ErHrK3Dx4K183ZV3T74/C5rjwcC21Sok42pxlFtNSTUk1zTT5MvAcftxuvwW3K6WLi6bktFfUkrPBTT4Tj6eK7GgKmAkHanclmWzrcsLX7NrXw8Mm7EvlU++T/AHekvE4GyqVLcbE4tPRprRprmmnyA+AAAAPSjDyxMlCiLnKT0UYpyk33JLiwPM9cNhZ42ca8LCVk5PSMYJynJvkklxbJC2V3F5jn7U8wisBW9ON61ua+TSuOv7ziTnsVu4wWw0P/AM6HTtktJX26O6XyU0tIR8F69eYHIbqtzS2bccdtClPEaJ11cJQw7/ab5SsXeuEezV6NSwAAAAAAAAAAAAAAAAAAAAAAAAAAAAAAAAAANZm2zODz39a4anEPTTW2uMprwUmtV6mbMAcLityWS4nXTCOtvtrtuWnoTm19hr/zfsp7sR9b/tJKAHDYbcrkuG0fsPptf3lt0tfSunp9h1OV7PYXI1plWGpw/Y+qrjBv0tLV+s2AAAAAAAAAAAAAAAAAAAAAAAAAAAAAAAAAAAAAAAAAAAAAAAAAAAAAAAAAAAAAAAAAAAAAAAP/2Q=="/>
          <p:cNvSpPr>
            <a:spLocks noChangeAspect="1" noChangeArrowheads="1"/>
          </p:cNvSpPr>
          <p:nvPr/>
        </p:nvSpPr>
        <p:spPr bwMode="auto">
          <a:xfrm>
            <a:off x="155575" y="-2560638"/>
            <a:ext cx="7115175" cy="53340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data:image/jpeg;base64,/9j/4AAQSkZJRgABAQAAAQABAAD/2wCEAAkGBhEGEBUPBxEUDxUTERcVFhQQFRUUDxEcFhYYFBQQFRQXGyYfGBkjJRMUIDAgJCcpLSwuFSAxNjAqNScrLC4BCQoKBQUFDQUFDSkYEhgpKSkpKSkpKSkpKSkpKSkpKSkpKSkpKSkpKSkpKSkpKSkpKSkpKSkpKSkpKSkpKSkpKf/AABEIAMIBAwMBIgACEQEDEQH/xAAcAAEAAgMBAQEAAAAAAAAAAAAABwgEBQYDAgH/xABLEAACAgADBAUEDQkGBwEAAAAAAQIDBAURBgchMRITQVFhCCJxgRQWIzJCVGJ0kZOhs9IVGDQ1UnJzorJDU4LB0+IXJDODlLHDJf/EABQBAQAAAAAAAAAAAAAAAAAAAAD/xAAUEQEAAAAAAAAAAAAAAAAAAAAA/9oADAMBAAIRAxEAPwCcQAAAAAAAAAAAAAAAAAAAAAAAAfkpKCbm9Elq2+CXizXe2TB/GsP9dX+IDZA1vtkwfxrD/XV/iHtkwfxrD/XV/iA2QNb7ZMH8aw/11f4h7ZMH8aw/11f4gNkDW+2TB/GsP9dX+Ie2TB/GsP8AXV/iA2QMfCZhVmCbwdkLUno3XKM0vBuL4GQAAAAAAAAAAAAAAAAAAAAAAAAAAAAAAAABgZ9+i3/wLP6JFLC6mffot/8AAs/okUqAAAAAAAAAsF5Nn6JivnEfu0TCQ95Nn6HivnEfu0TCAAAAAAAAAAAAAAAAAAAAAAAAAAAAAAAABiZtRLFYe2ulaynVOKXLVuLSWr9JWL/ghnfxRfX4f/ULUACrle4rOZrWWHhHwd9Wv2SZz21WxGK2McI5z1cJzWsYQthOzRcOm4xfmx7E3z0enJljt5e8unYKnSGluJsj7lVrwXZ11mnFQX0ya0Xa1V3Nc2uzy6eIzKx22WS6UpS5vwXYkuCSXBJJIDEAAAAAWC8mz9DxXziP3aJhIg8m2prBYmXY8Ul48K4t/wBSJfAAAAAAAAAAAAAAAAAAAAAAANRtBtZg9lodPOsRChPkpPWyX7tcdZS9SI4zzyjcHhNY5Lh7cS/2rGqa/SvfSfrSAl4FdcT5R+YTf/LYfC1r5Stm/p6xLu7DB/OBzbvw/wBV/uAswCuuB8o3MKdFjcPhrl29FWVyfr6TX2HW5N5R2DxTSzbDXYbX4UHG6teL97LT0JgS6DVZBtThNqIdZkuIhelzUXpOP70HpKPrSNqAOJ3l7y6dgqejDS3E2R9yq14Ls66zTioLu5ya0Xa03l7zKdgqejDS3E2R9yq14Ls66zTioLu5ya0Xa1V3Nc1uzy6eIzKx22WS6UpS5vw7klwSS4JJJAM1zW7PLp4jMrHbZZLpSlLm/DuSXBJLgkkkYgAAy/yXaqPZTg1V1vVKx8IufRc+gu9pLV6ctVrzR127Hdjbt5d07ulVha5e6W9s3z6mvXnLvfKKer46JyHv+yyrJsrwmHy6Eaq68T0YwjyS6qf0vtbfFttsCAwABYrycP1df88f3VRLJE3k4fq6/wCeP7qolkAAAAAAAAAAAAAAAAAAYebZtTkVE8TmU1VXXHpSlLkuxJLm220klxbaSA9cbjq8trldjZxqhBaynNqMIrvbZBe3e/8AsxEpUbIrq4JteyZx1sn/AA4SWkF4vV+ETjN5O8y/by7SHSqw0Je5U68+zrbNODm/ojrou1vigPfG4+3Mpu3HWTtnJ6ynZJynL0yfFngAAAP3QD8AAGTgMxtyuxW4CydM48p1ycZr0NEp5H5Q+LwOHnXmtUcTaoe5W8Iedy92jHhJLVvWOjemnb0lEYAy81zW7O7p4jMrHbZZLpSlLm/DuSXBJLgkkkYgAA7zdnutu26sVuI1pwsJaTs5Ss051VarjLvlyjr2vgfe67ddZtxb1uM6VWFrl58+UrWudVfj3y7PSWcy/L68rqjRgYRqrrioxhFaRil2ID5yzLKsmphh8urjVXXHoxhHkl/m+bbfFttsizykf0DD/O//AJTJdOc232Fw+3lUKMznbXGuzrE6XCMm+i46PpRktPOYFPwWN/Nxyz+/xn1lP+iPzccs/v8AGfWU/wCiB8eTh+rr/nj+6qJZOd2J2Ho2Dpnh8snbZGdvWN3OMpJ9GMdF0YxWnmrsOiAAAAAAAAAAAAAAAAAFZt9G8V7V4n2Jl0v+Ww82tU/NvmtVK3xiuKj638LhLm+fa57K5bJYV6W4lumD186KabtsXoXBPsc4sqyAAMrLcttzi6GHwEHZZZJRjGPNt/8ApdrfJJNgeOHw8sVJV4eMpyk0oxgnKUm+SSXFvwJY2R8nzE5pFW7RW+w4tJqqKU8R/i182H8z70iUN2+7DD7C1Kc1G7FSj7pc17zVcaqtfew58ecu3sS7cDhcs3KZPlqXSw3XvRLpX2Tm3p29FNR7OxG6/wCH+Vtafk7Cf+PVr9PROgAHAZxuPyjNV7lRLDS/aw83H+WfSj9hGe1/k/4vJ4ytyCz2bBLV16dHEr92PKfbyafcmWLAFHrK3U3GxOLTaaa0aa4NNdjPktJvM3U0bbVyuwajTi4rWNmmkbdP7O3Tn3KXNcOa4FYsbgrMusnTjIuudcnGUZc4uL0aYHgb/YTKMNnuYUYfObXTVZPotrnJ/Bq1+D0npHpdmpoD9jLo8VwAu1l+AryuqFOBhGuuuKjGEVpGKXYjIOQ3WbXe3HLa7rnrbX7ld3ucEvP/AMScZemTXYdeAAAAAAAAAAAAAAAAAAAAAAAAwK07/toXmuZ+xoPzMJWoadnTmlZZL6HCP+AjI2m1GZfljG4jELircRbNeiU24r6GjVgCwPk/bELA0PNMdD3S7WFGvONaekrF3OTTXoj3SIGy7BSzK6ujD8ZW2Rrj6ZyUY/a0XSyzAQyqmvD4bhCquNcfRCKivsQGSAAAAAAAAQj5QWw0XFZtgY6STjXiElwkn5tdz8Vwg/THuJuMHPcphnuGtwuJ97dVKt+HSWikvFcH6gKVA9L6Xh5ShatHGTi13NPRr7DzAljyd8+9g4+zCTfm4mnVL5dOsl/LK36EWLKf7u8z/I+a4S5cEsTCMv3bH1c/smy4AAAAAAAAAAAAAAAAAAAAAAAPDH2qiqyUuUa5N6c+EWz3Pi+HWRaXamvpWgFIGfh9WQdTcZrRp6NdzXBo+QOp3X4b2VnGCjprpiYy7veaz1/lLdIp5u+xnsDNcHZLksXUnr2KU1Bv6JMuEgP0AAAAAAAA/Gfp+MCne3lXU5pjYx7Mbf4c7ZP/ADNCbfbDHRzPMMXdS9Y2Yq6UWuTTsk4v6NDUAZGXf9av+JH+pF2kUpyah4rE01185XVxXpc0ly9JddAAAAAAAAAAAAAAAAAAAAAAAAAU/wB4uWPKM1xdMlppiZyivk2PrYfZOJzhM/lG7N9RdRmFMeFkepsaXwoayrb724uS/wC0iGAPqubralB6NPVNc01yZcbYzaOO1mBpxlWmtla6aXwJx82yHqkn6tH2lNyU9x+8OOzN7wWaSUaMRNOM5PSNNmnR1b7IySim+xxi+WoFkAE9QAAAAAADm94u0a2Wy3EYjpdGfVuFWnN2WLoV6ehvpeiLOjb05lY9828L234r2Pl89cNh21Fr3t0+UrvFfBj4av4QEcgADr90uV/lXOcJHTVQt65+CqTsTfrjFestoQj5OWzPQjfmV6997hVr3LSdsl6X1a1+TIm4AAAAAAAAAAAAAAAAAAAAAAAADRbbbLw2xwNuDu0TnHWEn/ZzjxhP0a8H4NrtKg5hgbMstnRjIuE65uE4vnFxejX2F2yId927F55F5lksNboR92rivOvjHlZFLnOK7O2K70kwr0AAJh3Yb7nk8YYLadudUdI13rVzpS4KFiS1nBdjXFeK5TzgMxqzWtW4CyF0Jcp1yUov1opKbTItpsXszPrMmvsol29B+bLTl04PzZL0pgXPBXLKfKKzDCaLMqaMSlzekqrH64tx/lN3+cxw/V3H5z5v3OoE5GJmebU5LU7sythTXHnOySjH0ceb8FxZXrNvKHzLGarL66MKnyai7LF65vo/ykeZztBidobOtze+y+XY7JNqPhGPKK8EkgJI3n76p7SRngtnulVh35s7XrG3ELtil8Ct93NrnotYkTgADPyLJrdocTXhcAulO2ajHuXa5Puikm2+5MwYxc3pHi32LmyyW5jdm9lKvZubx0xN0dIwlzw8Hx6LXZOXDXuSS/aA77ZzIq9msLVhMH72mtR15OT5ysfjJuUn4s2QAAAAAAAAAAAAAAAAAAAAAAAAAAAAQzvY3L/lJzx+y8ErHrK3Dx4K183ZV3T74/C5rjwcC21Sok42pxlFtNSTUk1zTT5MvAcftxuvwW3K6WLi6bktFfUkrPBTT4Tj6eK7GgKmAkHanclmWzrcsLX7NrXw8Mm7EvlU++T/AHekvE4GyqVLcbE4tPRprRprmmnyA+AAAAPSjDyxMlCiLnKT0UYpyk33JLiwPM9cNhZ42ca8LCVk5PSMYJynJvkklxbJC2V3F5jn7U8wisBW9ON61ua+TSuOv7ziTnsVu4wWw0P/AM6HTtktJX26O6XyU0tIR8F69eYHIbqtzS2bccdtClPEaJ11cJQw7/ab5SsXeuEezV6NSwAAAAAAAAAAAAAAAAAAAAAAAAAAAAAAAAAANZm2zODz39a4anEPTTW2uMprwUmtV6mbMAcLityWS4nXTCOtvtrtuWnoTm19hr/zfsp7sR9b/tJKAHDYbcrkuG0fsPptf3lt0tfSunp9h1OV7PYXI1plWGpw/Y+qrjBv0tLV+s2AAAAAAAAAAAAAAAAAAAAAAAAAAAAAAAAAAAAAAAAAAAAAAAAAAAAAAAAAAAAAAAAAAAAAAAP/2Q=="/>
          <p:cNvSpPr>
            <a:spLocks noChangeAspect="1" noChangeArrowheads="1"/>
          </p:cNvSpPr>
          <p:nvPr/>
        </p:nvSpPr>
        <p:spPr bwMode="auto">
          <a:xfrm>
            <a:off x="155575" y="-2560638"/>
            <a:ext cx="7115175" cy="53340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data:image/jpeg;base64,/9j/4AAQSkZJRgABAQAAAQABAAD/2wCEAAkGBhEGEBUPBxEUDxUTERcVFhQQFRUUDxEcFhYYFBQQFRQXGyYfGBkjJRMUIDAgJCcpLSwuFSAxNjAqNScrLC4BCQoKBQUFDQUFDSkYEhgpKSkpKSkpKSkpKSkpKSkpKSkpKSkpKSkpKSkpKSkpKSkpKSkpKSkpKSkpKSkpKSkpKf/AABEIAMIBAwMBIgACEQEDEQH/xAAcAAEAAgMBAQEAAAAAAAAAAAAABwgEBQYDAgH/xABLEAACAgADBAUEDQkGBwEAAAAAAQIDBAURBgchMRITQVFhCCJxgRQWIzJCVGJ0kZOhs9IVGDQ1UnJzorJDU4LB0+IXJDODlLHDJf/EABQBAQAAAAAAAAAAAAAAAAAAAAD/xAAUEQEAAAAAAAAAAAAAAAAAAAAA/9oADAMBAAIRAxEAPwCcQAAAAAAAAAAAAAAAAAAAAAAAAfkpKCbm9Elq2+CXizXe2TB/GsP9dX+IDZA1vtkwfxrD/XV/iHtkwfxrD/XV/iA2QNb7ZMH8aw/11f4h7ZMH8aw/11f4gNkDW+2TB/GsP9dX+Ie2TB/GsP8AXV/iA2QMfCZhVmCbwdkLUno3XKM0vBuL4GQAAAAAAAAAAAAAAAAAAAAAAAAAAAAAAAABgZ9+i3/wLP6JFLC6mffot/8AAs/okUqAAAAAAAAAsF5Nn6JivnEfu0TCQ95Nn6HivnEfu0TCAAAAAAAAAAAAAAAAAAAAAAAAAAAAAAAABiZtRLFYe2ulaynVOKXLVuLSWr9JWL/ghnfxRfX4f/ULUACrle4rOZrWWHhHwd9Wv2SZz21WxGK2McI5z1cJzWsYQthOzRcOm4xfmx7E3z0enJljt5e8unYKnSGluJsj7lVrwXZ11mnFQX0ya0Xa1V3Nc2uzy6eIzKx22WS6UpS5vwXYkuCSXBJJIDEAAAAAWC8mz9DxXziP3aJhIg8m2prBYmXY8Ul48K4t/wBSJfAAAAAAAAAAAAAAAAAAAAAAANRtBtZg9lodPOsRChPkpPWyX7tcdZS9SI4zzyjcHhNY5Lh7cS/2rGqa/SvfSfrSAl4FdcT5R+YTf/LYfC1r5Stm/p6xLu7DB/OBzbvw/wBV/uAswCuuB8o3MKdFjcPhrl29FWVyfr6TX2HW5N5R2DxTSzbDXYbX4UHG6teL97LT0JgS6DVZBtThNqIdZkuIhelzUXpOP70HpKPrSNqAOJ3l7y6dgqejDS3E2R9yq14Ls66zTioLu5ya0Xa03l7zKdgqejDS3E2R9yq14Ls66zTioLu5ya0Xa1V3Nc1uzy6eIzKx22WS6UpS5vw7klwSS4JJJAM1zW7PLp4jMrHbZZLpSlLm/DuSXBJLgkkkYgAAy/yXaqPZTg1V1vVKx8IufRc+gu9pLV6ctVrzR127Hdjbt5d07ulVha5e6W9s3z6mvXnLvfKKer46JyHv+yyrJsrwmHy6Eaq68T0YwjyS6qf0vtbfFttsCAwABYrycP1df88f3VRLJE3k4fq6/wCeP7qolkAAAAAAAAAAAAAAAAAAYebZtTkVE8TmU1VXXHpSlLkuxJLm220klxbaSA9cbjq8trldjZxqhBaynNqMIrvbZBe3e/8AsxEpUbIrq4JteyZx1sn/AA4SWkF4vV+ETjN5O8y/by7SHSqw0Je5U68+zrbNODm/ojrou1vigPfG4+3Mpu3HWTtnJ6ynZJynL0yfFngAAAP3QD8AAGTgMxtyuxW4CydM48p1ycZr0NEp5H5Q+LwOHnXmtUcTaoe5W8Iedy92jHhJLVvWOjemnb0lEYAy81zW7O7p4jMrHbZZLpSlLm/DuSXBJLgkkkYgAA7zdnutu26sVuI1pwsJaTs5Ss051VarjLvlyjr2vgfe67ddZtxb1uM6VWFrl58+UrWudVfj3y7PSWcy/L68rqjRgYRqrrioxhFaRil2ID5yzLKsmphh8urjVXXHoxhHkl/m+bbfFttsizykf0DD/O//AJTJdOc232Fw+3lUKMznbXGuzrE6XCMm+i46PpRktPOYFPwWN/Nxyz+/xn1lP+iPzccs/v8AGfWU/wCiB8eTh+rr/nj+6qJZOd2J2Ho2Dpnh8snbZGdvWN3OMpJ9GMdF0YxWnmrsOiAAAAAAAAAAAAAAAAAFZt9G8V7V4n2Jl0v+Ww82tU/NvmtVK3xiuKj638LhLm+fa57K5bJYV6W4lumD186KabtsXoXBPsc4sqyAAMrLcttzi6GHwEHZZZJRjGPNt/8ApdrfJJNgeOHw8sVJV4eMpyk0oxgnKUm+SSXFvwJY2R8nzE5pFW7RW+w4tJqqKU8R/i182H8z70iUN2+7DD7C1Kc1G7FSj7pc17zVcaqtfew58ecu3sS7cDhcs3KZPlqXSw3XvRLpX2Tm3p29FNR7OxG6/wCH+Vtafk7Cf+PVr9PROgAHAZxuPyjNV7lRLDS/aw83H+WfSj9hGe1/k/4vJ4ytyCz2bBLV16dHEr92PKfbyafcmWLAFHrK3U3GxOLTaaa0aa4NNdjPktJvM3U0bbVyuwajTi4rWNmmkbdP7O3Tn3KXNcOa4FYsbgrMusnTjIuudcnGUZc4uL0aYHgb/YTKMNnuYUYfObXTVZPotrnJ/Bq1+D0npHpdmpoD9jLo8VwAu1l+AryuqFOBhGuuuKjGEVpGKXYjIOQ3WbXe3HLa7rnrbX7ld3ucEvP/AMScZemTXYdeAAAAAAAAAAAAAAAAAAAAAAAAwK07/toXmuZ+xoPzMJWoadnTmlZZL6HCP+AjI2m1GZfljG4jELircRbNeiU24r6GjVgCwPk/bELA0PNMdD3S7WFGvONaekrF3OTTXoj3SIGy7BSzK6ujD8ZW2Rrj6ZyUY/a0XSyzAQyqmvD4bhCquNcfRCKivsQGSAAAAAAAAQj5QWw0XFZtgY6STjXiElwkn5tdz8Vwg/THuJuMHPcphnuGtwuJ97dVKt+HSWikvFcH6gKVA9L6Xh5ShatHGTi13NPRr7DzAljyd8+9g4+zCTfm4mnVL5dOsl/LK36EWLKf7u8z/I+a4S5cEsTCMv3bH1c/smy4AAAAAAAAAAAAAAAAAAAAAAAPDH2qiqyUuUa5N6c+EWz3Pi+HWRaXamvpWgFIGfh9WQdTcZrRp6NdzXBo+QOp3X4b2VnGCjprpiYy7veaz1/lLdIp5u+xnsDNcHZLksXUnr2KU1Bv6JMuEgP0AAAAAAAA/Gfp+MCne3lXU5pjYx7Mbf4c7ZP/ADNCbfbDHRzPMMXdS9Y2Yq6UWuTTsk4v6NDUAZGXf9av+JH+pF2kUpyah4rE01185XVxXpc0ly9JddAAAAAAAAAAAAAAAAAAAAAAAAAU/wB4uWPKM1xdMlppiZyivk2PrYfZOJzhM/lG7N9RdRmFMeFkepsaXwoayrb724uS/wC0iGAPqubralB6NPVNc01yZcbYzaOO1mBpxlWmtla6aXwJx82yHqkn6tH2lNyU9x+8OOzN7wWaSUaMRNOM5PSNNmnR1b7IySim+xxi+WoFkAE9QAAAAAADm94u0a2Wy3EYjpdGfVuFWnN2WLoV6ehvpeiLOjb05lY9828L234r2Pl89cNh21Fr3t0+UrvFfBj4av4QEcgADr90uV/lXOcJHTVQt65+CqTsTfrjFestoQj5OWzPQjfmV6997hVr3LSdsl6X1a1+TIm4AAAAAAAAAAAAAAAAAAAAAAAADRbbbLw2xwNuDu0TnHWEn/ZzjxhP0a8H4NrtKg5hgbMstnRjIuE65uE4vnFxejX2F2yId927F55F5lksNboR92rivOvjHlZFLnOK7O2K70kwr0AAJh3Yb7nk8YYLadudUdI13rVzpS4KFiS1nBdjXFeK5TzgMxqzWtW4CyF0Jcp1yUov1opKbTItpsXszPrMmvsol29B+bLTl04PzZL0pgXPBXLKfKKzDCaLMqaMSlzekqrH64tx/lN3+cxw/V3H5z5v3OoE5GJmebU5LU7sythTXHnOySjH0ceb8FxZXrNvKHzLGarL66MKnyai7LF65vo/ykeZztBidobOtze+y+XY7JNqPhGPKK8EkgJI3n76p7SRngtnulVh35s7XrG3ELtil8Ct93NrnotYkTgADPyLJrdocTXhcAulO2ajHuXa5Puikm2+5MwYxc3pHi32LmyyW5jdm9lKvZubx0xN0dIwlzw8Hx6LXZOXDXuSS/aA77ZzIq9msLVhMH72mtR15OT5ysfjJuUn4s2QAAAAAAAAAAAAAAAAAAAAAAAAAAAAQzvY3L/lJzx+y8ErHrK3Dx4K183ZV3T74/C5rjwcC21Sok42pxlFtNSTUk1zTT5MvAcftxuvwW3K6WLi6bktFfUkrPBTT4Tj6eK7GgKmAkHanclmWzrcsLX7NrXw8Mm7EvlU++T/AHekvE4GyqVLcbE4tPRprRprmmnyA+AAAAPSjDyxMlCiLnKT0UYpyk33JLiwPM9cNhZ42ca8LCVk5PSMYJynJvkklxbJC2V3F5jn7U8wisBW9ON61ua+TSuOv7ziTnsVu4wWw0P/AM6HTtktJX26O6XyU0tIR8F69eYHIbqtzS2bccdtClPEaJ11cJQw7/ab5SsXeuEezV6NSwAAAAAAAAAAAAAAAAAAAAAAAAAAAAAAAAAANZm2zODz39a4anEPTTW2uMprwUmtV6mbMAcLityWS4nXTCOtvtrtuWnoTm19hr/zfsp7sR9b/tJKAHDYbcrkuG0fsPptf3lt0tfSunp9h1OV7PYXI1plWGpw/Y+qrjBv0tLV+s2AAAAAAAAAAAAAAAAAAAAAAAAAAAAAAAAAAAAAAAAAAAAAAAAAAAAAAAAAAAAAAAAAAAAAAAP/2Q=="/>
          <p:cNvSpPr>
            <a:spLocks noChangeAspect="1" noChangeArrowheads="1"/>
          </p:cNvSpPr>
          <p:nvPr/>
        </p:nvSpPr>
        <p:spPr bwMode="auto">
          <a:xfrm>
            <a:off x="155575" y="-2560638"/>
            <a:ext cx="7115175" cy="53340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4" name="Picture 10" descr="http://loud-cloud.net/wp-content/uploads/2012/06/MALE.jpg"/>
          <p:cNvPicPr>
            <a:picLocks noChangeAspect="1" noChangeArrowheads="1"/>
          </p:cNvPicPr>
          <p:nvPr/>
        </p:nvPicPr>
        <p:blipFill>
          <a:blip r:embed="rId2" cstate="print"/>
          <a:srcRect/>
          <a:stretch>
            <a:fillRect/>
          </a:stretch>
        </p:blipFill>
        <p:spPr bwMode="auto">
          <a:xfrm>
            <a:off x="5148064" y="260648"/>
            <a:ext cx="1938377" cy="1453134"/>
          </a:xfrm>
          <a:prstGeom prst="rect">
            <a:avLst/>
          </a:prstGeom>
          <a:noFill/>
        </p:spPr>
      </p:pic>
      <p:sp>
        <p:nvSpPr>
          <p:cNvPr id="1036" name="AutoShape 12" descr="data:image/jpeg;base64,/9j/4AAQSkZJRgABAQAAAQABAAD/2wCEAAkGBg8GEBAIBxIQEBQWEhYRFhAQFRYdFRQQFBMVFhQSExUXJyYfGBkkGhYSIDEsJCcpMiwtFx49NTA2OCY3LikBCQoKBQUFDQUFDSkYEhgpKSkpKSkpKSkpKSkpKSkpKSkpKSkpKSkpKSkpKSkpKSkpKSkpKSkpKSkpKSkpKSkpKf/AABEIAMIBAwMBIgACEQEDEQH/xAAcAAEAAgIDAQAAAAAAAAAAAAAABwgFBgEDBAL/xABHEAACAQIDBAQICggFBQAAAAAAAQIDBAUGEQchMUESE1FhCCIyNXGBkbEWQlRicoKEoaKzFCNSU3OSk9EVdLLB8DM0Q0Rj/8QAFAEBAAAAAAAAAAAAAAAAAAAAAP/EABQRAQAAAAAAAAAAAAAAAAAAAAD/2gAMAwEAAhEDEQA/AJxAAAAAAAAAAAAAAcSkoJym0kt7b4JdrIX2ibeY2vTw7KDU5b4yvGtYR/gxflv5z3difECTMzZ2sMoR6zGa8Kba1jSW+pNdsaa3td/DvImzD4SE5a08uWqiuVW6er/pQei/mfoIZvb6riNSV1eznVnJ6yqVJNyk+1t72dAG1YrtQxnGG5XF7cRT+LRl1cdOzSl0dfXqa5dXtW9fTuqk6j46zk5PX0s6AB9Qm6b6UG0+1cTMYfnPEsK0VjeXVNLhGNafR3fNb0fsMKAJRwDwg8Tw3SGKxpXkebklTqeqcF0fbFkq5T20YXmhxoVJu0qvRdXc6KMpdkKi8V+vRvsKsgC8YKu7P9sV5k9xtb1yurbcuqnLx6a7aM3w+i93o11LGZazRaZtoK/weoqkeDXCUJ6auFSPGMv+LVbwMsAAAAAAAAAAAAAAAAAAAAAAAAAABxKSiulLcu1nJD23jaH/AIZTeWcMl+tqR1ryi99OjJbqe7401x+b9IDVtr21x5glPA8Ak1bJ9GpVi99dp8Iv91/q9HGJgAABt+SNmF/nl9ZZxVKino7mrqoarioJb5y9G5c2gNQOdCzWXtg2E4TGLxCM7ypxcqsnGGvzacGlp3Scjd7DLllha6FhbW9JcNKdKEfbot4FLtDgu1WwyhcRdOtSpSi9zjKEWmu9NGsYzskwXGtXWtKdKX7dvrTevbpDSL9aYFTASznPYBd4QpXeXZO7prf1TWldLuS8Wp6tH2RIonB0m4VE009GnxTXFNdoHyZ3J2cbnJVzHEMNl3VKT8irT13wkvc+TMEALkZQzbb5ztYYnhr3PxZ03p0qdRcYTS5+9NPmZsqbswz5PIt4q1Rt29TSnXgtfI13VIr9qLbfenJcy11vXhdQjXoSU4yipRlF6qUZLVST5pppgdgAAAAAAAAAAAAAAAAAAAAAAAMbmPHKWWrSvit55FKm5tc5PhGC75ScYrvZTrGMWq47cVsRvpdKpUm5yfLVvguxLcl2JIm7wj8wujStcCovTrG7iolzjDxaafanJzfpgiBQABsmz/KE87X1LDIaqH/UqzXxKMWuk13vVRXfJAbbsl2RvNrjjGNqUbRPxYJ6SuJRejSfFU0003xe9Lm1Y22tYWUI29rGNOEYqMYQSUYxS0UYpbkjiys6eH04WlpFQhCKhGEeEYRWiS9R3AAAAAAAjjajsko5xhLEcLUaV4lrqtFGvp8Wr87kpep7uEjgCkV3azsak7W6i4ThJwlCS0cZxekotdqaZ0k5+EDkRaLNVhHTyadwlz10jTrP7oP6neQYALEeD9nJ4razwC7lrUt/Gp68XbSemn1JPT0TiuRXc2XZxmF5YxO0vtdIdYqdTsdGp4k9e3RPpemKAt8AAAAAAAAAAAAAAAAAAAAAABgVc26Ym8QxmvSb1VGFKjH0KCqS/FUmR+bDtCrOvi2JTl8srx9Uasor7kjXgBYbwc8CVrZXGLzj41at1cW/3VJLh6Zyn/KivKLcbK7ONlg2H06fB0FU+tVbqS++TA2sAAAAAAAAAAeLGsLhjdvXw66WsKtOVN+iSa1XeuPqKXXVtKznO3rrSUJOEl2Si2mvamXeKkbVbFYfjOIUYLROt1nrqxjVf3zYGpnK7jgAXOypibxmxs8Qqb5VLelUl9OVOLl+LUyppWxqs6+B2Epco1I+qFxVivuSN1AAAAAAAAAAAAAAAAAAAAGABTvaBTdLFcSjL5ZXfqlWk19zRgDfNt2H/oGNXUktFUVOsvrUoqT/AJozNDA5RbrZjXjcYPh06T1StoR+tDxJL2xZUQsh4PWNq/w2eGyfjW9aSS7KVXx4v+frvYBKYAAAAAAAAAAFTNrt2rzGsQqQeulWNPd206UKbXtiy1l9eQw6lUvLl9GFOEqkm+UIRcpP2JlLcUv5YpXrX1fyqtSdWX0pycn97A8oBygLWbF6bpYHYqXZVl6pXNVr7mbsYXJeH/4Vh1jZtaOFtSTXz+ri5fibM0AAAAAAAAAAAAAAAAAAAAAAQb4SOA/9njlKL+NbVJfjpa+2t9xBxcjOmXI5ssLnCZ6J1Kb6EnwjVi1KnJ9yko692pTy6tp2c529xFwnCThKEuMZRekovvTTQHUblsqzp8C8QhXrvShV/U1uxQk1pU0+a9H6OkuZpoAvDCaqJSg001qmuDT5o+iB9ju16NjGnl3Mc1GC0hQuZPdFcqVV8o8k+XB7uE8AAAAAAAA0/aJtHtshUdajVS4nFulbp73y6c9PJgn7dNF3BqW3/Oyw23jlyzl+srpSq6PfG3T3RffOS9kZdpXk9uM4vWx6vVxLEZOdSpJzlJ9vJJcklokuSSPEAM9kTAvhJiNphsouUZ1o9Yl+5j41T8EZGBJ48HXKToQr5kuotdNdRR15wUtas13OSjFfQkBNSWm5HIAAAAAAAAAAAAAAAAAAAAAAAIH2+bPnSn8KcMj4stI3MYryZ7lCt6Hui+9J/GZPB13NvC8hK3uIxnCUXCUJLVSjJaSi1zTTaApACQdqmy6rkmq7yxUp2k5eJPe3Sk+FKo/c+fpI+AEk5A22XeUoxsMSi7u3WkYxb0q0o9kJvjFfsy7tGkRsALZ4BtZwfMMU6N1Tozf/AIrlqnJPs1l4svqtm3U6kaqU6bUk96aeqa7mijx6rPFK+Hb7KrVpc/1c5R3/AFWgLsmGxnOOH5e1/wAVuqFJr4kprp+qmtZP2FR7rMl7fJxu7q5qJrTSpWqSWnZo2Y7UCdc4eERCMZWuU6bcuH6TXWkV3wpcX9bT6LISxHEa2LVZ3mITnVqTfSlOb1k36f8Amh5gAAMnl3Ltxmm4hhuFQc5y/ljFcZzfxYrm/wDd6AZDIeTK2d7yGH2+sYLx6tXlTop75fSfBLm32a6W4w+wp4XSp2VnFQp04KnCK4KMVokYLIWRqGRLVWNrpOpLSVatpo6lT/aK4JcvS23soAAAAAAAAAAAAAAAAAAAAAAAAAAAdN5Z08QpztbyEakJxcZQmk4yi+KaZX3aTsPrYM54lleM69DXpSt1q6tJfN51IfiXPXiWIAFHXFx3S3HBbHOOyjDc5a17mn1NZ/8AsUNFJv8A+i8mfrWveiGcybBMUwiTlhahe0+UqbUaiXzqc3x+i5ARoDIYpl+7wR6Ypb16HJdbTnFN9zktH6jHgADtt7ad3JUbaEpyfCME236Et4HUDdsB2O4zjrTVtK3j+8uv1aX1H479UWSplHwfbPCmrjMM3eTW/qknGin3ryp+tpdqAiDJGze+zxUSs4OnR18e6qJ9XFLio/ty7l69OJZfJmR7TI9D9FwyPjPR1K0tOsqyXOT5LsS3L06t523toWkY0LaMYQilGMIJKMYrgopbkjsAAAAAAAAAAAAAAAAAAAAAAAAAAAAAAAAAAACM/CD80faaXumVoLN7fqPW4NOWunRr0pene46fi+4rIAJL8H3zx9mq++BGhJfg++ePs1X3wAswAAAAAAAAAAAAAAAAAAAAAAAAAAAAAAAAAAAAAAhnwjcQrWEcOdnVq0tZXGvVzlHXRUdNei1rz9pCfwjvflNz/Wqf3Asft48y1v4tH8xFXz2XOM3N5HqrqvWqR/ZnUm1quG5vQ8YAkvwffPH2ar74EaHda3lSyl1tpOdOWmnShJxej5aoC7oKW/CO9+U3P9ap/czOTMeu62JYfTq3FxJO8t04urNpp1oJppvegLcgAAAAAAAAAAAAAAAAAAAAAAAAAAAAAAAAACEfCY8jDfpXHuoEFE6+Ex5OG/SuPdQIKAAAAAABm8kec8O/ztv+fAwhm8kec8O/ztv+fAC5AAAAAAAAAAAAAAAAAAAAAAAAAAAAAAAAAAA893h1G/0/TKVOrprp1kIy0146dJbuCPN8HLL5Nbf0af8AYyIAjHbfg9tZYPWq2tCjTl1tFdKFOCejqLXelqVqLQbePMtb+LR/MRV8ASNsHtKd7i3VXUIVI/o9V9GcVJapw0ejI5JL8H3zx9mq++AFh/g5ZfJrb+jT/sfVPALSk1Up29vFpppqlBNNb000tzPeAAAAAAAAAAAAAAAAAAAAAAAAAAAAAAAAAAAAAACPNvHmWt/Fo/mIq+AAJL8H3zx9mq++AAFmAAAAAAAAAAAAAAAAAAAAAH//2Q=="/>
          <p:cNvSpPr>
            <a:spLocks noChangeAspect="1" noChangeArrowheads="1"/>
          </p:cNvSpPr>
          <p:nvPr/>
        </p:nvSpPr>
        <p:spPr bwMode="auto">
          <a:xfrm>
            <a:off x="155575" y="-2560638"/>
            <a:ext cx="7115175" cy="53340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8" name="AutoShape 14" descr="data:image/jpeg;base64,/9j/4AAQSkZJRgABAQAAAQABAAD/2wCEAAkGBg8GEBAIBxIQEBQWEhYRFhAQFRYdFRQQFBMVFhQSExUXJyYfGBkkGhYSIDEsJCcpMiwtFx49NTA2OCY3LikBCQoKBQUFDQUFDSkYEhgpKSkpKSkpKSkpKSkpKSkpKSkpKSkpKSkpKSkpKSkpKSkpKSkpKSkpKSkpKSkpKSkpKf/AABEIAMIBAwMBIgACEQEDEQH/xAAcAAEAAgIDAQAAAAAAAAAAAAAABwgFBgEDBAL/xABHEAACAQIDBAQICggFBQAAAAAAAQIDBAUGEQchMUESE1FhCCIyNXGBkbEWQlRicoKEoaKzFCNSU3OSk9EVdLLB8DM0Q0Rj/8QAFAEBAAAAAAAAAAAAAAAAAAAAAP/EABQRAQAAAAAAAAAAAAAAAAAAAAD/2gAMAwEAAhEDEQA/AJxAAAAAAAAAAAAAAcSkoJym0kt7b4JdrIX2ibeY2vTw7KDU5b4yvGtYR/gxflv5z3difECTMzZ2sMoR6zGa8Kba1jSW+pNdsaa3td/DvImzD4SE5a08uWqiuVW6er/pQei/mfoIZvb6riNSV1eznVnJ6yqVJNyk+1t72dAG1YrtQxnGG5XF7cRT+LRl1cdOzSl0dfXqa5dXtW9fTuqk6j46zk5PX0s6AB9Qm6b6UG0+1cTMYfnPEsK0VjeXVNLhGNafR3fNb0fsMKAJRwDwg8Tw3SGKxpXkebklTqeqcF0fbFkq5T20YXmhxoVJu0qvRdXc6KMpdkKi8V+vRvsKsgC8YKu7P9sV5k9xtb1yurbcuqnLx6a7aM3w+i93o11LGZazRaZtoK/weoqkeDXCUJ6auFSPGMv+LVbwMsAAAAAAAAAAAAAAAAAAAAAAAAAABxKSiulLcu1nJD23jaH/AIZTeWcMl+tqR1ryi99OjJbqe7401x+b9IDVtr21x5glPA8Ak1bJ9GpVi99dp8Iv91/q9HGJgAABt+SNmF/nl9ZZxVKino7mrqoarioJb5y9G5c2gNQOdCzWXtg2E4TGLxCM7ypxcqsnGGvzacGlp3Scjd7DLllha6FhbW9JcNKdKEfbot4FLtDgu1WwyhcRdOtSpSi9zjKEWmu9NGsYzskwXGtXWtKdKX7dvrTevbpDSL9aYFTASznPYBd4QpXeXZO7prf1TWldLuS8Wp6tH2RIonB0m4VE009GnxTXFNdoHyZ3J2cbnJVzHEMNl3VKT8irT13wkvc+TMEALkZQzbb5ztYYnhr3PxZ03p0qdRcYTS5+9NPmZsqbswz5PIt4q1Rt29TSnXgtfI13VIr9qLbfenJcy11vXhdQjXoSU4yipRlF6qUZLVST5pppgdgAAAAAAAAAAAAAAAAAAAAAAAMbmPHKWWrSvit55FKm5tc5PhGC75ScYrvZTrGMWq47cVsRvpdKpUm5yfLVvguxLcl2JIm7wj8wujStcCovTrG7iolzjDxaafanJzfpgiBQABsmz/KE87X1LDIaqH/UqzXxKMWuk13vVRXfJAbbsl2RvNrjjGNqUbRPxYJ6SuJRejSfFU0003xe9Lm1Y22tYWUI29rGNOEYqMYQSUYxS0UYpbkjiys6eH04WlpFQhCKhGEeEYRWiS9R3AAAAAAAjjajsko5xhLEcLUaV4lrqtFGvp8Wr87kpep7uEjgCkV3azsak7W6i4ThJwlCS0cZxekotdqaZ0k5+EDkRaLNVhHTyadwlz10jTrP7oP6neQYALEeD9nJ4razwC7lrUt/Gp68XbSemn1JPT0TiuRXc2XZxmF5YxO0vtdIdYqdTsdGp4k9e3RPpemKAt8AAAAAAAAAAAAAAAAAAAAAABgVc26Ym8QxmvSb1VGFKjH0KCqS/FUmR+bDtCrOvi2JTl8srx9Uasor7kjXgBYbwc8CVrZXGLzj41at1cW/3VJLh6Zyn/KivKLcbK7ONlg2H06fB0FU+tVbqS++TA2sAAAAAAAAAAeLGsLhjdvXw66WsKtOVN+iSa1XeuPqKXXVtKznO3rrSUJOEl2Si2mvamXeKkbVbFYfjOIUYLROt1nrqxjVf3zYGpnK7jgAXOypibxmxs8Qqb5VLelUl9OVOLl+LUyppWxqs6+B2Epco1I+qFxVivuSN1AAAAAAAAAAAAAAAAAAAAGABTvaBTdLFcSjL5ZXfqlWk19zRgDfNt2H/oGNXUktFUVOsvrUoqT/AJozNDA5RbrZjXjcYPh06T1StoR+tDxJL2xZUQsh4PWNq/w2eGyfjW9aSS7KVXx4v+frvYBKYAAAAAAAAAAFTNrt2rzGsQqQeulWNPd206UKbXtiy1l9eQw6lUvLl9GFOEqkm+UIRcpP2JlLcUv5YpXrX1fyqtSdWX0pycn97A8oBygLWbF6bpYHYqXZVl6pXNVr7mbsYXJeH/4Vh1jZtaOFtSTXz+ri5fibM0AAAAAAAAAAAAAAAAAAAAAAQb4SOA/9njlKL+NbVJfjpa+2t9xBxcjOmXI5ssLnCZ6J1Kb6EnwjVi1KnJ9yko692pTy6tp2c529xFwnCThKEuMZRekovvTTQHUblsqzp8C8QhXrvShV/U1uxQk1pU0+a9H6OkuZpoAvDCaqJSg001qmuDT5o+iB9ju16NjGnl3Mc1GC0hQuZPdFcqVV8o8k+XB7uE8AAAAAAAA0/aJtHtshUdajVS4nFulbp73y6c9PJgn7dNF3BqW3/Oyw23jlyzl+srpSq6PfG3T3RffOS9kZdpXk9uM4vWx6vVxLEZOdSpJzlJ9vJJcklokuSSPEAM9kTAvhJiNphsouUZ1o9Yl+5j41T8EZGBJ48HXKToQr5kuotdNdRR15wUtas13OSjFfQkBNSWm5HIAAAAAAAAAAAAAAAAAAAAAAAIH2+bPnSn8KcMj4stI3MYryZ7lCt6Hui+9J/GZPB13NvC8hK3uIxnCUXCUJLVSjJaSi1zTTaApACQdqmy6rkmq7yxUp2k5eJPe3Sk+FKo/c+fpI+AEk5A22XeUoxsMSi7u3WkYxb0q0o9kJvjFfsy7tGkRsALZ4BtZwfMMU6N1Tozf/AIrlqnJPs1l4svqtm3U6kaqU6bUk96aeqa7mijx6rPFK+Hb7KrVpc/1c5R3/AFWgLsmGxnOOH5e1/wAVuqFJr4kprp+qmtZP2FR7rMl7fJxu7q5qJrTSpWqSWnZo2Y7UCdc4eERCMZWuU6bcuH6TXWkV3wpcX9bT6LISxHEa2LVZ3mITnVqTfSlOb1k36f8Amh5gAAMnl3Ltxmm4hhuFQc5y/ljFcZzfxYrm/wDd6AZDIeTK2d7yGH2+sYLx6tXlTop75fSfBLm32a6W4w+wp4XSp2VnFQp04KnCK4KMVokYLIWRqGRLVWNrpOpLSVatpo6lT/aK4JcvS23soAAAAAAAAAAAAAAAAAAAAAAAAAAAdN5Z08QpztbyEakJxcZQmk4yi+KaZX3aTsPrYM54lleM69DXpSt1q6tJfN51IfiXPXiWIAFHXFx3S3HBbHOOyjDc5a17mn1NZ/8AsUNFJv8A+i8mfrWveiGcybBMUwiTlhahe0+UqbUaiXzqc3x+i5ARoDIYpl+7wR6Ypb16HJdbTnFN9zktH6jHgADtt7ad3JUbaEpyfCME236Et4HUDdsB2O4zjrTVtK3j+8uv1aX1H479UWSplHwfbPCmrjMM3eTW/qknGin3ryp+tpdqAiDJGze+zxUSs4OnR18e6qJ9XFLio/ty7l69OJZfJmR7TI9D9FwyPjPR1K0tOsqyXOT5LsS3L06t523toWkY0LaMYQilGMIJKMYrgopbkjsAAAAAAAAAAAAAAAAAAAAAAAAAAAAAAAAAAACM/CD80faaXumVoLN7fqPW4NOWunRr0pene46fi+4rIAJL8H3zx9mq++BGhJfg++ePs1X3wAswAAAAAAAAAAAAAAAAAAAAAAAAAAAAAAAAAAAAAAhnwjcQrWEcOdnVq0tZXGvVzlHXRUdNei1rz9pCfwjvflNz/Wqf3Asft48y1v4tH8xFXz2XOM3N5HqrqvWqR/ZnUm1quG5vQ8YAkvwffPH2ar74EaHda3lSyl1tpOdOWmnShJxej5aoC7oKW/CO9+U3P9ap/czOTMeu62JYfTq3FxJO8t04urNpp1oJppvegLcgAAAAAAAAAAAAAAAAAAAAAAAAAAAAAAAAACEfCY8jDfpXHuoEFE6+Ex5OG/SuPdQIKAAAAAABm8kec8O/ztv+fAwhm8kec8O/ztv+fAC5AAAAAAAAAAAAAAAAAAAAAAAAAAAAAAAAAAA893h1G/0/TKVOrprp1kIy0146dJbuCPN8HLL5Nbf0af8AYyIAjHbfg9tZYPWq2tCjTl1tFdKFOCejqLXelqVqLQbePMtb+LR/MRV8ASNsHtKd7i3VXUIVI/o9V9GcVJapw0ejI5JL8H3zx9mq++AFh/g5ZfJrb+jT/sfVPALSk1Up29vFpppqlBNNb000tzPeAAAAAAAAAAAAAAAAAAAAAAAAAAAAAAAAAAAAAACPNvHmWt/Fo/mIq+AAJL8H3zx9mq++AAFmAAAAAAAAAAAAAAAAAAAAAH//2Q=="/>
          <p:cNvSpPr>
            <a:spLocks noChangeAspect="1" noChangeArrowheads="1"/>
          </p:cNvSpPr>
          <p:nvPr/>
        </p:nvSpPr>
        <p:spPr bwMode="auto">
          <a:xfrm>
            <a:off x="155575" y="-2560638"/>
            <a:ext cx="7115175" cy="53340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40" name="Picture 16" descr="http://loud-cloud.net/wp-content/uploads/2012/06/FEMALE.jpg"/>
          <p:cNvPicPr>
            <a:picLocks noChangeAspect="1" noChangeArrowheads="1"/>
          </p:cNvPicPr>
          <p:nvPr/>
        </p:nvPicPr>
        <p:blipFill>
          <a:blip r:embed="rId3" cstate="print"/>
          <a:srcRect/>
          <a:stretch>
            <a:fillRect/>
          </a:stretch>
        </p:blipFill>
        <p:spPr bwMode="auto">
          <a:xfrm>
            <a:off x="2195736" y="260648"/>
            <a:ext cx="2034430" cy="152514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p:spPr>
        <p:txBody>
          <a:bodyPr>
            <a:normAutofit/>
          </a:bodyPr>
          <a:lstStyle/>
          <a:p>
            <a:r>
              <a:rPr lang="tr-TR" sz="4000" b="1" dirty="0" smtClean="0"/>
              <a:t>Okulda çocuklar ne kadar aktiftir?</a:t>
            </a:r>
            <a:endParaRPr lang="tr-TR" sz="4000" dirty="0"/>
          </a:p>
        </p:txBody>
      </p:sp>
      <p:sp>
        <p:nvSpPr>
          <p:cNvPr id="3" name="2 İçerik Yer Tutucusu"/>
          <p:cNvSpPr>
            <a:spLocks noGrp="1"/>
          </p:cNvSpPr>
          <p:nvPr>
            <p:ph idx="1"/>
          </p:nvPr>
        </p:nvSpPr>
        <p:spPr>
          <a:xfrm>
            <a:off x="467544" y="2936701"/>
            <a:ext cx="8229600" cy="3516635"/>
          </a:xfrm>
        </p:spPr>
        <p:txBody>
          <a:bodyPr>
            <a:normAutofit fontScale="70000" lnSpcReduction="20000"/>
          </a:bodyPr>
          <a:lstStyle/>
          <a:p>
            <a:pPr>
              <a:buNone/>
            </a:pPr>
            <a:r>
              <a:rPr lang="tr-TR" b="1" dirty="0" smtClean="0"/>
              <a:t/>
            </a:r>
            <a:br>
              <a:rPr lang="tr-TR" b="1" dirty="0" smtClean="0"/>
            </a:br>
            <a:r>
              <a:rPr lang="tr-TR" b="1" dirty="0" smtClean="0"/>
              <a:t>	</a:t>
            </a:r>
            <a:r>
              <a:rPr lang="tr-TR" dirty="0" smtClean="0"/>
              <a:t>Hollanda'da yapılan bir çalışmada 5-11 yaşlarındaki çocukların okulda teneffüs, öğle tatili, beden eğitimi derslerindeki aktivite düzeyleri açısından kız-erkek farklılığı göstermediği ve çocukların bahsedilen zaman diliminin %30'luk bir bölümünde orta düzeyde aktivitelere katıldıkları tespit edilmiştir. Aynı çalışmada sınıf derslerinde çocukların fiziksel olarak aktif olmadıkları ifade edilmiştir.</a:t>
            </a:r>
            <a:br>
              <a:rPr lang="tr-TR" dirty="0" smtClean="0"/>
            </a:br>
            <a:r>
              <a:rPr lang="tr-TR" dirty="0" smtClean="0"/>
              <a:t/>
            </a:r>
            <a:br>
              <a:rPr lang="tr-TR" dirty="0" smtClean="0"/>
            </a:br>
            <a:r>
              <a:rPr lang="tr-TR" dirty="0" smtClean="0"/>
              <a:t>	Kısaca özetlemek gerekirse genel olarak erkek çocuklar kız çocuklardan daha aktiflerdir ve bu farklılık okul çağı çocuklarında sıklıkla okul dışı dönemlerdeki aktivite farklılığın bir sonucudur.</a:t>
            </a:r>
            <a:endParaRPr lang="tr-TR" dirty="0"/>
          </a:p>
        </p:txBody>
      </p:sp>
      <p:pic>
        <p:nvPicPr>
          <p:cNvPr id="12290" name="Picture 2" descr="http://www.issp.edu.vn/store/gallery/images/After-School-Activities-12.jpg"/>
          <p:cNvPicPr>
            <a:picLocks noChangeAspect="1" noChangeArrowheads="1"/>
          </p:cNvPicPr>
          <p:nvPr/>
        </p:nvPicPr>
        <p:blipFill>
          <a:blip r:embed="rId2" cstate="print"/>
          <a:srcRect/>
          <a:stretch>
            <a:fillRect/>
          </a:stretch>
        </p:blipFill>
        <p:spPr bwMode="auto">
          <a:xfrm>
            <a:off x="1187624" y="1052736"/>
            <a:ext cx="3024336" cy="1932094"/>
          </a:xfrm>
          <a:prstGeom prst="rect">
            <a:avLst/>
          </a:prstGeom>
          <a:noFill/>
        </p:spPr>
      </p:pic>
      <p:pic>
        <p:nvPicPr>
          <p:cNvPr id="12292" name="Picture 4" descr="http://mathboardgames.net/files/images/school%20activity.jpg"/>
          <p:cNvPicPr>
            <a:picLocks noChangeAspect="1" noChangeArrowheads="1"/>
          </p:cNvPicPr>
          <p:nvPr/>
        </p:nvPicPr>
        <p:blipFill>
          <a:blip r:embed="rId3" cstate="print"/>
          <a:srcRect/>
          <a:stretch>
            <a:fillRect/>
          </a:stretch>
        </p:blipFill>
        <p:spPr bwMode="auto">
          <a:xfrm>
            <a:off x="5292080" y="1138020"/>
            <a:ext cx="2547676" cy="185502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3284984"/>
            <a:ext cx="8219256" cy="2841179"/>
          </a:xfrm>
        </p:spPr>
        <p:txBody>
          <a:bodyPr>
            <a:normAutofit fontScale="62500" lnSpcReduction="20000"/>
          </a:bodyPr>
          <a:lstStyle/>
          <a:p>
            <a:pPr>
              <a:buNone/>
            </a:pPr>
            <a:r>
              <a:rPr lang="tr-TR" b="1" dirty="0" smtClean="0"/>
              <a:t>	Sedanter yaşam tipindeki (oturarak vakit geçirme) bu artış ne anlama gelmektedir? </a:t>
            </a:r>
            <a:br>
              <a:rPr lang="tr-TR" b="1" dirty="0" smtClean="0"/>
            </a:br>
            <a:r>
              <a:rPr lang="tr-TR" b="1" dirty="0" smtClean="0"/>
              <a:t>	</a:t>
            </a:r>
          </a:p>
          <a:p>
            <a:pPr>
              <a:buNone/>
            </a:pPr>
            <a:r>
              <a:rPr lang="tr-TR" b="1" dirty="0" smtClean="0"/>
              <a:t>		</a:t>
            </a:r>
            <a:r>
              <a:rPr lang="tr-TR" dirty="0" smtClean="0"/>
              <a:t>Öncelikli olarak ileri ki yıllarda ciddi sağlık sorunları ile baş başa kalacağız demektir. Amerika Birleşik Devletleri'nde okul dönemi çocuklarında son 30 yıllık dönem için (özellikle son 10 yıl) aşırı kilolu çocuk sayısı 2 katına çıkmıştır. 1970'li yıllarla karşılaştırıldığında 2000'li yıllarda ABD'de çocukluk dönemi obezitesin de %60'lık bir artış buna güzel bir örnek teşkil etmektedir. Obez (aşırı kilolu) çocukların %80'nin yaşamlarının ileriki dönemlerinde erişkin obez olduğu gerçeği bu sorunun boyutlarını daha ciddi hale getirmektedir. </a:t>
            </a:r>
            <a:endParaRPr lang="tr-TR" dirty="0"/>
          </a:p>
        </p:txBody>
      </p:sp>
      <p:pic>
        <p:nvPicPr>
          <p:cNvPr id="2" name="Resim 1"/>
          <p:cNvPicPr>
            <a:picLocks noChangeAspect="1"/>
          </p:cNvPicPr>
          <p:nvPr/>
        </p:nvPicPr>
        <p:blipFill>
          <a:blip r:embed="rId2" cstate="print"/>
          <a:stretch>
            <a:fillRect/>
          </a:stretch>
        </p:blipFill>
        <p:spPr>
          <a:xfrm>
            <a:off x="1833414" y="188640"/>
            <a:ext cx="5487516" cy="29502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enefits of sports ile ilgili görsel sonucu"/>
          <p:cNvPicPr>
            <a:picLocks noChangeAspect="1" noChangeArrowheads="1"/>
          </p:cNvPicPr>
          <p:nvPr/>
        </p:nvPicPr>
        <p:blipFill>
          <a:blip r:embed="rId2" cstate="print"/>
          <a:srcRect/>
          <a:stretch>
            <a:fillRect/>
          </a:stretch>
        </p:blipFill>
        <p:spPr bwMode="auto">
          <a:xfrm>
            <a:off x="1979712" y="1124744"/>
            <a:ext cx="5112568" cy="5124404"/>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19</Words>
  <Application>Microsoft Office PowerPoint</Application>
  <PresentationFormat>Ekran Gösterisi (4:3)</PresentationFormat>
  <Paragraphs>15</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Ofis Teması</vt:lpstr>
      <vt:lpstr>Çocuklar ve Fiziksel Aktivite</vt:lpstr>
      <vt:lpstr>Slayt 2</vt:lpstr>
      <vt:lpstr>Slayt 3</vt:lpstr>
      <vt:lpstr>Slayt 4</vt:lpstr>
      <vt:lpstr>Çocuklar ve Fiziksel Aktivite</vt:lpstr>
      <vt:lpstr>Slayt 6</vt:lpstr>
      <vt:lpstr>Okulda çocuklar ne kadar aktiftir?</vt:lpstr>
      <vt:lpstr>Slayt 8</vt:lpstr>
      <vt:lpstr>Slayt 9</vt:lpstr>
      <vt:lpstr>Slayt 10</vt:lpstr>
      <vt:lpstr>Slayt 11</vt:lpstr>
      <vt:lpstr>Slayt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burcu</dc:creator>
  <cp:lastModifiedBy>burcu</cp:lastModifiedBy>
  <cp:revision>18</cp:revision>
  <dcterms:created xsi:type="dcterms:W3CDTF">2013-12-02T10:44:14Z</dcterms:created>
  <dcterms:modified xsi:type="dcterms:W3CDTF">2018-04-02T08:09:08Z</dcterms:modified>
</cp:coreProperties>
</file>