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4660"/>
  </p:normalViewPr>
  <p:slideViewPr>
    <p:cSldViewPr snapToGrid="0">
      <p:cViewPr varScale="1">
        <p:scale>
          <a:sx n="35" d="100"/>
          <a:sy n="35" d="100"/>
        </p:scale>
        <p:origin x="6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98508-FB99-4D5B-B3C9-47B109C08DB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BD88A-FFEF-4F91-9AA2-02325D1F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İyi günler, bugün YÜZMEDE KİNEMATİK PARAMETRELER VE PERFORMANSLA İLİŞKİSİ konulu seminer konusu</a:t>
            </a:r>
            <a:r>
              <a:rPr lang="tr-TR" baseline="0" dirty="0" smtClean="0"/>
              <a:t> hakkında sizlere bilgilendirmede bulunacağım.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0072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tr-TR" sz="1400" dirty="0" smtClean="0"/>
              <a:t>Önceden kulaç sayısı, kulaç oranı sayılarak veya video kamera</a:t>
            </a:r>
            <a:r>
              <a:rPr lang="tr-TR" sz="1400" baseline="0" dirty="0" smtClean="0"/>
              <a:t> çekimi ile yapılırken günümüzde spor için tasarlanmış akıllı saatler, sualtı </a:t>
            </a:r>
            <a:r>
              <a:rPr lang="tr-TR" sz="1400" baseline="0" dirty="0" err="1" smtClean="0"/>
              <a:t>sensörleri</a:t>
            </a:r>
            <a:r>
              <a:rPr lang="tr-TR" sz="1400" baseline="0" dirty="0" smtClean="0"/>
              <a:t> ve kamera sistemleri ile gözlüklere entegre edilmiş teknolojilerle anlık kulaç oranı, sıklığı, toplam ve ortalama kulaç sayıları, kulaç uzunluğu gibi veriler elde edilebilmektedir. Video bunun bir örneği gösterilmektedir.</a:t>
            </a:r>
          </a:p>
          <a:p>
            <a:pPr algn="just">
              <a:buFont typeface="Wingdings" pitchFamily="2" charset="2"/>
              <a:buChar char="Ø"/>
            </a:pPr>
            <a:endParaRPr lang="tr-TR" sz="12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0704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smtClean="0"/>
              <a:t>2018 Dünya kısa kulvar yüzme şampiyonası 50 m kurbağalama (25.89 </a:t>
            </a:r>
            <a:r>
              <a:rPr lang="tr-TR" baseline="0" dirty="0" err="1" smtClean="0"/>
              <a:t>sn</a:t>
            </a:r>
            <a:r>
              <a:rPr lang="tr-TR" baseline="0" dirty="0" smtClean="0"/>
              <a:t> dünya 5. si Emre ŞAKCI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8516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5428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4380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091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478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0973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Figür 1’de  serbest</a:t>
            </a:r>
            <a:r>
              <a:rPr lang="tr-TR" sz="1200" baseline="0" dirty="0" smtClean="0">
                <a:solidFill>
                  <a:srgbClr val="002060"/>
                </a:solidFill>
                <a:latin typeface="Calibri" pitchFamily="34" charset="0"/>
              </a:rPr>
              <a:t> yüzme</a:t>
            </a: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 tekniğindeki  hız ve kulaç sıklığı arasındaki ilişkiye bakılmıştır. (Koyu daireler</a:t>
            </a:r>
            <a:r>
              <a:rPr lang="tr-TR" sz="1200" baseline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erkekleri, boş daireler bayanları yansıtmaktadır.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8762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Figür 2’de serbest ve kelebek stillerinde hız ve kulaç uzunluğu arasındaki ilişkileri göstermektedir.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Serbest (R² = 0.49, P \ 0.01) ve kelebek stiline</a:t>
            </a:r>
            <a:r>
              <a:rPr lang="tr-TR" sz="1200" baseline="0" dirty="0" smtClean="0">
                <a:solidFill>
                  <a:srgbClr val="002060"/>
                </a:solidFill>
                <a:latin typeface="Calibri" pitchFamily="34" charset="0"/>
              </a:rPr>
              <a:t> bakıldığında </a:t>
            </a: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(R² = 0.45, P \ 0.03) hız ve kulaç uzunluğu arasında istatistiksel olarak anlamlıdır.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 Eğride bükülme noktasına kadar kulaç uzunluğundaki optimal artışlar, yüzme hızında da artışa neden olmuştur.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404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Figür 3’de enerji maliyetiyle kulaç sıklığı arasındaki ilişkiye bakılmıştır.</a:t>
            </a:r>
          </a:p>
          <a:p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Serbest, sırt, kurbağalama ve kelebek kulaçlarında enerji maliyetiyle</a:t>
            </a:r>
            <a:r>
              <a:rPr lang="tr-TR" sz="1200" baseline="0" dirty="0" smtClean="0">
                <a:solidFill>
                  <a:srgbClr val="002060"/>
                </a:solidFill>
                <a:latin typeface="Calibri" pitchFamily="34" charset="0"/>
              </a:rPr>
              <a:t> kulaç sıklığı arasında anlamlı ilişki bulundu.</a:t>
            </a:r>
          </a:p>
          <a:p>
            <a:r>
              <a:rPr lang="tr-TR" sz="1200" baseline="0" dirty="0" smtClean="0">
                <a:solidFill>
                  <a:srgbClr val="002060"/>
                </a:solidFill>
                <a:latin typeface="Calibri" pitchFamily="34" charset="0"/>
              </a:rPr>
              <a:t>Kulaç sıklığı arttıkça enerji </a:t>
            </a:r>
            <a:r>
              <a:rPr lang="tr-TR" sz="1200" baseline="0" dirty="0" err="1" smtClean="0">
                <a:solidFill>
                  <a:srgbClr val="002060"/>
                </a:solidFill>
                <a:latin typeface="Calibri" pitchFamily="34" charset="0"/>
              </a:rPr>
              <a:t>maliyetide</a:t>
            </a:r>
            <a:r>
              <a:rPr lang="tr-TR" sz="1200" baseline="0" dirty="0" smtClean="0">
                <a:solidFill>
                  <a:srgbClr val="002060"/>
                </a:solidFill>
                <a:latin typeface="Calibri" pitchFamily="34" charset="0"/>
              </a:rPr>
              <a:t> artmıştır.</a:t>
            </a:r>
            <a:endParaRPr lang="tr-TR" sz="12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9410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200 </a:t>
            </a:r>
            <a:r>
              <a:rPr lang="tr-TR" dirty="0" err="1" smtClean="0"/>
              <a:t>mt</a:t>
            </a:r>
            <a:r>
              <a:rPr lang="tr-TR" dirty="0" smtClean="0"/>
              <a:t> Serbest Yüzmede solunum sıklığına bağlı ortaya çıkan yorgunluktaki kulaç oranı ve uzunluğuyla ilişkisi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7883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9412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5423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Her kol hareket döngüsünün </a:t>
            </a:r>
            <a:r>
              <a:rPr lang="tr-TR" sz="1200" dirty="0" err="1" smtClean="0">
                <a:solidFill>
                  <a:srgbClr val="002060"/>
                </a:solidFill>
                <a:latin typeface="Calibri" pitchFamily="34" charset="0"/>
              </a:rPr>
              <a:t>strok</a:t>
            </a: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 uzunluğu, yüzme hızı, </a:t>
            </a:r>
            <a:r>
              <a:rPr lang="tr-TR" sz="1200" dirty="0" err="1" smtClean="0">
                <a:solidFill>
                  <a:srgbClr val="002060"/>
                </a:solidFill>
                <a:latin typeface="Calibri" pitchFamily="34" charset="0"/>
              </a:rPr>
              <a:t>strok</a:t>
            </a: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 oranı ve bacak vuruş miktarı arasındaki doğrusal korelasyon da Tablo 1.3'te gösterildiği gibi belirlenmiştir.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Ayak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vuruş sayısının kulaç uzunluğunu etkilediği gözlenmektedir.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270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2CD-3BD5-4BD1-9F6C-F33D24762A4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4A8A-A001-48C1-BBF6-D6FF5F17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2CD-3BD5-4BD1-9F6C-F33D24762A4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4A8A-A001-48C1-BBF6-D6FF5F17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1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2CD-3BD5-4BD1-9F6C-F33D24762A4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4A8A-A001-48C1-BBF6-D6FF5F17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5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2CD-3BD5-4BD1-9F6C-F33D24762A4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4A8A-A001-48C1-BBF6-D6FF5F17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1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2CD-3BD5-4BD1-9F6C-F33D24762A4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4A8A-A001-48C1-BBF6-D6FF5F17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6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2CD-3BD5-4BD1-9F6C-F33D24762A4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4A8A-A001-48C1-BBF6-D6FF5F17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0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2CD-3BD5-4BD1-9F6C-F33D24762A4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4A8A-A001-48C1-BBF6-D6FF5F17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6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2CD-3BD5-4BD1-9F6C-F33D24762A4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4A8A-A001-48C1-BBF6-D6FF5F17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5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2CD-3BD5-4BD1-9F6C-F33D24762A4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4A8A-A001-48C1-BBF6-D6FF5F17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4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2CD-3BD5-4BD1-9F6C-F33D24762A4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4A8A-A001-48C1-BBF6-D6FF5F17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2CD-3BD5-4BD1-9F6C-F33D24762A4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4A8A-A001-48C1-BBF6-D6FF5F17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9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22CD-3BD5-4BD1-9F6C-F33D24762A4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04A8A-A001-48C1-BBF6-D6FF5F17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1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www.youtube.com/watch?v=EBnITVV2mQo&amp;t=41s" TargetMode="Externa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359696" y="-67224"/>
            <a:ext cx="4813678" cy="313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1631504" y="2636912"/>
            <a:ext cx="864096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YÜZMEDE KİNEMATİK PARAMETRELER </a:t>
            </a:r>
          </a:p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VE </a:t>
            </a:r>
          </a:p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PERFORMANSLA İLİŞKİSİ</a:t>
            </a:r>
            <a:b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Dr. Burcu ERTAŞ DÖLEK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6100311"/>
            <a:ext cx="792088" cy="73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00311"/>
            <a:ext cx="899592" cy="756732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3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1524000" y="6731"/>
            <a:ext cx="3851920" cy="659160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Teknolojik Gelişmeler</a:t>
            </a:r>
            <a:endParaRPr lang="tr-T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71428"/>
            <a:ext cx="435952" cy="4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6406488"/>
            <a:ext cx="491342" cy="449292"/>
          </a:xfrm>
          <a:prstGeom prst="ellipse">
            <a:avLst/>
          </a:prstGeom>
          <a:noFill/>
          <a:ln>
            <a:noFill/>
          </a:ln>
        </p:spPr>
      </p:pic>
      <p:sp>
        <p:nvSpPr>
          <p:cNvPr id="9" name="Dikdörtgen 8"/>
          <p:cNvSpPr/>
          <p:nvPr/>
        </p:nvSpPr>
        <p:spPr>
          <a:xfrm>
            <a:off x="4871865" y="6638442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</a:t>
            </a:fld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928586" y="604136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linkClick r:id="rId5"/>
              </a:rPr>
              <a:t>https://</a:t>
            </a:r>
            <a:r>
              <a:rPr lang="tr-TR" dirty="0">
                <a:hlinkClick r:id="rId5"/>
              </a:rPr>
              <a:t>www.youtube.com/watch?v=EBnITVV2mQo&amp;t=41s</a:t>
            </a:r>
            <a:endParaRPr lang="tr-TR" dirty="0"/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7093" y="1014775"/>
            <a:ext cx="8577815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621360" y="5669927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i="1" dirty="0">
                <a:solidFill>
                  <a:srgbClr val="FFFF00"/>
                </a:solidFill>
                <a:latin typeface="Calibri" pitchFamily="34" charset="0"/>
              </a:rPr>
              <a:t>TEŞEKKÜRLER</a:t>
            </a:r>
            <a:endParaRPr lang="tr-TR" sz="6600" b="1" i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endParaRPr lang="tr-TR" dirty="0"/>
          </a:p>
        </p:txBody>
      </p:sp>
      <p:sp>
        <p:nvSpPr>
          <p:cNvPr id="7" name="AutoShape 2" descr="tÃ¼rk derece alan yÃ¼zÃ¼cÃ¼ler ile ilgili gÃ¶rsel sonuc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1102611"/>
            <a:ext cx="8028384" cy="398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063553" y="2784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KAYNAKÇA</a:t>
            </a:r>
            <a:endParaRPr lang="tr-TR" sz="1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730" y="6406489"/>
            <a:ext cx="423678" cy="39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644800" y="695788"/>
            <a:ext cx="9001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Ahlemann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G. (1981). Zum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Entwicklungsverlauf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Schwimm-geschwindigkeit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Zugfrequenz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Zyklusweg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beim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Sprint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ueber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Dauer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 s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Schuelern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14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Jahren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Dtsch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Hochsch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Korperkult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Leipz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22:65–72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Barbosa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T. M.,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Keskinen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K. L.,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Fernandes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Colaço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Carmo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C., &amp;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Vilas-Boas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P. (2005).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energetic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determinants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velocity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butterfly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International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Sports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https://doi.org/10.1055/s-2005-837450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Barbosa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T. M.,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Fernandes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R. J.,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Keskinen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K. L., &amp;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Vilas-Boas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P. (2008).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influence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mechanics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elite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swimmers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Applied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Physiology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https://doi.org/10.1007/s00421-008-0676-z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Bozdoğan, A. (1986). Yüzme Teknik Analizleri ve Yöntemi. 1. Baskı. İstanbul Görsel Sanatlar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Matbacılık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Bozdoğan, A., Özüak, A. (2003). Stilleriyle Temel Yüzme. 1. Baskı. İstanbul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İlpress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Basım &amp; Yayın; 13-21.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Chengalur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 N., &amp; Brown, P. L. (1992). An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female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Olympic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swimmers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200-meter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Can.J.Sport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Chollet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Pelayo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Tourny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C., &amp;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Sidney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 (1996).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Comparative-analysis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100M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200M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strokes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top-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swimmers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Human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Movement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Chollet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Chalies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S., &amp;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Chatard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C. (2000). A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index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coordination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crawl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Description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usefulness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International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Sports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https://doi.org/10.1055/s-2000-8855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Chollet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Seifert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L. M., &amp; Carter, M. (2008).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coordination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elite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backstroke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swimmers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Sports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https://doi.org/10.1080/02640410701787791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Cinemre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A., Alpar, R. (1996). Yüzme Kulaç Uzunluğu ve Kulaç Sıklığı Parametrelerinin Hıza Etkisi ve 100 m. Sırt Üstü Yarışına İlişkin Bir Örnek. Hacettepe Üniversitesi Bilim Teknik Yüzme Dergisi, 10. 6 – 12.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Craig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A. J., &amp;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Pendergast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D. (1979).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rate,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distance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velocity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competitive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Sports &amp;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https://doi.org/522640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Craig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A. B.,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Skehan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P. L.,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Pawelczyk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A., &amp;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Boomer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W. L. (1985).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Velocity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rate,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distance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elite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swimmwng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competition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Sports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https://doi.org/10.1249/00005768-198512000-00001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Deschodt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V.,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Arsac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L. M., &amp;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Rouard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A. H. (1999).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contribution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propulsion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25-m sprint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front-crawl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Applied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Physiology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Occupational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Physiology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https://doi.org/10.1007/s004210050581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 (2017).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Rules: 2017 – 2021. 16.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Hannula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Thornton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N. (2001).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Volume 1, Human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Kinetics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Hay, J. G., &amp;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Guimaraes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A. C. S. (1983). A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quantitative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biomechanics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Technique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Hellard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Dekerle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Avalos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Caudal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Knopp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M., &amp;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Hausswirth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C. (2008).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Kinematic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rate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variability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elite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female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200-m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swimmers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techniques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Athens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2004 Olympic semi-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finalists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French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2004 Championship semi-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finalists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Sports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https://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doi.org/10.1080/02640410701332515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İnal, H.S. (2004). Spor Biyomekaniği Temel Prensipler. Nobel Yayın Dağıtım. 1. Baskı. İstanbul. 4-6.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tr-TR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Resi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6467156"/>
            <a:ext cx="427406" cy="390844"/>
          </a:xfrm>
          <a:prstGeom prst="ellipse">
            <a:avLst/>
          </a:prstGeom>
          <a:noFill/>
          <a:ln>
            <a:noFill/>
          </a:ln>
        </p:spPr>
      </p:pic>
      <p:sp>
        <p:nvSpPr>
          <p:cNvPr id="8" name="Dikdörtgen 7"/>
          <p:cNvSpPr/>
          <p:nvPr/>
        </p:nvSpPr>
        <p:spPr>
          <a:xfrm>
            <a:off x="5070696" y="6609150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26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063553" y="2784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KAYNAKÇA</a:t>
            </a:r>
            <a:endParaRPr lang="tr-TR" sz="1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792" y="6444550"/>
            <a:ext cx="423678" cy="39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698870" y="599919"/>
            <a:ext cx="9001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9"/>
            </a:pP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Kennedy, P., Brown, P.,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Chengalur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 N., &amp; Nelson, R. C. (1990). Analysis of Male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Female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Olympic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Swimmers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100-Meter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International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Biomechanics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https://doi.org/10.1123/ijsb.6.2.187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9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Keskinen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K. L., &amp; Komi, P. V. (1993).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Front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Crawl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Applied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Biomechanics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https://doi.org/10.1123/jab.9.3.219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9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Kilani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H., &amp;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Statieh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 (2006).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length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Jordanian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swimmers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Içinde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International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Society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Biomechanics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Sports,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Proceedings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XXIV International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Symposium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Biomechanics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Sports 2006, Salzburg,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Austria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Salzburg, c2006, p.250-253.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9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Kjendlie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P. L.,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Stallman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R., &amp;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Stray-Gundersen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S. (2002). A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technique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swimmers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Içinde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Chatard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J.C. (ed.),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Biomechanics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IX: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proceedings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IXth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symposium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biomechanics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Saint-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Etienne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France, 21-23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2002, Saint-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Etienne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Loire, France,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Saint-Et.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9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Kjendlie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P. L.,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Stallman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R. K., &amp;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Stray-Gundersen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(2004).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rate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submaximal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front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crawl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Applied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Physiology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https://doi.org/10.1007/s00421-003-1021-1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9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Klentrou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P. P.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Montpetit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R. R. (1992).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Energetics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backstroke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females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Sports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9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Lomax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M., &amp;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Castle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 (2011).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Inspiratory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muscle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fatigue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significantly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affects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breathing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rate,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length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200-m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front-crawl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https://doi.org/10.1519/JSC.0b013e318207ead8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9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Maglischo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 W. (2003).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fastest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Human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Kinetics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Champaign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Illinois.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9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Onodera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Miyachi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Yano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Yano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Hoshijnma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Y., Harada, T. (1999).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buoyancy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body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Keskinen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KL, Komi PV,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Hollander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 (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Biomechanics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VIII.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Gummerus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Printing,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Jyvaskyla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355–358.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9"/>
            </a:pP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Öz, H. (2001). Bursa’daki 14 - 16 Yaş Erkek Yüzücülerin Depar Taşından Uçuş Mesafelerinin Durarak Çift Ayak ve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Squat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Sıçramalarla Karşılaştırılması. Bursa Uludağ Üniversitesi Bitirme Tezi.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9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Y., Hay, J., Wilson, B. D. (1984).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techniques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elite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swimmers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J Sports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2:225–239.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9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Pelayo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Sidney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Berthoin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S., &amp;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Lavoie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M. (1997).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skilled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pupils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gender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anthropometric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Sports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Fitness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9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Sanders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R. H., &amp;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Psycharakis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 G. (2009). Rolling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rhythms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front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crawl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six-beat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kick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Biomechanics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https://doi.org/10.1016/j.jbiomech.2008.10.037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9"/>
            </a:pP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Smith, H. K.,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Montpetit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R. R., &amp;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Perrault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H. (1988).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aerobic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backstroke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body size,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technique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Applied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Physiology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Occupational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Physiology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https://doi.org/10.1007/BF00636624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9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Sortwell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A. (2011).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Movement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100 Metre Front. International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Resi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6467156"/>
            <a:ext cx="427406" cy="390844"/>
          </a:xfrm>
          <a:prstGeom prst="ellipse">
            <a:avLst/>
          </a:prstGeom>
          <a:noFill/>
          <a:ln>
            <a:noFill/>
          </a:ln>
        </p:spPr>
      </p:pic>
      <p:sp>
        <p:nvSpPr>
          <p:cNvPr id="8" name="Dikdörtgen 7"/>
          <p:cNvSpPr/>
          <p:nvPr/>
        </p:nvSpPr>
        <p:spPr>
          <a:xfrm>
            <a:off x="5070696" y="6609150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40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063553" y="2784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KAYNAKÇA</a:t>
            </a:r>
            <a:endParaRPr lang="tr-TR" sz="1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780" y="6406489"/>
            <a:ext cx="423678" cy="39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698870" y="599918"/>
            <a:ext cx="9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4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Toussaint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H. M.,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Carol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Kranenborg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H., &amp;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Truijens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 J. (2006).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fatigue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arms-only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100-m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front-crawl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Sports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https://doi.org/10.1249/01.mss.0000230209.53333.31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4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Wakayoshi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D’Acquisto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Cappaert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J., &amp;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Troup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(1995).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Oxygen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Uptake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Rate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Velocity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Competitive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International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Sports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https://doi.org/10.1055/s-2007-972957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4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Wakayoshi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D’Acquisito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Cappaert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J., &amp;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Troup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(1996).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metabolic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technique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front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crawl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Troup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JP,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Hollander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Strasse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Trappe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SW,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Cappaert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JM,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Trappe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(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chanics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VII. E &amp; FN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London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152–158.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4"/>
            </a:pP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Zamparo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Pendergast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D. R.,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Mollendorf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J.,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A., &amp;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Minetti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A. E. (2005). An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front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crawl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Applied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Physiology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https://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doi.org/10.1007/s00421-004-1281-4</a:t>
            </a: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12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tr-TR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Resi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6467156"/>
            <a:ext cx="427406" cy="390844"/>
          </a:xfrm>
          <a:prstGeom prst="ellipse">
            <a:avLst/>
          </a:prstGeom>
          <a:noFill/>
          <a:ln>
            <a:noFill/>
          </a:ln>
        </p:spPr>
      </p:pic>
      <p:sp>
        <p:nvSpPr>
          <p:cNvPr id="8" name="Dikdörtgen 7"/>
          <p:cNvSpPr/>
          <p:nvPr/>
        </p:nvSpPr>
        <p:spPr>
          <a:xfrm>
            <a:off x="5070696" y="6609150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03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/>
          </p:nvPr>
        </p:nvGraphicFramePr>
        <p:xfrm>
          <a:off x="1524000" y="188640"/>
          <a:ext cx="9150838" cy="48077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272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79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51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187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5147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İlgili Çalışma</a:t>
                      </a:r>
                      <a:r>
                        <a:rPr lang="tr-TR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</a:t>
                      </a:r>
                      <a:endParaRPr lang="tr-T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Metot</a:t>
                      </a:r>
                      <a:endParaRPr lang="tr-T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Verilerin</a:t>
                      </a:r>
                      <a:r>
                        <a:rPr lang="tr-TR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Analizi</a:t>
                      </a:r>
                      <a:endParaRPr lang="tr-T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Sonuç</a:t>
                      </a:r>
                      <a:endParaRPr lang="tr-T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33448"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Influence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tr-TR" sz="120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stroke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mechanics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into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elite </a:t>
                      </a:r>
                      <a:r>
                        <a:rPr lang="tr-TR" sz="120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swimmers</a:t>
                      </a:r>
                      <a:endParaRPr lang="tr-TR" sz="1200" baseline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tr-TR" sz="1200" b="0" baseline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n=18 (5 kadın,13 erkek)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Elit Yüzücü (4 serbest, 5 sırtüstü, 5 kurbağalama, 4 kelebek  yüzücü)</a:t>
                      </a:r>
                      <a:endParaRPr lang="tr-TR" sz="12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Oksijen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Tüketimi Taşınabilir </a:t>
                      </a:r>
                      <a:r>
                        <a:rPr lang="tr-TR" sz="120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Metabolik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Kart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Laktat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Konsantrasyonu Yüzme Öncesi ve Sonrası kulak memesi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r-TR" sz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Pulmoner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Ventilasyonu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ölçmek ve </a:t>
                      </a:r>
                      <a:r>
                        <a:rPr lang="tr-TR" sz="120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ekspiratuar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gazları toplamak için hidrodinamik direnci düşük bir solunum şnorkeli ve valf sistemi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mt’de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95 deneme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Setler arası 30 </a:t>
                      </a:r>
                      <a:r>
                        <a:rPr lang="tr-TR" sz="120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dinlenme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Yüzme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hızı kontrol etmek için 25 </a:t>
                      </a:r>
                      <a:r>
                        <a:rPr lang="tr-TR" sz="120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mt’lik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havuzun altına tempo belirleyici (GBK-</a:t>
                      </a:r>
                      <a:r>
                        <a:rPr lang="tr-TR" sz="120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Pacer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GBK </a:t>
                      </a:r>
                      <a:r>
                        <a:rPr lang="tr-TR" sz="120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Electronikleri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tr-TR" sz="120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Aveiro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Portekiz)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Denekler aralıklı n*200 m artan hız (ilk başlangıç en iyi performansın 0,3ms̄¹den daha düşük ve yüzücüler yorulana kadar 0,05ms̄¹ arttırılmıştır)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tr-TR" sz="12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tr-TR" sz="12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 </a:t>
                      </a:r>
                      <a:r>
                        <a:rPr lang="tr-TR" sz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</a:t>
                      </a: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denemelerin hepsinde kulaç değerleri her 25 </a:t>
                      </a:r>
                      <a:r>
                        <a:rPr lang="tr-TR" sz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mt’de</a:t>
                      </a: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hesaplandı.</a:t>
                      </a:r>
                    </a:p>
                    <a:p>
                      <a:r>
                        <a:rPr lang="tr-TR" sz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Linear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ve </a:t>
                      </a:r>
                      <a:r>
                        <a:rPr lang="tr-TR" sz="120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polinom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regresyon analizi yapılmıştır.</a:t>
                      </a:r>
                    </a:p>
                    <a:p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p≤0.05 anlamlı kabul edilmiştir.</a:t>
                      </a:r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Ø"/>
                      </a:pP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Kulaç sıklığının artması yüzme hızındaki artışa neden olmuştur.</a:t>
                      </a:r>
                    </a:p>
                    <a:p>
                      <a:pPr algn="just">
                        <a:buFont typeface="Wingdings" pitchFamily="2" charset="2"/>
                        <a:buChar char="Ø"/>
                      </a:pP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Serbest (R² = 0,49, P&lt; 0,01) ve kelebek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tekniklerinde</a:t>
                      </a: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(R²= 0,45, P&lt;0,03) yüzme hızı ve kulaç uzunluğu arasında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anlamlı ilişki vardır</a:t>
                      </a: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algn="just">
                        <a:buFont typeface="Wingdings" pitchFamily="2" charset="2"/>
                        <a:buChar char="Ø"/>
                      </a:pP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Serbest (R² = 0.20, P = 0.03), sırtüstü (R² = 0.14, P = 0.05), kurbağalama (R² = 0.17, P = 0.05) ve kelebek (R² = 0.25, P = 0.02) tekniklerinde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enerji maliyetiyle kulaç sıklığı arasında fark vardır.</a:t>
                      </a:r>
                    </a:p>
                    <a:p>
                      <a:pPr algn="just">
                        <a:buFont typeface="Wingdings" pitchFamily="2" charset="2"/>
                        <a:buChar char="Ø"/>
                      </a:pP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Kulaç sıklığı arttıkça enerji maliyeti de artmıştır.</a:t>
                      </a:r>
                    </a:p>
                    <a:p>
                      <a:pPr algn="just">
                        <a:buFont typeface="Wingdings" pitchFamily="2" charset="2"/>
                        <a:buNone/>
                      </a:pPr>
                      <a:endParaRPr lang="tr-TR" sz="12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Dikdörtgen 1"/>
          <p:cNvSpPr/>
          <p:nvPr/>
        </p:nvSpPr>
        <p:spPr>
          <a:xfrm>
            <a:off x="2639616" y="6423856"/>
            <a:ext cx="70567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err="1">
                <a:solidFill>
                  <a:srgbClr val="002060"/>
                </a:solidFill>
              </a:rPr>
              <a:t>Tiago</a:t>
            </a:r>
            <a:r>
              <a:rPr lang="tr-TR" sz="900" dirty="0">
                <a:solidFill>
                  <a:srgbClr val="002060"/>
                </a:solidFill>
              </a:rPr>
              <a:t> M. </a:t>
            </a:r>
            <a:r>
              <a:rPr lang="tr-TR" sz="900" dirty="0" err="1">
                <a:solidFill>
                  <a:srgbClr val="002060"/>
                </a:solidFill>
              </a:rPr>
              <a:t>Barbosa</a:t>
            </a:r>
            <a:r>
              <a:rPr lang="tr-TR" sz="900" dirty="0">
                <a:solidFill>
                  <a:srgbClr val="002060"/>
                </a:solidFill>
              </a:rPr>
              <a:t>, R.J. </a:t>
            </a:r>
            <a:r>
              <a:rPr lang="tr-TR" sz="900" dirty="0" err="1">
                <a:solidFill>
                  <a:srgbClr val="002060"/>
                </a:solidFill>
              </a:rPr>
              <a:t>Fernandes</a:t>
            </a:r>
            <a:r>
              <a:rPr lang="tr-TR" sz="900" dirty="0">
                <a:solidFill>
                  <a:srgbClr val="002060"/>
                </a:solidFill>
              </a:rPr>
              <a:t>, K.L. </a:t>
            </a:r>
            <a:r>
              <a:rPr lang="tr-TR" sz="900" dirty="0" err="1">
                <a:solidFill>
                  <a:srgbClr val="002060"/>
                </a:solidFill>
              </a:rPr>
              <a:t>Keskinen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 err="1">
                <a:solidFill>
                  <a:srgbClr val="002060"/>
                </a:solidFill>
              </a:rPr>
              <a:t>J.P.Vilas-Boas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Eur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Appl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Physiol</a:t>
            </a:r>
            <a:r>
              <a:rPr lang="tr-TR" sz="900" dirty="0">
                <a:solidFill>
                  <a:srgbClr val="002060"/>
                </a:solidFill>
              </a:rPr>
              <a:t> (2008) </a:t>
            </a:r>
            <a:r>
              <a:rPr lang="tr-TR" sz="900" dirty="0">
                <a:solidFill>
                  <a:srgbClr val="002060"/>
                </a:solidFill>
              </a:rPr>
              <a:t>103:139-149.DOI </a:t>
            </a:r>
            <a:r>
              <a:rPr lang="tr-TR" sz="900" dirty="0">
                <a:solidFill>
                  <a:srgbClr val="002060"/>
                </a:solidFill>
              </a:rPr>
              <a:t>10.1007/s00421-008-0676-z</a:t>
            </a:r>
          </a:p>
        </p:txBody>
      </p:sp>
      <p:pic>
        <p:nvPicPr>
          <p:cNvPr id="6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99449"/>
            <a:ext cx="491305" cy="45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952" y="6399448"/>
            <a:ext cx="432048" cy="432048"/>
          </a:xfrm>
          <a:prstGeom prst="ellipse">
            <a:avLst/>
          </a:prstGeom>
          <a:noFill/>
          <a:ln>
            <a:noFill/>
          </a:ln>
        </p:spPr>
      </p:pic>
      <p:sp>
        <p:nvSpPr>
          <p:cNvPr id="9" name="Dikdörtgen 8"/>
          <p:cNvSpPr/>
          <p:nvPr/>
        </p:nvSpPr>
        <p:spPr>
          <a:xfrm>
            <a:off x="5015881" y="6615472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</p:spTree>
    <p:extLst>
      <p:ext uri="{BB962C8B-B14F-4D97-AF65-F5344CB8AC3E}">
        <p14:creationId xmlns:p14="http://schemas.microsoft.com/office/powerpoint/2010/main" val="26414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524000" y="4424954"/>
            <a:ext cx="9144000" cy="15409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Eğride serbest (R²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= 0.73, P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&lt;0.01) tekniğinde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hız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ve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kulaç sıklığı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arasında istatistiksel olarak anlamlı ilişki bulunmuştur. </a:t>
            </a:r>
            <a:endParaRPr lang="tr-TR" sz="24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Kulaç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s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ıklığının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artması hızdaki artışa neden olmuştur.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59704" y="11902278"/>
            <a:ext cx="2424161" cy="50649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endParaRPr lang="tr-TR" sz="1000" kern="0" dirty="0">
              <a:latin typeface="Calibri" panose="020F0502020204030204" pitchFamily="34" charset="0"/>
            </a:endParaRPr>
          </a:p>
        </p:txBody>
      </p:sp>
      <p:pic>
        <p:nvPicPr>
          <p:cNvPr id="9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05" y="6364964"/>
            <a:ext cx="539552" cy="50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/>
          <p:cNvPicPr/>
          <p:nvPr/>
        </p:nvPicPr>
        <p:blipFill rotWithShape="1">
          <a:blip r:embed="rId4"/>
          <a:srcRect l="18552" t="22342" r="66657" b="61983"/>
          <a:stretch/>
        </p:blipFill>
        <p:spPr bwMode="auto">
          <a:xfrm>
            <a:off x="1524001" y="257375"/>
            <a:ext cx="2314543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1" t="3918" b="50000"/>
          <a:stretch/>
        </p:blipFill>
        <p:spPr bwMode="auto">
          <a:xfrm>
            <a:off x="3859704" y="0"/>
            <a:ext cx="6808297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Resim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940" y="6349318"/>
            <a:ext cx="540060" cy="50405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Dikdörtgen 11"/>
          <p:cNvSpPr/>
          <p:nvPr/>
        </p:nvSpPr>
        <p:spPr>
          <a:xfrm>
            <a:off x="4987333" y="6639852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832304" y="6479674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itchFamily="34" charset="0"/>
              </a:rPr>
              <a:t>3</a:t>
            </a:fld>
            <a:endParaRPr lang="tr-TR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639616" y="6423856"/>
            <a:ext cx="70567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err="1">
                <a:solidFill>
                  <a:srgbClr val="002060"/>
                </a:solidFill>
              </a:rPr>
              <a:t>Tiago</a:t>
            </a:r>
            <a:r>
              <a:rPr lang="tr-TR" sz="900" dirty="0">
                <a:solidFill>
                  <a:srgbClr val="002060"/>
                </a:solidFill>
              </a:rPr>
              <a:t> M. </a:t>
            </a:r>
            <a:r>
              <a:rPr lang="tr-TR" sz="900" dirty="0" err="1">
                <a:solidFill>
                  <a:srgbClr val="002060"/>
                </a:solidFill>
              </a:rPr>
              <a:t>Barbosa</a:t>
            </a:r>
            <a:r>
              <a:rPr lang="tr-TR" sz="900" dirty="0">
                <a:solidFill>
                  <a:srgbClr val="002060"/>
                </a:solidFill>
              </a:rPr>
              <a:t>, R.J. </a:t>
            </a:r>
            <a:r>
              <a:rPr lang="tr-TR" sz="900" dirty="0" err="1">
                <a:solidFill>
                  <a:srgbClr val="002060"/>
                </a:solidFill>
              </a:rPr>
              <a:t>Fernandes</a:t>
            </a:r>
            <a:r>
              <a:rPr lang="tr-TR" sz="900" dirty="0">
                <a:solidFill>
                  <a:srgbClr val="002060"/>
                </a:solidFill>
              </a:rPr>
              <a:t>, K.L. </a:t>
            </a:r>
            <a:r>
              <a:rPr lang="tr-TR" sz="900" dirty="0" err="1">
                <a:solidFill>
                  <a:srgbClr val="002060"/>
                </a:solidFill>
              </a:rPr>
              <a:t>Keskinen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 err="1">
                <a:solidFill>
                  <a:srgbClr val="002060"/>
                </a:solidFill>
              </a:rPr>
              <a:t>J.P.Vilas-Boas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Eur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Appl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Physiol</a:t>
            </a:r>
            <a:r>
              <a:rPr lang="tr-TR" sz="900" dirty="0">
                <a:solidFill>
                  <a:srgbClr val="002060"/>
                </a:solidFill>
              </a:rPr>
              <a:t> (2008) </a:t>
            </a:r>
            <a:r>
              <a:rPr lang="tr-TR" sz="900" dirty="0">
                <a:solidFill>
                  <a:srgbClr val="002060"/>
                </a:solidFill>
              </a:rPr>
              <a:t>103:139-149.DOI </a:t>
            </a:r>
            <a:r>
              <a:rPr lang="tr-TR" sz="900" dirty="0">
                <a:solidFill>
                  <a:srgbClr val="002060"/>
                </a:solidFill>
              </a:rPr>
              <a:t>10.1007/s00421-008-0676-z</a:t>
            </a:r>
          </a:p>
        </p:txBody>
      </p:sp>
    </p:spTree>
    <p:extLst>
      <p:ext uri="{BB962C8B-B14F-4D97-AF65-F5344CB8AC3E}">
        <p14:creationId xmlns:p14="http://schemas.microsoft.com/office/powerpoint/2010/main" val="32228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6177984"/>
            <a:ext cx="720080" cy="6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192" y="6185924"/>
            <a:ext cx="557808" cy="67207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-3000"/>
                    </a14:imgEffect>
                  </a14:imgLayer>
                </a14:imgProps>
              </a:ext>
            </a:extLst>
          </a:blip>
          <a:srcRect l="62316"/>
          <a:stretch/>
        </p:blipFill>
        <p:spPr>
          <a:xfrm>
            <a:off x="3548844" y="368029"/>
            <a:ext cx="5238328" cy="5565336"/>
          </a:xfrm>
          <a:prstGeom prst="rect">
            <a:avLst/>
          </a:prstGeom>
          <a:effectLst>
            <a:outerShdw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2639616" y="6423856"/>
            <a:ext cx="70567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err="1">
                <a:solidFill>
                  <a:srgbClr val="002060"/>
                </a:solidFill>
              </a:rPr>
              <a:t>Tiago</a:t>
            </a:r>
            <a:r>
              <a:rPr lang="tr-TR" sz="900" dirty="0">
                <a:solidFill>
                  <a:srgbClr val="002060"/>
                </a:solidFill>
              </a:rPr>
              <a:t> M. </a:t>
            </a:r>
            <a:r>
              <a:rPr lang="tr-TR" sz="900" dirty="0" err="1">
                <a:solidFill>
                  <a:srgbClr val="002060"/>
                </a:solidFill>
              </a:rPr>
              <a:t>Barbosa</a:t>
            </a:r>
            <a:r>
              <a:rPr lang="tr-TR" sz="900" dirty="0">
                <a:solidFill>
                  <a:srgbClr val="002060"/>
                </a:solidFill>
              </a:rPr>
              <a:t>, R.J. </a:t>
            </a:r>
            <a:r>
              <a:rPr lang="tr-TR" sz="900" dirty="0" err="1">
                <a:solidFill>
                  <a:srgbClr val="002060"/>
                </a:solidFill>
              </a:rPr>
              <a:t>Fernandes</a:t>
            </a:r>
            <a:r>
              <a:rPr lang="tr-TR" sz="900" dirty="0">
                <a:solidFill>
                  <a:srgbClr val="002060"/>
                </a:solidFill>
              </a:rPr>
              <a:t>, K.L. </a:t>
            </a:r>
            <a:r>
              <a:rPr lang="tr-TR" sz="900" dirty="0" err="1">
                <a:solidFill>
                  <a:srgbClr val="002060"/>
                </a:solidFill>
              </a:rPr>
              <a:t>Keskinen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 err="1">
                <a:solidFill>
                  <a:srgbClr val="002060"/>
                </a:solidFill>
              </a:rPr>
              <a:t>J.P.Vilas-Boas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Eur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Appl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Physiol</a:t>
            </a:r>
            <a:r>
              <a:rPr lang="tr-TR" sz="900" dirty="0">
                <a:solidFill>
                  <a:srgbClr val="002060"/>
                </a:solidFill>
              </a:rPr>
              <a:t> (2008) </a:t>
            </a:r>
            <a:r>
              <a:rPr lang="tr-TR" sz="900" dirty="0">
                <a:solidFill>
                  <a:srgbClr val="002060"/>
                </a:solidFill>
              </a:rPr>
              <a:t>103:139-149.DOI </a:t>
            </a:r>
            <a:r>
              <a:rPr lang="tr-TR" sz="900" dirty="0">
                <a:solidFill>
                  <a:srgbClr val="002060"/>
                </a:solidFill>
              </a:rPr>
              <a:t>10.1007/s00421-008-0676-z</a:t>
            </a:r>
          </a:p>
        </p:txBody>
      </p:sp>
      <p:sp>
        <p:nvSpPr>
          <p:cNvPr id="9" name="Dikdörtgen 8"/>
          <p:cNvSpPr/>
          <p:nvPr/>
        </p:nvSpPr>
        <p:spPr>
          <a:xfrm>
            <a:off x="4987333" y="6639852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</p:spTree>
    <p:extLst>
      <p:ext uri="{BB962C8B-B14F-4D97-AF65-F5344CB8AC3E}">
        <p14:creationId xmlns:p14="http://schemas.microsoft.com/office/powerpoint/2010/main" val="19889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6342924"/>
            <a:ext cx="504056" cy="47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489" y="6369892"/>
            <a:ext cx="510015" cy="44348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2" t="23462" r="32547" b="39958"/>
          <a:stretch/>
        </p:blipFill>
        <p:spPr bwMode="auto">
          <a:xfrm>
            <a:off x="2063552" y="764704"/>
            <a:ext cx="805893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2639616" y="6423856"/>
            <a:ext cx="70567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err="1">
                <a:solidFill>
                  <a:srgbClr val="002060"/>
                </a:solidFill>
              </a:rPr>
              <a:t>Tiago</a:t>
            </a:r>
            <a:r>
              <a:rPr lang="tr-TR" sz="900" dirty="0">
                <a:solidFill>
                  <a:srgbClr val="002060"/>
                </a:solidFill>
              </a:rPr>
              <a:t> M. </a:t>
            </a:r>
            <a:r>
              <a:rPr lang="tr-TR" sz="900" dirty="0" err="1">
                <a:solidFill>
                  <a:srgbClr val="002060"/>
                </a:solidFill>
              </a:rPr>
              <a:t>Barbosa</a:t>
            </a:r>
            <a:r>
              <a:rPr lang="tr-TR" sz="900" dirty="0">
                <a:solidFill>
                  <a:srgbClr val="002060"/>
                </a:solidFill>
              </a:rPr>
              <a:t>, R.J. </a:t>
            </a:r>
            <a:r>
              <a:rPr lang="tr-TR" sz="900" dirty="0" err="1">
                <a:solidFill>
                  <a:srgbClr val="002060"/>
                </a:solidFill>
              </a:rPr>
              <a:t>Fernandes</a:t>
            </a:r>
            <a:r>
              <a:rPr lang="tr-TR" sz="900" dirty="0">
                <a:solidFill>
                  <a:srgbClr val="002060"/>
                </a:solidFill>
              </a:rPr>
              <a:t>, K.L. </a:t>
            </a:r>
            <a:r>
              <a:rPr lang="tr-TR" sz="900" dirty="0" err="1">
                <a:solidFill>
                  <a:srgbClr val="002060"/>
                </a:solidFill>
              </a:rPr>
              <a:t>Keskinen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 err="1">
                <a:solidFill>
                  <a:srgbClr val="002060"/>
                </a:solidFill>
              </a:rPr>
              <a:t>J.P.Vilas-Boas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Eur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Appl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Physiol</a:t>
            </a:r>
            <a:r>
              <a:rPr lang="tr-TR" sz="900" dirty="0">
                <a:solidFill>
                  <a:srgbClr val="002060"/>
                </a:solidFill>
              </a:rPr>
              <a:t> (2008) </a:t>
            </a:r>
            <a:r>
              <a:rPr lang="tr-TR" sz="900" dirty="0">
                <a:solidFill>
                  <a:srgbClr val="002060"/>
                </a:solidFill>
              </a:rPr>
              <a:t>103:139-149.DOI </a:t>
            </a:r>
            <a:r>
              <a:rPr lang="tr-TR" sz="900" dirty="0">
                <a:solidFill>
                  <a:srgbClr val="002060"/>
                </a:solidFill>
              </a:rPr>
              <a:t>10.1007/s00421-008-0676-z</a:t>
            </a:r>
          </a:p>
        </p:txBody>
      </p:sp>
      <p:sp>
        <p:nvSpPr>
          <p:cNvPr id="9" name="Dikdörtgen 8"/>
          <p:cNvSpPr/>
          <p:nvPr/>
        </p:nvSpPr>
        <p:spPr>
          <a:xfrm>
            <a:off x="4987333" y="6639852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</p:spTree>
    <p:extLst>
      <p:ext uri="{BB962C8B-B14F-4D97-AF65-F5344CB8AC3E}">
        <p14:creationId xmlns:p14="http://schemas.microsoft.com/office/powerpoint/2010/main" val="863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760296" y="6492876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 smtClean="0">
                <a:solidFill>
                  <a:srgbClr val="002060"/>
                </a:solidFill>
              </a:rPr>
              <a:t>6</a:t>
            </a:fld>
            <a:endParaRPr lang="tr-TR" dirty="0">
              <a:solidFill>
                <a:srgbClr val="002060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/>
          </p:nvPr>
        </p:nvGraphicFramePr>
        <p:xfrm>
          <a:off x="1703513" y="242495"/>
          <a:ext cx="8856984" cy="54907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46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55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38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229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2197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İlgili Çalışma</a:t>
                      </a:r>
                      <a:r>
                        <a:rPr lang="tr-TR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</a:t>
                      </a:r>
                      <a:endParaRPr lang="tr-T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Metot</a:t>
                      </a:r>
                      <a:endParaRPr lang="tr-T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Verilerin</a:t>
                      </a:r>
                      <a:r>
                        <a:rPr lang="tr-TR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Analizi</a:t>
                      </a:r>
                      <a:endParaRPr lang="tr-T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Sonuç</a:t>
                      </a:r>
                      <a:endParaRPr lang="tr-T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98565">
                <a:tc>
                  <a:txBody>
                    <a:bodyPr/>
                    <a:lstStyle/>
                    <a:p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Inspıratory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Muscle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Fatıgue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Sıgnıfıcantly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Affects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Breathıng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Frequency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,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Stroke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Rate,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and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Stroke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Length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Durıng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200 m Front-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Crawl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Swımmıng</a:t>
                      </a:r>
                      <a:endParaRPr lang="tr-TR" sz="1400" b="1" baseline="0" dirty="0" smtClean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Ø"/>
                      </a:pP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N=8 Erkek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Üniversiteli Yüzücü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Ø"/>
                      </a:pP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grup </a:t>
                      </a:r>
                    </a:p>
                    <a:p>
                      <a:pPr lvl="0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IMF grubu (</a:t>
                      </a:r>
                      <a:r>
                        <a:rPr lang="tr-TR" sz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İnspratuvar</a:t>
                      </a: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kas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yorgunluğu uyarıldıktan sonra yüzme)</a:t>
                      </a:r>
                    </a:p>
                    <a:p>
                      <a:pPr lvl="0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Kontrol grubu (Kas yorgunluğu olmadan yüzme)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Her deneme 24 saat arayla günün herhangi bir saatinde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 </a:t>
                      </a:r>
                      <a:r>
                        <a:rPr lang="tr-TR" sz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</a:t>
                      </a: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yarış hızının  (%60’ıyla) 600 </a:t>
                      </a:r>
                      <a:r>
                        <a:rPr lang="tr-TR" sz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</a:t>
                      </a: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ısınma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Ø"/>
                      </a:pP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deneme yapıldı.</a:t>
                      </a:r>
                    </a:p>
                    <a:p>
                      <a:pPr lvl="0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1.Deneme 200 </a:t>
                      </a:r>
                      <a:r>
                        <a:rPr lang="tr-TR" sz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</a:t>
                      </a: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serbest en iyi performansı bulmak için</a:t>
                      </a:r>
                    </a:p>
                    <a:p>
                      <a:pPr lvl="0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3-5 denemeler </a:t>
                      </a:r>
                      <a:r>
                        <a:rPr lang="tr-TR" sz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submaksimal</a:t>
                      </a: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yüzme hızında (yüzme hızının %80-90)</a:t>
                      </a:r>
                    </a:p>
                    <a:p>
                      <a:pPr lvl="0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Deneme kontrol grubu</a:t>
                      </a:r>
                    </a:p>
                    <a:p>
                      <a:pPr lvl="0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 Deneme IMF grubu için uygulanmış.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Veriler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tr-TR" sz="120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Paired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tr-TR" sz="1200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Sample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T ve </a:t>
                      </a:r>
                      <a:r>
                        <a:rPr lang="tr-TR" sz="1200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Shapıro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tr-TR" sz="1200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Wılk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Test</a:t>
                      </a:r>
                    </a:p>
                    <a:p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Veriler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v16 SPSS (Chicago, IL, USA)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programına girilerek analiz edilmiştir.</a:t>
                      </a:r>
                      <a:endParaRPr lang="tr-TR" sz="140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Ağızda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kalan hacimden ölçülen maksimum </a:t>
                      </a:r>
                      <a:r>
                        <a:rPr lang="tr-TR" sz="120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inspiratuvar</a:t>
                      </a: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ağız basıncı, IMF grubunda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% 17 oranında </a:t>
                      </a: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azalmıştır (p&lt;0,05). Ancak yüzme performansında bir fark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yoktur </a:t>
                      </a: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(p&lt;0,05).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r-TR" sz="120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İnspratuar</a:t>
                      </a: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kas yorgunluğunun (IMF) varlığında toplam nefes (</a:t>
                      </a:r>
                      <a:r>
                        <a:rPr lang="tr-TR" sz="120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ftot</a:t>
                      </a: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) ve dakikada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alınan nefesteki( </a:t>
                      </a:r>
                      <a:r>
                        <a:rPr lang="tr-TR" sz="120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fb</a:t>
                      </a: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) artışın kısmen,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nefes darlığını </a:t>
                      </a: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hafiflettiği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ortaya çıkmıştır.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Serbest stilde kol koordinasyonu sırasında nefes evresi, kol koordinasyonunda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değişikliğe sebep olur, kol başına kuvvette azalma göz ardı edilmemelidir. </a:t>
                      </a:r>
                    </a:p>
                    <a:p>
                      <a:endParaRPr lang="tr-TR" sz="14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Dikdörtgen 1"/>
          <p:cNvSpPr/>
          <p:nvPr/>
        </p:nvSpPr>
        <p:spPr>
          <a:xfrm>
            <a:off x="2028056" y="6363462"/>
            <a:ext cx="8154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err="1">
                <a:solidFill>
                  <a:srgbClr val="002060"/>
                </a:solidFill>
              </a:rPr>
              <a:t>Mıtch</a:t>
            </a:r>
            <a:r>
              <a:rPr lang="tr-TR" sz="900" dirty="0">
                <a:solidFill>
                  <a:srgbClr val="002060"/>
                </a:solidFill>
              </a:rPr>
              <a:t> LOMAX </a:t>
            </a:r>
            <a:r>
              <a:rPr lang="tr-TR" sz="900" dirty="0" err="1">
                <a:solidFill>
                  <a:srgbClr val="002060"/>
                </a:solidFill>
              </a:rPr>
              <a:t>and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Sophıe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Castle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Department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>
                <a:solidFill>
                  <a:srgbClr val="002060"/>
                </a:solidFill>
              </a:rPr>
              <a:t>of </a:t>
            </a:r>
            <a:r>
              <a:rPr lang="tr-TR" sz="900" dirty="0" err="1">
                <a:solidFill>
                  <a:srgbClr val="002060"/>
                </a:solidFill>
              </a:rPr>
              <a:t>Sport</a:t>
            </a:r>
            <a:r>
              <a:rPr lang="tr-TR" sz="900" dirty="0">
                <a:solidFill>
                  <a:srgbClr val="002060"/>
                </a:solidFill>
              </a:rPr>
              <a:t>  </a:t>
            </a:r>
            <a:r>
              <a:rPr lang="tr-TR" sz="900" dirty="0" err="1">
                <a:solidFill>
                  <a:srgbClr val="002060"/>
                </a:solidFill>
              </a:rPr>
              <a:t>and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Exercise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Science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 err="1">
                <a:solidFill>
                  <a:srgbClr val="002060"/>
                </a:solidFill>
              </a:rPr>
              <a:t>University</a:t>
            </a:r>
            <a:r>
              <a:rPr lang="tr-TR" sz="900" dirty="0">
                <a:solidFill>
                  <a:srgbClr val="002060"/>
                </a:solidFill>
              </a:rPr>
              <a:t>  of Portsmouth, United </a:t>
            </a:r>
            <a:r>
              <a:rPr lang="tr-TR" sz="900" dirty="0" err="1">
                <a:solidFill>
                  <a:srgbClr val="002060"/>
                </a:solidFill>
              </a:rPr>
              <a:t>Kıngdom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en-US" sz="900" dirty="0">
                <a:solidFill>
                  <a:srgbClr val="002060"/>
                </a:solidFill>
              </a:rPr>
              <a:t>Journal of Strength and Conditioning </a:t>
            </a:r>
            <a:r>
              <a:rPr lang="en-US" sz="900" dirty="0">
                <a:solidFill>
                  <a:srgbClr val="002060"/>
                </a:solidFill>
              </a:rPr>
              <a:t>Research</a:t>
            </a:r>
            <a:r>
              <a:rPr lang="tr-TR" sz="900" dirty="0">
                <a:solidFill>
                  <a:srgbClr val="002060"/>
                </a:solidFill>
              </a:rPr>
              <a:t>,</a:t>
            </a:r>
            <a:r>
              <a:rPr lang="en-US" sz="900" dirty="0">
                <a:solidFill>
                  <a:srgbClr val="002060"/>
                </a:solidFill>
              </a:rPr>
              <a:t> </a:t>
            </a:r>
            <a:r>
              <a:rPr lang="en-US" sz="900" dirty="0">
                <a:solidFill>
                  <a:srgbClr val="002060"/>
                </a:solidFill>
              </a:rPr>
              <a:t>2011 National Strength and Conditioning Association</a:t>
            </a:r>
            <a:endParaRPr lang="tr-TR" sz="900" dirty="0">
              <a:solidFill>
                <a:srgbClr val="002060"/>
              </a:solidFill>
            </a:endParaRPr>
          </a:p>
        </p:txBody>
      </p:sp>
      <p:pic>
        <p:nvPicPr>
          <p:cNvPr id="6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87548"/>
            <a:ext cx="504056" cy="47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691" y="6414516"/>
            <a:ext cx="510015" cy="443484"/>
          </a:xfrm>
          <a:prstGeom prst="ellipse">
            <a:avLst/>
          </a:prstGeom>
          <a:noFill/>
          <a:ln>
            <a:noFill/>
          </a:ln>
        </p:spPr>
      </p:pic>
      <p:sp>
        <p:nvSpPr>
          <p:cNvPr id="8" name="Dikdörtgen 7"/>
          <p:cNvSpPr/>
          <p:nvPr/>
        </p:nvSpPr>
        <p:spPr>
          <a:xfrm>
            <a:off x="4987333" y="6639852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</p:spTree>
    <p:extLst>
      <p:ext uri="{BB962C8B-B14F-4D97-AF65-F5344CB8AC3E}">
        <p14:creationId xmlns:p14="http://schemas.microsoft.com/office/powerpoint/2010/main" val="25940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279576" y="4437113"/>
            <a:ext cx="8064896" cy="1152128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dirty="0">
                <a:solidFill>
                  <a:srgbClr val="002060"/>
                </a:solidFill>
              </a:rPr>
              <a:t>Maksimum % 85'e eşit bir hızda 200 m serbest stil performansında IMF grubu kontrol grubuna kıyasla alınan </a:t>
            </a:r>
            <a:r>
              <a:rPr lang="tr-TR" dirty="0">
                <a:solidFill>
                  <a:srgbClr val="FF0000"/>
                </a:solidFill>
              </a:rPr>
              <a:t>toplam nefes (</a:t>
            </a:r>
            <a:r>
              <a:rPr lang="tr-TR" dirty="0" err="1">
                <a:solidFill>
                  <a:srgbClr val="FF0000"/>
                </a:solidFill>
              </a:rPr>
              <a:t>ftot</a:t>
            </a:r>
            <a:r>
              <a:rPr lang="tr-TR" dirty="0">
                <a:solidFill>
                  <a:srgbClr val="FF0000"/>
                </a:solidFill>
              </a:rPr>
              <a:t>), dakikadaki nefes (</a:t>
            </a:r>
            <a:r>
              <a:rPr lang="tr-TR" dirty="0" err="1">
                <a:solidFill>
                  <a:srgbClr val="FF0000"/>
                </a:solidFill>
              </a:rPr>
              <a:t>fb</a:t>
            </a:r>
            <a:r>
              <a:rPr lang="tr-TR" dirty="0">
                <a:solidFill>
                  <a:srgbClr val="FF0000"/>
                </a:solidFill>
              </a:rPr>
              <a:t>), kulaç sayısı(SC) ve kulaç oranında (SR)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(p&lt;0,05)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002060"/>
                </a:solidFill>
              </a:rPr>
              <a:t>artış ve kulaç uzunluğunun </a:t>
            </a:r>
            <a:r>
              <a:rPr lang="tr-TR" dirty="0">
                <a:solidFill>
                  <a:srgbClr val="FF0000"/>
                </a:solidFill>
              </a:rPr>
              <a:t>azaldığı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 (p &lt;0,05)</a:t>
            </a:r>
            <a:r>
              <a:rPr lang="tr-TR" dirty="0">
                <a:solidFill>
                  <a:srgbClr val="002060"/>
                </a:solidFill>
              </a:rPr>
              <a:t> gözlenmektedir. </a:t>
            </a:r>
          </a:p>
        </p:txBody>
      </p:sp>
      <p:pic>
        <p:nvPicPr>
          <p:cNvPr id="9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11967"/>
            <a:ext cx="54006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/>
          <p:nvPr/>
        </p:nvPicPr>
        <p:blipFill rotWithShape="1">
          <a:blip r:embed="rId4"/>
          <a:srcRect l="26309" t="19570" r="59628" b="11453"/>
          <a:stretch/>
        </p:blipFill>
        <p:spPr bwMode="auto">
          <a:xfrm rot="5400000">
            <a:off x="4151784" y="-2115615"/>
            <a:ext cx="4104455" cy="8568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Resim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944" y="6369727"/>
            <a:ext cx="504056" cy="44629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Dikdörtgen 10"/>
          <p:cNvSpPr/>
          <p:nvPr/>
        </p:nvSpPr>
        <p:spPr>
          <a:xfrm>
            <a:off x="5159897" y="6609151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832304" y="6474909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itchFamily="34" charset="0"/>
              </a:rPr>
              <a:t>7</a:t>
            </a:fld>
            <a:endParaRPr lang="tr-TR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588731" y="1412776"/>
            <a:ext cx="360040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9696400" y="1400380"/>
            <a:ext cx="360040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6456040" y="1412777"/>
            <a:ext cx="504056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4871864" y="1412776"/>
            <a:ext cx="360040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8040216" y="1412776"/>
            <a:ext cx="720080" cy="1512168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2452192" y="6428557"/>
            <a:ext cx="64087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err="1">
                <a:solidFill>
                  <a:srgbClr val="002060"/>
                </a:solidFill>
              </a:rPr>
              <a:t>Mıtch</a:t>
            </a:r>
            <a:r>
              <a:rPr lang="tr-TR" sz="900" dirty="0">
                <a:solidFill>
                  <a:srgbClr val="002060"/>
                </a:solidFill>
              </a:rPr>
              <a:t> LOMAX </a:t>
            </a:r>
            <a:r>
              <a:rPr lang="tr-TR" sz="900" dirty="0" err="1">
                <a:solidFill>
                  <a:srgbClr val="002060"/>
                </a:solidFill>
              </a:rPr>
              <a:t>and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Sophıe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Castle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Department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>
                <a:solidFill>
                  <a:srgbClr val="002060"/>
                </a:solidFill>
              </a:rPr>
              <a:t>of </a:t>
            </a:r>
            <a:r>
              <a:rPr lang="tr-TR" sz="900" dirty="0" err="1">
                <a:solidFill>
                  <a:srgbClr val="002060"/>
                </a:solidFill>
              </a:rPr>
              <a:t>Sport</a:t>
            </a:r>
            <a:r>
              <a:rPr lang="tr-TR" sz="900" dirty="0">
                <a:solidFill>
                  <a:srgbClr val="002060"/>
                </a:solidFill>
              </a:rPr>
              <a:t>  </a:t>
            </a:r>
            <a:r>
              <a:rPr lang="tr-TR" sz="900" dirty="0" err="1">
                <a:solidFill>
                  <a:srgbClr val="002060"/>
                </a:solidFill>
              </a:rPr>
              <a:t>and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Exercise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Science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 err="1">
                <a:solidFill>
                  <a:srgbClr val="002060"/>
                </a:solidFill>
              </a:rPr>
              <a:t>University</a:t>
            </a:r>
            <a:r>
              <a:rPr lang="tr-TR" sz="900" dirty="0">
                <a:solidFill>
                  <a:srgbClr val="002060"/>
                </a:solidFill>
              </a:rPr>
              <a:t>  of Portsmouth, United </a:t>
            </a:r>
            <a:r>
              <a:rPr lang="tr-TR" sz="900" dirty="0" err="1">
                <a:solidFill>
                  <a:srgbClr val="002060"/>
                </a:solidFill>
              </a:rPr>
              <a:t>Kıngdom</a:t>
            </a:r>
            <a:endParaRPr lang="tr-TR" sz="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760296" y="6492876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tr-T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/>
          </p:nvPr>
        </p:nvGraphicFramePr>
        <p:xfrm>
          <a:off x="1746385" y="620688"/>
          <a:ext cx="8784976" cy="51125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2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9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41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100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514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İlgili Çalışma 6</a:t>
                      </a:r>
                      <a:endParaRPr lang="tr-T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Metot</a:t>
                      </a:r>
                      <a:endParaRPr lang="tr-T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Verilerin Analizi</a:t>
                      </a:r>
                      <a:endParaRPr lang="tr-T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Sonuç</a:t>
                      </a:r>
                      <a:endParaRPr lang="tr-T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3344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tr-TR" sz="1400" b="1" kern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Relationship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="1" kern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="1" kern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Stroking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="1" kern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Parameters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tr-TR" sz="1400" b="1" kern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="1" kern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Leg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="1" kern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Movement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="1" kern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Quantity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in 100 Metre Front Crawl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tr-TR" sz="14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n=10 erkek yüzücü (</a:t>
                      </a:r>
                      <a:r>
                        <a:rPr lang="tr-TR" sz="1400" b="0" kern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Sidney</a:t>
                      </a:r>
                      <a:r>
                        <a:rPr lang="tr-TR" sz="14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="0" kern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Metropolitan</a:t>
                      </a:r>
                      <a:r>
                        <a:rPr lang="tr-TR" sz="14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Şampiyonasına hak kazanan  13-15 yaşındaki yüzücüler) </a:t>
                      </a:r>
                    </a:p>
                    <a:p>
                      <a:pPr marL="0" algn="l" defTabSz="4572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tr-TR" sz="14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Denekler ve ebeveynleri onam formu</a:t>
                      </a:r>
                    </a:p>
                    <a:p>
                      <a:pPr marL="0" algn="l" defTabSz="4572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tr-TR" sz="14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Alan Testleri </a:t>
                      </a:r>
                      <a:r>
                        <a:rPr lang="tr-TR" sz="1400" b="0" kern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Canterbury</a:t>
                      </a:r>
                      <a:r>
                        <a:rPr lang="tr-TR" sz="14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şehrinde Belediyenin 50 </a:t>
                      </a:r>
                      <a:r>
                        <a:rPr lang="tr-TR" sz="1400" b="0" kern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mt’lik</a:t>
                      </a:r>
                      <a:r>
                        <a:rPr lang="tr-TR" sz="14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Olimpik Açık Havuzu</a:t>
                      </a:r>
                    </a:p>
                    <a:p>
                      <a:pPr marL="0" algn="l" defTabSz="4572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tr-TR" sz="14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 </a:t>
                      </a:r>
                      <a:r>
                        <a:rPr lang="tr-TR" sz="1400" b="0" kern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mt</a:t>
                      </a:r>
                      <a:r>
                        <a:rPr lang="tr-TR" sz="14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yüzme performansının 55 ve 75 metreleri arası değerlendirildi.</a:t>
                      </a:r>
                    </a:p>
                    <a:p>
                      <a:pPr marL="0" algn="l" defTabSz="4572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tr-TR" sz="14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Süre ölçümleri </a:t>
                      </a:r>
                      <a:r>
                        <a:rPr lang="tr-TR" sz="1400" b="0" kern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Metador</a:t>
                      </a:r>
                      <a:r>
                        <a:rPr lang="tr-TR" sz="14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TW01-898 kronometreyle alındı (Hata payı %0,16 (Pyne,2009). </a:t>
                      </a:r>
                    </a:p>
                    <a:p>
                      <a:pPr marL="0" algn="l" defTabSz="4572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tr-TR" sz="14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deneme yapıldı ve ortalaması alındı.</a:t>
                      </a:r>
                    </a:p>
                    <a:p>
                      <a:pPr marL="0" algn="l" defTabSz="4572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tr-TR" sz="14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Yüzücülerin hareketleri havuz kenarındaki su yüzeyinin 6m altından </a:t>
                      </a:r>
                      <a:r>
                        <a:rPr lang="tr-TR" sz="1400" b="0" kern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Canon'un</a:t>
                      </a:r>
                      <a:r>
                        <a:rPr lang="tr-TR" sz="14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HV20 marka kamerayla video kaydı </a:t>
                      </a:r>
                    </a:p>
                    <a:p>
                      <a:pPr marL="0" algn="l" defTabSz="4572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tr-TR" sz="14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Yüzücülerin dört kol döngüsü ve ayak vuruş sayısı analiz edildi.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kern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Statica</a:t>
                      </a:r>
                      <a:r>
                        <a:rPr lang="tr-TR" sz="14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8 İstatistik yazılım programı ve kriterler arasındaki ilişki </a:t>
                      </a:r>
                      <a:r>
                        <a:rPr lang="tr-TR" sz="1400" b="0" kern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pearson</a:t>
                      </a:r>
                      <a:r>
                        <a:rPr lang="tr-TR" sz="14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T Testiyle analiz edilmiştir.</a:t>
                      </a:r>
                    </a:p>
                    <a:p>
                      <a:pPr marL="0" algn="l" defTabSz="457200" rtl="0" eaLnBrk="1" latinLnBrk="0" hangingPunct="1"/>
                      <a:endParaRPr lang="tr-TR" sz="14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85750" algn="l" defTabSz="457200" rtl="0" eaLnBrk="1" latinLnBrk="0" hangingPunct="1">
                        <a:buClr>
                          <a:srgbClr val="002060"/>
                        </a:buClr>
                        <a:buFont typeface="Wingdings" pitchFamily="2" charset="2"/>
                        <a:buChar char="Ø"/>
                      </a:pPr>
                      <a:r>
                        <a:rPr lang="tr-TR" sz="14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Kulaç uzunluğu ve ayak vuruş sayısı arasında anlamlı ilişki vardır (r = 0,96, p&lt;0.05)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Dikdörtgen 1"/>
          <p:cNvSpPr/>
          <p:nvPr/>
        </p:nvSpPr>
        <p:spPr>
          <a:xfrm>
            <a:off x="3012206" y="642048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>
                <a:solidFill>
                  <a:srgbClr val="002060"/>
                </a:solidFill>
              </a:rPr>
              <a:t>Andrew D. </a:t>
            </a:r>
            <a:r>
              <a:rPr lang="tr-TR" sz="900" dirty="0" err="1">
                <a:solidFill>
                  <a:srgbClr val="002060"/>
                </a:solidFill>
              </a:rPr>
              <a:t>Sortwell</a:t>
            </a:r>
            <a:r>
              <a:rPr lang="tr-TR" sz="900" dirty="0">
                <a:solidFill>
                  <a:srgbClr val="002060"/>
                </a:solidFill>
              </a:rPr>
              <a:t> School </a:t>
            </a:r>
            <a:r>
              <a:rPr lang="tr-TR" sz="900" dirty="0">
                <a:solidFill>
                  <a:srgbClr val="002060"/>
                </a:solidFill>
              </a:rPr>
              <a:t>of </a:t>
            </a:r>
            <a:r>
              <a:rPr lang="tr-TR" sz="900" dirty="0" err="1">
                <a:solidFill>
                  <a:srgbClr val="002060"/>
                </a:solidFill>
              </a:rPr>
              <a:t>Exercise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 err="1">
                <a:solidFill>
                  <a:srgbClr val="002060"/>
                </a:solidFill>
              </a:rPr>
              <a:t>Biomedical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and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Health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Sciences</a:t>
            </a:r>
            <a:r>
              <a:rPr lang="tr-TR" sz="900" dirty="0">
                <a:solidFill>
                  <a:srgbClr val="002060"/>
                </a:solidFill>
              </a:rPr>
              <a:t>, Edith </a:t>
            </a:r>
            <a:r>
              <a:rPr lang="tr-TR" sz="900" dirty="0" err="1">
                <a:solidFill>
                  <a:srgbClr val="002060"/>
                </a:solidFill>
              </a:rPr>
              <a:t>Cowen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University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 err="1">
                <a:solidFill>
                  <a:srgbClr val="002060"/>
                </a:solidFill>
              </a:rPr>
              <a:t>Perth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 err="1">
                <a:solidFill>
                  <a:srgbClr val="002060"/>
                </a:solidFill>
              </a:rPr>
              <a:t>Australia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fr-FR" sz="900" dirty="0">
                <a:solidFill>
                  <a:srgbClr val="002060"/>
                </a:solidFill>
              </a:rPr>
              <a:t>Int J </a:t>
            </a:r>
            <a:r>
              <a:rPr lang="fr-FR" sz="900" dirty="0" err="1">
                <a:solidFill>
                  <a:srgbClr val="002060"/>
                </a:solidFill>
              </a:rPr>
              <a:t>Exerc</a:t>
            </a:r>
            <a:r>
              <a:rPr lang="fr-FR" sz="900" dirty="0">
                <a:solidFill>
                  <a:srgbClr val="002060"/>
                </a:solidFill>
              </a:rPr>
              <a:t> </a:t>
            </a:r>
            <a:r>
              <a:rPr lang="fr-FR" sz="900" dirty="0" err="1">
                <a:solidFill>
                  <a:srgbClr val="002060"/>
                </a:solidFill>
              </a:rPr>
              <a:t>Sci</a:t>
            </a:r>
            <a:r>
              <a:rPr lang="fr-FR" sz="900" dirty="0">
                <a:solidFill>
                  <a:srgbClr val="002060"/>
                </a:solidFill>
              </a:rPr>
              <a:t> 4(1) : 261-268, 2011.</a:t>
            </a:r>
            <a:endParaRPr lang="tr-TR" sz="900" dirty="0">
              <a:solidFill>
                <a:srgbClr val="002060"/>
              </a:solidFill>
            </a:endParaRPr>
          </a:p>
        </p:txBody>
      </p:sp>
      <p:pic>
        <p:nvPicPr>
          <p:cNvPr id="6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307" y="6353946"/>
            <a:ext cx="540059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944" y="6390585"/>
            <a:ext cx="504056" cy="459431"/>
          </a:xfrm>
          <a:prstGeom prst="ellipse">
            <a:avLst/>
          </a:prstGeom>
          <a:noFill/>
          <a:ln>
            <a:noFill/>
          </a:ln>
        </p:spPr>
      </p:pic>
      <p:sp>
        <p:nvSpPr>
          <p:cNvPr id="8" name="Dikdörtgen 7"/>
          <p:cNvSpPr/>
          <p:nvPr/>
        </p:nvSpPr>
        <p:spPr>
          <a:xfrm>
            <a:off x="5159897" y="6609151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</p:spTree>
    <p:extLst>
      <p:ext uri="{BB962C8B-B14F-4D97-AF65-F5344CB8AC3E}">
        <p14:creationId xmlns:p14="http://schemas.microsoft.com/office/powerpoint/2010/main" val="19609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2292269" y="4190653"/>
            <a:ext cx="7560840" cy="864095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Kulaç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uzunluğu ve ayak vuruş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sayısı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arasında anlamlı ilişki vardır 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(r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= 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0,96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p&lt;0.05)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087305" y="188641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Sonuç</a:t>
            </a:r>
          </a:p>
        </p:txBody>
      </p:sp>
      <p:pic>
        <p:nvPicPr>
          <p:cNvPr id="7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6208509"/>
            <a:ext cx="648072" cy="60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/>
          <p:cNvPicPr/>
          <p:nvPr/>
        </p:nvPicPr>
        <p:blipFill rotWithShape="1">
          <a:blip r:embed="rId4"/>
          <a:srcRect l="53547" t="42780" r="11657" b="26766"/>
          <a:stretch/>
        </p:blipFill>
        <p:spPr bwMode="auto">
          <a:xfrm>
            <a:off x="3372389" y="908720"/>
            <a:ext cx="5400600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Resim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6208508"/>
            <a:ext cx="720080" cy="604868"/>
          </a:xfrm>
          <a:prstGeom prst="ellipse">
            <a:avLst/>
          </a:prstGeom>
          <a:noFill/>
          <a:ln>
            <a:noFill/>
          </a:ln>
        </p:spPr>
      </p:pic>
      <p:sp>
        <p:nvSpPr>
          <p:cNvPr id="9" name="Dikdörtgen 8"/>
          <p:cNvSpPr/>
          <p:nvPr/>
        </p:nvSpPr>
        <p:spPr>
          <a:xfrm>
            <a:off x="4727849" y="6634381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751714" y="6448251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tr-T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Yuvarlatılmış Çapraz Köşeli Dikdörtgen 1"/>
          <p:cNvSpPr/>
          <p:nvPr/>
        </p:nvSpPr>
        <p:spPr>
          <a:xfrm>
            <a:off x="7896200" y="1833688"/>
            <a:ext cx="720080" cy="288032"/>
          </a:xfrm>
          <a:prstGeom prst="round2Diag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Çapraz Köşeli Dikdörtgen 10"/>
          <p:cNvSpPr/>
          <p:nvPr/>
        </p:nvSpPr>
        <p:spPr>
          <a:xfrm>
            <a:off x="6023992" y="2492896"/>
            <a:ext cx="720080" cy="288032"/>
          </a:xfrm>
          <a:prstGeom prst="round2Diag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2747628" y="6399980"/>
            <a:ext cx="65527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>
                <a:solidFill>
                  <a:srgbClr val="002060"/>
                </a:solidFill>
              </a:rPr>
              <a:t>Andrew D. </a:t>
            </a:r>
            <a:r>
              <a:rPr lang="tr-TR" sz="900" dirty="0" err="1">
                <a:solidFill>
                  <a:srgbClr val="002060"/>
                </a:solidFill>
              </a:rPr>
              <a:t>Sortwell</a:t>
            </a:r>
            <a:r>
              <a:rPr lang="tr-TR" sz="900" dirty="0">
                <a:solidFill>
                  <a:srgbClr val="002060"/>
                </a:solidFill>
              </a:rPr>
              <a:t> School </a:t>
            </a:r>
            <a:r>
              <a:rPr lang="tr-TR" sz="900" dirty="0">
                <a:solidFill>
                  <a:srgbClr val="002060"/>
                </a:solidFill>
              </a:rPr>
              <a:t>of </a:t>
            </a:r>
            <a:r>
              <a:rPr lang="tr-TR" sz="900" dirty="0" err="1">
                <a:solidFill>
                  <a:srgbClr val="002060"/>
                </a:solidFill>
              </a:rPr>
              <a:t>Exercise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 err="1">
                <a:solidFill>
                  <a:srgbClr val="002060"/>
                </a:solidFill>
              </a:rPr>
              <a:t>Biomedical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and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Health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Sciences</a:t>
            </a:r>
            <a:r>
              <a:rPr lang="tr-TR" sz="900" dirty="0">
                <a:solidFill>
                  <a:srgbClr val="002060"/>
                </a:solidFill>
              </a:rPr>
              <a:t>, Edith </a:t>
            </a:r>
            <a:r>
              <a:rPr lang="tr-TR" sz="900" dirty="0" err="1">
                <a:solidFill>
                  <a:srgbClr val="002060"/>
                </a:solidFill>
              </a:rPr>
              <a:t>Cowen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University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 err="1">
                <a:solidFill>
                  <a:srgbClr val="002060"/>
                </a:solidFill>
              </a:rPr>
              <a:t>Perth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 err="1">
                <a:solidFill>
                  <a:srgbClr val="002060"/>
                </a:solidFill>
              </a:rPr>
              <a:t>Australia</a:t>
            </a:r>
            <a:endParaRPr lang="tr-TR" sz="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2770</Words>
  <Application>Microsoft Office PowerPoint</Application>
  <PresentationFormat>Geniş ekran</PresentationFormat>
  <Paragraphs>173</Paragraphs>
  <Slides>14</Slides>
  <Notes>14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Teknolojik Gelişmeler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BURCU</dc:creator>
  <cp:lastModifiedBy>BURCU</cp:lastModifiedBy>
  <cp:revision>1</cp:revision>
  <dcterms:created xsi:type="dcterms:W3CDTF">2020-03-31T15:46:02Z</dcterms:created>
  <dcterms:modified xsi:type="dcterms:W3CDTF">2020-03-31T15:46:14Z</dcterms:modified>
</cp:coreProperties>
</file>